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18"/>
  </p:notesMasterIdLst>
  <p:sldIdLst>
    <p:sldId id="257" r:id="rId2"/>
    <p:sldId id="260" r:id="rId3"/>
    <p:sldId id="262" r:id="rId4"/>
    <p:sldId id="259" r:id="rId5"/>
    <p:sldId id="261" r:id="rId6"/>
    <p:sldId id="264" r:id="rId7"/>
    <p:sldId id="265" r:id="rId8"/>
    <p:sldId id="266" r:id="rId9"/>
    <p:sldId id="267" r:id="rId10"/>
    <p:sldId id="258" r:id="rId11"/>
    <p:sldId id="268" r:id="rId12"/>
    <p:sldId id="273" r:id="rId13"/>
    <p:sldId id="274" r:id="rId14"/>
    <p:sldId id="269" r:id="rId15"/>
    <p:sldId id="270" r:id="rId16"/>
    <p:sldId id="271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32" autoAdjust="0"/>
    <p:restoredTop sz="94541" autoAdjust="0"/>
  </p:normalViewPr>
  <p:slideViewPr>
    <p:cSldViewPr snapToGrid="0" snapToObjects="1">
      <p:cViewPr varScale="1">
        <p:scale>
          <a:sx n="165" d="100"/>
          <a:sy n="165" d="100"/>
        </p:scale>
        <p:origin x="752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01488918073557"/>
          <c:y val="0.0300082069689401"/>
          <c:w val="0.912840489467915"/>
          <c:h val="0.92664660518703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osuus</c:v>
                </c:pt>
              </c:strCache>
            </c:strRef>
          </c:tx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39C8-468D-8D11-630A98115723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39C8-468D-8D11-630A98115723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39C8-468D-8D11-630A98115723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Facebook</c:v>
                </c:pt>
                <c:pt idx="1">
                  <c:v>Twitter</c:v>
                </c:pt>
                <c:pt idx="2">
                  <c:v>Instagram</c:v>
                </c:pt>
                <c:pt idx="3">
                  <c:v>YouTube</c:v>
                </c:pt>
                <c:pt idx="4">
                  <c:v>Pinterest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575.0</c:v>
                </c:pt>
                <c:pt idx="1">
                  <c:v>201.0</c:v>
                </c:pt>
                <c:pt idx="2">
                  <c:v>195.0</c:v>
                </c:pt>
                <c:pt idx="3">
                  <c:v>19.0</c:v>
                </c:pt>
                <c:pt idx="4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9C8-468D-8D11-630A98115723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316"/>
        <c:holeSize val="6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0815936770992"/>
          <c:y val="0.0422555743084553"/>
          <c:w val="0.842767994741687"/>
          <c:h val="0.77415668641660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Yhteensä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05/2017</c:v>
                </c:pt>
                <c:pt idx="1">
                  <c:v>06/2017</c:v>
                </c:pt>
                <c:pt idx="2">
                  <c:v>07/2017</c:v>
                </c:pt>
                <c:pt idx="3">
                  <c:v>08/2017</c:v>
                </c:pt>
                <c:pt idx="4">
                  <c:v>09/2017</c:v>
                </c:pt>
                <c:pt idx="5">
                  <c:v>10/2017</c:v>
                </c:pt>
                <c:pt idx="6">
                  <c:v>11/2017</c:v>
                </c:pt>
                <c:pt idx="7">
                  <c:v>12/2017</c:v>
                </c:pt>
                <c:pt idx="8">
                  <c:v>01/2018</c:v>
                </c:pt>
                <c:pt idx="9">
                  <c:v>02/2018</c:v>
                </c:pt>
                <c:pt idx="10">
                  <c:v>03/2018</c:v>
                </c:pt>
                <c:pt idx="11">
                  <c:v>04/2018</c:v>
                </c:pt>
                <c:pt idx="12">
                  <c:v>05/2018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2.897755E6</c:v>
                </c:pt>
                <c:pt idx="1">
                  <c:v>2.930227E6</c:v>
                </c:pt>
                <c:pt idx="2">
                  <c:v>2.965561E6</c:v>
                </c:pt>
                <c:pt idx="3">
                  <c:v>2.963049E6</c:v>
                </c:pt>
                <c:pt idx="4">
                  <c:v>3.006016E6</c:v>
                </c:pt>
                <c:pt idx="5">
                  <c:v>3.054396E6</c:v>
                </c:pt>
                <c:pt idx="6">
                  <c:v>3.105783E6</c:v>
                </c:pt>
                <c:pt idx="7">
                  <c:v>3.149774E6</c:v>
                </c:pt>
                <c:pt idx="8">
                  <c:v>3.200949E6</c:v>
                </c:pt>
                <c:pt idx="9">
                  <c:v>3.234495E6</c:v>
                </c:pt>
                <c:pt idx="10">
                  <c:v>3.274106E6</c:v>
                </c:pt>
                <c:pt idx="11">
                  <c:v>3.308991E6</c:v>
                </c:pt>
                <c:pt idx="12">
                  <c:v>3.337959E6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C8D-44E8-B1BE-A3179C94488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Facebook</c:v>
                </c:pt>
              </c:strCache>
            </c:strRef>
          </c:tx>
          <c:spPr>
            <a:ln>
              <a:solidFill>
                <a:srgbClr val="E2442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05/2017</c:v>
                </c:pt>
                <c:pt idx="1">
                  <c:v>06/2017</c:v>
                </c:pt>
                <c:pt idx="2">
                  <c:v>07/2017</c:v>
                </c:pt>
                <c:pt idx="3">
                  <c:v>08/2017</c:v>
                </c:pt>
                <c:pt idx="4">
                  <c:v>09/2017</c:v>
                </c:pt>
                <c:pt idx="5">
                  <c:v>10/2017</c:v>
                </c:pt>
                <c:pt idx="6">
                  <c:v>11/2017</c:v>
                </c:pt>
                <c:pt idx="7">
                  <c:v>12/2017</c:v>
                </c:pt>
                <c:pt idx="8">
                  <c:v>01/2018</c:v>
                </c:pt>
                <c:pt idx="9">
                  <c:v>02/2018</c:v>
                </c:pt>
                <c:pt idx="10">
                  <c:v>03/2018</c:v>
                </c:pt>
                <c:pt idx="11">
                  <c:v>04/2018</c:v>
                </c:pt>
                <c:pt idx="12">
                  <c:v>05/2018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1.712485E6</c:v>
                </c:pt>
                <c:pt idx="1">
                  <c:v>1.7296E6</c:v>
                </c:pt>
                <c:pt idx="2">
                  <c:v>1.748986E6</c:v>
                </c:pt>
                <c:pt idx="3">
                  <c:v>1.728307E6</c:v>
                </c:pt>
                <c:pt idx="4">
                  <c:v>1.753609E6</c:v>
                </c:pt>
                <c:pt idx="5">
                  <c:v>1.785311E6</c:v>
                </c:pt>
                <c:pt idx="6">
                  <c:v>1.814282E6</c:v>
                </c:pt>
                <c:pt idx="7">
                  <c:v>1.839306E6</c:v>
                </c:pt>
                <c:pt idx="8">
                  <c:v>1.84986E6</c:v>
                </c:pt>
                <c:pt idx="9">
                  <c:v>1.866707E6</c:v>
                </c:pt>
                <c:pt idx="10">
                  <c:v>1.888145E6</c:v>
                </c:pt>
                <c:pt idx="11">
                  <c:v>1.902952E6</c:v>
                </c:pt>
                <c:pt idx="12">
                  <c:v>1.917951E6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C8D-44E8-B1BE-A3179C94488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Twitter</c:v>
                </c:pt>
              </c:strCache>
            </c:strRef>
          </c:tx>
          <c:spPr>
            <a:ln>
              <a:solidFill>
                <a:srgbClr val="7AC3BB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05/2017</c:v>
                </c:pt>
                <c:pt idx="1">
                  <c:v>06/2017</c:v>
                </c:pt>
                <c:pt idx="2">
                  <c:v>07/2017</c:v>
                </c:pt>
                <c:pt idx="3">
                  <c:v>08/2017</c:v>
                </c:pt>
                <c:pt idx="4">
                  <c:v>09/2017</c:v>
                </c:pt>
                <c:pt idx="5">
                  <c:v>10/2017</c:v>
                </c:pt>
                <c:pt idx="6">
                  <c:v>11/2017</c:v>
                </c:pt>
                <c:pt idx="7">
                  <c:v>12/2017</c:v>
                </c:pt>
                <c:pt idx="8">
                  <c:v>01/2018</c:v>
                </c:pt>
                <c:pt idx="9">
                  <c:v>02/2018</c:v>
                </c:pt>
                <c:pt idx="10">
                  <c:v>03/2018</c:v>
                </c:pt>
                <c:pt idx="11">
                  <c:v>04/2018</c:v>
                </c:pt>
                <c:pt idx="12">
                  <c:v>05/2018</c:v>
                </c:pt>
              </c:strCache>
            </c:strRef>
          </c:cat>
          <c:val>
            <c:numRef>
              <c:f>Sheet1!$D$2:$D$14</c:f>
              <c:numCache>
                <c:formatCode>#,##0</c:formatCode>
                <c:ptCount val="13"/>
                <c:pt idx="0">
                  <c:v>596406.0</c:v>
                </c:pt>
                <c:pt idx="1">
                  <c:v>604910.0</c:v>
                </c:pt>
                <c:pt idx="2">
                  <c:v>609603.0</c:v>
                </c:pt>
                <c:pt idx="3">
                  <c:v>616575.0</c:v>
                </c:pt>
                <c:pt idx="4">
                  <c:v>623022.0</c:v>
                </c:pt>
                <c:pt idx="5">
                  <c:v>629866.0</c:v>
                </c:pt>
                <c:pt idx="6">
                  <c:v>634718.0</c:v>
                </c:pt>
                <c:pt idx="7">
                  <c:v>640966.0</c:v>
                </c:pt>
                <c:pt idx="8">
                  <c:v>646578.0</c:v>
                </c:pt>
                <c:pt idx="9">
                  <c:v>648506.0</c:v>
                </c:pt>
                <c:pt idx="10">
                  <c:v>658215.0</c:v>
                </c:pt>
                <c:pt idx="11">
                  <c:v>663774.0</c:v>
                </c:pt>
                <c:pt idx="12">
                  <c:v>665475.0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C8D-44E8-B1BE-A3179C94488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Instagram</c:v>
                </c:pt>
              </c:strCache>
            </c:strRef>
          </c:tx>
          <c:spPr>
            <a:ln>
              <a:solidFill>
                <a:srgbClr val="EBD656"/>
              </a:solidFill>
            </a:ln>
          </c:spPr>
          <c:marker>
            <c:symbol val="none"/>
          </c:marker>
          <c:cat>
            <c:strRef>
              <c:f>Sheet1!$A$2:$A$14</c:f>
              <c:strCache>
                <c:ptCount val="13"/>
                <c:pt idx="0">
                  <c:v>05/2017</c:v>
                </c:pt>
                <c:pt idx="1">
                  <c:v>06/2017</c:v>
                </c:pt>
                <c:pt idx="2">
                  <c:v>07/2017</c:v>
                </c:pt>
                <c:pt idx="3">
                  <c:v>08/2017</c:v>
                </c:pt>
                <c:pt idx="4">
                  <c:v>09/2017</c:v>
                </c:pt>
                <c:pt idx="5">
                  <c:v>10/2017</c:v>
                </c:pt>
                <c:pt idx="6">
                  <c:v>11/2017</c:v>
                </c:pt>
                <c:pt idx="7">
                  <c:v>12/2017</c:v>
                </c:pt>
                <c:pt idx="8">
                  <c:v>01/2018</c:v>
                </c:pt>
                <c:pt idx="9">
                  <c:v>02/2018</c:v>
                </c:pt>
                <c:pt idx="10">
                  <c:v>03/2018</c:v>
                </c:pt>
                <c:pt idx="11">
                  <c:v>04/2018</c:v>
                </c:pt>
                <c:pt idx="12">
                  <c:v>05/2018</c:v>
                </c:pt>
              </c:strCache>
            </c:strRef>
          </c:cat>
          <c:val>
            <c:numRef>
              <c:f>Sheet1!$E$2:$E$14</c:f>
              <c:numCache>
                <c:formatCode>#,##0</c:formatCode>
                <c:ptCount val="13"/>
                <c:pt idx="0">
                  <c:v>507919.0</c:v>
                </c:pt>
                <c:pt idx="1">
                  <c:v>514113.0</c:v>
                </c:pt>
                <c:pt idx="2">
                  <c:v>524927.0</c:v>
                </c:pt>
                <c:pt idx="3">
                  <c:v>535493.0</c:v>
                </c:pt>
                <c:pt idx="4">
                  <c:v>546245.0</c:v>
                </c:pt>
                <c:pt idx="5">
                  <c:v>558365.0</c:v>
                </c:pt>
                <c:pt idx="6">
                  <c:v>571752.0</c:v>
                </c:pt>
                <c:pt idx="7">
                  <c:v>581845.0</c:v>
                </c:pt>
                <c:pt idx="8">
                  <c:v>614420.0</c:v>
                </c:pt>
                <c:pt idx="9">
                  <c:v>626480.0</c:v>
                </c:pt>
                <c:pt idx="10">
                  <c:v>633526.0</c:v>
                </c:pt>
                <c:pt idx="11">
                  <c:v>645460.0</c:v>
                </c:pt>
                <c:pt idx="12">
                  <c:v>655436.0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2C8D-44E8-B1BE-A3179C9448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95699744"/>
        <c:axId val="1695702576"/>
      </c:lineChart>
      <c:catAx>
        <c:axId val="16956997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95702576"/>
        <c:crosses val="autoZero"/>
        <c:auto val="1"/>
        <c:lblAlgn val="ctr"/>
        <c:lblOffset val="100"/>
        <c:noMultiLvlLbl val="0"/>
      </c:catAx>
      <c:valAx>
        <c:axId val="1695702576"/>
        <c:scaling>
          <c:orientation val="minMax"/>
        </c:scaling>
        <c:delete val="0"/>
        <c:axPos val="l"/>
        <c:majorGridlines>
          <c:spPr>
            <a:ln>
              <a:solidFill>
                <a:sysClr val="window" lastClr="FFFFFF">
                  <a:lumMod val="75000"/>
                </a:sysClr>
              </a:solidFill>
              <a:prstDash val="sysDash"/>
            </a:ln>
          </c:spPr>
        </c:majorGridlines>
        <c:numFmt formatCode="#,##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>
                <a:solidFill>
                  <a:schemeClr val="bg1">
                    <a:lumMod val="65000"/>
                  </a:schemeClr>
                </a:solidFill>
              </a:defRPr>
            </a:pPr>
            <a:endParaRPr lang="en-US"/>
          </a:p>
        </c:txPr>
        <c:crossAx val="1695699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Toukokuu 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0.00188816852361857"/>
                  <c:y val="0.0039357919740658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0332221394429981"/>
                  <c:y val="0.00877460863172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0054397983442295"/>
                  <c:y val="-0.0004518577988306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0830553486074953"/>
                  <c:y val="0.004386958858831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28968.0</c:v>
                </c:pt>
                <c:pt idx="1">
                  <c:v>14999.0</c:v>
                </c:pt>
                <c:pt idx="2">
                  <c:v>1701.0</c:v>
                </c:pt>
                <c:pt idx="3">
                  <c:v>9976.0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BAEC-406D-82AA-7358C67257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keskimääräinen kuukausi *</c:v>
                </c:pt>
              </c:strCache>
            </c:strRef>
          </c:tx>
          <c:spPr>
            <a:ln w="47625" cap="flat"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0.0216846397569081"/>
                  <c:y val="0.0041617208734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0204163126459681"/>
                  <c:y val="0.008211513668352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020733361724747"/>
                  <c:y val="0.008493061150040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021608908974477"/>
                  <c:y val="0.009106938297228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BAEC-406D-82AA-7358C67257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bg1">
                        <a:lumMod val="65000"/>
                      </a:schemeClr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Kaikki kanavat yhteensä</c:v>
                </c:pt>
                <c:pt idx="1">
                  <c:v>Facebook</c:v>
                </c:pt>
                <c:pt idx="2">
                  <c:v>Twitter</c:v>
                </c:pt>
                <c:pt idx="3">
                  <c:v>Instagram</c:v>
                </c:pt>
              </c:strCache>
            </c:strRef>
          </c:cat>
          <c:val>
            <c:numRef>
              <c:f>Sheet1!$C$2:$C$5</c:f>
              <c:numCache>
                <c:formatCode>0</c:formatCode>
                <c:ptCount val="4"/>
                <c:pt idx="0">
                  <c:v>52493.60714285714</c:v>
                </c:pt>
                <c:pt idx="1">
                  <c:v>26503.92857142857</c:v>
                </c:pt>
                <c:pt idx="2">
                  <c:v>8706.178571428569</c:v>
                </c:pt>
                <c:pt idx="3">
                  <c:v>15373.67857142857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AEC-406D-82AA-7358C67257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60422496"/>
        <c:axId val="1660424816"/>
      </c:barChart>
      <c:catAx>
        <c:axId val="166042249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660424816"/>
        <c:crosses val="autoZero"/>
        <c:auto val="1"/>
        <c:lblAlgn val="ctr"/>
        <c:lblOffset val="100"/>
        <c:noMultiLvlLbl val="0"/>
      </c:catAx>
      <c:valAx>
        <c:axId val="166042481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  <a:prstDash val="sysDash"/>
            </a:ln>
          </c:spPr>
        </c:majorGridlines>
        <c:numFmt formatCode="0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60422496"/>
        <c:crosses val="autoZero"/>
        <c:crossBetween val="between"/>
      </c:valAx>
    </c:plotArea>
    <c:legend>
      <c:legendPos val="t"/>
      <c:legendEntry>
        <c:idx val="1"/>
        <c:txPr>
          <a:bodyPr/>
          <a:lstStyle/>
          <a:p>
            <a:pPr>
              <a:defRPr b="1">
                <a:solidFill>
                  <a:srgbClr val="A6A6A6"/>
                </a:solidFill>
              </a:defRPr>
            </a:pPr>
            <a:endParaRPr lang="en-US"/>
          </a:p>
        </c:txPr>
      </c:legendEntry>
      <c:layout/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28DAD-5AC3-4CC5-A29E-4DF5FBD0C187}" type="datetimeFigureOut">
              <a:rPr lang="fi-FI" smtClean="0"/>
              <a:t>7.6.2018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88803-6FD5-48EA-BEE4-DBA655EB37D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2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88803-6FD5-48EA-BEE4-DBA655EB37D0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5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427297" y="4767264"/>
            <a:ext cx="23310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Lähde: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Aikakausmediat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1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somessa</a:t>
            </a:r>
            <a:r>
              <a:rPr lang="en-US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5/2018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9" y="4767264"/>
            <a:ext cx="2506203" cy="273844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err="1"/>
              <a:t>Lähde</a:t>
            </a:r>
            <a:r>
              <a:rPr lang="en-US" dirty="0"/>
              <a:t>: </a:t>
            </a:r>
            <a:r>
              <a:rPr lang="en-US" dirty="0" err="1"/>
              <a:t>Aikakausmediat</a:t>
            </a:r>
            <a:r>
              <a:rPr lang="en-US" dirty="0"/>
              <a:t> </a:t>
            </a:r>
            <a:r>
              <a:rPr lang="en-US" dirty="0" err="1"/>
              <a:t>somessa</a:t>
            </a:r>
            <a:r>
              <a:rPr lang="en-US" dirty="0"/>
              <a:t> 5/2018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err="1"/>
              <a:t>Click</a:t>
            </a:r>
            <a:r>
              <a:rPr lang="fi-FI" dirty="0"/>
              <a:t> to </a:t>
            </a:r>
            <a:r>
              <a:rPr lang="fi-FI" dirty="0" err="1"/>
              <a:t>edit</a:t>
            </a:r>
            <a:r>
              <a:rPr lang="fi-FI" dirty="0"/>
              <a:t> </a:t>
            </a:r>
            <a:r>
              <a:rPr lang="fi-FI" dirty="0" err="1"/>
              <a:t>Master</a:t>
            </a:r>
            <a:r>
              <a:rPr lang="fi-FI" dirty="0"/>
              <a:t> </a:t>
            </a:r>
            <a:r>
              <a:rPr lang="fi-FI" dirty="0" err="1"/>
              <a:t>text</a:t>
            </a:r>
            <a:r>
              <a:rPr lang="fi-FI" dirty="0"/>
              <a:t> </a:t>
            </a:r>
            <a:r>
              <a:rPr lang="fi-FI" dirty="0" err="1"/>
              <a:t>styles</a:t>
            </a:r>
            <a:endParaRPr lang="fi-FI" dirty="0"/>
          </a:p>
          <a:p>
            <a:pPr lvl="1"/>
            <a:r>
              <a:rPr lang="fi-FI" dirty="0"/>
              <a:t>Second </a:t>
            </a:r>
            <a:r>
              <a:rPr lang="fi-FI" dirty="0" err="1"/>
              <a:t>level</a:t>
            </a:r>
            <a:endParaRPr lang="fi-FI" dirty="0"/>
          </a:p>
          <a:p>
            <a:pPr lvl="2"/>
            <a:r>
              <a:rPr lang="fi-FI" dirty="0"/>
              <a:t>Third </a:t>
            </a:r>
            <a:r>
              <a:rPr lang="fi-FI" dirty="0" err="1"/>
              <a:t>level</a:t>
            </a:r>
            <a:endParaRPr lang="fi-FI" dirty="0"/>
          </a:p>
          <a:p>
            <a:pPr lvl="3"/>
            <a:r>
              <a:rPr lang="fi-FI" dirty="0" err="1"/>
              <a:t>Fourth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fi-FI" dirty="0"/>
          </a:p>
          <a:p>
            <a:pPr lvl="4"/>
            <a:r>
              <a:rPr lang="fi-FI" dirty="0" err="1"/>
              <a:t>Fifth</a:t>
            </a:r>
            <a:r>
              <a:rPr lang="fi-FI" dirty="0"/>
              <a:t> </a:t>
            </a:r>
            <a:r>
              <a:rPr lang="fi-FI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6/7/18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 dirty="0"/>
          </a:p>
        </p:txBody>
      </p:sp>
      <p:pic>
        <p:nvPicPr>
          <p:cNvPr id="4" name="Picture 3" descr="AM_logo_RGB.eps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865527"/>
            <a:ext cx="1525194" cy="117323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0" y="469829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5.emf"/><Relationship Id="rId7" Type="http://schemas.openxmlformats.org/officeDocument/2006/relationships/image" Target="../media/image6.emf"/><Relationship Id="rId8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4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6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313025"/>
              </p:ext>
            </p:extLst>
          </p:nvPr>
        </p:nvGraphicFramePr>
        <p:xfrm>
          <a:off x="4570379" y="993097"/>
          <a:ext cx="4156872" cy="34355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799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341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427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63208">
                <a:tc>
                  <a:txBody>
                    <a:bodyPr/>
                    <a:lstStyle/>
                    <a:p>
                      <a:endParaRPr lang="fi-FI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toukokuu 2018,</a:t>
                      </a:r>
                    </a:p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%-osuus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yleisöstä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muutos %-osuudessa</a:t>
                      </a:r>
                      <a:r>
                        <a:rPr lang="fi-FI" sz="1200" b="1" baseline="0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 vrt. toukokuu 2017</a:t>
                      </a:r>
                      <a:endParaRPr lang="fi-FI" sz="1200" b="1" dirty="0">
                        <a:solidFill>
                          <a:schemeClr val="tx2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Facebook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57,5</a:t>
                      </a:r>
                    </a:p>
                  </a:txBody>
                  <a:tcPr marL="12700" marR="12700" marT="12700" marB="0"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-1,6</a:t>
                      </a:r>
                    </a:p>
                  </a:txBody>
                  <a:tcPr anchor="ctr">
                    <a:solidFill>
                      <a:schemeClr val="accent1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Twitter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19,9</a:t>
                      </a:r>
                    </a:p>
                  </a:txBody>
                  <a:tcPr marL="12700" marR="12700" marT="12700" marB="0"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-0,6</a:t>
                      </a:r>
                    </a:p>
                  </a:txBody>
                  <a:tcPr anchor="ctr">
                    <a:solidFill>
                      <a:schemeClr val="accent2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Instagram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19,6</a:t>
                      </a:r>
                    </a:p>
                  </a:txBody>
                  <a:tcPr marL="12700" marR="12700" marT="12700" marB="0"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+2,1</a:t>
                      </a:r>
                    </a:p>
                  </a:txBody>
                  <a:tcPr anchor="ctr">
                    <a:solidFill>
                      <a:schemeClr val="accent3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YouTube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2,0</a:t>
                      </a:r>
                    </a:p>
                  </a:txBody>
                  <a:tcPr marL="12700" marR="12700" marT="12700" marB="0"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+0,2</a:t>
                      </a:r>
                    </a:p>
                  </a:txBody>
                  <a:tcPr anchor="ctr">
                    <a:solidFill>
                      <a:schemeClr val="accent4"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54469"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Pinterest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1,0</a:t>
                      </a:r>
                    </a:p>
                  </a:txBody>
                  <a:tcPr marL="12700" marR="12700" marT="12700" marB="0"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600" b="1" dirty="0">
                          <a:solidFill>
                            <a:schemeClr val="tx2">
                              <a:lumMod val="85000"/>
                              <a:lumOff val="15000"/>
                            </a:schemeClr>
                          </a:solidFill>
                        </a:rPr>
                        <a:t>-0,1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Aikakausmedioiden someyleisöt / toukokuu 2018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701665"/>
              </p:ext>
            </p:extLst>
          </p:nvPr>
        </p:nvGraphicFramePr>
        <p:xfrm>
          <a:off x="353029" y="882070"/>
          <a:ext cx="3866566" cy="380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1010" y="2152289"/>
            <a:ext cx="239825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Seuraajia kaikissa</a:t>
            </a:r>
            <a:b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fi-FI" sz="1200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kanavissa* (kpl) </a:t>
            </a:r>
            <a: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/>
            </a:r>
            <a:br>
              <a:rPr lang="fi-FI" b="1" dirty="0">
                <a:solidFill>
                  <a:schemeClr val="accent6">
                    <a:lumMod val="85000"/>
                    <a:lumOff val="15000"/>
                  </a:schemeClr>
                </a:solidFill>
              </a:rPr>
            </a:br>
            <a:r>
              <a:rPr lang="en-US" sz="4000" b="1" dirty="0">
                <a:solidFill>
                  <a:schemeClr val="accent1"/>
                </a:solidFill>
              </a:rPr>
              <a:t>3 337 959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264" y="2002843"/>
            <a:ext cx="314960" cy="314960"/>
          </a:xfrm>
          <a:prstGeom prst="rect">
            <a:avLst/>
          </a:prstGeom>
        </p:spPr>
      </p:pic>
      <p:pic>
        <p:nvPicPr>
          <p:cNvPr id="67" name="Picture 6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3067" y="3892695"/>
            <a:ext cx="386080" cy="314960"/>
          </a:xfrm>
          <a:prstGeom prst="rect">
            <a:avLst/>
          </a:prstGeom>
        </p:spPr>
      </p:pic>
      <p:pic>
        <p:nvPicPr>
          <p:cNvPr id="68" name="Picture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210" y="2393216"/>
            <a:ext cx="314960" cy="314960"/>
          </a:xfrm>
          <a:prstGeom prst="rect">
            <a:avLst/>
          </a:prstGeom>
        </p:spPr>
      </p:pic>
      <p:pic>
        <p:nvPicPr>
          <p:cNvPr id="70" name="Picture 6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6342" y="1795073"/>
            <a:ext cx="436880" cy="182880"/>
          </a:xfrm>
          <a:prstGeom prst="rect">
            <a:avLst/>
          </a:prstGeom>
        </p:spPr>
      </p:pic>
      <p:pic>
        <p:nvPicPr>
          <p:cNvPr id="71" name="Picture 7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253675" y="1437826"/>
            <a:ext cx="335280" cy="335280"/>
          </a:xfrm>
          <a:prstGeom prst="rect">
            <a:avLst/>
          </a:prstGeom>
        </p:spPr>
      </p:pic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</p:spTree>
    <p:extLst>
      <p:ext uri="{BB962C8B-B14F-4D97-AF65-F5344CB8AC3E}">
        <p14:creationId xmlns:p14="http://schemas.microsoft.com/office/powerpoint/2010/main" val="1926897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toukokuu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1681"/>
            <a:ext cx="8519407" cy="395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3H+K      Aarre      Advokaatti      Aku Ankka      Alibi      Allergia, Iho &amp; Astma      Anna      Antiikki &amp; Design      Apteekkarilehti     Apu      Arkkitehti      Arkkitehtiuutiset      Aromi      Arvopaperi      Askel      Auto Bild Suomi      Automaatioväylä      Avotakka      Baana      Bussiammattilainen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Caravan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Cosmopolitan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Deko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Diabetes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DigiKuva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Eeva      Elintarvike ja Terveys      Elle      Elämä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Enertec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Erä      ET-lehti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Fakta      FIT      GEO      Gloria      Glorian Koti      Glorian ruoka &amp; viini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-Magazine      Hevoshullu      Hifimaailma      Hiihto      HR Viesti      Hymy      Hyvä Terveys      Idealista      Ihana      Image      Improbatur      Insinööri      Juoksija      Jääkiekkolehti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Kaksplus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Kameralehti      Katso      Kauneimmat Askartelut      Kauneimmat Käsityöt      Kauneus &amp; Terveys      Kello &amp; Kulta      Kemia-Kemi      Kippari      KITA Kiinteistö &amp; Talotekniikka      Kodin Kuvalehti      Koiramme      Kolmiokirjan Ristikot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Kommuntorget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Finlands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kommuntidning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Koneviesti      Koti ja keittiö      Kotiliesi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Kotiliesi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Käsityö      Kotilääkäri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KotiMikro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Kotipuutarha      Kotitalo      Kotivinkki      Koululainen      Kuluttaja      Kuntalehti      Kuntatekniikka      Kunto Plus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Kuriren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Lapsen Maailma      Leivotaan      Lumo      Maailman Kuvalehti      Maalla      Maku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Maku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Kaneli &amp; Sokeri      Markkinointi &amp; Mainonta Matkaopas      Me Naiset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Mediuutiset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Meidän Mökki      Meidän Perhe      Meidän Talo      Meillä Kotona      Metsälehti      Mikrobitti      Minä Olen      Mondo      Moodi      Moottori      Motiivi      National Geographic Suomi      </a:t>
            </a:r>
            <a:r>
              <a:rPr lang="fi-FI" sz="1400" dirty="0"/>
              <a:t>….</a:t>
            </a:r>
          </a:p>
        </p:txBody>
      </p:sp>
    </p:spTree>
    <p:extLst>
      <p:ext uri="{BB962C8B-B14F-4D97-AF65-F5344CB8AC3E}">
        <p14:creationId xmlns:p14="http://schemas.microsoft.com/office/powerpoint/2010/main" val="3258431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Mukana olleet mediat (206 kpl) / toukokuu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2882" y="894773"/>
            <a:ext cx="8519407" cy="3711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800"/>
              </a:spcAft>
            </a:pPr>
            <a:r>
              <a:rPr lang="fi-FI" sz="1400" dirty="0"/>
              <a:t>…      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Nuotta      Nyyrikki      Oluelle      Oma Aika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OMjooga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Ortodoksiviesti      Palokuntalainen      Parnasso      Partiojohtaja      Pelastustieto      Pelit      Perhokalastus      Perusta      Pieni on Suurin      Pikkukaupunki      Pinni      Positio      Potilaan Lääkärilehti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Print&amp;Media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prointerior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Projektiuutiset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prometalli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metallialan ammattilehti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PUUTARHA&amp;kauppa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Pyöräily+Triathlon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Rakennuslehti      Reserviläinen      Riffi      RONDO Classic      Sairaanhoitaja      Sana      Sanansaattaja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Secretarius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Seiska      Selkosanomat      Seura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Shaker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Siivet      Soppa365      Sport      Suomen Kiinteistölehti      Suomen Kuvalehti      Suomen Luonto      Suomen Lääkärilehti      Suomen Sotilas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SuomiViihde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Super      Suuri Käsityö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Systole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Sähköala.Fi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Taide      Taika      TAITO      Talentia      Talotekniikka      Talouselämä      Taloustaito      Teatteri &amp; Tanssi -lehti      Tee Itse      Tehy      Tekniikan Historia      Tekniikan Maailma      Tekniikka &amp; Talous      Terveydeksi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Tidningen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Folkhälsan      Tiede      Tieteen Kuvalehti      Tieteen Kuvalehti Historia      Tilisanomat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Tivi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TM Rakennusmaailma      Trendi      Tunne &amp; Mieli      Tuulilasi      TV-maailma      Työ Terveys Turvallisuus      Ulkopolitiikka      Ultra      Unelmien Talo &amp; Koti      Urakointi Uutiset      Urheilulehti      Uusiouutiset      V8-Magazine      Valitut Palat - Reader's Digest      Vapaa-ajan Kalastaja      Vapaussoturi      Vauva      Vegaanikeittiö      Vene      Verotus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ViherPiha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Vihreä Lanka      Viini      Vinkki      VIVA      Voi hyvin      X      Yhteishyvä      Ylioppilaslehti      </a:t>
            </a:r>
            <a:r>
              <a:rPr lang="fi-FI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Ylioppilaslehti</a:t>
            </a:r>
            <a:r>
              <a:rPr lang="fi-FI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Aino      Ympäristö ja Terveys</a:t>
            </a:r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50882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Seurannasta poistuneet kanavat / toukokuu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716899"/>
              </p:ext>
            </p:extLst>
          </p:nvPr>
        </p:nvGraphicFramePr>
        <p:xfrm>
          <a:off x="302882" y="957744"/>
          <a:ext cx="8519406" cy="73455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4851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Asuntoinfo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4288546400"/>
                  </a:ext>
                </a:extLst>
              </a:tr>
              <a:tr h="244851">
                <a:tc>
                  <a:txBody>
                    <a:bodyPr/>
                    <a:lstStyle/>
                    <a:p>
                      <a:r>
                        <a:rPr lang="fi-FI" sz="1000" dirty="0"/>
                        <a:t>Herkkuleivonta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782738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25876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26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Uudet kanavat seurannassa / toukokuu 2018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733830"/>
              </p:ext>
            </p:extLst>
          </p:nvPr>
        </p:nvGraphicFramePr>
        <p:xfrm>
          <a:off x="302882" y="957744"/>
          <a:ext cx="8519406" cy="9753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41990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1990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243840">
                <a:tc>
                  <a:txBody>
                    <a:bodyPr/>
                    <a:lstStyle/>
                    <a:p>
                      <a:endParaRPr lang="fi-FI" sz="1000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Facebook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Twitter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Instagram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YouTube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Pinterest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Apteekkarilehti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3345220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Kolmiokirjan Ristikot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960651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fi-FI" sz="1000" dirty="0"/>
                        <a:t>Pieni on Suurin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/>
                        <a:t>x</a:t>
                      </a:r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i-FI" sz="1000" dirty="0"/>
                    </a:p>
                  </a:txBody>
                  <a:tcPr>
                    <a:lnT w="12700" cmpd="sng"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193228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24922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452" y="1682412"/>
            <a:ext cx="69572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Aikakausmedia seuraa kuukausittain suomalaisten aikakausmedioiden seuraaja-, tykkääjä- ja tilaajamääriä Facebookissa, Twitterissä, Instagramissa, YouTubessa ja Pinterestissä.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Seurannassa ovat mukana Aikakausmedian jäsenten mediat, joilla on käytössään yksi tai useampi mainittu sosiaalisen median kanava.</a:t>
            </a:r>
          </a:p>
          <a:p>
            <a:pPr algn="ctr"/>
            <a:endParaRPr lang="fi-FI" dirty="0"/>
          </a:p>
          <a:p>
            <a:pPr algn="ctr"/>
            <a:r>
              <a:rPr lang="fi-FI" dirty="0"/>
              <a:t>Seuranta tehdään jokaisen kuukauden viimeisenä päivänä.</a:t>
            </a:r>
          </a:p>
        </p:txBody>
      </p:sp>
    </p:spTree>
    <p:extLst>
      <p:ext uri="{BB962C8B-B14F-4D97-AF65-F5344CB8AC3E}">
        <p14:creationId xmlns:p14="http://schemas.microsoft.com/office/powerpoint/2010/main" val="1174878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12730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Aikakausmediat somessa -seuranta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846286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1012731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348592" y="1815630"/>
            <a:ext cx="649100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Someseurannan tulokset päivittyvät jokaisen kuukauden alussa: </a:t>
            </a:r>
            <a:br>
              <a:rPr lang="fi-FI" dirty="0"/>
            </a:br>
            <a:r>
              <a:rPr lang="fi-FI" b="1" dirty="0"/>
              <a:t>www.aikakauslehdet.fi/some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Seuraamalla Aikakausmediaa SlideSharessa saat ilmoituksen aina uuden raportin ilmestyttyä.</a:t>
            </a:r>
          </a:p>
          <a:p>
            <a:pPr algn="ctr"/>
            <a:r>
              <a:rPr lang="fi-FI" dirty="0"/>
              <a:t> </a:t>
            </a:r>
          </a:p>
          <a:p>
            <a:pPr algn="ctr"/>
            <a:r>
              <a:rPr lang="fi-FI" dirty="0"/>
              <a:t>Kaikki raportit ovat ladattavissa PowerPointina ja </a:t>
            </a:r>
            <a:r>
              <a:rPr lang="fi-FI" dirty="0" err="1"/>
              <a:t>Pdf:nä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33120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1495532"/>
            <a:ext cx="9144000" cy="2650226"/>
            <a:chOff x="0" y="1495532"/>
            <a:chExt cx="9144000" cy="2650226"/>
          </a:xfrm>
        </p:grpSpPr>
        <p:pic>
          <p:nvPicPr>
            <p:cNvPr id="26" name="Picture 25" descr="AM_logo_RGB.eps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63988" y="1495532"/>
              <a:ext cx="5618730" cy="432210"/>
            </a:xfrm>
            <a:prstGeom prst="rect">
              <a:avLst/>
            </a:prstGeom>
          </p:spPr>
        </p:pic>
        <p:grpSp>
          <p:nvGrpSpPr>
            <p:cNvPr id="8" name="Group 7"/>
            <p:cNvGrpSpPr/>
            <p:nvPr/>
          </p:nvGrpSpPr>
          <p:grpSpPr>
            <a:xfrm>
              <a:off x="2851064" y="3134675"/>
              <a:ext cx="3404004" cy="509106"/>
              <a:chOff x="3162699" y="2984185"/>
              <a:chExt cx="3369858" cy="503998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3162699" y="2984185"/>
                <a:ext cx="503998" cy="503998"/>
                <a:chOff x="1227668" y="1646882"/>
                <a:chExt cx="597802" cy="597802"/>
              </a:xfrm>
            </p:grpSpPr>
            <p:sp>
              <p:nvSpPr>
                <p:cNvPr id="12" name="Oval 11"/>
                <p:cNvSpPr/>
                <p:nvPr/>
              </p:nvSpPr>
              <p:spPr>
                <a:xfrm>
                  <a:off x="1227668" y="1646882"/>
                  <a:ext cx="597802" cy="597802"/>
                </a:xfrm>
                <a:prstGeom prst="ellipse">
                  <a:avLst/>
                </a:prstGeom>
                <a:solidFill>
                  <a:schemeClr val="accent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14" name="Picture 13"/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1372121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19" name="Group 18"/>
              <p:cNvGrpSpPr/>
              <p:nvPr/>
            </p:nvGrpSpPr>
            <p:grpSpPr>
              <a:xfrm>
                <a:off x="3742548" y="2984185"/>
                <a:ext cx="503998" cy="503998"/>
                <a:chOff x="1893980" y="1646882"/>
                <a:chExt cx="597802" cy="597802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1893980" y="1646882"/>
                  <a:ext cx="597802" cy="597802"/>
                </a:xfrm>
                <a:prstGeom prst="ellipse">
                  <a:avLst/>
                </a:prstGeom>
                <a:solidFill>
                  <a:schemeClr val="accent2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7" name="Picture 66"/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020086" y="1785203"/>
                  <a:ext cx="38608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1" name="Group 20"/>
              <p:cNvGrpSpPr/>
              <p:nvPr/>
            </p:nvGrpSpPr>
            <p:grpSpPr>
              <a:xfrm>
                <a:off x="4315680" y="2984185"/>
                <a:ext cx="503998" cy="503998"/>
                <a:chOff x="2537512" y="1646882"/>
                <a:chExt cx="597802" cy="597802"/>
              </a:xfrm>
            </p:grpSpPr>
            <p:sp>
              <p:nvSpPr>
                <p:cNvPr id="30" name="Oval 29"/>
                <p:cNvSpPr/>
                <p:nvPr/>
              </p:nvSpPr>
              <p:spPr>
                <a:xfrm>
                  <a:off x="2537512" y="1646882"/>
                  <a:ext cx="597802" cy="597802"/>
                </a:xfrm>
                <a:prstGeom prst="ellipse">
                  <a:avLst/>
                </a:prstGeom>
                <a:solidFill>
                  <a:schemeClr val="accent3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8" name="Picture 67"/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684672" y="1785203"/>
                  <a:ext cx="314960" cy="314960"/>
                </a:xfrm>
                <a:prstGeom prst="rect">
                  <a:avLst/>
                </a:prstGeom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457147" y="2984185"/>
                <a:ext cx="503998" cy="503998"/>
                <a:chOff x="3881527" y="1646882"/>
                <a:chExt cx="597802" cy="597802"/>
              </a:xfrm>
            </p:grpSpPr>
            <p:sp>
              <p:nvSpPr>
                <p:cNvPr id="32" name="Oval 31"/>
                <p:cNvSpPr/>
                <p:nvPr/>
              </p:nvSpPr>
              <p:spPr>
                <a:xfrm>
                  <a:off x="3881527" y="1646882"/>
                  <a:ext cx="597802" cy="597802"/>
                </a:xfrm>
                <a:prstGeom prst="ellipse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70" name="Picture 69"/>
                <p:cNvPicPr>
                  <a:picLocks noChangeAspect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60025" y="1859793"/>
                  <a:ext cx="436880" cy="182880"/>
                </a:xfrm>
                <a:prstGeom prst="rect">
                  <a:avLst/>
                </a:prstGeom>
              </p:spPr>
            </p:pic>
          </p:grpSp>
          <p:grpSp>
            <p:nvGrpSpPr>
              <p:cNvPr id="23" name="Group 22"/>
              <p:cNvGrpSpPr/>
              <p:nvPr/>
            </p:nvGrpSpPr>
            <p:grpSpPr>
              <a:xfrm>
                <a:off x="4892170" y="2984185"/>
                <a:ext cx="503998" cy="503998"/>
                <a:chOff x="3215214" y="1646882"/>
                <a:chExt cx="597802" cy="597802"/>
              </a:xfrm>
            </p:grpSpPr>
            <p:sp>
              <p:nvSpPr>
                <p:cNvPr id="29" name="Oval 28"/>
                <p:cNvSpPr/>
                <p:nvPr/>
              </p:nvSpPr>
              <p:spPr>
                <a:xfrm>
                  <a:off x="3215214" y="1646882"/>
                  <a:ext cx="597802" cy="597802"/>
                </a:xfrm>
                <a:prstGeom prst="ellipse">
                  <a:avLst/>
                </a:prstGeom>
                <a:solidFill>
                  <a:schemeClr val="accent4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31" name="Picture 30"/>
                <p:cNvPicPr>
                  <a:picLocks noChangeAspect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350662" y="1773813"/>
                  <a:ext cx="335280" cy="335280"/>
                </a:xfrm>
                <a:prstGeom prst="rect">
                  <a:avLst/>
                </a:prstGeom>
              </p:spPr>
            </p:pic>
          </p:grpSp>
          <p:grpSp>
            <p:nvGrpSpPr>
              <p:cNvPr id="7" name="Group 6"/>
              <p:cNvGrpSpPr/>
              <p:nvPr/>
            </p:nvGrpSpPr>
            <p:grpSpPr>
              <a:xfrm>
                <a:off x="6028559" y="2984185"/>
                <a:ext cx="503998" cy="503998"/>
                <a:chOff x="6028559" y="2984185"/>
                <a:chExt cx="503998" cy="503998"/>
              </a:xfrm>
            </p:grpSpPr>
            <p:sp>
              <p:nvSpPr>
                <p:cNvPr id="33" name="Oval 32"/>
                <p:cNvSpPr/>
                <p:nvPr/>
              </p:nvSpPr>
              <p:spPr>
                <a:xfrm>
                  <a:off x="6028559" y="2984185"/>
                  <a:ext cx="503998" cy="503998"/>
                </a:xfrm>
                <a:prstGeom prst="ellipse">
                  <a:avLst/>
                </a:prstGeom>
                <a:solidFill>
                  <a:schemeClr val="tx2">
                    <a:lumMod val="50000"/>
                    <a:lumOff val="50000"/>
                  </a:schemeClr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i-FI"/>
                </a:p>
              </p:txBody>
            </p:sp>
            <p:pic>
              <p:nvPicPr>
                <p:cNvPr id="6" name="Picture 5"/>
                <p:cNvPicPr>
                  <a:picLocks noChangeAspect="1"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147801" y="3100801"/>
                  <a:ext cx="265538" cy="265538"/>
                </a:xfrm>
                <a:prstGeom prst="rect">
                  <a:avLst/>
                </a:prstGeom>
              </p:spPr>
            </p:pic>
          </p:grpSp>
        </p:grpSp>
        <p:sp>
          <p:nvSpPr>
            <p:cNvPr id="9" name="TextBox 8"/>
            <p:cNvSpPr txBox="1"/>
            <p:nvPr/>
          </p:nvSpPr>
          <p:spPr>
            <a:xfrm>
              <a:off x="0" y="2188990"/>
              <a:ext cx="914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>
                  <a:solidFill>
                    <a:schemeClr val="accent6"/>
                  </a:solidFill>
                </a:rPr>
                <a:t>www.aikakausmedia.fi    </a:t>
              </a:r>
              <a:r>
                <a:rPr lang="fi-FI" dirty="0">
                  <a:solidFill>
                    <a:schemeClr val="accent6"/>
                  </a:solidFill>
                  <a:latin typeface="Wingdings"/>
                  <a:ea typeface="Wingdings"/>
                  <a:cs typeface="Wingdings"/>
                  <a:sym typeface="Wingdings"/>
                </a:rPr>
                <a:t></a:t>
              </a:r>
              <a:r>
                <a:rPr lang="fi-FI" dirty="0">
                  <a:solidFill>
                    <a:schemeClr val="accent6"/>
                  </a:solidFill>
                </a:rPr>
                <a:t>   www.mediakortit.fi</a:t>
              </a:r>
            </a:p>
            <a:p>
              <a:pPr algn="ctr"/>
              <a:endParaRPr lang="fi-FI" dirty="0">
                <a:solidFill>
                  <a:schemeClr val="accent6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3776426"/>
              <a:ext cx="9144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i-FI" dirty="0"/>
                <a:t>@aikakausmedia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874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kehitys 05/2017 – 05/2018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3405528390"/>
              </p:ext>
            </p:extLst>
          </p:nvPr>
        </p:nvGraphicFramePr>
        <p:xfrm>
          <a:off x="131870" y="1028436"/>
          <a:ext cx="6189058" cy="37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5876867" y="2530515"/>
            <a:ext cx="265568" cy="265568"/>
            <a:chOff x="1227668" y="1646882"/>
            <a:chExt cx="597802" cy="597802"/>
          </a:xfrm>
        </p:grpSpPr>
        <p:sp>
          <p:nvSpPr>
            <p:cNvPr id="39" name="Oval 3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0" name="Picture 3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8" name="Group 27"/>
          <p:cNvGrpSpPr/>
          <p:nvPr/>
        </p:nvGrpSpPr>
        <p:grpSpPr>
          <a:xfrm>
            <a:off x="5876867" y="3441858"/>
            <a:ext cx="265568" cy="265568"/>
            <a:chOff x="2537512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876867" y="3431755"/>
            <a:ext cx="265568" cy="265568"/>
            <a:chOff x="1893980" y="1646882"/>
            <a:chExt cx="597802" cy="597802"/>
          </a:xfrm>
        </p:grpSpPr>
        <p:sp>
          <p:nvSpPr>
            <p:cNvPr id="37" name="Oval 36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8" name="Picture 3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42" name="Oval 41"/>
          <p:cNvSpPr/>
          <p:nvPr/>
        </p:nvSpPr>
        <p:spPr>
          <a:xfrm>
            <a:off x="5918458" y="1539576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1095024" y="1872094"/>
            <a:ext cx="227533" cy="22753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accent6"/>
              </a:solidFill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1056989" y="2685494"/>
            <a:ext cx="265568" cy="265568"/>
            <a:chOff x="1227668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51" name="Group 50"/>
          <p:cNvGrpSpPr/>
          <p:nvPr/>
        </p:nvGrpSpPr>
        <p:grpSpPr>
          <a:xfrm>
            <a:off x="1035507" y="3552118"/>
            <a:ext cx="265568" cy="265568"/>
            <a:chOff x="2537512" y="1646882"/>
            <a:chExt cx="597802" cy="597802"/>
          </a:xfrm>
        </p:grpSpPr>
        <p:sp>
          <p:nvSpPr>
            <p:cNvPr id="52" name="Oval 51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3" name="Picture 5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48" name="Group 47"/>
          <p:cNvGrpSpPr/>
          <p:nvPr/>
        </p:nvGrpSpPr>
        <p:grpSpPr>
          <a:xfrm>
            <a:off x="1039003" y="3491384"/>
            <a:ext cx="265568" cy="265568"/>
            <a:chOff x="1893980" y="1646882"/>
            <a:chExt cx="597802" cy="597802"/>
          </a:xfrm>
        </p:grpSpPr>
        <p:sp>
          <p:nvSpPr>
            <p:cNvPr id="49" name="Oval 48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0" name="Picture 49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5251553" y="121319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3337959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251553" y="2238605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1 917 951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45720" y="3131781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665 475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251553" y="3648564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000000"/>
                </a:solidFill>
              </a:rPr>
              <a:t>655 436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97237" y="1541520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2 897 755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95245" y="2381139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1 712 485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95246" y="3199627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596 406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97237" y="3757428"/>
            <a:ext cx="10979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</a:rPr>
              <a:t>507 919</a:t>
            </a:r>
          </a:p>
        </p:txBody>
      </p:sp>
      <p:grpSp>
        <p:nvGrpSpPr>
          <p:cNvPr id="64" name="Group 63"/>
          <p:cNvGrpSpPr/>
          <p:nvPr/>
        </p:nvGrpSpPr>
        <p:grpSpPr>
          <a:xfrm>
            <a:off x="6785425" y="1887633"/>
            <a:ext cx="599465" cy="599465"/>
            <a:chOff x="1227668" y="1646882"/>
            <a:chExt cx="597802" cy="597802"/>
          </a:xfrm>
        </p:grpSpPr>
        <p:sp>
          <p:nvSpPr>
            <p:cNvPr id="79" name="Oval 78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80" name="Picture 7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65" name="Group 64"/>
          <p:cNvGrpSpPr/>
          <p:nvPr/>
        </p:nvGrpSpPr>
        <p:grpSpPr>
          <a:xfrm>
            <a:off x="6785425" y="2684573"/>
            <a:ext cx="599465" cy="599465"/>
            <a:chOff x="1893980" y="1646882"/>
            <a:chExt cx="597802" cy="597802"/>
          </a:xfrm>
        </p:grpSpPr>
        <p:sp>
          <p:nvSpPr>
            <p:cNvPr id="75" name="Oval 7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7" name="Picture 7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6785425" y="3496517"/>
            <a:ext cx="599465" cy="599465"/>
            <a:chOff x="2537512" y="1646882"/>
            <a:chExt cx="597802" cy="597802"/>
          </a:xfrm>
        </p:grpSpPr>
        <p:sp>
          <p:nvSpPr>
            <p:cNvPr id="73" name="Oval 72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74" name="Picture 7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sp>
        <p:nvSpPr>
          <p:cNvPr id="54" name="TextBox 53"/>
          <p:cNvSpPr txBox="1"/>
          <p:nvPr/>
        </p:nvSpPr>
        <p:spPr>
          <a:xfrm>
            <a:off x="6785425" y="1004159"/>
            <a:ext cx="12459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/>
              <a:t>kaikki </a:t>
            </a:r>
            <a:br>
              <a:rPr lang="fi-FI" sz="1200" dirty="0"/>
            </a:br>
            <a:r>
              <a:rPr lang="fi-FI" sz="1200" dirty="0"/>
              <a:t>kanavat yhteensä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500132" y="188763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+ 205 466</a:t>
            </a:r>
          </a:p>
          <a:p>
            <a:r>
              <a:rPr lang="fi-FI" sz="1200" b="1" dirty="0">
                <a:solidFill>
                  <a:schemeClr val="accent6">
                    <a:lumMod val="50000"/>
                    <a:lumOff val="50000"/>
                  </a:schemeClr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chemeClr val="accent6">
                    <a:lumMod val="50000"/>
                    <a:lumOff val="50000"/>
                  </a:schemeClr>
                </a:solidFill>
              </a:rPr>
              <a:t> 12 %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00132" y="1059214"/>
            <a:ext cx="157547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/>
              <a:t>+ 440 204</a:t>
            </a:r>
          </a:p>
          <a:p>
            <a:r>
              <a:rPr lang="fi-FI" sz="1200" b="1" dirty="0"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/>
              <a:t> 15 %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500132" y="2716053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+ 69 069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12 %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500132" y="3498757"/>
            <a:ext cx="1575471" cy="58477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b="1" dirty="0">
                <a:solidFill>
                  <a:srgbClr val="7F7F7F"/>
                </a:solidFill>
              </a:rPr>
              <a:t>+ 147 517</a:t>
            </a:r>
            <a:br>
              <a:rPr lang="fi-FI" sz="1600" b="1" dirty="0">
                <a:solidFill>
                  <a:srgbClr val="7F7F7F"/>
                </a:solidFill>
              </a:rPr>
            </a:br>
            <a:r>
              <a:rPr lang="fi-FI" sz="1200" b="1" dirty="0">
                <a:solidFill>
                  <a:srgbClr val="7F7F7F"/>
                </a:solidFill>
                <a:latin typeface="Wingdings"/>
                <a:ea typeface="Wingdings"/>
                <a:cs typeface="Wingdings"/>
                <a:sym typeface="Wingdings"/>
              </a:rPr>
              <a:t></a:t>
            </a:r>
            <a:r>
              <a:rPr lang="fi-FI" sz="1600" b="1" dirty="0">
                <a:solidFill>
                  <a:srgbClr val="7F7F7F"/>
                </a:solidFill>
              </a:rPr>
              <a:t> 29 %</a:t>
            </a:r>
          </a:p>
        </p:txBody>
      </p:sp>
    </p:spTree>
    <p:extLst>
      <p:ext uri="{BB962C8B-B14F-4D97-AF65-F5344CB8AC3E}">
        <p14:creationId xmlns:p14="http://schemas.microsoft.com/office/powerpoint/2010/main" val="2090645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393" y="1"/>
            <a:ext cx="8809214" cy="909224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Yleisömäärien kasvu / toukokuu 2018</a:t>
            </a:r>
          </a:p>
        </p:txBody>
      </p:sp>
      <p:cxnSp>
        <p:nvCxnSpPr>
          <p:cNvPr id="76" name="Straight Connector 75"/>
          <p:cNvCxnSpPr/>
          <p:nvPr/>
        </p:nvCxnSpPr>
        <p:spPr>
          <a:xfrm>
            <a:off x="302882" y="856153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20308" y="909225"/>
            <a:ext cx="7645504" cy="3695595"/>
            <a:chOff x="720308" y="909225"/>
            <a:chExt cx="7645504" cy="3695595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151799421"/>
                </p:ext>
              </p:extLst>
            </p:nvPr>
          </p:nvGraphicFramePr>
          <p:xfrm>
            <a:off x="720308" y="909225"/>
            <a:ext cx="7645504" cy="28947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64" name="Group 63"/>
            <p:cNvGrpSpPr/>
            <p:nvPr/>
          </p:nvGrpSpPr>
          <p:grpSpPr>
            <a:xfrm>
              <a:off x="3581203" y="3803941"/>
              <a:ext cx="800879" cy="800879"/>
              <a:chOff x="1227668" y="1646882"/>
              <a:chExt cx="597802" cy="597802"/>
            </a:xfrm>
          </p:grpSpPr>
          <p:sp>
            <p:nvSpPr>
              <p:cNvPr id="79" name="Oval 78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80" name="Picture 7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65" name="Group 64"/>
            <p:cNvGrpSpPr/>
            <p:nvPr/>
          </p:nvGrpSpPr>
          <p:grpSpPr>
            <a:xfrm>
              <a:off x="5269505" y="3803941"/>
              <a:ext cx="800879" cy="800879"/>
              <a:chOff x="1893980" y="1646882"/>
              <a:chExt cx="597802" cy="597802"/>
            </a:xfrm>
          </p:grpSpPr>
          <p:sp>
            <p:nvSpPr>
              <p:cNvPr id="75" name="Oval 74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7" name="Picture 7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66" name="Group 65"/>
            <p:cNvGrpSpPr/>
            <p:nvPr/>
          </p:nvGrpSpPr>
          <p:grpSpPr>
            <a:xfrm>
              <a:off x="6963234" y="3803941"/>
              <a:ext cx="800879" cy="800879"/>
              <a:chOff x="2537512" y="1646882"/>
              <a:chExt cx="597802" cy="597802"/>
            </a:xfrm>
          </p:grpSpPr>
          <p:sp>
            <p:nvSpPr>
              <p:cNvPr id="73" name="Oval 72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4" name="Picture 7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sp>
          <p:nvSpPr>
            <p:cNvPr id="93" name="TextBox 92"/>
            <p:cNvSpPr txBox="1"/>
            <p:nvPr/>
          </p:nvSpPr>
          <p:spPr>
            <a:xfrm>
              <a:off x="1812119" y="3759531"/>
              <a:ext cx="12459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i-FI" sz="1600" dirty="0"/>
                <a:t>kaikki </a:t>
              </a:r>
              <a:br>
                <a:rPr lang="fi-FI" sz="1600" dirty="0"/>
              </a:br>
              <a:r>
                <a:rPr lang="fi-FI" sz="1600" dirty="0"/>
                <a:t>kanavat yhteensä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2256114" y="4813017"/>
            <a:ext cx="227979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kuukausien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keskiarvo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2016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tammikuusta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alkaen</a:t>
            </a:r>
            <a:endParaRPr lang="en-US" sz="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14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toukokuu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295566"/>
              </p:ext>
            </p:extLst>
          </p:nvPr>
        </p:nvGraphicFramePr>
        <p:xfrm>
          <a:off x="4737616" y="994032"/>
          <a:ext cx="4175763" cy="3593243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818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65 298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64 755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64 075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60 889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53 496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48 559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45 462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1143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40 791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40 774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8181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39 730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5577220"/>
              </p:ext>
            </p:extLst>
          </p:nvPr>
        </p:nvGraphicFramePr>
        <p:xfrm>
          <a:off x="302882" y="994031"/>
          <a:ext cx="4175763" cy="359323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483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 dirty="0">
                          <a:solidFill>
                            <a:schemeClr val="accent6"/>
                          </a:solidFill>
                        </a:rPr>
                        <a:t>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207 457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203 508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1251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148 457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145 043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135 347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108 773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837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80 907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79 525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76 260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483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71 922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2151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104000"/>
              </p:ext>
            </p:extLst>
          </p:nvPr>
        </p:nvGraphicFramePr>
        <p:xfrm>
          <a:off x="302882" y="994031"/>
          <a:ext cx="4175763" cy="3580578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2648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149 791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96 470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81 793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  <a:endParaRPr lang="fi-FI" sz="1300" b="1" i="0" u="none" strike="noStrike" dirty="0">
                        <a:solidFill>
                          <a:srgbClr val="E244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62 663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60 558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409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59 495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Idealista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53 179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Sotilas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50 292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47 642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48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38 852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1"/>
                </a:solidFill>
              </a:rPr>
              <a:t>Facebookissa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toukokuu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113866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34 612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34 549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33 384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31 077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30 446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28 892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GTi</a:t>
                      </a:r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-Magazine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25 026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24 567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24 090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23 791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/>
          <p:nvPr/>
        </p:nvGrpSpPr>
        <p:grpSpPr>
          <a:xfrm>
            <a:off x="4371927" y="621708"/>
            <a:ext cx="452383" cy="452383"/>
            <a:chOff x="1227668" y="1646882"/>
            <a:chExt cx="597802" cy="597802"/>
          </a:xfrm>
        </p:grpSpPr>
        <p:sp>
          <p:nvSpPr>
            <p:cNvPr id="35" name="Oval 34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36" name="Picture 3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8504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184518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166 954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117 839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Markkinointi &amp; Mainonta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75 155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Seiska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50 838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Mikrobitti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20 837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Image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18 730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15 766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Tivi</a:t>
                      </a:r>
                      <a:endParaRPr lang="fi-FI" sz="13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11 317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9 623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Vihreä Lanka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9 594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2"/>
                </a:solidFill>
              </a:rPr>
              <a:t>Twitterissä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TOP 20 / toukokuu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894764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8 788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Arvopaperi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7 556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7 076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Potilaan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5 767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Ylioppilaslehti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5 549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5 342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5 283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4 627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4 259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4 007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359542" y="630590"/>
            <a:ext cx="452383" cy="452383"/>
            <a:chOff x="1893980" y="1646882"/>
            <a:chExt cx="597802" cy="597802"/>
          </a:xfrm>
        </p:grpSpPr>
        <p:sp>
          <p:nvSpPr>
            <p:cNvPr id="15" name="Oval 14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800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464822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41 241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Maku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31 808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Demi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30 534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28 215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28 169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Kotivinkki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25 214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21 478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21 202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Koti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20 950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19 344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seuraajia </a:t>
            </a:r>
            <a:r>
              <a:rPr lang="fi-FI" sz="2700" u="sng" dirty="0">
                <a:solidFill>
                  <a:schemeClr val="accent3"/>
                </a:solidFill>
              </a:rPr>
              <a:t>Instagramissa</a:t>
            </a:r>
            <a:r>
              <a:rPr lang="fi-FI" sz="2700" dirty="0">
                <a:solidFill>
                  <a:schemeClr val="accent2"/>
                </a:solidFill>
              </a:rPr>
              <a:t> 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TOP 20 / toukokuu 2018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4955544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1725184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seuraajia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19 249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18 675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Deko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18 485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16 935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Unelmien Talo &amp; Koti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16 869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14 911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Trendi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14 214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Kauneus &amp; Terveys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14 098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Cosmopolitan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13 648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13 192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3" name="Straight Connector 32"/>
          <p:cNvCxnSpPr/>
          <p:nvPr/>
        </p:nvCxnSpPr>
        <p:spPr>
          <a:xfrm>
            <a:off x="302882" y="852586"/>
            <a:ext cx="3957835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367762" y="630590"/>
            <a:ext cx="452383" cy="452383"/>
            <a:chOff x="2537512" y="1646882"/>
            <a:chExt cx="597802" cy="597802"/>
          </a:xfrm>
        </p:grpSpPr>
        <p:sp>
          <p:nvSpPr>
            <p:cNvPr id="14" name="Oval 13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504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7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 kaikissa kanavissa</a:t>
            </a:r>
            <a:r>
              <a:rPr lang="fi-FI" sz="27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/ toukokuu 2018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608170" y="686141"/>
            <a:ext cx="1907504" cy="343540"/>
            <a:chOff x="3608170" y="680816"/>
            <a:chExt cx="1907504" cy="343540"/>
          </a:xfrm>
        </p:grpSpPr>
        <p:grpSp>
          <p:nvGrpSpPr>
            <p:cNvPr id="17" name="Group 16"/>
            <p:cNvGrpSpPr/>
            <p:nvPr/>
          </p:nvGrpSpPr>
          <p:grpSpPr>
            <a:xfrm>
              <a:off x="3608170" y="680816"/>
              <a:ext cx="343540" cy="343540"/>
              <a:chOff x="1227668" y="1646882"/>
              <a:chExt cx="597802" cy="597802"/>
            </a:xfrm>
          </p:grpSpPr>
          <p:sp>
            <p:nvSpPr>
              <p:cNvPr id="12" name="Oval 11"/>
              <p:cNvSpPr/>
              <p:nvPr/>
            </p:nvSpPr>
            <p:spPr>
              <a:xfrm>
                <a:off x="1227668" y="1646882"/>
                <a:ext cx="597802" cy="597802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372121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19" name="Group 18"/>
            <p:cNvGrpSpPr/>
            <p:nvPr/>
          </p:nvGrpSpPr>
          <p:grpSpPr>
            <a:xfrm>
              <a:off x="4003412" y="680816"/>
              <a:ext cx="343540" cy="343540"/>
              <a:chOff x="1893980" y="1646882"/>
              <a:chExt cx="597802" cy="597802"/>
            </a:xfrm>
          </p:grpSpPr>
          <p:sp>
            <p:nvSpPr>
              <p:cNvPr id="28" name="Oval 27"/>
              <p:cNvSpPr/>
              <p:nvPr/>
            </p:nvSpPr>
            <p:spPr>
              <a:xfrm>
                <a:off x="1893980" y="1646882"/>
                <a:ext cx="597802" cy="597802"/>
              </a:xfrm>
              <a:prstGeom prst="ellipse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7" name="Picture 6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20086" y="1785203"/>
                <a:ext cx="386080" cy="314960"/>
              </a:xfrm>
              <a:prstGeom prst="rect">
                <a:avLst/>
              </a:prstGeom>
            </p:spPr>
          </p:pic>
        </p:grpSp>
        <p:grpSp>
          <p:nvGrpSpPr>
            <p:cNvPr id="21" name="Group 20"/>
            <p:cNvGrpSpPr/>
            <p:nvPr/>
          </p:nvGrpSpPr>
          <p:grpSpPr>
            <a:xfrm>
              <a:off x="4394076" y="680816"/>
              <a:ext cx="343540" cy="343540"/>
              <a:chOff x="2537512" y="1646882"/>
              <a:chExt cx="597802" cy="597802"/>
            </a:xfrm>
          </p:grpSpPr>
          <p:sp>
            <p:nvSpPr>
              <p:cNvPr id="30" name="Oval 29"/>
              <p:cNvSpPr/>
              <p:nvPr/>
            </p:nvSpPr>
            <p:spPr>
              <a:xfrm>
                <a:off x="2537512" y="1646882"/>
                <a:ext cx="597802" cy="597802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68" name="Picture 67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84672" y="1785203"/>
                <a:ext cx="314960" cy="314960"/>
              </a:xfrm>
              <a:prstGeom prst="rect">
                <a:avLst/>
              </a:prstGeom>
            </p:spPr>
          </p:pic>
        </p:grpSp>
        <p:grpSp>
          <p:nvGrpSpPr>
            <p:cNvPr id="24" name="Group 23"/>
            <p:cNvGrpSpPr/>
            <p:nvPr/>
          </p:nvGrpSpPr>
          <p:grpSpPr>
            <a:xfrm>
              <a:off x="5172134" y="680816"/>
              <a:ext cx="343540" cy="343540"/>
              <a:chOff x="3881527" y="1646882"/>
              <a:chExt cx="597802" cy="597802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3881527" y="1646882"/>
                <a:ext cx="597802" cy="597802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70" name="Picture 6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0025" y="1859793"/>
                <a:ext cx="436880" cy="182880"/>
              </a:xfrm>
              <a:prstGeom prst="rect">
                <a:avLst/>
              </a:prstGeom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4787029" y="680816"/>
              <a:ext cx="343540" cy="343540"/>
              <a:chOff x="3215214" y="1646882"/>
              <a:chExt cx="597802" cy="597802"/>
            </a:xfrm>
          </p:grpSpPr>
          <p:sp>
            <p:nvSpPr>
              <p:cNvPr id="29" name="Oval 28"/>
              <p:cNvSpPr/>
              <p:nvPr/>
            </p:nvSpPr>
            <p:spPr>
              <a:xfrm>
                <a:off x="3215214" y="1646882"/>
                <a:ext cx="597802" cy="597802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/>
              </a:p>
            </p:txBody>
          </p:sp>
          <p:pic>
            <p:nvPicPr>
              <p:cNvPr id="31" name="Picture 30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350662" y="1773813"/>
                <a:ext cx="335280" cy="335280"/>
              </a:xfrm>
              <a:prstGeom prst="rect">
                <a:avLst/>
              </a:prstGeom>
            </p:spPr>
          </p:pic>
        </p:grpSp>
      </p:grpSp>
      <p:cxnSp>
        <p:nvCxnSpPr>
          <p:cNvPr id="43" name="Straight Connector 42"/>
          <p:cNvCxnSpPr/>
          <p:nvPr/>
        </p:nvCxnSpPr>
        <p:spPr>
          <a:xfrm flipV="1">
            <a:off x="302882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5708184" y="852586"/>
            <a:ext cx="3114105" cy="3568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53029" y="481301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sp>
        <p:nvSpPr>
          <p:cNvPr id="52" name="Rectangle 51"/>
          <p:cNvSpPr/>
          <p:nvPr/>
        </p:nvSpPr>
        <p:spPr>
          <a:xfrm>
            <a:off x="2864574" y="4760793"/>
            <a:ext cx="3542277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*) Kaikkien seurattujen lehtien somekanavien tykkääjät, seuraajat ja tilaajat Facebookissa, Twitterissä, Instagramissa, YouTubessa ja Pinterestissä.</a:t>
            </a:r>
          </a:p>
        </p:txBody>
      </p:sp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932722"/>
              </p:ext>
            </p:extLst>
          </p:nvPr>
        </p:nvGraphicFramePr>
        <p:xfrm>
          <a:off x="4737616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10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/>
                        <a:t>uusia seuraajia* </a:t>
                      </a:r>
                      <a:endParaRPr lang="fi-FI" sz="1100" b="0" noProof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575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Reserviläinen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Aku Ankka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Antiikki &amp; Design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Suuri Käsityö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377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FIT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364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Tehy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921252"/>
              </p:ext>
            </p:extLst>
          </p:nvPr>
        </p:nvGraphicFramePr>
        <p:xfrm>
          <a:off x="302882" y="994031"/>
          <a:ext cx="4175763" cy="3580577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5969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4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5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25507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i-FI" sz="1300" noProof="0">
                        <a:solidFill>
                          <a:schemeClr val="accent6"/>
                        </a:solidFill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fi-FI" sz="1100" b="0" noProof="0">
                          <a:solidFill>
                            <a:schemeClr val="accent6"/>
                          </a:solidFill>
                        </a:rPr>
                        <a:t>uusia seuraajia*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4 756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1 160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1 158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1 046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1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rgbClr val="E24426"/>
                          </a:solidFill>
                          <a:effectLst/>
                          <a:latin typeface="Calibri" panose="020F0502020204030204" pitchFamily="34" charset="0"/>
                        </a:rPr>
                        <a:t>968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9.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3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6460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0929"/>
          </a:xfrm>
        </p:spPr>
        <p:txBody>
          <a:bodyPr anchor="ctr">
            <a:noAutofit/>
          </a:bodyPr>
          <a:lstStyle/>
          <a:p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Eniten </a:t>
            </a:r>
            <a:r>
              <a:rPr lang="fi-FI" sz="2000" u="sng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uusia seuraajia</a:t>
            </a:r>
            <a:r>
              <a:rPr lang="fi-FI" sz="2000" dirty="0">
                <a:solidFill>
                  <a:schemeClr val="accent6">
                    <a:lumMod val="85000"/>
                    <a:lumOff val="15000"/>
                  </a:schemeClr>
                </a:solidFill>
              </a:rPr>
              <a:t> Facebookissa, Twitterissä ja Instagramissa / toukokuu 2018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53029" y="4857427"/>
            <a:ext cx="190308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Lähde: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Aikakausmediat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somessa</a:t>
            </a:r>
            <a:r>
              <a:rPr lang="en-US" sz="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5/2018</a:t>
            </a:r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537881"/>
              </p:ext>
            </p:extLst>
          </p:nvPr>
        </p:nvGraphicFramePr>
        <p:xfrm>
          <a:off x="3254011" y="917625"/>
          <a:ext cx="2642910" cy="36305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824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TWITTER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uusia seuraajia</a:t>
                      </a:r>
                    </a:p>
                  </a:txBody>
                  <a:tcPr marL="12700" marR="12700" marT="12700" marB="0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1.</a:t>
                      </a:r>
                    </a:p>
                  </a:txBody>
                  <a:tcPr marL="12700" marR="12700" marT="12700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Talouselämä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156</a:t>
                      </a:r>
                    </a:p>
                  </a:txBody>
                  <a:tcPr marL="9525" marR="9525" marT="9525" marB="0"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2.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Tekniikan Maailma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3.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4.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Kuntalehti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5.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Lääkärilehti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6.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Mediuutiset</a:t>
                      </a:r>
                      <a:endParaRPr lang="fi-FI" sz="12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7.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Kuvalehti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8.</a:t>
                      </a:r>
                    </a:p>
                  </a:txBody>
                  <a:tcPr marL="12700" marR="12700" marT="12700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Tekniikka &amp; Talous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814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b="0" i="0" u="none" strike="noStrike" noProof="0" dirty="0">
                          <a:solidFill>
                            <a:schemeClr val="accent6"/>
                          </a:solidFill>
                          <a:effectLst/>
                          <a:latin typeface="Calibri"/>
                        </a:rPr>
                        <a:t>10.</a:t>
                      </a: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Urheilulehti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732804"/>
              </p:ext>
            </p:extLst>
          </p:nvPr>
        </p:nvGraphicFramePr>
        <p:xfrm>
          <a:off x="302882" y="917626"/>
          <a:ext cx="2642910" cy="364606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0995">
                <a:tc gridSpan="2">
                  <a:txBody>
                    <a:bodyPr/>
                    <a:lstStyle/>
                    <a:p>
                      <a:pPr algn="l" fontAlgn="b"/>
                      <a:r>
                        <a:rPr lang="fi-FI" sz="2000" noProof="0" dirty="0"/>
                        <a:t>FACEBOOK</a:t>
                      </a:r>
                      <a:endParaRPr lang="fi-FI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/>
                        <a:t>uusia</a:t>
                      </a:r>
                      <a:br>
                        <a:rPr lang="fi-FI" sz="1100" b="0" noProof="0"/>
                      </a:br>
                      <a:r>
                        <a:rPr lang="fi-FI" sz="1100" b="0" noProof="0"/>
                        <a:t>seuraajia </a:t>
                      </a:r>
                      <a:endParaRPr lang="fi-FI" sz="1100" b="0" noProof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3 877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2.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Tiede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3.</a:t>
                      </a:r>
                      <a:endParaRPr lang="fi-FI" sz="1300" b="0" i="0" u="none" strike="noStrike" noProof="0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Elle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4.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5.</a:t>
                      </a:r>
                      <a:endParaRPr lang="fi-FI" sz="1300" b="0" i="0" u="none" strike="noStrike" noProof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567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6.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Meidän Perhe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7.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Antiikki &amp; Design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8.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ET-lehti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>
                          <a:effectLst/>
                        </a:rPr>
                        <a:t>9.</a:t>
                      </a:r>
                      <a:endParaRPr lang="fi-FI" sz="1300" b="0" i="0" u="none" strike="noStrike" noProof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507">
                <a:tc>
                  <a:txBody>
                    <a:bodyPr/>
                    <a:lstStyle/>
                    <a:p>
                      <a:pPr algn="ctr" fontAlgn="b"/>
                      <a:r>
                        <a:rPr lang="fi-FI" sz="1300" u="none" strike="noStrike" noProof="0" dirty="0">
                          <a:effectLst/>
                        </a:rPr>
                        <a:t>10.</a:t>
                      </a:r>
                      <a:endParaRPr lang="fi-FI" sz="1300" b="0" i="0" u="none" strike="noStrike" noProof="0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Reserviläinen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341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399792"/>
              </p:ext>
            </p:extLst>
          </p:nvPr>
        </p:nvGraphicFramePr>
        <p:xfrm>
          <a:off x="6179379" y="917625"/>
          <a:ext cx="2642910" cy="3630573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778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9779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6730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35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000" b="1" noProof="0" dirty="0"/>
                        <a:t>INSTAGRAM</a:t>
                      </a:r>
                      <a:endParaRPr lang="fi-FI" sz="20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300" b="1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100" b="0" noProof="0" dirty="0"/>
                        <a:t>uusia</a:t>
                      </a:r>
                      <a:br>
                        <a:rPr lang="fi-FI" sz="1100" b="0" noProof="0" dirty="0"/>
                      </a:br>
                      <a:r>
                        <a:rPr lang="fi-FI" sz="1100" b="0" noProof="0" dirty="0"/>
                        <a:t>seuraajia </a:t>
                      </a:r>
                      <a:endParaRPr lang="fi-FI" sz="1100" b="0" noProof="0" dirty="0">
                        <a:solidFill>
                          <a:schemeClr val="accent6"/>
                        </a:solidFill>
                      </a:endParaRPr>
                    </a:p>
                  </a:txBody>
                  <a:tcPr marL="12700" marR="12700" marT="12700" marB="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Yhteishyvä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2.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Suomen Luonto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654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3.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Soppa365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4.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 Naiset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5.</a:t>
                      </a:r>
                      <a:endParaRPr lang="en-US" sz="1300" b="0" i="0" u="none" strike="noStrike" dirty="0">
                        <a:solidFill>
                          <a:schemeClr val="accent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Koti ja keittiö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6.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Meillä Kotona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7.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Avotakka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8.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Kodin Kuvalehti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9.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Vauva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532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u="none" strike="noStrike" dirty="0">
                          <a:effectLst/>
                        </a:rPr>
                        <a:t>10.</a:t>
                      </a:r>
                      <a:endParaRPr lang="en-US" sz="1300" b="0" i="0" u="none" strike="noStrike" dirty="0">
                        <a:solidFill>
                          <a:schemeClr val="accent6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Glorian ruoka &amp; viini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302882" y="714049"/>
            <a:ext cx="8519407" cy="0"/>
          </a:xfrm>
          <a:prstGeom prst="line">
            <a:avLst/>
          </a:prstGeom>
          <a:ln w="28575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1528446" y="1005187"/>
            <a:ext cx="184773" cy="184773"/>
            <a:chOff x="1227668" y="1646882"/>
            <a:chExt cx="597802" cy="597802"/>
          </a:xfrm>
        </p:grpSpPr>
        <p:sp>
          <p:nvSpPr>
            <p:cNvPr id="53" name="Oval 52"/>
            <p:cNvSpPr/>
            <p:nvPr/>
          </p:nvSpPr>
          <p:spPr>
            <a:xfrm>
              <a:off x="1227668" y="1646882"/>
              <a:ext cx="597802" cy="59780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54" name="Picture 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72121" y="1785203"/>
              <a:ext cx="314960" cy="314960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4293077" y="1011641"/>
            <a:ext cx="184773" cy="184773"/>
            <a:chOff x="1893980" y="1646882"/>
            <a:chExt cx="597802" cy="597802"/>
          </a:xfrm>
        </p:grpSpPr>
        <p:sp>
          <p:nvSpPr>
            <p:cNvPr id="48" name="Oval 47"/>
            <p:cNvSpPr/>
            <p:nvPr/>
          </p:nvSpPr>
          <p:spPr>
            <a:xfrm>
              <a:off x="1893980" y="1646882"/>
              <a:ext cx="597802" cy="59780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9" name="Picture 4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0086" y="1785203"/>
              <a:ext cx="386080" cy="314960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7573681" y="1002759"/>
            <a:ext cx="184773" cy="184773"/>
            <a:chOff x="2537512" y="1646882"/>
            <a:chExt cx="597802" cy="597802"/>
          </a:xfrm>
        </p:grpSpPr>
        <p:sp>
          <p:nvSpPr>
            <p:cNvPr id="46" name="Oval 45"/>
            <p:cNvSpPr/>
            <p:nvPr/>
          </p:nvSpPr>
          <p:spPr>
            <a:xfrm>
              <a:off x="2537512" y="1646882"/>
              <a:ext cx="597802" cy="59780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684672" y="1785203"/>
              <a:ext cx="314960" cy="314960"/>
            </a:xfrm>
            <a:prstGeom prst="rect">
              <a:avLst/>
            </a:prstGeom>
          </p:spPr>
        </p:pic>
      </p:grpSp>
      <p:pic>
        <p:nvPicPr>
          <p:cNvPr id="55" name="Picture 54" descr="AM_logo_RGB.eps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231" y="4909937"/>
            <a:ext cx="1525194" cy="117323"/>
          </a:xfrm>
          <a:prstGeom prst="rect">
            <a:avLst/>
          </a:prstGeom>
        </p:spPr>
      </p:pic>
      <p:cxnSp>
        <p:nvCxnSpPr>
          <p:cNvPr id="56" name="Straight Connector 55"/>
          <p:cNvCxnSpPr/>
          <p:nvPr/>
        </p:nvCxnSpPr>
        <p:spPr>
          <a:xfrm>
            <a:off x="0" y="4787113"/>
            <a:ext cx="9144000" cy="0"/>
          </a:xfrm>
          <a:prstGeom prst="line">
            <a:avLst/>
          </a:prstGeom>
          <a:ln w="6350" cmpd="sng">
            <a:solidFill>
              <a:srgbClr val="7F7F7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4842047"/>
      </p:ext>
    </p:extLst>
  </p:cSld>
  <p:clrMapOvr>
    <a:masterClrMapping/>
  </p:clrMapOvr>
</p:sld>
</file>

<file path=ppt/theme/theme1.xml><?xml version="1.0" encoding="utf-8"?>
<a:theme xmlns:a="http://schemas.openxmlformats.org/drawingml/2006/main" name="Aikakausmedia_widescreen_2017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ikakausmedia 2016">
    <a:dk1>
      <a:srgbClr val="000000"/>
    </a:dk1>
    <a:lt1>
      <a:sysClr val="window" lastClr="FFFFFF"/>
    </a:lt1>
    <a:dk2>
      <a:srgbClr val="000000"/>
    </a:dk2>
    <a:lt2>
      <a:srgbClr val="F2F6F7"/>
    </a:lt2>
    <a:accent1>
      <a:srgbClr val="E24426"/>
    </a:accent1>
    <a:accent2>
      <a:srgbClr val="7AC3BB"/>
    </a:accent2>
    <a:accent3>
      <a:srgbClr val="EBD656"/>
    </a:accent3>
    <a:accent4>
      <a:srgbClr val="F4A89D"/>
    </a:accent4>
    <a:accent5>
      <a:srgbClr val="F2F6F7"/>
    </a:accent5>
    <a:accent6>
      <a:srgbClr val="000000"/>
    </a:accent6>
    <a:hlink>
      <a:srgbClr val="F4A89D"/>
    </a:hlink>
    <a:folHlink>
      <a:srgbClr val="7AC3BB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2007</TotalTime>
  <Words>1393</Words>
  <Application>Microsoft Macintosh PowerPoint</Application>
  <PresentationFormat>On-screen Show (16:9)</PresentationFormat>
  <Paragraphs>515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Aikakausmedia_widescreen_2017</vt:lpstr>
      <vt:lpstr>Aikakausmedioiden someyleisöt / toukokuu 2018</vt:lpstr>
      <vt:lpstr>Yleisömäärien kehitys 05/2017 – 05/2018</vt:lpstr>
      <vt:lpstr>Yleisömäärien kasvu / toukokuu 2018</vt:lpstr>
      <vt:lpstr>Eniten seuraajia kaikissa kanavissa TOP 20 / toukokuu 2018</vt:lpstr>
      <vt:lpstr>Eniten seuraajia Facebookissa TOP 20 / toukokuu 2018</vt:lpstr>
      <vt:lpstr>Eniten seuraajia Twitterissä TOP 20 / toukokuu 2018</vt:lpstr>
      <vt:lpstr>Eniten seuraajia Instagramissa TOP 20 / toukokuu 2018</vt:lpstr>
      <vt:lpstr>Eniten uusia seuraajia kaikissa kanavissa / toukokuu 2018</vt:lpstr>
      <vt:lpstr>Eniten uusia seuraajia Facebookissa, Twitterissä ja Instagramissa / toukokuu 2018</vt:lpstr>
      <vt:lpstr>Mukana olleet mediat (206 kpl) / toukokuu 2018</vt:lpstr>
      <vt:lpstr>Mukana olleet mediat (206 kpl) / toukokuu 2018</vt:lpstr>
      <vt:lpstr>Seurannasta poistuneet kanavat / toukokuu 2018</vt:lpstr>
      <vt:lpstr>Uudet kanavat seurannassa / toukokuu 2018</vt:lpstr>
      <vt:lpstr>Aikakausmediat somessa -seuranta</vt:lpstr>
      <vt:lpstr>Aikakausmediat somessa -seuranta</vt:lpstr>
      <vt:lpstr>PowerPoint Presentation</vt:lpstr>
    </vt:vector>
  </TitlesOfParts>
  <Manager/>
  <Company>Aikakausmedia</Company>
  <LinksUpToDate>false</LinksUpToDate>
  <SharedDoc>false</SharedDoc>
  <HyperlinkBase/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Aikakausmediat somessa 2016</dc:title>
  <dc:subject/>
  <dc:creator>Outi Sonkamuotka</dc:creator>
  <cp:keywords/>
  <dc:description/>
  <cp:lastModifiedBy>Microsoft Office User</cp:lastModifiedBy>
  <cp:revision>257</cp:revision>
  <dcterms:created xsi:type="dcterms:W3CDTF">2016-11-29T11:48:27Z</dcterms:created>
  <dcterms:modified xsi:type="dcterms:W3CDTF">2018-06-07T11:04:23Z</dcterms:modified>
  <cp:category/>
</cp:coreProperties>
</file>