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3" r:id="rId14"/>
    <p:sldId id="269" r:id="rId15"/>
    <p:sldId id="270" r:id="rId16"/>
    <p:sldId id="27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8" autoAdjust="0"/>
  </p:normalViewPr>
  <p:slideViewPr>
    <p:cSldViewPr snapToGrid="0" snapToObjects="1">
      <p:cViewPr>
        <p:scale>
          <a:sx n="140" d="100"/>
          <a:sy n="140" d="100"/>
        </p:scale>
        <p:origin x="-1264" y="-15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0.0</c:formatCode>
                <c:ptCount val="5"/>
                <c:pt idx="0">
                  <c:v>58.97656463650554</c:v>
                </c:pt>
                <c:pt idx="1">
                  <c:v>20.55607691091163</c:v>
                </c:pt>
                <c:pt idx="2">
                  <c:v>17.70076555498268</c:v>
                </c:pt>
                <c:pt idx="3">
                  <c:v>1.73660228199656</c:v>
                </c:pt>
                <c:pt idx="4">
                  <c:v>1.02999061560359</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07/2016</c:v>
                </c:pt>
                <c:pt idx="1">
                  <c:v>08/2016</c:v>
                </c:pt>
                <c:pt idx="2">
                  <c:v>09/2016</c:v>
                </c:pt>
                <c:pt idx="3">
                  <c:v>10/2016</c:v>
                </c:pt>
                <c:pt idx="4">
                  <c:v>11/2016</c:v>
                </c:pt>
                <c:pt idx="5">
                  <c:v>12/2016</c:v>
                </c:pt>
                <c:pt idx="6">
                  <c:v>01/2017</c:v>
                </c:pt>
                <c:pt idx="7">
                  <c:v>02/2017</c:v>
                </c:pt>
                <c:pt idx="8">
                  <c:v>03/2017</c:v>
                </c:pt>
                <c:pt idx="9">
                  <c:v>04/2017</c:v>
                </c:pt>
                <c:pt idx="10">
                  <c:v>05/2017</c:v>
                </c:pt>
                <c:pt idx="11">
                  <c:v>06/2017</c:v>
                </c:pt>
                <c:pt idx="12">
                  <c:v>07/2017</c:v>
                </c:pt>
              </c:strCache>
            </c:strRef>
          </c:cat>
          <c:val>
            <c:numRef>
              <c:f>Sheet1!$B$2:$B$14</c:f>
              <c:numCache>
                <c:formatCode>#,##0</c:formatCode>
                <c:ptCount val="13"/>
                <c:pt idx="0">
                  <c:v>2.2853E6</c:v>
                </c:pt>
                <c:pt idx="1">
                  <c:v>2.348672E6</c:v>
                </c:pt>
                <c:pt idx="2">
                  <c:v>2.415355E6</c:v>
                </c:pt>
                <c:pt idx="3">
                  <c:v>2.474169E6</c:v>
                </c:pt>
                <c:pt idx="4">
                  <c:v>2.532656E6</c:v>
                </c:pt>
                <c:pt idx="5">
                  <c:v>2.583267E6</c:v>
                </c:pt>
                <c:pt idx="6">
                  <c:v>2.684939E6</c:v>
                </c:pt>
                <c:pt idx="7">
                  <c:v>2.735605E6</c:v>
                </c:pt>
                <c:pt idx="8">
                  <c:v>2.786731E6</c:v>
                </c:pt>
                <c:pt idx="9">
                  <c:v>2.838139E6</c:v>
                </c:pt>
                <c:pt idx="10">
                  <c:v>2.897755E6</c:v>
                </c:pt>
                <c:pt idx="11">
                  <c:v>2.930227E6</c:v>
                </c:pt>
                <c:pt idx="12">
                  <c:v>2.965561E6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07/2016</c:v>
                </c:pt>
                <c:pt idx="1">
                  <c:v>08/2016</c:v>
                </c:pt>
                <c:pt idx="2">
                  <c:v>09/2016</c:v>
                </c:pt>
                <c:pt idx="3">
                  <c:v>10/2016</c:v>
                </c:pt>
                <c:pt idx="4">
                  <c:v>11/2016</c:v>
                </c:pt>
                <c:pt idx="5">
                  <c:v>12/2016</c:v>
                </c:pt>
                <c:pt idx="6">
                  <c:v>01/2017</c:v>
                </c:pt>
                <c:pt idx="7">
                  <c:v>02/2017</c:v>
                </c:pt>
                <c:pt idx="8">
                  <c:v>03/2017</c:v>
                </c:pt>
                <c:pt idx="9">
                  <c:v>04/2017</c:v>
                </c:pt>
                <c:pt idx="10">
                  <c:v>05/2017</c:v>
                </c:pt>
                <c:pt idx="11">
                  <c:v>06/2017</c:v>
                </c:pt>
                <c:pt idx="12">
                  <c:v>07/2017</c:v>
                </c:pt>
              </c:strCache>
            </c:strRef>
          </c:cat>
          <c:val>
            <c:numRef>
              <c:f>Sheet1!$C$2:$C$14</c:f>
              <c:numCache>
                <c:formatCode>#,##0</c:formatCode>
                <c:ptCount val="13"/>
                <c:pt idx="0">
                  <c:v>1.394216E6</c:v>
                </c:pt>
                <c:pt idx="1">
                  <c:v>1.427596E6</c:v>
                </c:pt>
                <c:pt idx="2">
                  <c:v>1.464476E6</c:v>
                </c:pt>
                <c:pt idx="3">
                  <c:v>1.493438E6</c:v>
                </c:pt>
                <c:pt idx="4">
                  <c:v>1.523073E6</c:v>
                </c:pt>
                <c:pt idx="5">
                  <c:v>1.550466E6</c:v>
                </c:pt>
                <c:pt idx="6">
                  <c:v>1.597178E6</c:v>
                </c:pt>
                <c:pt idx="7">
                  <c:v>1.626564E6</c:v>
                </c:pt>
                <c:pt idx="8">
                  <c:v>1.651837E6</c:v>
                </c:pt>
                <c:pt idx="9">
                  <c:v>1.677036E6</c:v>
                </c:pt>
                <c:pt idx="10">
                  <c:v>1.712485E6</c:v>
                </c:pt>
                <c:pt idx="11">
                  <c:v>1.7296E6</c:v>
                </c:pt>
                <c:pt idx="12">
                  <c:v>1.748986E6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07/2016</c:v>
                </c:pt>
                <c:pt idx="1">
                  <c:v>08/2016</c:v>
                </c:pt>
                <c:pt idx="2">
                  <c:v>09/2016</c:v>
                </c:pt>
                <c:pt idx="3">
                  <c:v>10/2016</c:v>
                </c:pt>
                <c:pt idx="4">
                  <c:v>11/2016</c:v>
                </c:pt>
                <c:pt idx="5">
                  <c:v>12/2016</c:v>
                </c:pt>
                <c:pt idx="6">
                  <c:v>01/2017</c:v>
                </c:pt>
                <c:pt idx="7">
                  <c:v>02/2017</c:v>
                </c:pt>
                <c:pt idx="8">
                  <c:v>03/2017</c:v>
                </c:pt>
                <c:pt idx="9">
                  <c:v>04/2017</c:v>
                </c:pt>
                <c:pt idx="10">
                  <c:v>05/2017</c:v>
                </c:pt>
                <c:pt idx="11">
                  <c:v>06/2017</c:v>
                </c:pt>
                <c:pt idx="12">
                  <c:v>07/2017</c:v>
                </c:pt>
              </c:strCache>
            </c:strRef>
          </c:cat>
          <c:val>
            <c:numRef>
              <c:f>Sheet1!$D$2:$D$14</c:f>
              <c:numCache>
                <c:formatCode>#,##0</c:formatCode>
                <c:ptCount val="13"/>
                <c:pt idx="0">
                  <c:v>488127.0</c:v>
                </c:pt>
                <c:pt idx="1">
                  <c:v>497164.0</c:v>
                </c:pt>
                <c:pt idx="2">
                  <c:v>507198.0</c:v>
                </c:pt>
                <c:pt idx="3">
                  <c:v>518778.0</c:v>
                </c:pt>
                <c:pt idx="4">
                  <c:v>530901.0</c:v>
                </c:pt>
                <c:pt idx="5">
                  <c:v>540766.0</c:v>
                </c:pt>
                <c:pt idx="6">
                  <c:v>559254.0</c:v>
                </c:pt>
                <c:pt idx="7">
                  <c:v>566347.0</c:v>
                </c:pt>
                <c:pt idx="8">
                  <c:v>578885.0</c:v>
                </c:pt>
                <c:pt idx="9">
                  <c:v>589890.0</c:v>
                </c:pt>
                <c:pt idx="10">
                  <c:v>596406.0</c:v>
                </c:pt>
                <c:pt idx="11">
                  <c:v>604910.0</c:v>
                </c:pt>
                <c:pt idx="12">
                  <c:v>609603.0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07/2016</c:v>
                </c:pt>
                <c:pt idx="1">
                  <c:v>08/2016</c:v>
                </c:pt>
                <c:pt idx="2">
                  <c:v>09/2016</c:v>
                </c:pt>
                <c:pt idx="3">
                  <c:v>10/2016</c:v>
                </c:pt>
                <c:pt idx="4">
                  <c:v>11/2016</c:v>
                </c:pt>
                <c:pt idx="5">
                  <c:v>12/2016</c:v>
                </c:pt>
                <c:pt idx="6">
                  <c:v>01/2017</c:v>
                </c:pt>
                <c:pt idx="7">
                  <c:v>02/2017</c:v>
                </c:pt>
                <c:pt idx="8">
                  <c:v>03/2017</c:v>
                </c:pt>
                <c:pt idx="9">
                  <c:v>04/2017</c:v>
                </c:pt>
                <c:pt idx="10">
                  <c:v>05/2017</c:v>
                </c:pt>
                <c:pt idx="11">
                  <c:v>06/2017</c:v>
                </c:pt>
                <c:pt idx="12">
                  <c:v>07/2017</c:v>
                </c:pt>
              </c:strCache>
            </c:strRef>
          </c:cat>
          <c:val>
            <c:numRef>
              <c:f>Sheet1!$E$2:$E$14</c:f>
              <c:numCache>
                <c:formatCode>#,##0</c:formatCode>
                <c:ptCount val="13"/>
                <c:pt idx="0">
                  <c:v>349157.0</c:v>
                </c:pt>
                <c:pt idx="1">
                  <c:v>368500.0</c:v>
                </c:pt>
                <c:pt idx="2">
                  <c:v>387439.0</c:v>
                </c:pt>
                <c:pt idx="3">
                  <c:v>405009.0</c:v>
                </c:pt>
                <c:pt idx="4">
                  <c:v>420829.0</c:v>
                </c:pt>
                <c:pt idx="5">
                  <c:v>433196.0</c:v>
                </c:pt>
                <c:pt idx="6">
                  <c:v>451191.0</c:v>
                </c:pt>
                <c:pt idx="7">
                  <c:v>464709.0</c:v>
                </c:pt>
                <c:pt idx="8">
                  <c:v>477330.0</c:v>
                </c:pt>
                <c:pt idx="9">
                  <c:v>491682.0</c:v>
                </c:pt>
                <c:pt idx="10">
                  <c:v>507919.0</c:v>
                </c:pt>
                <c:pt idx="11">
                  <c:v>514113.0</c:v>
                </c:pt>
                <c:pt idx="12">
                  <c:v>524927.0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141103368"/>
        <c:axId val="-2141100184"/>
      </c:lineChart>
      <c:catAx>
        <c:axId val="-2141103368"/>
        <c:scaling>
          <c:orientation val="minMax"/>
        </c:scaling>
        <c:delete val="0"/>
        <c:axPos val="b"/>
        <c:numFmt formatCode="General" sourceLinked="0"/>
        <c:majorTickMark val="out"/>
        <c:minorTickMark val="none"/>
        <c:tickLblPos val="nextTo"/>
        <c:txPr>
          <a:bodyPr/>
          <a:lstStyle/>
          <a:p>
            <a:pPr>
              <a:defRPr sz="1200"/>
            </a:pPr>
            <a:endParaRPr lang="en-US"/>
          </a:p>
        </c:txPr>
        <c:crossAx val="-2141100184"/>
        <c:crosses val="autoZero"/>
        <c:auto val="1"/>
        <c:lblAlgn val="ctr"/>
        <c:lblOffset val="100"/>
        <c:noMultiLvlLbl val="0"/>
      </c:catAx>
      <c:valAx>
        <c:axId val="-2141100184"/>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14110336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Heinäkuu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35334.0</c:v>
                </c:pt>
                <c:pt idx="1">
                  <c:v>19386.0</c:v>
                </c:pt>
                <c:pt idx="2">
                  <c:v>4693.0</c:v>
                </c:pt>
                <c:pt idx="3">
                  <c:v>10814.0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60967.9444444444</c:v>
                </c:pt>
                <c:pt idx="1">
                  <c:v>31841.3888888889</c:v>
                </c:pt>
                <c:pt idx="2">
                  <c:v>10438.9444444444</c:v>
                </c:pt>
                <c:pt idx="3">
                  <c:v>16664.1111111111</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140940200"/>
        <c:axId val="-2140937160"/>
      </c:barChart>
      <c:catAx>
        <c:axId val="-2140940200"/>
        <c:scaling>
          <c:orientation val="minMax"/>
        </c:scaling>
        <c:delete val="1"/>
        <c:axPos val="b"/>
        <c:numFmt formatCode="General" sourceLinked="0"/>
        <c:majorTickMark val="out"/>
        <c:minorTickMark val="none"/>
        <c:tickLblPos val="nextTo"/>
        <c:crossAx val="-2140937160"/>
        <c:crosses val="autoZero"/>
        <c:auto val="1"/>
        <c:lblAlgn val="ctr"/>
        <c:lblOffset val="100"/>
        <c:noMultiLvlLbl val="0"/>
      </c:catAx>
      <c:valAx>
        <c:axId val="-2140937160"/>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140940200"/>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t>
            </a:r>
            <a:r>
              <a:rPr lang="en-US" sz="1000" dirty="0" err="1">
                <a:solidFill>
                  <a:schemeClr val="tx1">
                    <a:lumMod val="85000"/>
                    <a:lumOff val="15000"/>
                  </a:schemeClr>
                </a:solidFill>
              </a:rPr>
              <a:t>Aikakausmediat</a:t>
            </a:r>
            <a:r>
              <a:rPr lang="en-US" sz="1000" dirty="0">
                <a:solidFill>
                  <a:schemeClr val="tx1">
                    <a:lumMod val="85000"/>
                    <a:lumOff val="15000"/>
                  </a:schemeClr>
                </a:solidFill>
              </a:rPr>
              <a:t> </a:t>
            </a:r>
            <a:r>
              <a:rPr lang="en-US" sz="1000" dirty="0" err="1">
                <a:solidFill>
                  <a:schemeClr val="tx1">
                    <a:lumMod val="85000"/>
                    <a:lumOff val="15000"/>
                  </a:schemeClr>
                </a:solidFill>
              </a:rPr>
              <a:t>somessa</a:t>
            </a:r>
            <a:r>
              <a:rPr lang="en-US" sz="1000" dirty="0">
                <a:solidFill>
                  <a:schemeClr val="tx1">
                    <a:lumMod val="85000"/>
                    <a:lumOff val="15000"/>
                  </a:schemeClr>
                </a:solidFill>
              </a:rPr>
              <a:t> 7/2017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err="1"/>
              <a:t>Lähde</a:t>
            </a:r>
            <a:r>
              <a:rPr lang="en-US" dirty="0"/>
              <a:t>: </a:t>
            </a:r>
            <a:r>
              <a:rPr lang="en-US" dirty="0" err="1"/>
              <a:t>Aikakausmediat</a:t>
            </a:r>
            <a:r>
              <a:rPr lang="en-US" dirty="0"/>
              <a:t> </a:t>
            </a:r>
            <a:r>
              <a:rPr lang="en-US" dirty="0" err="1"/>
              <a:t>somessa</a:t>
            </a:r>
            <a:r>
              <a:rPr lang="en-US" dirty="0"/>
              <a:t> 7/2017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2.8.2017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3519783332"/>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heinäkuu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heinäkuu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59,0</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-2,0</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20,6</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-0,8</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17,5</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+2,4</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1,7</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-0,2</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1,0</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heinäkuu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9541598"/>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2 965 561</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heinäkuu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11785"/>
          </a:xfrm>
          <a:prstGeom prst="rect">
            <a:avLst/>
          </a:prstGeom>
          <a:noFill/>
        </p:spPr>
        <p:txBody>
          <a:bodyPr wrap="square" rtlCol="0">
            <a:spAutoFit/>
          </a:bodyPr>
          <a:lstStyle/>
          <a:p>
            <a:pPr>
              <a:lnSpc>
                <a:spcPct val="120000"/>
              </a:lnSpc>
            </a:pPr>
            <a:r>
              <a:rPr lang="fi-FI" sz="1400" dirty="0"/>
              <a:t>Aku Ankka      3H+K      Aarre      Alibi      Anna      Antiikki &amp; Design      Apteekkarilehti      Apu      Arkkitehti      Aromi      Arvopaperi      Askel      Asuntoinfo      Auto Bild Suomi      Automaatioväylä      Avotakka      Baana      </a:t>
            </a:r>
            <a:r>
              <a:rPr lang="fi-FI" sz="1400" dirty="0" err="1"/>
              <a:t>Caravan</a:t>
            </a:r>
            <a:r>
              <a:rPr lang="fi-FI" sz="1400" dirty="0"/>
              <a:t>      </a:t>
            </a:r>
            <a:r>
              <a:rPr lang="fi-FI" sz="1400" dirty="0" err="1"/>
              <a:t>Cosmopolitan</a:t>
            </a:r>
            <a:r>
              <a:rPr lang="fi-FI" sz="1400" dirty="0"/>
              <a:t>      </a:t>
            </a:r>
            <a:r>
              <a:rPr lang="fi-FI" sz="1400" dirty="0" err="1"/>
              <a:t>Costume</a:t>
            </a:r>
            <a:r>
              <a:rPr lang="fi-FI" sz="1400" dirty="0"/>
              <a:t>      </a:t>
            </a:r>
            <a:r>
              <a:rPr lang="fi-FI" sz="1400" dirty="0" err="1"/>
              <a:t>Deko</a:t>
            </a:r>
            <a:r>
              <a:rPr lang="fi-FI" sz="1400" dirty="0"/>
              <a:t>      </a:t>
            </a:r>
            <a:r>
              <a:rPr lang="fi-FI" sz="1400" dirty="0" err="1"/>
              <a:t>Demi</a:t>
            </a:r>
            <a:r>
              <a:rPr lang="fi-FI" sz="1400" dirty="0"/>
              <a:t>      Diabetes      </a:t>
            </a:r>
            <a:r>
              <a:rPr lang="fi-FI" sz="1400" dirty="0" err="1"/>
              <a:t>DigiKuva</a:t>
            </a:r>
            <a:r>
              <a:rPr lang="fi-FI" sz="1400" dirty="0"/>
              <a:t>      Eeva      Elle      Elämä      </a:t>
            </a:r>
            <a:r>
              <a:rPr lang="fi-FI" sz="1400" dirty="0" err="1"/>
              <a:t>Enertec</a:t>
            </a:r>
            <a:r>
              <a:rPr lang="fi-FI" sz="1400" dirty="0"/>
              <a:t>      Erä      ET Matkaopas      ET-lehti      </a:t>
            </a:r>
            <a:r>
              <a:rPr lang="fi-FI" sz="1400" dirty="0" err="1"/>
              <a:t>Evento</a:t>
            </a:r>
            <a:r>
              <a:rPr lang="fi-FI" sz="1400" dirty="0"/>
              <a:t>      Fakta      FIT      GEO      Gloria      Glorian Koti      Glorian ruoka &amp; viini      </a:t>
            </a:r>
            <a:r>
              <a:rPr lang="fi-FI" sz="1400" dirty="0" err="1"/>
              <a:t>Goal</a:t>
            </a:r>
            <a:r>
              <a:rPr lang="fi-FI" sz="1400" dirty="0"/>
              <a:t>      </a:t>
            </a:r>
            <a:r>
              <a:rPr lang="fi-FI" sz="1400" dirty="0" err="1"/>
              <a:t>GTi</a:t>
            </a:r>
            <a:r>
              <a:rPr lang="fi-FI" sz="1400" dirty="0"/>
              <a:t>-Magazine      Hevoshullu      Hifimaailma      Hiihto      HR Viesti      Hymy      Hyvä Terveys      Idealista      Ihana      Image      Improbatur      Insinööri      Juoksija      Jääkiekkolehti      </a:t>
            </a:r>
            <a:r>
              <a:rPr lang="fi-FI" sz="1400" dirty="0" err="1"/>
              <a:t>Kaksplus</a:t>
            </a:r>
            <a:r>
              <a:rPr lang="fi-FI" sz="1400" dirty="0"/>
              <a:t>      Kameralehti      Katso      Kauneimmat Askartelut      Kauneimmat Käsityöt      Kauneus &amp; Terveys      Kello &amp; Kulta      Kemia-Kemi      Kippari      KITA Kiinteistö &amp; Talotekniikka      Kodin Kuvalehti      Koiramme      Koneviesti      Koti ja keittiö      Kotiliesi      </a:t>
            </a:r>
            <a:r>
              <a:rPr lang="fi-FI" sz="1400" dirty="0" err="1"/>
              <a:t>Kotiliesi</a:t>
            </a:r>
            <a:r>
              <a:rPr lang="fi-FI" sz="1400" dirty="0"/>
              <a:t> Käsityö      Kotilääkäri      </a:t>
            </a:r>
            <a:r>
              <a:rPr lang="fi-FI" sz="1400" dirty="0" err="1"/>
              <a:t>KotiMikro</a:t>
            </a:r>
            <a:r>
              <a:rPr lang="fi-FI" sz="1400" dirty="0"/>
              <a:t>      Kotipuutarha      Kotitalo      Kotivinkki      Kuluttaja-lehti      Kuntalehti      Kuntatekniikka      Kunto Plus      </a:t>
            </a:r>
            <a:r>
              <a:rPr lang="fi-FI" sz="1400" dirty="0" err="1"/>
              <a:t>Kuriren</a:t>
            </a:r>
            <a:r>
              <a:rPr lang="fi-FI" sz="1400" dirty="0"/>
              <a:t>      Lapsen Maailma      Leija      Leipuri      Lumo      Maailman Kuvalehti      Maalla      Maku      Markkinointi &amp; Mainonta      Me Naiset      </a:t>
            </a:r>
            <a:r>
              <a:rPr lang="fi-FI" sz="1400" dirty="0" err="1"/>
              <a:t>Mediuutiset</a:t>
            </a:r>
            <a:r>
              <a:rPr lang="fi-FI" sz="1400" dirty="0"/>
              <a:t>      Meidän Mökki      Meidän Perhe      Meidän Talo      Meillä Kotona      Metsälehti      Mikrobitti      Minä Olen      Mondo      Moottori      Motiivi      National Geographic Suomi      Nuorten Luonto      Nuotta      Nyyrikki      Oluelle      Oma Aika      Ortodoksiviesti      Palokuntalainen      Parnasso      Partiojohtaja      Pelastustieto      Pelit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heinäkuu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53070"/>
          </a:xfrm>
          <a:prstGeom prst="rect">
            <a:avLst/>
          </a:prstGeom>
          <a:noFill/>
        </p:spPr>
        <p:txBody>
          <a:bodyPr wrap="square" rtlCol="0">
            <a:spAutoFit/>
          </a:bodyPr>
          <a:lstStyle/>
          <a:p>
            <a:pPr>
              <a:lnSpc>
                <a:spcPct val="120000"/>
              </a:lnSpc>
            </a:pPr>
            <a:r>
              <a:rPr lang="fi-FI" sz="1400" dirty="0"/>
              <a:t>…      Perhokalastus      Perusta      Pieni on Suurin      Pikkukaupunki      Pinni      Plaza Koti      Positio      Potilaan Lääkärilehti      </a:t>
            </a:r>
            <a:r>
              <a:rPr lang="fi-FI" sz="1400" dirty="0" err="1"/>
              <a:t>Print&amp;Media</a:t>
            </a:r>
            <a:r>
              <a:rPr lang="fi-FI" sz="1400" dirty="0"/>
              <a:t>      Pro Hockey      </a:t>
            </a:r>
            <a:r>
              <a:rPr lang="fi-FI" sz="1400" dirty="0" err="1"/>
              <a:t>prointerior</a:t>
            </a:r>
            <a:r>
              <a:rPr lang="fi-FI" sz="1400" dirty="0"/>
              <a:t>      Projektiuutiset      </a:t>
            </a:r>
            <a:r>
              <a:rPr lang="fi-FI" sz="1400" dirty="0" err="1"/>
              <a:t>prometalli</a:t>
            </a:r>
            <a:r>
              <a:rPr lang="fi-FI" sz="1400" dirty="0"/>
              <a:t> - metallialan ammattilehti      </a:t>
            </a:r>
            <a:r>
              <a:rPr lang="fi-FI" sz="1400" dirty="0" err="1"/>
              <a:t>proresto</a:t>
            </a:r>
            <a:r>
              <a:rPr lang="fi-FI" sz="1400" dirty="0"/>
              <a:t>      </a:t>
            </a:r>
            <a:r>
              <a:rPr lang="fi-FI" sz="1400" dirty="0" err="1"/>
              <a:t>PUUTARHA&amp;kauppa</a:t>
            </a:r>
            <a:r>
              <a:rPr lang="fi-FI" sz="1400" dirty="0"/>
              <a:t>      Puuvene      </a:t>
            </a:r>
            <a:r>
              <a:rPr lang="fi-FI" sz="1400" dirty="0" err="1"/>
              <a:t>Pyöräily+Triathlon</a:t>
            </a:r>
            <a:r>
              <a:rPr lang="fi-FI" sz="1400" dirty="0"/>
              <a:t>      Rakennuslehti      Raymond      Reserviläinen      </a:t>
            </a:r>
            <a:r>
              <a:rPr lang="fi-FI" sz="1400" dirty="0" err="1"/>
              <a:t>Riffi</a:t>
            </a:r>
            <a:r>
              <a:rPr lang="fi-FI" sz="1400" dirty="0"/>
              <a:t>      RONDO Classic      Sairaanhoitaja      Sana      </a:t>
            </a:r>
            <a:r>
              <a:rPr lang="fi-FI" sz="1400" dirty="0" err="1"/>
              <a:t>Secretarius</a:t>
            </a:r>
            <a:r>
              <a:rPr lang="fi-FI" sz="1400" dirty="0"/>
              <a:t>      Seiska      Selkosanomat      Seura      </a:t>
            </a:r>
            <a:r>
              <a:rPr lang="fi-FI" sz="1400" dirty="0" err="1"/>
              <a:t>Shaker</a:t>
            </a:r>
            <a:r>
              <a:rPr lang="fi-FI" sz="1400" dirty="0"/>
              <a:t>      Sieppo - Lasten luontolehti      Siivet      Soppa365      Sport      </a:t>
            </a:r>
            <a:r>
              <a:rPr lang="fi-FI" sz="1400" dirty="0" err="1"/>
              <a:t>Språkbruk</a:t>
            </a:r>
            <a:r>
              <a:rPr lang="fi-FI" sz="1400" dirty="0"/>
              <a:t>      Suomen Kiinteistölehti      Suomen Kuvalehti      Suomen Luonto      Suomen Lääkärilehti      Suomen Sotilas      </a:t>
            </a:r>
            <a:r>
              <a:rPr lang="fi-FI" sz="1400" dirty="0" err="1"/>
              <a:t>SuomiViihde</a:t>
            </a:r>
            <a:r>
              <a:rPr lang="fi-FI" sz="1400" dirty="0"/>
              <a:t>      Super      Suuri Käsityö      Systeri      </a:t>
            </a:r>
            <a:r>
              <a:rPr lang="fi-FI" sz="1400" dirty="0" err="1"/>
              <a:t>Systole</a:t>
            </a:r>
            <a:r>
              <a:rPr lang="fi-FI" sz="1400" dirty="0"/>
              <a:t>      </a:t>
            </a:r>
            <a:r>
              <a:rPr lang="fi-FI" sz="1400" dirty="0" err="1"/>
              <a:t>Sähköala.Fi</a:t>
            </a:r>
            <a:r>
              <a:rPr lang="fi-FI" sz="1400" dirty="0"/>
              <a:t>      Taide      Taika      TAITO      Talentia      Talotekniikka      Talouselämä      Taloustaito      Teatteri &amp; Tanssi -lehti      Tee Itse      Tehy      Tekniikan Historia      Tekniikan Maailma      Tekniikka &amp; Talous      Tekstiiliopettaja      Terveydeksi      </a:t>
            </a:r>
            <a:r>
              <a:rPr lang="fi-FI" sz="1400" dirty="0" err="1"/>
              <a:t>Tidningen</a:t>
            </a:r>
            <a:r>
              <a:rPr lang="fi-FI" sz="1400" dirty="0"/>
              <a:t> Folkhälsan      Tiede      Tieteen Kuvalehti      Tieteen Kuvalehti Historia      Tilisanomat      </a:t>
            </a:r>
            <a:r>
              <a:rPr lang="fi-FI" sz="1400" dirty="0" err="1"/>
              <a:t>Tivi</a:t>
            </a:r>
            <a:r>
              <a:rPr lang="fi-FI" sz="1400" dirty="0"/>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t>ViherPiha</a:t>
            </a:r>
            <a:r>
              <a:rPr lang="fi-FI" sz="1400" dirty="0"/>
              <a:t>      Vihreä Lanka      Viini      Villivarsa      Vinkki      Vitonen      VIVA      Voi hyvin      Yhteishyvä      Ylioppilaslehti      </a:t>
            </a:r>
            <a:r>
              <a:rPr lang="fi-FI" sz="1400" dirty="0" err="1"/>
              <a:t>Ylioppilaslehti</a:t>
            </a:r>
            <a:r>
              <a:rPr lang="fi-FI" sz="1400" dirty="0"/>
              <a:t> Aino</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heinäkuu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525507382"/>
              </p:ext>
            </p:extLst>
          </p:nvPr>
        </p:nvGraphicFramePr>
        <p:xfrm>
          <a:off x="302882" y="957744"/>
          <a:ext cx="8519406" cy="487680"/>
        </p:xfrm>
        <a:graphic>
          <a:graphicData uri="http://schemas.openxmlformats.org/drawingml/2006/table">
            <a:tbl>
              <a:tblPr firstRow="1" bandRow="1">
                <a:tableStyleId>{D27102A9-8310-4765-A935-A1911B00CA55}</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3840">
                <a:tc>
                  <a:txBody>
                    <a:bodyPr/>
                    <a:lstStyle/>
                    <a:p>
                      <a:r>
                        <a:rPr lang="fi-FI" sz="1000" dirty="0"/>
                        <a:t>Baana</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733452206"/>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heinäkuu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244448555"/>
              </p:ext>
            </p:extLst>
          </p:nvPr>
        </p:nvGraphicFramePr>
        <p:xfrm>
          <a:off x="302882" y="957744"/>
          <a:ext cx="8519406" cy="1224255"/>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Kirjastolehti</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998367078"/>
                  </a:ext>
                </a:extLst>
              </a:tr>
              <a:tr h="244851">
                <a:tc>
                  <a:txBody>
                    <a:bodyPr/>
                    <a:lstStyle/>
                    <a:p>
                      <a:r>
                        <a:rPr lang="fi-FI" sz="1000" dirty="0"/>
                        <a:t>Maku Kaneli &amp; Sokeri</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3825230188"/>
                  </a:ext>
                </a:extLst>
              </a:tr>
              <a:tr h="244851">
                <a:tc>
                  <a:txBody>
                    <a:bodyPr/>
                    <a:lstStyle/>
                    <a:p>
                      <a:r>
                        <a:rPr lang="fi-FI" sz="1000" dirty="0"/>
                        <a:t>Suuri Käsityö</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615408211"/>
                  </a:ext>
                </a:extLst>
              </a:tr>
              <a:tr h="244851">
                <a:tc>
                  <a:txBody>
                    <a:bodyPr/>
                    <a:lstStyle/>
                    <a:p>
                      <a:r>
                        <a:rPr lang="fi-FI" sz="1000" dirty="0"/>
                        <a:t>Urheilulehti</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49020448"/>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07/2016 – 07/2017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graphicFrame>
        <p:nvGraphicFramePr>
          <p:cNvPr id="15" name="Chart 14"/>
          <p:cNvGraphicFramePr/>
          <p:nvPr>
            <p:extLst>
              <p:ext uri="{D42A27DB-BD31-4B8C-83A1-F6EECF244321}">
                <p14:modId xmlns:p14="http://schemas.microsoft.com/office/powerpoint/2010/main" val="1963244267"/>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58356" y="2487098"/>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58356" y="3496517"/>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58356" y="3421045"/>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58356" y="1507967"/>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21303" y="2070490"/>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21303" y="2783468"/>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21303" y="3642773"/>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26072" y="3525577"/>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22995" y="1215222"/>
            <a:ext cx="1097933" cy="338554"/>
          </a:xfrm>
          <a:prstGeom prst="rect">
            <a:avLst/>
          </a:prstGeom>
          <a:noFill/>
        </p:spPr>
        <p:txBody>
          <a:bodyPr wrap="square" rtlCol="0">
            <a:spAutoFit/>
          </a:bodyPr>
          <a:lstStyle/>
          <a:p>
            <a:pPr algn="ctr"/>
            <a:r>
              <a:rPr lang="en-US" sz="1600" b="1" dirty="0">
                <a:solidFill>
                  <a:srgbClr val="000000"/>
                </a:solidFill>
              </a:rPr>
              <a:t>2 965 561</a:t>
            </a:r>
          </a:p>
        </p:txBody>
      </p:sp>
      <p:sp>
        <p:nvSpPr>
          <p:cNvPr id="56" name="TextBox 55"/>
          <p:cNvSpPr txBox="1"/>
          <p:nvPr/>
        </p:nvSpPr>
        <p:spPr>
          <a:xfrm>
            <a:off x="5210953" y="2206301"/>
            <a:ext cx="1097933" cy="338554"/>
          </a:xfrm>
          <a:prstGeom prst="rect">
            <a:avLst/>
          </a:prstGeom>
          <a:noFill/>
        </p:spPr>
        <p:txBody>
          <a:bodyPr wrap="square" rtlCol="0">
            <a:spAutoFit/>
          </a:bodyPr>
          <a:lstStyle/>
          <a:p>
            <a:pPr algn="ctr"/>
            <a:r>
              <a:rPr lang="en-US" sz="1600" b="1" dirty="0">
                <a:solidFill>
                  <a:srgbClr val="000000"/>
                </a:solidFill>
              </a:rPr>
              <a:t>1 748 986</a:t>
            </a:r>
          </a:p>
        </p:txBody>
      </p:sp>
      <p:sp>
        <p:nvSpPr>
          <p:cNvPr id="57" name="TextBox 56"/>
          <p:cNvSpPr txBox="1"/>
          <p:nvPr/>
        </p:nvSpPr>
        <p:spPr>
          <a:xfrm>
            <a:off x="5215206" y="3122929"/>
            <a:ext cx="1097933" cy="338554"/>
          </a:xfrm>
          <a:prstGeom prst="rect">
            <a:avLst/>
          </a:prstGeom>
          <a:noFill/>
        </p:spPr>
        <p:txBody>
          <a:bodyPr wrap="square" rtlCol="0">
            <a:spAutoFit/>
          </a:bodyPr>
          <a:lstStyle/>
          <a:p>
            <a:pPr algn="ctr"/>
            <a:r>
              <a:rPr lang="en-US" sz="1600" b="1" dirty="0">
                <a:solidFill>
                  <a:srgbClr val="000000"/>
                </a:solidFill>
              </a:rPr>
              <a:t>609 603</a:t>
            </a:r>
          </a:p>
        </p:txBody>
      </p:sp>
      <p:sp>
        <p:nvSpPr>
          <p:cNvPr id="58" name="TextBox 57"/>
          <p:cNvSpPr txBox="1"/>
          <p:nvPr/>
        </p:nvSpPr>
        <p:spPr>
          <a:xfrm>
            <a:off x="5222995" y="3721647"/>
            <a:ext cx="1097933" cy="338554"/>
          </a:xfrm>
          <a:prstGeom prst="rect">
            <a:avLst/>
          </a:prstGeom>
          <a:noFill/>
        </p:spPr>
        <p:txBody>
          <a:bodyPr wrap="square" rtlCol="0">
            <a:spAutoFit/>
          </a:bodyPr>
          <a:lstStyle/>
          <a:p>
            <a:pPr algn="ctr"/>
            <a:r>
              <a:rPr lang="en-US" sz="1600" b="1" dirty="0">
                <a:solidFill>
                  <a:srgbClr val="000000"/>
                </a:solidFill>
              </a:rPr>
              <a:t>524 927</a:t>
            </a:r>
          </a:p>
        </p:txBody>
      </p:sp>
      <p:sp>
        <p:nvSpPr>
          <p:cNvPr id="59" name="TextBox 58"/>
          <p:cNvSpPr txBox="1"/>
          <p:nvPr/>
        </p:nvSpPr>
        <p:spPr>
          <a:xfrm>
            <a:off x="883696" y="1773101"/>
            <a:ext cx="1097933" cy="338554"/>
          </a:xfrm>
          <a:prstGeom prst="rect">
            <a:avLst/>
          </a:prstGeom>
          <a:noFill/>
        </p:spPr>
        <p:txBody>
          <a:bodyPr wrap="square" rtlCol="0">
            <a:spAutoFit/>
          </a:bodyPr>
          <a:lstStyle/>
          <a:p>
            <a:r>
              <a:rPr lang="en-US" sz="1600" b="1" dirty="0">
                <a:solidFill>
                  <a:srgbClr val="000000"/>
                </a:solidFill>
              </a:rPr>
              <a:t>2 285 413</a:t>
            </a:r>
          </a:p>
        </p:txBody>
      </p:sp>
      <p:sp>
        <p:nvSpPr>
          <p:cNvPr id="60" name="TextBox 59"/>
          <p:cNvSpPr txBox="1"/>
          <p:nvPr/>
        </p:nvSpPr>
        <p:spPr>
          <a:xfrm>
            <a:off x="883696" y="2488442"/>
            <a:ext cx="1097933" cy="338554"/>
          </a:xfrm>
          <a:prstGeom prst="rect">
            <a:avLst/>
          </a:prstGeom>
          <a:noFill/>
        </p:spPr>
        <p:txBody>
          <a:bodyPr wrap="square" rtlCol="0">
            <a:spAutoFit/>
          </a:bodyPr>
          <a:lstStyle/>
          <a:p>
            <a:r>
              <a:rPr lang="en-US" sz="1600" b="1" dirty="0">
                <a:solidFill>
                  <a:srgbClr val="000000"/>
                </a:solidFill>
              </a:rPr>
              <a:t>1 394 329</a:t>
            </a:r>
          </a:p>
        </p:txBody>
      </p:sp>
      <p:sp>
        <p:nvSpPr>
          <p:cNvPr id="61" name="TextBox 60"/>
          <p:cNvSpPr txBox="1"/>
          <p:nvPr/>
        </p:nvSpPr>
        <p:spPr>
          <a:xfrm>
            <a:off x="883696" y="3241147"/>
            <a:ext cx="1097933" cy="338554"/>
          </a:xfrm>
          <a:prstGeom prst="rect">
            <a:avLst/>
          </a:prstGeom>
          <a:noFill/>
        </p:spPr>
        <p:txBody>
          <a:bodyPr wrap="square" rtlCol="0">
            <a:spAutoFit/>
          </a:bodyPr>
          <a:lstStyle/>
          <a:p>
            <a:r>
              <a:rPr lang="en-US" sz="1600" b="1" dirty="0">
                <a:solidFill>
                  <a:srgbClr val="000000"/>
                </a:solidFill>
              </a:rPr>
              <a:t>488 127</a:t>
            </a:r>
          </a:p>
        </p:txBody>
      </p:sp>
      <p:sp>
        <p:nvSpPr>
          <p:cNvPr id="62" name="TextBox 61"/>
          <p:cNvSpPr txBox="1"/>
          <p:nvPr/>
        </p:nvSpPr>
        <p:spPr>
          <a:xfrm>
            <a:off x="883538" y="3844139"/>
            <a:ext cx="1097933" cy="338554"/>
          </a:xfrm>
          <a:prstGeom prst="rect">
            <a:avLst/>
          </a:prstGeom>
          <a:noFill/>
        </p:spPr>
        <p:txBody>
          <a:bodyPr wrap="square" rtlCol="0">
            <a:spAutoFit/>
          </a:bodyPr>
          <a:lstStyle/>
          <a:p>
            <a:r>
              <a:rPr lang="en-US" sz="1600" b="1" dirty="0">
                <a:solidFill>
                  <a:srgbClr val="000000"/>
                </a:solidFill>
              </a:rPr>
              <a:t>349 157</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3"/>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+ 354 657</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25 %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+ 680 148</a:t>
            </a:r>
          </a:p>
          <a:p>
            <a:r>
              <a:rPr lang="fi-FI" sz="1200" b="1" dirty="0">
                <a:latin typeface="Wingdings"/>
                <a:ea typeface="Wingdings"/>
                <a:cs typeface="Wingdings"/>
                <a:sym typeface="Wingdings"/>
              </a:rPr>
              <a:t></a:t>
            </a:r>
            <a:r>
              <a:rPr lang="fi-FI" sz="1600" b="1" dirty="0"/>
              <a:t> 30 %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+ 121 476</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25 %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+ 175 770</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50 %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heinäkuu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1997433024"/>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heinäkuu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744164993"/>
              </p:ext>
            </p:extLst>
          </p:nvPr>
        </p:nvGraphicFramePr>
        <p:xfrm>
          <a:off x="4737616" y="994031"/>
          <a:ext cx="4175763" cy="3563965"/>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57 642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54 427</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52 534</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52 101</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49 907</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41 241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37 953</a:t>
                      </a:r>
                    </a:p>
                  </a:txBody>
                  <a:tcPr marL="9525" marR="9525" marT="9525" marB="0" anchor="b"/>
                </a:tc>
                <a:extLst>
                  <a:ext uri="{0D108BD9-81ED-4DB2-BD59-A6C34878D82A}">
                    <a16:rowId xmlns:a16="http://schemas.microsoft.com/office/drawing/2014/main" xmlns="" val="10007"/>
                  </a:ext>
                </a:extLst>
              </a:tr>
              <a:tr h="308895">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37 828</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Image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37 476</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36 880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2592840427"/>
              </p:ext>
            </p:extLst>
          </p:nvPr>
        </p:nvGraphicFramePr>
        <p:xfrm>
          <a:off x="302882" y="994031"/>
          <a:ext cx="4175763" cy="357051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198 237</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181 321</a:t>
                      </a:r>
                    </a:p>
                  </a:txBody>
                  <a:tcPr marL="9525" marR="9525" marT="9525" marB="0" anchor="b"/>
                </a:tc>
                <a:extLst>
                  <a:ext uri="{0D108BD9-81ED-4DB2-BD59-A6C34878D82A}">
                    <a16:rowId xmlns:a16="http://schemas.microsoft.com/office/drawing/2014/main" xmlns="" val="10002"/>
                  </a:ext>
                </a:extLst>
              </a:tr>
              <a:tr h="315448">
                <a:tc>
                  <a:txBody>
                    <a:bodyPr/>
                    <a:lstStyle/>
                    <a:p>
                      <a:pPr algn="ctr" fontAlgn="b"/>
                      <a:r>
                        <a:rPr lang="fi-FI" sz="1300" b="0" i="0" u="none" strike="noStrike" noProof="0" dirty="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141 848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131 272</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125 912</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103 401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70 980</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68 748</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68 398</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58 001</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4227326947"/>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148 800</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89 363</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80 427</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63 887</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50 992</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49 167</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47 433</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45 293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40 825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31 956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heinäkuu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graphicFrame>
        <p:nvGraphicFramePr>
          <p:cNvPr id="60" name="Table 59"/>
          <p:cNvGraphicFramePr>
            <a:graphicFrameLocks noGrp="1"/>
          </p:cNvGraphicFramePr>
          <p:nvPr>
            <p:extLst>
              <p:ext uri="{D42A27DB-BD31-4B8C-83A1-F6EECF244321}">
                <p14:modId xmlns:p14="http://schemas.microsoft.com/office/powerpoint/2010/main" val="1992613734"/>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31 742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31 207</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30 009</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27 800</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25 587</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GTi-Magazine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24 528</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Raymond</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23 697</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Vauva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22 900</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22 809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22 171</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845276592"/>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148 616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110 358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67 819</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51 392</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Mikrobitti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20 895</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17 838</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14 472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10 879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Vihreä Lanka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9 125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8 122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heinäkuu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graphicFrame>
        <p:nvGraphicFramePr>
          <p:cNvPr id="60" name="Table 59"/>
          <p:cNvGraphicFramePr>
            <a:graphicFrameLocks noGrp="1"/>
          </p:cNvGraphicFramePr>
          <p:nvPr>
            <p:extLst>
              <p:ext uri="{D42A27DB-BD31-4B8C-83A1-F6EECF244321}">
                <p14:modId xmlns:p14="http://schemas.microsoft.com/office/powerpoint/2010/main" val="1724127569"/>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7 979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Arvopaperi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6 656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Tekniikka &amp; Talous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6 147</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Ylioppilaslehti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5 351</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4 994</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4 841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4 128</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4 035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3 859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3 474</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1003302783"/>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33 007</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27 658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26 938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23 919</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22 214</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21 901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18 304</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Koti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17 955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Aku Ankka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17 575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17 136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heinäkuu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graphicFrame>
        <p:nvGraphicFramePr>
          <p:cNvPr id="60" name="Table 59"/>
          <p:cNvGraphicFramePr>
            <a:graphicFrameLocks noGrp="1"/>
          </p:cNvGraphicFramePr>
          <p:nvPr>
            <p:extLst>
              <p:ext uri="{D42A27DB-BD31-4B8C-83A1-F6EECF244321}">
                <p14:modId xmlns:p14="http://schemas.microsoft.com/office/powerpoint/2010/main" val="52502221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16 633</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16 445</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16 061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13 817</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13 644</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13 186</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12 764</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12 739</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12 483</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11 538</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heinäkuu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3124370134"/>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902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Kotiliesi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816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791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762</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733</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Tehy</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679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665</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Tieteen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664</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Avotakka</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621</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Reserviläinen</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614</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3255020440"/>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2 315</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1 956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Meillä Kotona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1 788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1 752</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National Geographic Suomi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1 340</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Koti ja keittiö</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1 118</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Tekniikan Maailma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1 036</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995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948</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Nuotta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932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heinäkuu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7/2017</a:t>
            </a:r>
          </a:p>
        </p:txBody>
      </p:sp>
      <p:graphicFrame>
        <p:nvGraphicFramePr>
          <p:cNvPr id="61" name="Table 60"/>
          <p:cNvGraphicFramePr>
            <a:graphicFrameLocks noGrp="1"/>
          </p:cNvGraphicFramePr>
          <p:nvPr>
            <p:extLst>
              <p:ext uri="{D42A27DB-BD31-4B8C-83A1-F6EECF244321}">
                <p14:modId xmlns:p14="http://schemas.microsoft.com/office/powerpoint/2010/main" val="3695042161"/>
              </p:ext>
            </p:extLst>
          </p:nvPr>
        </p:nvGraphicFramePr>
        <p:xfrm>
          <a:off x="3254011" y="917626"/>
          <a:ext cx="2642910" cy="371858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0" i="0" u="none" strike="noStrike">
                          <a:solidFill>
                            <a:schemeClr val="tx1"/>
                          </a:solidFill>
                          <a:effectLst/>
                          <a:latin typeface="Calibri" panose="020F0502020204030204" pitchFamily="34" charset="0"/>
                        </a:rPr>
                        <a:t>1 630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608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518</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268</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128</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102</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Arvopaperi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93</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Urheilulehti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89</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0" i="0" u="none" strike="noStrike">
                          <a:solidFill>
                            <a:schemeClr val="tx1"/>
                          </a:solidFill>
                          <a:effectLst/>
                          <a:latin typeface="Calibri" panose="020F0502020204030204" pitchFamily="34" charset="0"/>
                        </a:rPr>
                        <a:t>Mediuutiset</a:t>
                      </a:r>
                    </a:p>
                  </a:txBody>
                  <a:tcPr marL="9525" marR="9525" marT="9525" marB="0" anchor="ctr">
                    <a:lnB>
                      <a:noFill/>
                    </a:lnB>
                  </a:tcPr>
                </a:tc>
                <a:tc>
                  <a:txBody>
                    <a:bodyPr/>
                    <a:lstStyle/>
                    <a:p>
                      <a:pPr algn="r" fontAlgn="b"/>
                      <a:r>
                        <a:rPr lang="fi-FI" sz="1300" b="0" i="0" u="none" strike="noStrike">
                          <a:solidFill>
                            <a:schemeClr val="tx1"/>
                          </a:solidFill>
                          <a:effectLst/>
                          <a:latin typeface="Calibri" panose="020F0502020204030204" pitchFamily="34" charset="0"/>
                        </a:rPr>
                        <a:t>75</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Tekniikka &amp; Talous</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72</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969439028"/>
              </p:ext>
            </p:extLst>
          </p:nvPr>
        </p:nvGraphicFramePr>
        <p:xfrm>
          <a:off x="302882" y="917626"/>
          <a:ext cx="2642910" cy="3726323"/>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Kodin Kuvalehti</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1 404</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1 261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1 103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Tekniikan Maailma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754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Tieteen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657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Kotiliesi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652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Tehy</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615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612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ET-lehti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567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Tieteen Kuvalehti Historia</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547</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89611565"/>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Nuotta</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930</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915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685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err="1">
                          <a:solidFill>
                            <a:schemeClr val="tx1"/>
                          </a:solidFill>
                          <a:effectLst/>
                          <a:latin typeface="Calibri" panose="020F0502020204030204" pitchFamily="34" charset="0"/>
                        </a:rPr>
                        <a:t>Deko</a:t>
                      </a:r>
                      <a:endParaRPr lang="fi-FI" sz="13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621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568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522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499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442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405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388</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1141</TotalTime>
  <Words>1454</Words>
  <Application>Microsoft Macintosh PowerPoint</Application>
  <PresentationFormat>On-screen Show (16:9)</PresentationFormat>
  <Paragraphs>510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Aikakausmedia_widescreen_2017</vt:lpstr>
      <vt:lpstr>Aikakausmedioiden someyleisöt / heinäkuu 2017</vt:lpstr>
      <vt:lpstr>Yleisömäärien kehitys 07/2016 – 07/2017</vt:lpstr>
      <vt:lpstr>Yleisömäärien kasvu / heinäkuu 2017</vt:lpstr>
      <vt:lpstr>Eniten seuraajia kaikissa kanavissa TOP 20 / heinäkuu 2017</vt:lpstr>
      <vt:lpstr>Eniten seuraajia Facebookissa TOP 20 / heinäkuu 2017</vt:lpstr>
      <vt:lpstr>Eniten seuraajia Twitterissä TOP 20 / heinäkuu 2017</vt:lpstr>
      <vt:lpstr>Eniten seuraajia Instagramissa TOP 20 / heinäkuu 2017</vt:lpstr>
      <vt:lpstr>Eniten uusia seuraajia kaikissa kanavissa / heinäkuu 2017</vt:lpstr>
      <vt:lpstr>Eniten uusia seuraajia Facebookissa, Twitterissä ja Instagramissa / heinäkuu 2017</vt:lpstr>
      <vt:lpstr>Mukana olleet mediat (208 kpl) / heinäkuu 2017</vt:lpstr>
      <vt:lpstr>Mukana olleet mediat (208 kpl) / heinäkuu 2017</vt:lpstr>
      <vt:lpstr>Uudet kanavat seurannassa / heinäkuu 2017</vt:lpstr>
      <vt:lpstr>Seurannasta poistuneet kanavat / heinäkuu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heinäkuu 2016</dc:title>
  <dc:subject/>
  <dc:creator/>
  <cp:keywords/>
  <dc:description/>
  <cp:lastModifiedBy>Outi Sonkamuotka</cp:lastModifiedBy>
  <cp:revision>135</cp:revision>
  <dcterms:created xsi:type="dcterms:W3CDTF">2016-11-29T11:48:27Z</dcterms:created>
  <dcterms:modified xsi:type="dcterms:W3CDTF">2017-08-02T10:29:02Z</dcterms:modified>
  <cp:category/>
</cp:coreProperties>
</file>