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41"/>
  </p:notesMasterIdLst>
  <p:sldIdLst>
    <p:sldId id="298" r:id="rId2"/>
    <p:sldId id="283" r:id="rId3"/>
    <p:sldId id="305" r:id="rId4"/>
    <p:sldId id="307" r:id="rId5"/>
    <p:sldId id="321" r:id="rId6"/>
    <p:sldId id="300" r:id="rId7"/>
    <p:sldId id="281" r:id="rId8"/>
    <p:sldId id="284" r:id="rId9"/>
    <p:sldId id="277" r:id="rId10"/>
    <p:sldId id="285" r:id="rId11"/>
    <p:sldId id="313" r:id="rId12"/>
    <p:sldId id="276" r:id="rId13"/>
    <p:sldId id="286" r:id="rId14"/>
    <p:sldId id="287" r:id="rId15"/>
    <p:sldId id="314" r:id="rId16"/>
    <p:sldId id="301" r:id="rId17"/>
    <p:sldId id="288" r:id="rId18"/>
    <p:sldId id="275" r:id="rId19"/>
    <p:sldId id="315" r:id="rId20"/>
    <p:sldId id="289" r:id="rId21"/>
    <p:sldId id="316" r:id="rId22"/>
    <p:sldId id="290" r:id="rId23"/>
    <p:sldId id="317" r:id="rId24"/>
    <p:sldId id="318" r:id="rId25"/>
    <p:sldId id="274" r:id="rId26"/>
    <p:sldId id="280" r:id="rId27"/>
    <p:sldId id="291" r:id="rId28"/>
    <p:sldId id="319" r:id="rId29"/>
    <p:sldId id="292" r:id="rId30"/>
    <p:sldId id="293" r:id="rId31"/>
    <p:sldId id="303" r:id="rId32"/>
    <p:sldId id="302" r:id="rId33"/>
    <p:sldId id="294" r:id="rId34"/>
    <p:sldId id="279" r:id="rId35"/>
    <p:sldId id="295" r:id="rId36"/>
    <p:sldId id="320" r:id="rId37"/>
    <p:sldId id="296" r:id="rId38"/>
    <p:sldId id="310" r:id="rId39"/>
    <p:sldId id="311" r:id="rId4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77"/>
    <p:restoredTop sz="94674"/>
  </p:normalViewPr>
  <p:slideViewPr>
    <p:cSldViewPr snapToGrid="0" snapToObjects="1">
      <p:cViewPr varScale="1">
        <p:scale>
          <a:sx n="121" d="100"/>
          <a:sy n="121" d="100"/>
        </p:scale>
        <p:origin x="192" y="1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EC7AF-4101-574C-88A4-9E60FAA103B8}" type="datetimeFigureOut">
              <a:rPr lang="en-US" smtClean="0"/>
              <a:t>11/10/17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9922C-F8D1-7240-8EC7-55AA6892977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1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C5C1-F1CE-F746-8EFE-7EAC1E5FE0C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141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C5C1-F1CE-F746-8EFE-7EAC1E5FE0CB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141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C5C1-F1CE-F746-8EFE-7EAC1E5FE0CB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1411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C5C1-F1CE-F746-8EFE-7EAC1E5FE0CB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1411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C5C1-F1CE-F746-8EFE-7EAC1E5FE0CB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9391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C5C1-F1CE-F746-8EFE-7EAC1E5FE0CB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1411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922C-F8D1-7240-8EC7-55AA6892977C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119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6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370B90-C644-4C4E-91B5-92F27EDDD24F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FBB6894-FBD4-6F44-BB62-74E09FD046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7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435A7A-8DCE-3045-B81E-093D0AD198A2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34D9A3-DB8F-8945-B486-DC44E5159A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93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29019D-EC68-444F-9424-8962EE1274D9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580566-19FE-1846-B6A6-D646F3AED7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21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B381951-D20C-7146-80DA-E9131CF8E137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55B5ED-7591-1A43-B5E0-19F73C74DE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41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5A3DC-6B8C-3548-B463-DF17E640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1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00151"/>
            <a:ext cx="37338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37338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1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151335"/>
            <a:ext cx="37353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631156"/>
            <a:ext cx="37353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37369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37369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9529D11-181E-4044-BC52-F63E0A22CE76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67678EE-C614-2044-ABE9-EA486A503F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5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B581E8-4E75-CC42-8CD6-1B684E9A2DEF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B6A6FC-ACC7-794B-B59B-0BCB52C46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9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B836AE-3B0A-1044-842F-587F6FBC5E98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B80352-A37E-E04C-9E15-91E4E8365B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9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204787"/>
            <a:ext cx="2534181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89"/>
            <a:ext cx="4591435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1335" y="1076327"/>
            <a:ext cx="2534181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0FDF2C-B65F-AA42-9A9B-0136353C47FF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012180-0099-8C48-837F-60BE91F6CA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0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955A51-D4B7-D946-A257-6FE14298D4E5}" type="datetimeFigureOut">
              <a:rPr lang="en-US" smtClean="0"/>
              <a:pPr>
                <a:defRPr/>
              </a:pPr>
              <a:t>11/10/17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A0A60C-3665-7142-A13A-682D5C89D9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9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theme" Target="../theme/theme1.xml"/><Relationship Id="rId41" Type="http://schemas.openxmlformats.org/officeDocument/2006/relationships/image" Target="../media/image1.emf"/><Relationship Id="rId4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200151"/>
            <a:ext cx="76200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pic>
        <p:nvPicPr>
          <p:cNvPr id="8" name="Picture 7" descr="AM_logo_RGB.eps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9" name="Picture 8" descr="logo-03.png"/>
          <p:cNvPicPr>
            <a:picLocks noChangeAspect="1"/>
          </p:cNvPicPr>
          <p:nvPr userDrawn="1"/>
        </p:nvPicPr>
        <p:blipFill>
          <a:blip r:embed="rId4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63" y="4646032"/>
            <a:ext cx="4329415" cy="324431"/>
          </a:xfrm>
          <a:prstGeom prst="rect">
            <a:avLst/>
          </a:prstGeom>
        </p:spPr>
      </p:pic>
      <p:sp>
        <p:nvSpPr>
          <p:cNvPr id="10" name="TextBox 33"/>
          <p:cNvSpPr txBox="1"/>
          <p:nvPr userDrawn="1"/>
        </p:nvSpPr>
        <p:spPr>
          <a:xfrm>
            <a:off x="2223348" y="4683501"/>
            <a:ext cx="4697304" cy="250825"/>
          </a:xfrm>
          <a:prstGeom prst="rect">
            <a:avLst/>
          </a:prstGeom>
          <a:noFill/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>
                <a:solidFill>
                  <a:srgbClr val="333333"/>
                </a:solidFill>
                <a:latin typeface="+mn-lt"/>
              </a:rPr>
              <a:t>Lähde: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Syksy 2016/Kevät 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b="0" dirty="0">
                <a:solidFill>
                  <a:srgbClr val="333333"/>
                </a:solidFill>
                <a:latin typeface="+mn-lt"/>
              </a:rPr>
              <a:t>N=9 525, estimaatti: 4 462 000</a:t>
            </a:r>
          </a:p>
        </p:txBody>
      </p:sp>
    </p:spTree>
    <p:extLst>
      <p:ext uri="{BB962C8B-B14F-4D97-AF65-F5344CB8AC3E}">
        <p14:creationId xmlns:p14="http://schemas.microsoft.com/office/powerpoint/2010/main" val="26111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000000"/>
          </a:solidFill>
          <a:latin typeface="Calibri"/>
          <a:ea typeface="+mn-ea"/>
          <a:cs typeface="Calibri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Calibri"/>
          <a:ea typeface="+mn-ea"/>
          <a:cs typeface="Calibri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0000"/>
          </a:solidFill>
          <a:latin typeface="Calibri"/>
          <a:ea typeface="+mn-ea"/>
          <a:cs typeface="Calibri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1.emf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4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24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41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4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46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64.png"/><Relationship Id="rId5" Type="http://schemas.openxmlformats.org/officeDocument/2006/relationships/image" Target="../media/image41.png"/><Relationship Id="rId6" Type="http://schemas.openxmlformats.org/officeDocument/2006/relationships/image" Target="../media/image65.png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5" Type="http://schemas.openxmlformats.org/officeDocument/2006/relationships/image" Target="../media/image53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1.png"/><Relationship Id="rId6" Type="http://schemas.openxmlformats.org/officeDocument/2006/relationships/image" Target="../media/image73.png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08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53.jpeg"/><Relationship Id="rId5" Type="http://schemas.openxmlformats.org/officeDocument/2006/relationships/image" Target="../media/image112.jpeg"/><Relationship Id="rId6" Type="http://schemas.openxmlformats.org/officeDocument/2006/relationships/image" Target="../media/image113.jpe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image" Target="../media/image121.jpe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39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53.jpeg"/><Relationship Id="rId5" Type="http://schemas.openxmlformats.org/officeDocument/2006/relationships/image" Target="../media/image128.jpeg"/><Relationship Id="rId6" Type="http://schemas.openxmlformats.org/officeDocument/2006/relationships/image" Target="../media/image129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kakauslehdet.fi/KMT" TargetMode="External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mediakortit.fi/" TargetMode="Externa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hyperlink" Target="https://fi.pinterest.com/aikakausmedia/" TargetMode="External"/><Relationship Id="rId12" Type="http://schemas.openxmlformats.org/officeDocument/2006/relationships/image" Target="../media/image134.emf"/><Relationship Id="rId13" Type="http://schemas.openxmlformats.org/officeDocument/2006/relationships/hyperlink" Target="https://www.linkedin.com/company/aikakausmedia/" TargetMode="External"/><Relationship Id="rId14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hyperlink" Target="https://www.facebook.com/aikakausmedia/" TargetMode="External"/><Relationship Id="rId4" Type="http://schemas.openxmlformats.org/officeDocument/2006/relationships/image" Target="../media/image130.emf"/><Relationship Id="rId5" Type="http://schemas.openxmlformats.org/officeDocument/2006/relationships/hyperlink" Target="https://twitter.com/Aikakausmedia" TargetMode="External"/><Relationship Id="rId6" Type="http://schemas.openxmlformats.org/officeDocument/2006/relationships/image" Target="../media/image131.emf"/><Relationship Id="rId7" Type="http://schemas.openxmlformats.org/officeDocument/2006/relationships/hyperlink" Target="https://www.instagram.com/Aikakausmedia/" TargetMode="External"/><Relationship Id="rId8" Type="http://schemas.openxmlformats.org/officeDocument/2006/relationships/image" Target="../media/image132.emf"/><Relationship Id="rId9" Type="http://schemas.openxmlformats.org/officeDocument/2006/relationships/hyperlink" Target="https://www.youtube.com/channel/UC7B9LxrDcePsPSVeWDnOOhQ" TargetMode="External"/><Relationship Id="rId10" Type="http://schemas.openxmlformats.org/officeDocument/2006/relationships/image" Target="../media/image13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124638" y="561972"/>
            <a:ext cx="6914112" cy="3345834"/>
          </a:xfrm>
          <a:prstGeom prst="rect">
            <a:avLst/>
          </a:prstGeom>
          <a:solidFill>
            <a:srgbClr val="FFFFFF">
              <a:alpha val="9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i-FI" sz="3200" b="1" dirty="0">
                <a:solidFill>
                  <a:srgbClr val="000000"/>
                </a:solidFill>
                <a:latin typeface="+mj-lt"/>
                <a:cs typeface="Adelle-Bold"/>
              </a:rPr>
              <a:t>Profiloivimmat aikakauslehdet </a:t>
            </a:r>
            <a:br>
              <a:rPr lang="fi-FI" sz="3200" b="1" dirty="0">
                <a:solidFill>
                  <a:srgbClr val="000000"/>
                </a:solidFill>
                <a:latin typeface="+mj-lt"/>
                <a:cs typeface="Adelle-Bold"/>
              </a:rPr>
            </a:br>
            <a:r>
              <a:rPr lang="fi-FI" sz="3200" b="1" dirty="0">
                <a:solidFill>
                  <a:srgbClr val="000000"/>
                </a:solidFill>
                <a:latin typeface="+mj-lt"/>
                <a:cs typeface="Adelle-Bold"/>
              </a:rPr>
              <a:t>lukijoiden kiinnostusten </a:t>
            </a:r>
            <a:br>
              <a:rPr lang="fi-FI" sz="3200" b="1" dirty="0">
                <a:solidFill>
                  <a:srgbClr val="000000"/>
                </a:solidFill>
                <a:latin typeface="+mj-lt"/>
                <a:cs typeface="Adelle-Bold"/>
              </a:rPr>
            </a:br>
            <a:r>
              <a:rPr lang="fi-FI" sz="3200" b="1" dirty="0">
                <a:solidFill>
                  <a:srgbClr val="000000"/>
                </a:solidFill>
                <a:latin typeface="+mj-lt"/>
                <a:cs typeface="Adelle-Bold"/>
              </a:rPr>
              <a:t>kohteiden mukaan </a:t>
            </a:r>
            <a:br>
              <a:rPr lang="fi-FI" sz="3200" b="1" dirty="0">
                <a:solidFill>
                  <a:srgbClr val="000000"/>
                </a:solidFill>
                <a:latin typeface="+mj-lt"/>
                <a:cs typeface="Adelle-Bold"/>
              </a:rPr>
            </a:br>
            <a:r>
              <a:rPr lang="fi-FI" sz="3200" b="1" dirty="0">
                <a:solidFill>
                  <a:srgbClr val="000000"/>
                </a:solidFill>
                <a:latin typeface="+mj-lt"/>
                <a:cs typeface="Adelle-Bold"/>
              </a:rPr>
              <a:t>Kevät 2017</a:t>
            </a:r>
          </a:p>
          <a:p>
            <a:endParaRPr lang="fi-FI" sz="1600" dirty="0">
              <a:solidFill>
                <a:srgbClr val="000000"/>
              </a:solidFill>
              <a:latin typeface="+mj-lt"/>
              <a:cs typeface="Adelle-Bold"/>
            </a:endParaRPr>
          </a:p>
          <a:p>
            <a:r>
              <a:rPr lang="fi-FI" sz="1600" b="1" dirty="0">
                <a:solidFill>
                  <a:srgbClr val="000000"/>
                </a:solidFill>
                <a:latin typeface="+mj-lt"/>
                <a:cs typeface="Adelle-Bold"/>
              </a:rPr>
              <a:t>Prosenttia lukijoista</a:t>
            </a:r>
          </a:p>
        </p:txBody>
      </p:sp>
      <p:pic>
        <p:nvPicPr>
          <p:cNvPr id="10" name="Picture 9" descr="AM_logo_RGB_nega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064" y="4748831"/>
            <a:ext cx="1824785" cy="1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6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="" xmlns:a16="http://schemas.microsoft.com/office/drawing/2014/main" id="{2872092E-16E3-4340-9528-FC9EB815C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062" y="1763429"/>
            <a:ext cx="1550318" cy="200184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="" xmlns:a16="http://schemas.microsoft.com/office/drawing/2014/main" id="{B4E8BC1A-D0EE-4562-BD7A-11F1245E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439" y="1738016"/>
            <a:ext cx="1615580" cy="20484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94527EE5-DE60-4FEA-B08A-1261C44D4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736" y="1826368"/>
            <a:ext cx="1536766" cy="1990112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307C81E3-3B7A-4F06-ACD0-5177CCD9E3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99" y="1780708"/>
            <a:ext cx="1396934" cy="208143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936" y="1759189"/>
            <a:ext cx="1534067" cy="2006088"/>
          </a:xfrm>
          <a:prstGeom prst="rect">
            <a:avLst/>
          </a:prstGeom>
        </p:spPr>
      </p:pic>
      <p:sp>
        <p:nvSpPr>
          <p:cNvPr id="26630" name="Title 1"/>
          <p:cNvSpPr>
            <a:spLocks noGrp="1"/>
          </p:cNvSpPr>
          <p:nvPr>
            <p:ph type="ctrTitle" idx="4294967295"/>
          </p:nvPr>
        </p:nvSpPr>
        <p:spPr>
          <a:xfrm>
            <a:off x="691833" y="307975"/>
            <a:ext cx="7760334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hyväntekeväisyydestä ja </a:t>
            </a:r>
            <a:r>
              <a:rPr lang="fi-FI" sz="2800" b="1" i="1" u="sng" dirty="0" err="1">
                <a:solidFill>
                  <a:srgbClr val="000000"/>
                </a:solidFill>
                <a:latin typeface="+mj-lt"/>
              </a:rPr>
              <a:t>vapaa-ehtoistyöstä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0" y="4113674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 err="1">
                <a:solidFill>
                  <a:srgbClr val="000000"/>
                </a:solidFill>
              </a:rPr>
              <a:t>Viva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25	|</a:t>
            </a:r>
            <a:r>
              <a:rPr lang="fi-FI" sz="1600" b="1" dirty="0">
                <a:solidFill>
                  <a:srgbClr val="000000"/>
                </a:solidFill>
              </a:rPr>
              <a:t>	Elle </a:t>
            </a:r>
            <a:r>
              <a:rPr lang="fi-FI" sz="1600" dirty="0">
                <a:solidFill>
                  <a:srgbClr val="000000"/>
                </a:solidFill>
              </a:rPr>
              <a:t>25     |	</a:t>
            </a:r>
            <a:r>
              <a:rPr lang="fi-FI" sz="1600" b="1" dirty="0">
                <a:solidFill>
                  <a:srgbClr val="000000"/>
                </a:solidFill>
              </a:rPr>
              <a:t>Gloria </a:t>
            </a:r>
            <a:r>
              <a:rPr lang="fi-FI" sz="1600" dirty="0">
                <a:solidFill>
                  <a:srgbClr val="000000"/>
                </a:solidFill>
              </a:rPr>
              <a:t>25     |    </a:t>
            </a:r>
            <a:r>
              <a:rPr lang="fi-FI" sz="1600" b="1" dirty="0">
                <a:solidFill>
                  <a:srgbClr val="000000"/>
                </a:solidFill>
              </a:rPr>
              <a:t>Kotilääkäri </a:t>
            </a:r>
            <a:r>
              <a:rPr lang="fi-FI" sz="1600" dirty="0">
                <a:solidFill>
                  <a:srgbClr val="000000"/>
                </a:solidFill>
              </a:rPr>
              <a:t>25 | 	</a:t>
            </a:r>
            <a:r>
              <a:rPr lang="fi-FI" sz="1600" b="1" dirty="0">
                <a:solidFill>
                  <a:srgbClr val="000000"/>
                </a:solidFill>
              </a:rPr>
              <a:t> Maalla </a:t>
            </a:r>
            <a:r>
              <a:rPr lang="fi-FI" sz="1600" dirty="0">
                <a:solidFill>
                  <a:srgbClr val="000000"/>
                </a:solidFill>
              </a:rPr>
              <a:t>25 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423364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29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423364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33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423364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40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423364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44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423364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26</a:t>
            </a:r>
          </a:p>
        </p:txBody>
      </p:sp>
      <p:sp>
        <p:nvSpPr>
          <p:cNvPr id="21" name="Oval 20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cs typeface="Adelle-Bold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089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DFE8BB4D-55B3-4343-817E-FFF513296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712" y="1648689"/>
            <a:ext cx="1567539" cy="19751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="" xmlns:a16="http://schemas.microsoft.com/office/drawing/2014/main" id="{E521FCE7-7D09-456B-B0B0-7DD96C145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126" y="1674292"/>
            <a:ext cx="1519445" cy="196008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="" xmlns:a16="http://schemas.microsoft.com/office/drawing/2014/main" id="{64E7B04B-1E23-424B-B54C-8A629DC831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386" y="1689307"/>
            <a:ext cx="1498370" cy="193448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AA93BC4E-D0D1-48CF-9B53-D506BF6FB7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100" y="1684880"/>
            <a:ext cx="1496916" cy="1938909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="" xmlns:a16="http://schemas.microsoft.com/office/drawing/2014/main" id="{3A753AEC-62A6-4C93-956C-9FE575EAA7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44" y="1659279"/>
            <a:ext cx="1532586" cy="1990112"/>
          </a:xfrm>
          <a:prstGeom prst="rect">
            <a:avLst/>
          </a:prstGeom>
        </p:spPr>
      </p:pic>
      <p:sp>
        <p:nvSpPr>
          <p:cNvPr id="26630" name="Title 1"/>
          <p:cNvSpPr>
            <a:spLocks noGrp="1"/>
          </p:cNvSpPr>
          <p:nvPr>
            <p:ph type="ctrTitle" idx="4294967295"/>
          </p:nvPr>
        </p:nvSpPr>
        <p:spPr>
          <a:xfrm>
            <a:off x="691833" y="307975"/>
            <a:ext cx="7760334" cy="1103313"/>
          </a:xfrm>
          <a:noFill/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kalastuksesta</a:t>
            </a:r>
            <a:r>
              <a:rPr lang="fi-FI" sz="2800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522287" y="3772551"/>
            <a:ext cx="8099426" cy="79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Konepörssi </a:t>
            </a:r>
            <a:r>
              <a:rPr lang="fi-FI" sz="1600" dirty="0">
                <a:solidFill>
                  <a:srgbClr val="000000"/>
                </a:solidFill>
              </a:rPr>
              <a:t>27	</a:t>
            </a:r>
            <a:r>
              <a:rPr lang="fi-FI" sz="1600" dirty="0" smtClean="0">
                <a:solidFill>
                  <a:srgbClr val="000000"/>
                </a:solidFill>
              </a:rPr>
              <a:t>|</a:t>
            </a:r>
            <a:r>
              <a:rPr lang="fi-FI" sz="1600" b="1" dirty="0" smtClean="0">
                <a:solidFill>
                  <a:srgbClr val="000000"/>
                </a:solidFill>
              </a:rPr>
              <a:t>	Alibi </a:t>
            </a:r>
            <a:r>
              <a:rPr lang="fi-FI" sz="1600" dirty="0">
                <a:solidFill>
                  <a:srgbClr val="000000"/>
                </a:solidFill>
              </a:rPr>
              <a:t>26    </a:t>
            </a:r>
            <a:r>
              <a:rPr lang="fi-FI" sz="1600" dirty="0" smtClean="0">
                <a:solidFill>
                  <a:srgbClr val="000000"/>
                </a:solidFill>
              </a:rPr>
              <a:t>  | </a:t>
            </a:r>
            <a:r>
              <a:rPr lang="fi-FI" sz="1600" dirty="0">
                <a:solidFill>
                  <a:srgbClr val="000000"/>
                </a:solidFill>
              </a:rPr>
              <a:t> </a:t>
            </a:r>
            <a:r>
              <a:rPr lang="fi-FI" sz="1600" dirty="0" smtClean="0">
                <a:solidFill>
                  <a:srgbClr val="000000"/>
                </a:solidFill>
              </a:rPr>
              <a:t>    </a:t>
            </a:r>
            <a:r>
              <a:rPr lang="fi-FI" sz="1600" b="1" dirty="0" smtClean="0">
                <a:solidFill>
                  <a:srgbClr val="000000"/>
                </a:solidFill>
              </a:rPr>
              <a:t>TM </a:t>
            </a:r>
            <a:r>
              <a:rPr lang="fi-FI" sz="1600" b="1" dirty="0">
                <a:solidFill>
                  <a:srgbClr val="000000"/>
                </a:solidFill>
              </a:rPr>
              <a:t>Rakennusmaailma </a:t>
            </a:r>
            <a:r>
              <a:rPr lang="fi-FI" sz="1600" dirty="0">
                <a:solidFill>
                  <a:srgbClr val="000000"/>
                </a:solidFill>
              </a:rPr>
              <a:t>26    </a:t>
            </a:r>
            <a:r>
              <a:rPr lang="fi-FI" sz="1600" dirty="0" smtClean="0">
                <a:solidFill>
                  <a:srgbClr val="000000"/>
                </a:solidFill>
              </a:rPr>
              <a:t>  </a:t>
            </a:r>
            <a:r>
              <a:rPr lang="fi-FI" sz="1600" dirty="0">
                <a:solidFill>
                  <a:srgbClr val="000000"/>
                </a:solidFill>
              </a:rPr>
              <a:t>|   </a:t>
            </a:r>
            <a:r>
              <a:rPr lang="fi-FI" sz="1600" dirty="0" smtClean="0">
                <a:solidFill>
                  <a:srgbClr val="000000"/>
                </a:solidFill>
              </a:rPr>
              <a:t>  </a:t>
            </a:r>
            <a:r>
              <a:rPr lang="fi-FI" sz="1600" b="1" dirty="0">
                <a:solidFill>
                  <a:srgbClr val="000000"/>
                </a:solidFill>
              </a:rPr>
              <a:t>Urheilulehti </a:t>
            </a:r>
            <a:r>
              <a:rPr lang="fi-FI" sz="1600" dirty="0" smtClean="0">
                <a:solidFill>
                  <a:srgbClr val="000000"/>
                </a:solidFill>
              </a:rPr>
              <a:t>26     |     </a:t>
            </a:r>
            <a:r>
              <a:rPr lang="fi-FI" sz="1600" b="1" dirty="0" smtClean="0">
                <a:solidFill>
                  <a:srgbClr val="000000"/>
                </a:solidFill>
              </a:rPr>
              <a:t>Auto </a:t>
            </a:r>
            <a:r>
              <a:rPr lang="fi-FI" sz="1600" b="1" dirty="0">
                <a:solidFill>
                  <a:srgbClr val="000000"/>
                </a:solidFill>
              </a:rPr>
              <a:t>Bild Suomi </a:t>
            </a:r>
            <a:r>
              <a:rPr lang="fi-FI" sz="1600" dirty="0">
                <a:solidFill>
                  <a:srgbClr val="000000"/>
                </a:solidFill>
              </a:rPr>
              <a:t>26 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256275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33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256275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46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256275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256275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58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256275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dirty="0">
                <a:solidFill>
                  <a:schemeClr val="tx2"/>
                </a:solidFill>
                <a:latin typeface="Adelle-Bold"/>
                <a:cs typeface="Adelle-Bold"/>
              </a:rPr>
              <a:t>31</a:t>
            </a:r>
          </a:p>
        </p:txBody>
      </p:sp>
      <p:sp>
        <p:nvSpPr>
          <p:cNvPr id="21" name="Oval 20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cs typeface="Adelle-Bold"/>
              </a:rPr>
              <a:t>13</a:t>
            </a:r>
          </a:p>
        </p:txBody>
      </p:sp>
      <p:pic>
        <p:nvPicPr>
          <p:cNvPr id="19" name="Picture 18" descr="AM_logo_RGB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20" name="Picture 19" descr="logo-03.png"/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6" y="4659833"/>
            <a:ext cx="4329415" cy="324431"/>
          </a:xfrm>
          <a:prstGeom prst="rect">
            <a:avLst/>
          </a:prstGeom>
        </p:spPr>
      </p:pic>
      <p:sp>
        <p:nvSpPr>
          <p:cNvPr id="22" name="TextBox 33"/>
          <p:cNvSpPr txBox="1"/>
          <p:nvPr/>
        </p:nvSpPr>
        <p:spPr>
          <a:xfrm>
            <a:off x="3611874" y="4683501"/>
            <a:ext cx="1920252" cy="250825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Lähde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Kevät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dirty="0" smtClean="0">
                <a:solidFill>
                  <a:srgbClr val="333333"/>
                </a:solidFill>
                <a:latin typeface="+mn-lt"/>
              </a:rPr>
              <a:t>N=4 783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estimaatti: 4 462 000</a:t>
            </a:r>
          </a:p>
        </p:txBody>
      </p:sp>
    </p:spTree>
    <p:extLst>
      <p:ext uri="{BB962C8B-B14F-4D97-AF65-F5344CB8AC3E}">
        <p14:creationId xmlns:p14="http://schemas.microsoft.com/office/powerpoint/2010/main" val="97955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937" y="1812776"/>
            <a:ext cx="1552029" cy="200430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720" y="1769106"/>
            <a:ext cx="1514559" cy="2022800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915" y="1808762"/>
            <a:ext cx="1513385" cy="1983144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870" y="1794284"/>
            <a:ext cx="1502128" cy="1987141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1" y="1794284"/>
            <a:ext cx="1526566" cy="1972444"/>
          </a:xfrm>
          <a:prstGeom prst="rect">
            <a:avLst/>
          </a:prstGeom>
        </p:spPr>
      </p:pic>
      <p:sp>
        <p:nvSpPr>
          <p:cNvPr id="25605" name="Title 1"/>
          <p:cNvSpPr>
            <a:spLocks noGrp="1"/>
          </p:cNvSpPr>
          <p:nvPr>
            <p:ph type="ctrTitle" idx="4294967295"/>
          </p:nvPr>
        </p:nvSpPr>
        <p:spPr>
          <a:xfrm>
            <a:off x="522287" y="307975"/>
            <a:ext cx="8099426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kauneudenhoidosta ja kosmetiikasta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606" name="TextBox 2"/>
          <p:cNvSpPr txBox="1">
            <a:spLocks noChangeArrowheads="1"/>
          </p:cNvSpPr>
          <p:nvPr/>
        </p:nvSpPr>
        <p:spPr bwMode="auto">
          <a:xfrm>
            <a:off x="0" y="4040188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0000"/>
                </a:solidFill>
              </a:rPr>
              <a:t>Fit</a:t>
            </a:r>
            <a:r>
              <a:rPr lang="en-US" sz="1600" dirty="0">
                <a:solidFill>
                  <a:srgbClr val="000000"/>
                </a:solidFill>
              </a:rPr>
              <a:t> 45    |    </a:t>
            </a:r>
            <a:r>
              <a:rPr lang="en-US" sz="1600" b="1" dirty="0">
                <a:solidFill>
                  <a:srgbClr val="000000"/>
                </a:solidFill>
              </a:rPr>
              <a:t>Sport </a:t>
            </a:r>
            <a:r>
              <a:rPr lang="en-US" sz="1600" dirty="0">
                <a:solidFill>
                  <a:srgbClr val="000000"/>
                </a:solidFill>
              </a:rPr>
              <a:t>44    |    </a:t>
            </a:r>
            <a:r>
              <a:rPr lang="en-US" sz="1600" b="1" dirty="0" err="1">
                <a:solidFill>
                  <a:srgbClr val="000000"/>
                </a:solidFill>
              </a:rPr>
              <a:t>Kauneus</a:t>
            </a:r>
            <a:r>
              <a:rPr lang="en-US" sz="1600" b="1" dirty="0">
                <a:solidFill>
                  <a:srgbClr val="000000"/>
                </a:solidFill>
              </a:rPr>
              <a:t> &amp; </a:t>
            </a:r>
            <a:r>
              <a:rPr lang="en-US" sz="1600" b="1" dirty="0" err="1">
                <a:solidFill>
                  <a:srgbClr val="000000"/>
                </a:solidFill>
              </a:rPr>
              <a:t>Terveys</a:t>
            </a:r>
            <a:r>
              <a:rPr lang="en-US" sz="1600" b="1" dirty="0">
                <a:solidFill>
                  <a:srgbClr val="000000"/>
                </a:solidFill>
              </a:rPr>
              <a:t> 42</a:t>
            </a:r>
            <a:r>
              <a:rPr lang="en-US" sz="1600" dirty="0">
                <a:solidFill>
                  <a:srgbClr val="000000"/>
                </a:solidFill>
              </a:rPr>
              <a:t>   |    </a:t>
            </a:r>
            <a:r>
              <a:rPr lang="en-US" sz="1600" b="1" dirty="0" err="1">
                <a:solidFill>
                  <a:srgbClr val="000000"/>
                </a:solidFill>
              </a:rPr>
              <a:t>Deko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37    |	  </a:t>
            </a:r>
            <a:r>
              <a:rPr lang="en-US" sz="1600" b="1" dirty="0" err="1">
                <a:solidFill>
                  <a:srgbClr val="000000"/>
                </a:solidFill>
              </a:rPr>
              <a:t>Kunto</a:t>
            </a:r>
            <a:r>
              <a:rPr lang="en-US" sz="1600" b="1" dirty="0">
                <a:solidFill>
                  <a:srgbClr val="000000"/>
                </a:solidFill>
              </a:rPr>
              <a:t> Plus </a:t>
            </a:r>
            <a:r>
              <a:rPr lang="en-US" sz="1600" dirty="0">
                <a:solidFill>
                  <a:srgbClr val="000000"/>
                </a:solidFill>
              </a:rPr>
              <a:t>36 </a:t>
            </a:r>
            <a:endParaRPr lang="fi-FI" sz="1600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75350" y="239553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53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39553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55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39553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57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9553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57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39553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48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17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1A7744F7-8538-441A-8906-B9E39DBBF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879" y="1667836"/>
            <a:ext cx="1520716" cy="196425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648" y="1649951"/>
            <a:ext cx="1553553" cy="2014131"/>
          </a:xfrm>
          <a:prstGeom prst="rect">
            <a:avLst/>
          </a:prstGeom>
        </p:spPr>
      </p:pic>
      <p:pic>
        <p:nvPicPr>
          <p:cNvPr id="24" name="Kuva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863" y="1667836"/>
            <a:ext cx="1559635" cy="2014131"/>
          </a:xfrm>
          <a:prstGeom prst="rect">
            <a:avLst/>
          </a:prstGeom>
        </p:spPr>
      </p:pic>
      <p:pic>
        <p:nvPicPr>
          <p:cNvPr id="23" name="Kuva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00" y="1646921"/>
            <a:ext cx="1534067" cy="200608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025" y="1674887"/>
            <a:ext cx="1521504" cy="1964257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1258171" y="307975"/>
            <a:ext cx="6627658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kirjoista ja kirjallisuudesta 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783324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 err="1">
                <a:solidFill>
                  <a:srgbClr val="000000"/>
                </a:solidFill>
              </a:rPr>
              <a:t>Viva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54    |    </a:t>
            </a:r>
            <a:r>
              <a:rPr lang="fi-FI" sz="1600" b="1" dirty="0" err="1">
                <a:solidFill>
                  <a:srgbClr val="000000"/>
                </a:solidFill>
              </a:rPr>
              <a:t>Deko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54    |    </a:t>
            </a:r>
            <a:r>
              <a:rPr lang="fi-FI" sz="1600" b="1" dirty="0">
                <a:solidFill>
                  <a:srgbClr val="000000"/>
                </a:solidFill>
              </a:rPr>
              <a:t>Suomen Kuvalehti </a:t>
            </a:r>
            <a:r>
              <a:rPr lang="fi-FI" sz="1600" dirty="0">
                <a:solidFill>
                  <a:srgbClr val="000000"/>
                </a:solidFill>
              </a:rPr>
              <a:t>53   |    </a:t>
            </a:r>
            <a:r>
              <a:rPr lang="fi-FI" sz="1600" b="1" dirty="0">
                <a:solidFill>
                  <a:srgbClr val="000000"/>
                </a:solidFill>
              </a:rPr>
              <a:t>Trendi </a:t>
            </a:r>
            <a:r>
              <a:rPr lang="fi-FI" sz="1600" dirty="0">
                <a:solidFill>
                  <a:srgbClr val="000000"/>
                </a:solidFill>
              </a:rPr>
              <a:t>53   |   </a:t>
            </a:r>
            <a:r>
              <a:rPr lang="fi-FI" sz="1600" b="1" dirty="0">
                <a:solidFill>
                  <a:srgbClr val="000000"/>
                </a:solidFill>
              </a:rPr>
              <a:t>Opettaja </a:t>
            </a:r>
            <a:r>
              <a:rPr lang="fi-FI" sz="1600" dirty="0">
                <a:solidFill>
                  <a:srgbClr val="000000"/>
                </a:solidFill>
              </a:rPr>
              <a:t>53</a:t>
            </a:r>
          </a:p>
        </p:txBody>
      </p:sp>
      <p:sp>
        <p:nvSpPr>
          <p:cNvPr id="14" name="Oval 13"/>
          <p:cNvSpPr/>
          <p:nvPr/>
        </p:nvSpPr>
        <p:spPr>
          <a:xfrm>
            <a:off x="5792788" y="232065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55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32065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59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320658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59</a:t>
            </a:r>
          </a:p>
        </p:txBody>
      </p:sp>
      <p:sp>
        <p:nvSpPr>
          <p:cNvPr id="17" name="Oval 16"/>
          <p:cNvSpPr/>
          <p:nvPr/>
        </p:nvSpPr>
        <p:spPr>
          <a:xfrm>
            <a:off x="778476" y="232065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69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32065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55</a:t>
            </a:r>
          </a:p>
        </p:txBody>
      </p:sp>
      <p:sp>
        <p:nvSpPr>
          <p:cNvPr id="20" name="Oval 19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745333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="" xmlns:a16="http://schemas.microsoft.com/office/drawing/2014/main" id="{8E6A0953-A37A-4D23-B326-F60B549C6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542" y="1792583"/>
            <a:ext cx="1488523" cy="193259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="" xmlns:a16="http://schemas.microsoft.com/office/drawing/2014/main" id="{11F7B905-0066-4498-BD0E-F13A40B0A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56" y="1762100"/>
            <a:ext cx="1518036" cy="196308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="" xmlns:a16="http://schemas.microsoft.com/office/drawing/2014/main" id="{13E9F2D5-989A-40BA-955F-E057158DC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993" y="1804778"/>
            <a:ext cx="1495961" cy="193259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F76195C2-0897-409C-8E7E-F19E6ADEC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140" y="1804778"/>
            <a:ext cx="1499746" cy="193259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75238602-F055-4AE6-B052-31FB7BFE4E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16" y="1785755"/>
            <a:ext cx="1588943" cy="2021930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859970" y="337457"/>
            <a:ext cx="7442847" cy="1073831"/>
          </a:xfrm>
          <a:noFill/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kotimaan matkailusta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940846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Meidän Talo </a:t>
            </a:r>
            <a:r>
              <a:rPr lang="fi-FI" sz="1600" dirty="0">
                <a:solidFill>
                  <a:srgbClr val="000000"/>
                </a:solidFill>
              </a:rPr>
              <a:t>40     |    </a:t>
            </a:r>
            <a:r>
              <a:rPr lang="fi-FI" sz="1600" b="1" dirty="0">
                <a:solidFill>
                  <a:srgbClr val="000000"/>
                </a:solidFill>
              </a:rPr>
              <a:t>Ammattiautot </a:t>
            </a:r>
            <a:r>
              <a:rPr lang="fi-FI" sz="1600" dirty="0">
                <a:solidFill>
                  <a:srgbClr val="000000"/>
                </a:solidFill>
              </a:rPr>
              <a:t>39    |    </a:t>
            </a:r>
            <a:r>
              <a:rPr lang="fi-FI" sz="1600" b="1" dirty="0" err="1">
                <a:solidFill>
                  <a:srgbClr val="000000"/>
                </a:solidFill>
              </a:rPr>
              <a:t>Caravan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37    |     </a:t>
            </a:r>
            <a:r>
              <a:rPr lang="fi-FI" sz="1600" b="1" dirty="0">
                <a:solidFill>
                  <a:srgbClr val="000000"/>
                </a:solidFill>
              </a:rPr>
              <a:t>Erä </a:t>
            </a:r>
            <a:r>
              <a:rPr lang="fi-FI" sz="1600" dirty="0">
                <a:solidFill>
                  <a:srgbClr val="000000"/>
                </a:solidFill>
              </a:rPr>
              <a:t>37    |     </a:t>
            </a:r>
            <a:r>
              <a:rPr lang="fi-FI" sz="1600" b="1" dirty="0">
                <a:solidFill>
                  <a:srgbClr val="000000"/>
                </a:solidFill>
              </a:rPr>
              <a:t>Glorian Koti </a:t>
            </a:r>
            <a:r>
              <a:rPr lang="fi-FI" sz="1600" dirty="0">
                <a:solidFill>
                  <a:srgbClr val="000000"/>
                </a:solidFill>
              </a:rPr>
              <a:t>36</a:t>
            </a:r>
          </a:p>
        </p:txBody>
      </p:sp>
      <p:sp>
        <p:nvSpPr>
          <p:cNvPr id="14" name="Oval 13"/>
          <p:cNvSpPr/>
          <p:nvPr/>
        </p:nvSpPr>
        <p:spPr>
          <a:xfrm>
            <a:off x="5944437" y="2387816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42</a:t>
            </a:r>
          </a:p>
        </p:txBody>
      </p:sp>
      <p:sp>
        <p:nvSpPr>
          <p:cNvPr id="15" name="Oval 14"/>
          <p:cNvSpPr/>
          <p:nvPr/>
        </p:nvSpPr>
        <p:spPr>
          <a:xfrm>
            <a:off x="4222468" y="2387816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51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387816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53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87816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56</a:t>
            </a:r>
          </a:p>
        </p:txBody>
      </p:sp>
      <p:sp>
        <p:nvSpPr>
          <p:cNvPr id="18" name="Oval 17"/>
          <p:cNvSpPr/>
          <p:nvPr/>
        </p:nvSpPr>
        <p:spPr>
          <a:xfrm>
            <a:off x="7591190" y="2387816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40</a:t>
            </a:r>
          </a:p>
        </p:txBody>
      </p:sp>
      <p:sp>
        <p:nvSpPr>
          <p:cNvPr id="22" name="Oval 21"/>
          <p:cNvSpPr/>
          <p:nvPr/>
        </p:nvSpPr>
        <p:spPr>
          <a:xfrm>
            <a:off x="8072438" y="572571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24</a:t>
            </a:r>
          </a:p>
        </p:txBody>
      </p:sp>
      <p:pic>
        <p:nvPicPr>
          <p:cNvPr id="19" name="Picture 18" descr="AM_logo_RG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20" name="Picture 19" descr="logo-03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6" y="4659833"/>
            <a:ext cx="4329415" cy="324431"/>
          </a:xfrm>
          <a:prstGeom prst="rect">
            <a:avLst/>
          </a:prstGeom>
        </p:spPr>
      </p:pic>
      <p:sp>
        <p:nvSpPr>
          <p:cNvPr id="21" name="TextBox 33"/>
          <p:cNvSpPr txBox="1"/>
          <p:nvPr/>
        </p:nvSpPr>
        <p:spPr>
          <a:xfrm>
            <a:off x="3611874" y="4683501"/>
            <a:ext cx="1920252" cy="250825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Lähde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Kevät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dirty="0" smtClean="0">
                <a:solidFill>
                  <a:srgbClr val="333333"/>
                </a:solidFill>
                <a:latin typeface="+mn-lt"/>
              </a:rPr>
              <a:t>N=4 783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estimaatti: 4 462 000</a:t>
            </a:r>
          </a:p>
        </p:txBody>
      </p:sp>
    </p:spTree>
    <p:extLst>
      <p:ext uri="{BB962C8B-B14F-4D97-AF65-F5344CB8AC3E}">
        <p14:creationId xmlns:p14="http://schemas.microsoft.com/office/powerpoint/2010/main" val="2762220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="" xmlns:a16="http://schemas.microsoft.com/office/drawing/2014/main" id="{87DCFF3D-4DCE-4C4B-ACBD-F59AAA030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083" y="1745290"/>
            <a:ext cx="1518613" cy="1979892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13F4EE29-62D4-4F51-B2F1-29DCCB746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188" y="1745290"/>
            <a:ext cx="1376897" cy="205157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857" y="1800274"/>
            <a:ext cx="1514381" cy="1996592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884" y="1778246"/>
            <a:ext cx="1557666" cy="2036948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0" y="1796574"/>
            <a:ext cx="1547964" cy="2000292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841182" y="307975"/>
            <a:ext cx="7461636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kotimaan ja ulkomaiden ajankohtaisista asioista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940846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Talouselämä </a:t>
            </a:r>
            <a:r>
              <a:rPr lang="fi-FI" sz="1600" dirty="0">
                <a:solidFill>
                  <a:srgbClr val="000000"/>
                </a:solidFill>
              </a:rPr>
              <a:t>84     |    </a:t>
            </a:r>
            <a:r>
              <a:rPr lang="fi-FI" sz="1600" b="1" dirty="0" err="1">
                <a:solidFill>
                  <a:srgbClr val="000000"/>
                </a:solidFill>
              </a:rPr>
              <a:t>Tivi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83    |    </a:t>
            </a:r>
            <a:r>
              <a:rPr lang="fi-FI" sz="1600" b="1" dirty="0">
                <a:solidFill>
                  <a:srgbClr val="000000"/>
                </a:solidFill>
              </a:rPr>
              <a:t>Yrittäjäsanomat </a:t>
            </a:r>
            <a:r>
              <a:rPr lang="fi-FI" sz="1600" dirty="0">
                <a:solidFill>
                  <a:srgbClr val="000000"/>
                </a:solidFill>
              </a:rPr>
              <a:t>83    |     </a:t>
            </a:r>
            <a:r>
              <a:rPr lang="fi-FI" sz="1600" b="1" dirty="0">
                <a:solidFill>
                  <a:srgbClr val="000000"/>
                </a:solidFill>
              </a:rPr>
              <a:t>Gloria </a:t>
            </a:r>
            <a:r>
              <a:rPr lang="fi-FI" sz="1600" dirty="0">
                <a:solidFill>
                  <a:srgbClr val="000000"/>
                </a:solidFill>
              </a:rPr>
              <a:t>82    |     </a:t>
            </a:r>
            <a:r>
              <a:rPr lang="fi-FI" sz="1600" b="1" dirty="0">
                <a:solidFill>
                  <a:srgbClr val="000000"/>
                </a:solidFill>
              </a:rPr>
              <a:t>Antiikki &amp; Design </a:t>
            </a:r>
            <a:r>
              <a:rPr lang="fi-FI" sz="1600" dirty="0">
                <a:solidFill>
                  <a:srgbClr val="000000"/>
                </a:solidFill>
              </a:rPr>
              <a:t>82</a:t>
            </a:r>
          </a:p>
        </p:txBody>
      </p:sp>
      <p:sp>
        <p:nvSpPr>
          <p:cNvPr id="14" name="Oval 13"/>
          <p:cNvSpPr/>
          <p:nvPr/>
        </p:nvSpPr>
        <p:spPr>
          <a:xfrm>
            <a:off x="5944437" y="2387816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84</a:t>
            </a:r>
          </a:p>
        </p:txBody>
      </p:sp>
      <p:sp>
        <p:nvSpPr>
          <p:cNvPr id="15" name="Oval 14"/>
          <p:cNvSpPr/>
          <p:nvPr/>
        </p:nvSpPr>
        <p:spPr>
          <a:xfrm>
            <a:off x="4222468" y="2387816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88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387816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89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87816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90</a:t>
            </a:r>
          </a:p>
        </p:txBody>
      </p:sp>
      <p:sp>
        <p:nvSpPr>
          <p:cNvPr id="18" name="Oval 17"/>
          <p:cNvSpPr/>
          <p:nvPr/>
        </p:nvSpPr>
        <p:spPr>
          <a:xfrm>
            <a:off x="7591190" y="2387816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84</a:t>
            </a:r>
          </a:p>
        </p:txBody>
      </p:sp>
      <p:sp>
        <p:nvSpPr>
          <p:cNvPr id="22" name="Oval 21"/>
          <p:cNvSpPr/>
          <p:nvPr/>
        </p:nvSpPr>
        <p:spPr>
          <a:xfrm>
            <a:off x="8072438" y="663889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496377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6AECBD93-61BF-4BD6-9251-D581DB7D5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364" y="1693053"/>
            <a:ext cx="1664010" cy="202593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318" y="1664276"/>
            <a:ext cx="1595031" cy="2067905"/>
          </a:xfrm>
          <a:prstGeom prst="rect">
            <a:avLst/>
          </a:prstGeom>
        </p:spPr>
      </p:pic>
      <p:pic>
        <p:nvPicPr>
          <p:cNvPr id="1028" name="Picture 4" descr="Glori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80" y="1675701"/>
            <a:ext cx="1591932" cy="205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iikki &amp; Desig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327" y="1675701"/>
            <a:ext cx="1525021" cy="202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54" y="1679316"/>
            <a:ext cx="1557666" cy="2036948"/>
          </a:xfrm>
          <a:prstGeom prst="rect">
            <a:avLst/>
          </a:prstGeom>
        </p:spPr>
      </p:pic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878091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 err="1">
                <a:solidFill>
                  <a:srgbClr val="000000"/>
                </a:solidFill>
              </a:rPr>
              <a:t>Deko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55     |    </a:t>
            </a:r>
            <a:r>
              <a:rPr lang="fi-FI" sz="1600" b="1" dirty="0">
                <a:solidFill>
                  <a:srgbClr val="000000"/>
                </a:solidFill>
              </a:rPr>
              <a:t>Glorian Koti </a:t>
            </a:r>
            <a:r>
              <a:rPr lang="fi-FI" sz="1600" dirty="0">
                <a:solidFill>
                  <a:srgbClr val="000000"/>
                </a:solidFill>
              </a:rPr>
              <a:t>55    |    </a:t>
            </a:r>
            <a:r>
              <a:rPr lang="fi-FI" sz="1600" b="1" dirty="0">
                <a:solidFill>
                  <a:srgbClr val="000000"/>
                </a:solidFill>
              </a:rPr>
              <a:t>Oma Aika </a:t>
            </a:r>
            <a:r>
              <a:rPr lang="fi-FI" sz="1600" dirty="0">
                <a:solidFill>
                  <a:srgbClr val="000000"/>
                </a:solidFill>
              </a:rPr>
              <a:t>53    |     </a:t>
            </a:r>
            <a:r>
              <a:rPr lang="fi-FI" sz="1600" b="1" dirty="0">
                <a:solidFill>
                  <a:srgbClr val="000000"/>
                </a:solidFill>
              </a:rPr>
              <a:t>Mondo </a:t>
            </a:r>
            <a:r>
              <a:rPr lang="fi-FI" sz="1600" dirty="0">
                <a:solidFill>
                  <a:srgbClr val="000000"/>
                </a:solidFill>
              </a:rPr>
              <a:t>53    |    </a:t>
            </a:r>
            <a:r>
              <a:rPr lang="fi-FI" sz="1600" b="1" dirty="0">
                <a:solidFill>
                  <a:srgbClr val="000000"/>
                </a:solidFill>
              </a:rPr>
              <a:t>Opettaja </a:t>
            </a:r>
            <a:r>
              <a:rPr lang="fi-FI" sz="1600" dirty="0">
                <a:solidFill>
                  <a:srgbClr val="000000"/>
                </a:solidFill>
              </a:rPr>
              <a:t>53    </a:t>
            </a:r>
          </a:p>
        </p:txBody>
      </p:sp>
      <p:sp>
        <p:nvSpPr>
          <p:cNvPr id="14" name="Oval 13"/>
          <p:cNvSpPr/>
          <p:nvPr/>
        </p:nvSpPr>
        <p:spPr>
          <a:xfrm>
            <a:off x="5802266" y="229985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56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29985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299854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60</a:t>
            </a:r>
          </a:p>
        </p:txBody>
      </p:sp>
      <p:sp>
        <p:nvSpPr>
          <p:cNvPr id="17" name="Oval 16"/>
          <p:cNvSpPr/>
          <p:nvPr/>
        </p:nvSpPr>
        <p:spPr>
          <a:xfrm>
            <a:off x="793844" y="229985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67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29985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55</a:t>
            </a:r>
          </a:p>
        </p:txBody>
      </p:sp>
      <p:sp>
        <p:nvSpPr>
          <p:cNvPr id="19" name="Oval 18"/>
          <p:cNvSpPr/>
          <p:nvPr/>
        </p:nvSpPr>
        <p:spPr>
          <a:xfrm>
            <a:off x="8210643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945934"/>
            <a:ext cx="9143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+mj-lt"/>
                <a:cs typeface="Adelle-Bold"/>
              </a:rPr>
              <a:t>*) teatteri, ooppera, museot, taidenäyttelyt, jne</a:t>
            </a:r>
            <a:r>
              <a:rPr lang="fi-FI" sz="1200" dirty="0">
                <a:solidFill>
                  <a:srgbClr val="000000"/>
                </a:solidFill>
                <a:latin typeface="Adelle-Bold"/>
                <a:cs typeface="Adelle-Bold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52179"/>
            <a:ext cx="91440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i-FI" sz="2800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i="1" u="sng" dirty="0">
                <a:solidFill>
                  <a:srgbClr val="000000"/>
                </a:solidFill>
                <a:latin typeface="+mj-lt"/>
              </a:rPr>
              <a:t>kulttuurista</a:t>
            </a:r>
            <a:r>
              <a:rPr lang="fi-FI" sz="2800" i="1" dirty="0">
                <a:solidFill>
                  <a:srgbClr val="000000"/>
                </a:solidFill>
                <a:latin typeface="+mj-lt"/>
              </a:rPr>
              <a:t>* </a:t>
            </a:r>
            <a:r>
              <a:rPr lang="fi-FI" sz="2800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i="1" u="sng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9552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D8AFB15D-8BD1-4B92-BAED-E547A7D8C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13" y="1724636"/>
            <a:ext cx="1541957" cy="1962140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914" y="1742950"/>
            <a:ext cx="1494354" cy="194515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087" y="1742950"/>
            <a:ext cx="1486573" cy="1925512"/>
          </a:xfrm>
          <a:prstGeom prst="rect">
            <a:avLst/>
          </a:prstGeom>
        </p:spPr>
      </p:pic>
      <p:pic>
        <p:nvPicPr>
          <p:cNvPr id="2050" name="Picture 2" descr="http://www.mediakortit.fi/img/Kansikuvat/36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9609" y="1782415"/>
            <a:ext cx="1483225" cy="192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36" y="1744789"/>
            <a:ext cx="1451038" cy="1963737"/>
          </a:xfrm>
          <a:prstGeom prst="rect">
            <a:avLst/>
          </a:prstGeom>
        </p:spPr>
      </p:pic>
      <p:sp>
        <p:nvSpPr>
          <p:cNvPr id="27654" name="Title 1"/>
          <p:cNvSpPr>
            <a:spLocks noGrp="1"/>
          </p:cNvSpPr>
          <p:nvPr>
            <p:ph type="ctrTitle" idx="4294967295"/>
          </p:nvPr>
        </p:nvSpPr>
        <p:spPr>
          <a:xfrm>
            <a:off x="-1" y="307975"/>
            <a:ext cx="9144001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luonnosta ja luonnossa liikkumisesta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655" name="TextBox 2"/>
          <p:cNvSpPr txBox="1">
            <a:spLocks noChangeArrowheads="1"/>
          </p:cNvSpPr>
          <p:nvPr/>
        </p:nvSpPr>
        <p:spPr bwMode="auto">
          <a:xfrm>
            <a:off x="0" y="4040188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>
                <a:solidFill>
                  <a:srgbClr val="000000"/>
                </a:solidFill>
              </a:rPr>
              <a:t>Maalla </a:t>
            </a:r>
            <a:r>
              <a:rPr lang="fi-FI" sz="1600">
                <a:solidFill>
                  <a:srgbClr val="000000"/>
                </a:solidFill>
              </a:rPr>
              <a:t>57    </a:t>
            </a:r>
            <a:r>
              <a:rPr lang="fi-FI" sz="1600" dirty="0">
                <a:solidFill>
                  <a:srgbClr val="000000"/>
                </a:solidFill>
              </a:rPr>
              <a:t>|    </a:t>
            </a:r>
            <a:r>
              <a:rPr lang="fi-FI" sz="1600" b="1" dirty="0">
                <a:solidFill>
                  <a:srgbClr val="000000"/>
                </a:solidFill>
              </a:rPr>
              <a:t>Antiikki &amp; Design </a:t>
            </a:r>
            <a:r>
              <a:rPr lang="fi-FI" sz="1600" dirty="0">
                <a:solidFill>
                  <a:srgbClr val="000000"/>
                </a:solidFill>
              </a:rPr>
              <a:t>56   |    </a:t>
            </a:r>
            <a:r>
              <a:rPr lang="fi-FI" sz="1600" b="1" dirty="0">
                <a:solidFill>
                  <a:srgbClr val="000000"/>
                </a:solidFill>
              </a:rPr>
              <a:t>Meidän Mökki </a:t>
            </a:r>
            <a:r>
              <a:rPr lang="fi-FI" sz="1600" dirty="0">
                <a:solidFill>
                  <a:srgbClr val="000000"/>
                </a:solidFill>
              </a:rPr>
              <a:t>56    |    </a:t>
            </a:r>
            <a:r>
              <a:rPr lang="fi-FI" sz="1600" b="1" dirty="0">
                <a:solidFill>
                  <a:srgbClr val="000000"/>
                </a:solidFill>
              </a:rPr>
              <a:t>Kotimaa </a:t>
            </a:r>
            <a:r>
              <a:rPr lang="fi-FI" sz="1600" dirty="0">
                <a:solidFill>
                  <a:srgbClr val="000000"/>
                </a:solidFill>
              </a:rPr>
              <a:t>55    |   </a:t>
            </a:r>
            <a:r>
              <a:rPr lang="fi-FI" sz="1600" b="1" dirty="0">
                <a:solidFill>
                  <a:srgbClr val="000000"/>
                </a:solidFill>
              </a:rPr>
              <a:t>Kodin Pellervo </a:t>
            </a:r>
            <a:r>
              <a:rPr lang="fi-FI" sz="1600" dirty="0">
                <a:solidFill>
                  <a:srgbClr val="000000"/>
                </a:solidFill>
              </a:rPr>
              <a:t>55 </a:t>
            </a:r>
          </a:p>
        </p:txBody>
      </p:sp>
      <p:sp>
        <p:nvSpPr>
          <p:cNvPr id="14" name="Oval 13"/>
          <p:cNvSpPr/>
          <p:nvPr/>
        </p:nvSpPr>
        <p:spPr>
          <a:xfrm>
            <a:off x="5792788" y="254184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62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54184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63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541844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63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54184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76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54184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60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09020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="" xmlns:a16="http://schemas.microsoft.com/office/drawing/2014/main" id="{B71CAB2B-D463-4348-AD58-04856FA2F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982" y="1684948"/>
            <a:ext cx="1481456" cy="192650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FD552BB9-E0BC-4532-B6A5-92E19C843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299" y="1734931"/>
            <a:ext cx="1367921" cy="195384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7D485C65-5E88-4ADE-912A-253CB0967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33" y="1703237"/>
            <a:ext cx="1499746" cy="193259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7DEC577E-0E75-464E-8580-817898AAA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780" y="1660561"/>
            <a:ext cx="1566808" cy="1975275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F621ED57-A64E-4A5C-9435-9F6C4301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87" y="1684948"/>
            <a:ext cx="1487553" cy="1926503"/>
          </a:xfrm>
          <a:prstGeom prst="rect">
            <a:avLst/>
          </a:prstGeom>
        </p:spPr>
      </p:pic>
      <p:sp>
        <p:nvSpPr>
          <p:cNvPr id="24580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  <a:noFill/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metsästyksestä 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0" y="391615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Konepörssi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25</a:t>
            </a:r>
            <a:r>
              <a:rPr lang="fi-FI" dirty="0">
                <a:solidFill>
                  <a:srgbClr val="000000"/>
                </a:solidFill>
              </a:rPr>
              <a:t>    |    </a:t>
            </a:r>
            <a:r>
              <a:rPr lang="fi-FI" sz="1600" b="1" dirty="0">
                <a:solidFill>
                  <a:srgbClr val="000000"/>
                </a:solidFill>
              </a:rPr>
              <a:t>Vene </a:t>
            </a:r>
            <a:r>
              <a:rPr lang="fi-FI" sz="1600" dirty="0">
                <a:solidFill>
                  <a:srgbClr val="000000"/>
                </a:solidFill>
              </a:rPr>
              <a:t>54</a:t>
            </a:r>
            <a:r>
              <a:rPr lang="fi-FI" dirty="0">
                <a:solidFill>
                  <a:srgbClr val="000000"/>
                </a:solidFill>
              </a:rPr>
              <a:t>    |    </a:t>
            </a:r>
            <a:r>
              <a:rPr lang="fi-FI" sz="1600" b="1" dirty="0">
                <a:solidFill>
                  <a:srgbClr val="000000"/>
                </a:solidFill>
              </a:rPr>
              <a:t>Koneviesti </a:t>
            </a:r>
            <a:r>
              <a:rPr lang="fi-FI" sz="1600" dirty="0">
                <a:solidFill>
                  <a:srgbClr val="000000"/>
                </a:solidFill>
              </a:rPr>
              <a:t>52</a:t>
            </a:r>
            <a:r>
              <a:rPr lang="fi-FI" dirty="0">
                <a:solidFill>
                  <a:srgbClr val="000000"/>
                </a:solidFill>
              </a:rPr>
              <a:t>    |    </a:t>
            </a:r>
            <a:r>
              <a:rPr lang="fi-FI" sz="1600" b="1" dirty="0">
                <a:solidFill>
                  <a:srgbClr val="000000"/>
                </a:solidFill>
              </a:rPr>
              <a:t>Metsälehti </a:t>
            </a:r>
            <a:r>
              <a:rPr lang="fi-FI" sz="1600" dirty="0">
                <a:solidFill>
                  <a:srgbClr val="000000"/>
                </a:solidFill>
              </a:rPr>
              <a:t>50</a:t>
            </a:r>
            <a:r>
              <a:rPr lang="fi-FI" dirty="0">
                <a:solidFill>
                  <a:srgbClr val="000000"/>
                </a:solidFill>
              </a:rPr>
              <a:t>    |   </a:t>
            </a:r>
            <a:r>
              <a:rPr lang="fi-FI" sz="1600" b="1" dirty="0">
                <a:solidFill>
                  <a:srgbClr val="000000"/>
                </a:solidFill>
              </a:rPr>
              <a:t>Vauhdin Maailma </a:t>
            </a:r>
            <a:r>
              <a:rPr lang="fi-FI" sz="1600" dirty="0">
                <a:solidFill>
                  <a:srgbClr val="000000"/>
                </a:solidFill>
              </a:rPr>
              <a:t>50</a:t>
            </a:r>
            <a:r>
              <a:rPr lang="fi-FI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34929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34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34929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34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34929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47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4929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53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34929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30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0" y="755651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10</a:t>
            </a:r>
          </a:p>
        </p:txBody>
      </p:sp>
      <p:pic>
        <p:nvPicPr>
          <p:cNvPr id="20" name="Picture 19" descr="AM_logo_RG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21" name="Picture 20" descr="logo-03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6" y="4659833"/>
            <a:ext cx="4329415" cy="324431"/>
          </a:xfrm>
          <a:prstGeom prst="rect">
            <a:avLst/>
          </a:prstGeom>
        </p:spPr>
      </p:pic>
      <p:sp>
        <p:nvSpPr>
          <p:cNvPr id="22" name="TextBox 33"/>
          <p:cNvSpPr txBox="1"/>
          <p:nvPr/>
        </p:nvSpPr>
        <p:spPr>
          <a:xfrm>
            <a:off x="3611874" y="4683501"/>
            <a:ext cx="1920252" cy="250825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Lähde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Kevät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dirty="0" smtClean="0">
                <a:solidFill>
                  <a:srgbClr val="333333"/>
                </a:solidFill>
                <a:latin typeface="+mn-lt"/>
              </a:rPr>
              <a:t>N=4 783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estimaatti: 4 462 000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Glori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682" y="1808981"/>
            <a:ext cx="1591932" cy="205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Kuva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39" y="1808981"/>
            <a:ext cx="1514559" cy="2022800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824" y="1881580"/>
            <a:ext cx="1513385" cy="1983144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136" y="1808981"/>
            <a:ext cx="1502128" cy="1987141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5" y="1808981"/>
            <a:ext cx="1526566" cy="1972444"/>
          </a:xfrm>
          <a:prstGeom prst="rect">
            <a:avLst/>
          </a:prstGeom>
        </p:spPr>
      </p:pic>
      <p:sp>
        <p:nvSpPr>
          <p:cNvPr id="24580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muodista ja pukeutumisesta 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0" y="4040188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 err="1">
                <a:solidFill>
                  <a:srgbClr val="000000"/>
                </a:solidFill>
              </a:rPr>
              <a:t>Deko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58</a:t>
            </a:r>
            <a:r>
              <a:rPr lang="fi-FI" dirty="0">
                <a:solidFill>
                  <a:srgbClr val="000000"/>
                </a:solidFill>
              </a:rPr>
              <a:t>    |    </a:t>
            </a:r>
            <a:r>
              <a:rPr lang="fi-FI" sz="1600" b="1" dirty="0" err="1">
                <a:solidFill>
                  <a:srgbClr val="000000"/>
                </a:solidFill>
              </a:rPr>
              <a:t>Fit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54</a:t>
            </a:r>
            <a:r>
              <a:rPr lang="fi-FI" dirty="0">
                <a:solidFill>
                  <a:srgbClr val="000000"/>
                </a:solidFill>
              </a:rPr>
              <a:t>    |    </a:t>
            </a:r>
            <a:r>
              <a:rPr lang="fi-FI" sz="1600" b="1" dirty="0">
                <a:solidFill>
                  <a:srgbClr val="000000"/>
                </a:solidFill>
              </a:rPr>
              <a:t>Kauneus &amp; Terveys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52</a:t>
            </a:r>
            <a:r>
              <a:rPr lang="fi-FI" dirty="0">
                <a:solidFill>
                  <a:srgbClr val="000000"/>
                </a:solidFill>
              </a:rPr>
              <a:t>    |    </a:t>
            </a:r>
            <a:r>
              <a:rPr lang="fi-FI" sz="1600" b="1" dirty="0">
                <a:solidFill>
                  <a:srgbClr val="000000"/>
                </a:solidFill>
              </a:rPr>
              <a:t>Sport </a:t>
            </a:r>
            <a:r>
              <a:rPr lang="fi-FI" sz="1600" dirty="0">
                <a:solidFill>
                  <a:srgbClr val="000000"/>
                </a:solidFill>
              </a:rPr>
              <a:t>50</a:t>
            </a:r>
            <a:r>
              <a:rPr lang="fi-FI" dirty="0">
                <a:solidFill>
                  <a:srgbClr val="000000"/>
                </a:solidFill>
              </a:rPr>
              <a:t>    |   </a:t>
            </a:r>
            <a:r>
              <a:rPr lang="fi-FI" sz="1600" b="1" dirty="0">
                <a:solidFill>
                  <a:srgbClr val="000000"/>
                </a:solidFill>
              </a:rPr>
              <a:t>Glorian Koti</a:t>
            </a:r>
            <a:r>
              <a:rPr lang="fi-FI" sz="1600" dirty="0">
                <a:solidFill>
                  <a:srgbClr val="000000"/>
                </a:solidFill>
              </a:rPr>
              <a:t> 50</a:t>
            </a:r>
            <a:r>
              <a:rPr lang="fi-FI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63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66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69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73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0" y="755651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097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124638" y="561972"/>
            <a:ext cx="6914112" cy="3761886"/>
          </a:xfrm>
          <a:prstGeom prst="rect">
            <a:avLst/>
          </a:prstGeom>
          <a:solidFill>
            <a:srgbClr val="FFFFFF">
              <a:alpha val="93000"/>
            </a:srgbClr>
          </a:solidFill>
        </p:spPr>
        <p:txBody>
          <a:bodyPr vert="horz" lIns="91440" tIns="45720" rIns="91440" bIns="45720" numCol="1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lnSpc>
                <a:spcPct val="160000"/>
              </a:lnSpc>
            </a:pPr>
            <a: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  <a:t>Aikakauslehtien avulla on helppo tavoittaa erilaisista aiheista kiinnostuneita lukijoita kustannustehokkaasti.</a:t>
            </a:r>
          </a:p>
          <a:p>
            <a:pPr>
              <a:lnSpc>
                <a:spcPct val="160000"/>
              </a:lnSpc>
            </a:pPr>
            <a: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  <a:t/>
            </a:r>
            <a:b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</a:br>
            <a: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  <a:t>Tässä esityksessä lehdet on laitettu järjestykseen siten, </a:t>
            </a:r>
            <a:b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</a:br>
            <a: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  <a:t>että ensimmäisenä on lehti,  </a:t>
            </a:r>
            <a:r>
              <a:rPr lang="fi-FI" sz="1800" b="1" u="sng" dirty="0">
                <a:solidFill>
                  <a:srgbClr val="000000"/>
                </a:solidFill>
                <a:latin typeface="+mj-lt"/>
                <a:cs typeface="AdelleSans-SemiBold"/>
              </a:rPr>
              <a:t>jonka lukijoista mahdollisimman </a:t>
            </a:r>
            <a:br>
              <a:rPr lang="fi-FI" sz="1800" b="1" u="sng" dirty="0">
                <a:solidFill>
                  <a:srgbClr val="000000"/>
                </a:solidFill>
                <a:latin typeface="+mj-lt"/>
                <a:cs typeface="AdelleSans-SemiBold"/>
              </a:rPr>
            </a:br>
            <a:r>
              <a:rPr lang="fi-FI" sz="1800" b="1" u="sng" dirty="0">
                <a:solidFill>
                  <a:srgbClr val="000000"/>
                </a:solidFill>
                <a:latin typeface="+mj-lt"/>
                <a:cs typeface="AdelleSans-SemiBold"/>
              </a:rPr>
              <a:t>suuri osa (%) on kiinnostunut tietystä aiheesta.</a:t>
            </a:r>
            <a: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  <a:t> </a:t>
            </a:r>
            <a:b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</a:br>
            <a:r>
              <a:rPr lang="fi-FI" sz="1800" b="1" dirty="0">
                <a:solidFill>
                  <a:srgbClr val="000000"/>
                </a:solidFill>
                <a:latin typeface="+mj-lt"/>
                <a:cs typeface="AdelleSans-SemiBold"/>
              </a:rPr>
              <a:t>Huomaathan, että lehtien lukijamäärä vaihtelee!</a:t>
            </a:r>
          </a:p>
        </p:txBody>
      </p:sp>
      <p:pic>
        <p:nvPicPr>
          <p:cNvPr id="10" name="Picture 9" descr="AM_logo_RGB_nega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064" y="4748831"/>
            <a:ext cx="1824785" cy="1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="" xmlns:a16="http://schemas.microsoft.com/office/drawing/2014/main" id="{02DED62F-D6EC-4F4F-846A-20773873B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044" y="1725030"/>
            <a:ext cx="1526688" cy="197197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647AB51A-7BB3-4FE0-BC80-97E26369F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272" y="1725030"/>
            <a:ext cx="1547598" cy="200467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8DD8ACBD-0BAC-4E93-9483-9C93F3CD5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014" y="1768071"/>
            <a:ext cx="1512864" cy="1972396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1" y="1735795"/>
            <a:ext cx="1557666" cy="2036948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756" y="1735795"/>
            <a:ext cx="1513385" cy="1983144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musiikista ja konserteista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783324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Gloria 50</a:t>
            </a:r>
            <a:r>
              <a:rPr lang="fi-FI" sz="1600" dirty="0">
                <a:solidFill>
                  <a:srgbClr val="000000"/>
                </a:solidFill>
              </a:rPr>
              <a:t>     |    </a:t>
            </a:r>
            <a:r>
              <a:rPr lang="fi-FI" sz="1600" b="1" dirty="0" err="1">
                <a:solidFill>
                  <a:srgbClr val="000000"/>
                </a:solidFill>
              </a:rPr>
              <a:t>Deko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50    |    </a:t>
            </a:r>
            <a:r>
              <a:rPr lang="fi-FI" sz="1600" b="1" dirty="0">
                <a:solidFill>
                  <a:srgbClr val="000000"/>
                </a:solidFill>
              </a:rPr>
              <a:t>Trendi </a:t>
            </a:r>
            <a:r>
              <a:rPr lang="fi-FI" sz="1600" dirty="0">
                <a:solidFill>
                  <a:srgbClr val="000000"/>
                </a:solidFill>
              </a:rPr>
              <a:t>49    |     </a:t>
            </a:r>
            <a:r>
              <a:rPr lang="fi-FI" sz="1600" b="1" dirty="0">
                <a:solidFill>
                  <a:srgbClr val="000000"/>
                </a:solidFill>
              </a:rPr>
              <a:t>Eeva </a:t>
            </a:r>
            <a:r>
              <a:rPr lang="fi-FI" sz="1600" dirty="0">
                <a:solidFill>
                  <a:srgbClr val="000000"/>
                </a:solidFill>
              </a:rPr>
              <a:t>48   |   </a:t>
            </a:r>
            <a:r>
              <a:rPr lang="fi-FI" sz="1600" b="1" dirty="0">
                <a:solidFill>
                  <a:srgbClr val="000000"/>
                </a:solidFill>
              </a:rPr>
              <a:t>Elle </a:t>
            </a:r>
            <a:r>
              <a:rPr lang="fi-FI" sz="1600" dirty="0">
                <a:solidFill>
                  <a:srgbClr val="000000"/>
                </a:solidFill>
              </a:rPr>
              <a:t>48</a:t>
            </a:r>
          </a:p>
        </p:txBody>
      </p:sp>
      <p:sp>
        <p:nvSpPr>
          <p:cNvPr id="14" name="Oval 13"/>
          <p:cNvSpPr/>
          <p:nvPr/>
        </p:nvSpPr>
        <p:spPr>
          <a:xfrm>
            <a:off x="5840178" y="232779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32779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2405298" y="2327793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54</a:t>
            </a:r>
          </a:p>
        </p:txBody>
      </p:sp>
      <p:sp>
        <p:nvSpPr>
          <p:cNvPr id="17" name="Oval 16"/>
          <p:cNvSpPr/>
          <p:nvPr/>
        </p:nvSpPr>
        <p:spPr>
          <a:xfrm>
            <a:off x="727498" y="232779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62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32779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50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751029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="" xmlns:a16="http://schemas.microsoft.com/office/drawing/2014/main" id="{938FBD24-4DDC-485E-A746-0F8FA6A8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837" y="1755856"/>
            <a:ext cx="1536325" cy="199356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="" xmlns:a16="http://schemas.microsoft.com/office/drawing/2014/main" id="{0225FFF9-53EA-4B3C-878F-9A29E35FB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986" y="1771098"/>
            <a:ext cx="1518036" cy="196308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="" xmlns:a16="http://schemas.microsoft.com/office/drawing/2014/main" id="{B4E25D36-71B4-48DB-8DCF-9750D6C26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784" y="1786340"/>
            <a:ext cx="1499746" cy="193259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5E1F73C4-E3D7-4824-9912-59FDEBD6B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014" y="1755817"/>
            <a:ext cx="1499746" cy="1932599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="" xmlns:a16="http://schemas.microsoft.com/office/drawing/2014/main" id="{1285D678-64A6-4857-B3D0-B8E23EC69D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68" y="1789415"/>
            <a:ext cx="1566922" cy="1993909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  <a:noFill/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i="1" u="sng" dirty="0">
                <a:solidFill>
                  <a:srgbClr val="000000"/>
                </a:solidFill>
                <a:latin typeface="+mj-lt"/>
              </a:rPr>
              <a:t>mökkeilystä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783324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Meidän Talo 40</a:t>
            </a:r>
            <a:r>
              <a:rPr lang="fi-FI" sz="1600" dirty="0">
                <a:solidFill>
                  <a:srgbClr val="000000"/>
                </a:solidFill>
              </a:rPr>
              <a:t>     |    </a:t>
            </a:r>
            <a:r>
              <a:rPr lang="fi-FI" sz="1600" b="1" dirty="0">
                <a:solidFill>
                  <a:srgbClr val="000000"/>
                </a:solidFill>
              </a:rPr>
              <a:t>Ammattiautot </a:t>
            </a:r>
            <a:r>
              <a:rPr lang="fi-FI" sz="1600" dirty="0">
                <a:solidFill>
                  <a:srgbClr val="000000"/>
                </a:solidFill>
              </a:rPr>
              <a:t>39    |    </a:t>
            </a:r>
            <a:r>
              <a:rPr lang="fi-FI" sz="1600" b="1" dirty="0" err="1">
                <a:solidFill>
                  <a:srgbClr val="000000"/>
                </a:solidFill>
              </a:rPr>
              <a:t>Caravan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37    |     </a:t>
            </a:r>
            <a:r>
              <a:rPr lang="fi-FI" sz="1600" b="1" dirty="0">
                <a:solidFill>
                  <a:srgbClr val="000000"/>
                </a:solidFill>
              </a:rPr>
              <a:t>Erä </a:t>
            </a:r>
            <a:r>
              <a:rPr lang="fi-FI" sz="1600" dirty="0">
                <a:solidFill>
                  <a:srgbClr val="000000"/>
                </a:solidFill>
              </a:rPr>
              <a:t>37   |   </a:t>
            </a:r>
            <a:r>
              <a:rPr lang="fi-FI" sz="1600" b="1" dirty="0">
                <a:solidFill>
                  <a:srgbClr val="000000"/>
                </a:solidFill>
              </a:rPr>
              <a:t>Glorian Koti </a:t>
            </a:r>
            <a:r>
              <a:rPr lang="fi-FI" sz="1600" dirty="0">
                <a:solidFill>
                  <a:srgbClr val="000000"/>
                </a:solidFill>
              </a:rPr>
              <a:t>36</a:t>
            </a:r>
          </a:p>
        </p:txBody>
      </p:sp>
      <p:sp>
        <p:nvSpPr>
          <p:cNvPr id="14" name="Oval 13"/>
          <p:cNvSpPr/>
          <p:nvPr/>
        </p:nvSpPr>
        <p:spPr>
          <a:xfrm>
            <a:off x="5840178" y="232779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42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32779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51</a:t>
            </a:r>
          </a:p>
        </p:txBody>
      </p:sp>
      <p:sp>
        <p:nvSpPr>
          <p:cNvPr id="16" name="Oval 15"/>
          <p:cNvSpPr/>
          <p:nvPr/>
        </p:nvSpPr>
        <p:spPr>
          <a:xfrm>
            <a:off x="2405298" y="2327793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53</a:t>
            </a:r>
          </a:p>
        </p:txBody>
      </p:sp>
      <p:sp>
        <p:nvSpPr>
          <p:cNvPr id="17" name="Oval 16"/>
          <p:cNvSpPr/>
          <p:nvPr/>
        </p:nvSpPr>
        <p:spPr>
          <a:xfrm>
            <a:off x="727498" y="232779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56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32779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40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22</a:t>
            </a:r>
          </a:p>
        </p:txBody>
      </p:sp>
      <p:pic>
        <p:nvPicPr>
          <p:cNvPr id="20" name="Picture 19" descr="AM_logo_RG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21" name="Picture 20" descr="logo-03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6" y="4659833"/>
            <a:ext cx="4329415" cy="324431"/>
          </a:xfrm>
          <a:prstGeom prst="rect">
            <a:avLst/>
          </a:prstGeom>
        </p:spPr>
      </p:pic>
      <p:sp>
        <p:nvSpPr>
          <p:cNvPr id="22" name="TextBox 33"/>
          <p:cNvSpPr txBox="1"/>
          <p:nvPr/>
        </p:nvSpPr>
        <p:spPr>
          <a:xfrm>
            <a:off x="3611874" y="4683501"/>
            <a:ext cx="1920252" cy="250825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Lähde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Kevät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dirty="0" smtClean="0">
                <a:solidFill>
                  <a:srgbClr val="333333"/>
                </a:solidFill>
                <a:latin typeface="+mn-lt"/>
              </a:rPr>
              <a:t>N=4 783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estimaatti: 4 462 000</a:t>
            </a:r>
          </a:p>
        </p:txBody>
      </p:sp>
    </p:spTree>
    <p:extLst>
      <p:ext uri="{BB962C8B-B14F-4D97-AF65-F5344CB8AC3E}">
        <p14:creationId xmlns:p14="http://schemas.microsoft.com/office/powerpoint/2010/main" val="1803079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="" xmlns:a16="http://schemas.microsoft.com/office/drawing/2014/main" id="{120434F2-8E72-423A-98F3-3566D03822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081" y="1769730"/>
            <a:ext cx="1642792" cy="2000099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E70EFE9D-E482-481D-8F70-0A3A1F481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59" y="1769730"/>
            <a:ext cx="1673502" cy="197682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211" y="1769730"/>
            <a:ext cx="1651539" cy="1998363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2" y="1746503"/>
            <a:ext cx="1494354" cy="1945152"/>
          </a:xfrm>
          <a:prstGeom prst="rect">
            <a:avLst/>
          </a:prstGeom>
        </p:spPr>
      </p:pic>
      <p:pic>
        <p:nvPicPr>
          <p:cNvPr id="4104" name="Picture 8" descr="http://www.mediakortit.fi/img/Kansikuvat/97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664" y="1746457"/>
            <a:ext cx="1561868" cy="20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oman paikkakunnan asioista ja </a:t>
            </a:r>
            <a:br>
              <a:rPr lang="fi-FI" sz="2800" b="1" i="1" u="sng" dirty="0">
                <a:solidFill>
                  <a:srgbClr val="000000"/>
                </a:solidFill>
                <a:latin typeface="+mj-lt"/>
              </a:rPr>
            </a:b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tapahtumista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988230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Antiikki &amp; Design </a:t>
            </a:r>
            <a:r>
              <a:rPr lang="fi-FI" sz="1600" dirty="0">
                <a:solidFill>
                  <a:srgbClr val="000000"/>
                </a:solidFill>
              </a:rPr>
              <a:t>90     |    </a:t>
            </a:r>
            <a:r>
              <a:rPr lang="fi-FI" sz="1600" b="1" dirty="0">
                <a:solidFill>
                  <a:srgbClr val="000000"/>
                </a:solidFill>
              </a:rPr>
              <a:t>ET-lehti </a:t>
            </a:r>
            <a:r>
              <a:rPr lang="fi-FI" sz="1600" dirty="0">
                <a:solidFill>
                  <a:srgbClr val="000000"/>
                </a:solidFill>
              </a:rPr>
              <a:t>89    |    </a:t>
            </a:r>
            <a:r>
              <a:rPr lang="fi-FI" sz="1600" b="1" dirty="0">
                <a:solidFill>
                  <a:srgbClr val="000000"/>
                </a:solidFill>
              </a:rPr>
              <a:t>Kotilääkäri </a:t>
            </a:r>
            <a:r>
              <a:rPr lang="fi-FI" sz="1600" dirty="0">
                <a:solidFill>
                  <a:srgbClr val="000000"/>
                </a:solidFill>
              </a:rPr>
              <a:t>89    |     </a:t>
            </a:r>
            <a:r>
              <a:rPr lang="fi-FI" sz="1600" b="1" dirty="0">
                <a:solidFill>
                  <a:srgbClr val="000000"/>
                </a:solidFill>
              </a:rPr>
              <a:t>Kotimaa </a:t>
            </a:r>
            <a:r>
              <a:rPr lang="fi-FI" sz="1600" dirty="0">
                <a:solidFill>
                  <a:srgbClr val="000000"/>
                </a:solidFill>
              </a:rPr>
              <a:t>88   |     </a:t>
            </a:r>
            <a:r>
              <a:rPr lang="fi-FI" sz="1600" b="1" dirty="0">
                <a:solidFill>
                  <a:srgbClr val="000000"/>
                </a:solidFill>
              </a:rPr>
              <a:t>Maatilan Pellervo </a:t>
            </a:r>
            <a:r>
              <a:rPr lang="fi-FI" sz="1600" dirty="0">
                <a:solidFill>
                  <a:srgbClr val="000000"/>
                </a:solidFill>
              </a:rPr>
              <a:t>88</a:t>
            </a:r>
          </a:p>
        </p:txBody>
      </p:sp>
      <p:sp>
        <p:nvSpPr>
          <p:cNvPr id="14" name="Oval 13"/>
          <p:cNvSpPr/>
          <p:nvPr/>
        </p:nvSpPr>
        <p:spPr>
          <a:xfrm>
            <a:off x="5890435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90</a:t>
            </a:r>
          </a:p>
        </p:txBody>
      </p:sp>
      <p:sp>
        <p:nvSpPr>
          <p:cNvPr id="15" name="Oval 14"/>
          <p:cNvSpPr/>
          <p:nvPr/>
        </p:nvSpPr>
        <p:spPr>
          <a:xfrm>
            <a:off x="4203931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90</a:t>
            </a:r>
          </a:p>
        </p:txBody>
      </p:sp>
      <p:sp>
        <p:nvSpPr>
          <p:cNvPr id="16" name="Oval 15"/>
          <p:cNvSpPr/>
          <p:nvPr/>
        </p:nvSpPr>
        <p:spPr>
          <a:xfrm>
            <a:off x="2517005" y="2319307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91</a:t>
            </a:r>
          </a:p>
        </p:txBody>
      </p:sp>
      <p:sp>
        <p:nvSpPr>
          <p:cNvPr id="17" name="Oval 16"/>
          <p:cNvSpPr/>
          <p:nvPr/>
        </p:nvSpPr>
        <p:spPr>
          <a:xfrm>
            <a:off x="634433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91</a:t>
            </a:r>
          </a:p>
        </p:txBody>
      </p:sp>
      <p:sp>
        <p:nvSpPr>
          <p:cNvPr id="18" name="Oval 17"/>
          <p:cNvSpPr/>
          <p:nvPr/>
        </p:nvSpPr>
        <p:spPr>
          <a:xfrm>
            <a:off x="7608781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90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90000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="" xmlns:a16="http://schemas.microsoft.com/office/drawing/2014/main" id="{E7A8E188-F739-4239-AB69-AF2E928B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583" y="1852040"/>
            <a:ext cx="1518036" cy="198137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="" xmlns:a16="http://schemas.microsoft.com/office/drawing/2014/main" id="{97261321-4DB9-42AF-8978-427305B2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687" y="1776813"/>
            <a:ext cx="1554615" cy="203624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="" xmlns:a16="http://schemas.microsoft.com/office/drawing/2014/main" id="{9EBD8E9E-5C80-46E5-920D-6D3B13187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346" y="1776813"/>
            <a:ext cx="1360170" cy="199944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253F3A5D-3678-4C70-9C28-CF6785FD5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465" y="1769730"/>
            <a:ext cx="1546978" cy="1990837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="" xmlns:a16="http://schemas.microsoft.com/office/drawing/2014/main" id="{5688D218-BF71-4705-9EDC-1F810877A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94" y="1740022"/>
            <a:ext cx="1524132" cy="2036240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  <a:noFill/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pelaamisesta</a:t>
            </a:r>
            <a:r>
              <a:rPr lang="fi-FI" sz="2800" b="1" i="1" dirty="0">
                <a:solidFill>
                  <a:srgbClr val="000000"/>
                </a:solidFill>
                <a:latin typeface="+mj-lt"/>
              </a:rPr>
              <a:t> (tietokone-, konsoli-, netti-, </a:t>
            </a:r>
            <a:br>
              <a:rPr lang="fi-FI" sz="2800" b="1" i="1" dirty="0">
                <a:solidFill>
                  <a:srgbClr val="000000"/>
                </a:solidFill>
                <a:latin typeface="+mj-lt"/>
              </a:rPr>
            </a:br>
            <a:r>
              <a:rPr lang="fi-FI" sz="2800" b="1" i="1" dirty="0">
                <a:solidFill>
                  <a:srgbClr val="000000"/>
                </a:solidFill>
                <a:latin typeface="+mj-lt"/>
              </a:rPr>
              <a:t>mobiilipelit) 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988230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Tiede </a:t>
            </a:r>
            <a:r>
              <a:rPr lang="fi-FI" sz="1600" dirty="0">
                <a:solidFill>
                  <a:srgbClr val="000000"/>
                </a:solidFill>
              </a:rPr>
              <a:t>22     |    </a:t>
            </a:r>
            <a:r>
              <a:rPr lang="fi-FI" sz="1600" b="1" dirty="0">
                <a:solidFill>
                  <a:srgbClr val="000000"/>
                </a:solidFill>
              </a:rPr>
              <a:t>Urheilulehti </a:t>
            </a:r>
            <a:r>
              <a:rPr lang="fi-FI" sz="1600" dirty="0">
                <a:solidFill>
                  <a:srgbClr val="000000"/>
                </a:solidFill>
              </a:rPr>
              <a:t>21    |    </a:t>
            </a:r>
            <a:r>
              <a:rPr lang="fi-FI" sz="1600" b="1" dirty="0">
                <a:solidFill>
                  <a:srgbClr val="000000"/>
                </a:solidFill>
              </a:rPr>
              <a:t>Tieteen Kuvalehti </a:t>
            </a:r>
            <a:r>
              <a:rPr lang="fi-FI" sz="1600" dirty="0">
                <a:solidFill>
                  <a:srgbClr val="000000"/>
                </a:solidFill>
              </a:rPr>
              <a:t>21    |     </a:t>
            </a:r>
            <a:r>
              <a:rPr lang="fi-FI" sz="1600" b="1" dirty="0">
                <a:solidFill>
                  <a:srgbClr val="000000"/>
                </a:solidFill>
              </a:rPr>
              <a:t>Arvopaperi </a:t>
            </a:r>
            <a:r>
              <a:rPr lang="fi-FI" sz="1600" dirty="0">
                <a:solidFill>
                  <a:srgbClr val="000000"/>
                </a:solidFill>
              </a:rPr>
              <a:t>21   |     </a:t>
            </a:r>
            <a:r>
              <a:rPr lang="fi-FI" sz="1600" b="1" dirty="0">
                <a:solidFill>
                  <a:srgbClr val="000000"/>
                </a:solidFill>
              </a:rPr>
              <a:t>Golflehti </a:t>
            </a:r>
            <a:r>
              <a:rPr lang="fi-FI" sz="1600" dirty="0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5890435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24</a:t>
            </a:r>
          </a:p>
        </p:txBody>
      </p:sp>
      <p:sp>
        <p:nvSpPr>
          <p:cNvPr id="15" name="Oval 14"/>
          <p:cNvSpPr/>
          <p:nvPr/>
        </p:nvSpPr>
        <p:spPr>
          <a:xfrm>
            <a:off x="4203931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26</a:t>
            </a:r>
          </a:p>
        </p:txBody>
      </p:sp>
      <p:sp>
        <p:nvSpPr>
          <p:cNvPr id="16" name="Oval 15"/>
          <p:cNvSpPr/>
          <p:nvPr/>
        </p:nvSpPr>
        <p:spPr>
          <a:xfrm>
            <a:off x="2517005" y="2319307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40</a:t>
            </a:r>
          </a:p>
        </p:txBody>
      </p:sp>
      <p:sp>
        <p:nvSpPr>
          <p:cNvPr id="17" name="Oval 16"/>
          <p:cNvSpPr/>
          <p:nvPr/>
        </p:nvSpPr>
        <p:spPr>
          <a:xfrm>
            <a:off x="634433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40</a:t>
            </a:r>
          </a:p>
        </p:txBody>
      </p:sp>
      <p:sp>
        <p:nvSpPr>
          <p:cNvPr id="18" name="Oval 17"/>
          <p:cNvSpPr/>
          <p:nvPr/>
        </p:nvSpPr>
        <p:spPr>
          <a:xfrm>
            <a:off x="7608781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23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15</a:t>
            </a:r>
          </a:p>
        </p:txBody>
      </p:sp>
      <p:pic>
        <p:nvPicPr>
          <p:cNvPr id="20" name="Picture 19" descr="AM_logo_RG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21" name="Picture 20" descr="logo-03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6" y="4659833"/>
            <a:ext cx="4329415" cy="324431"/>
          </a:xfrm>
          <a:prstGeom prst="rect">
            <a:avLst/>
          </a:prstGeom>
        </p:spPr>
      </p:pic>
      <p:sp>
        <p:nvSpPr>
          <p:cNvPr id="22" name="TextBox 33"/>
          <p:cNvSpPr txBox="1"/>
          <p:nvPr/>
        </p:nvSpPr>
        <p:spPr>
          <a:xfrm>
            <a:off x="3611874" y="4683501"/>
            <a:ext cx="1920252" cy="250825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Lähde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Kevät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dirty="0" smtClean="0">
                <a:solidFill>
                  <a:srgbClr val="333333"/>
                </a:solidFill>
                <a:latin typeface="+mn-lt"/>
              </a:rPr>
              <a:t>N=4 783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estimaatti: 4 462 000</a:t>
            </a:r>
          </a:p>
        </p:txBody>
      </p:sp>
    </p:spTree>
    <p:extLst>
      <p:ext uri="{BB962C8B-B14F-4D97-AF65-F5344CB8AC3E}">
        <p14:creationId xmlns:p14="http://schemas.microsoft.com/office/powerpoint/2010/main" val="3145478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="" xmlns:a16="http://schemas.microsoft.com/office/drawing/2014/main" id="{A488FD16-8F85-47D8-94E3-37F287998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765" y="1842575"/>
            <a:ext cx="1493270" cy="192961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787A849D-367B-4419-8620-129DBC2E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910" y="1827654"/>
            <a:ext cx="1420491" cy="1975275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27619C31-655D-43B0-A0D6-F1CBC7ED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41" y="1800987"/>
            <a:ext cx="1457070" cy="197527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="" xmlns:a16="http://schemas.microsoft.com/office/drawing/2014/main" id="{97261321-4DB9-42AF-8978-427305B28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37" y="1797172"/>
            <a:ext cx="1554615" cy="203624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253F3A5D-3678-4C70-9C28-CF6785FD5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008" y="1842575"/>
            <a:ext cx="1546978" cy="1990837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  <a:noFill/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politiikasta ja yhteiskunnallisista </a:t>
            </a:r>
            <a:r>
              <a:rPr lang="fi-FI" sz="2800" b="1" i="1" u="sng" dirty="0" smtClean="0">
                <a:solidFill>
                  <a:srgbClr val="000000"/>
                </a:solidFill>
                <a:latin typeface="+mj-lt"/>
              </a:rPr>
              <a:t>asioista</a:t>
            </a:r>
            <a:r>
              <a:rPr lang="fi-FI" sz="28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i-FI" sz="2800" b="1" dirty="0" smtClean="0">
                <a:solidFill>
                  <a:srgbClr val="000000"/>
                </a:solidFill>
                <a:latin typeface="+mj-lt"/>
              </a:rPr>
              <a:t>kiinnostuneita 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988230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Talouselämä </a:t>
            </a:r>
            <a:r>
              <a:rPr lang="fi-FI" sz="1600" dirty="0">
                <a:solidFill>
                  <a:srgbClr val="000000"/>
                </a:solidFill>
              </a:rPr>
              <a:t>57     |    </a:t>
            </a:r>
            <a:r>
              <a:rPr lang="fi-FI" sz="1600" b="1" dirty="0">
                <a:solidFill>
                  <a:srgbClr val="000000"/>
                </a:solidFill>
              </a:rPr>
              <a:t>Kotimaa </a:t>
            </a:r>
            <a:r>
              <a:rPr lang="fi-FI" sz="1600" dirty="0">
                <a:solidFill>
                  <a:srgbClr val="000000"/>
                </a:solidFill>
              </a:rPr>
              <a:t>54    |    </a:t>
            </a:r>
            <a:r>
              <a:rPr lang="fi-FI" sz="1600" b="1" dirty="0">
                <a:solidFill>
                  <a:srgbClr val="000000"/>
                </a:solidFill>
              </a:rPr>
              <a:t>Gloria </a:t>
            </a:r>
            <a:r>
              <a:rPr lang="fi-FI" sz="1600" dirty="0">
                <a:solidFill>
                  <a:srgbClr val="000000"/>
                </a:solidFill>
              </a:rPr>
              <a:t>49    |     </a:t>
            </a:r>
            <a:r>
              <a:rPr lang="fi-FI" sz="1600" b="1" dirty="0">
                <a:solidFill>
                  <a:srgbClr val="000000"/>
                </a:solidFill>
              </a:rPr>
              <a:t>Tiede </a:t>
            </a:r>
            <a:r>
              <a:rPr lang="fi-FI" sz="1600" dirty="0">
                <a:solidFill>
                  <a:srgbClr val="000000"/>
                </a:solidFill>
              </a:rPr>
              <a:t>49   |     </a:t>
            </a:r>
            <a:r>
              <a:rPr lang="fi-FI" sz="1600" b="1" dirty="0">
                <a:solidFill>
                  <a:srgbClr val="000000"/>
                </a:solidFill>
              </a:rPr>
              <a:t>ET-lehti </a:t>
            </a:r>
            <a:r>
              <a:rPr lang="fi-FI" sz="1600" dirty="0">
                <a:solidFill>
                  <a:srgbClr val="000000"/>
                </a:solidFill>
              </a:rPr>
              <a:t>48</a:t>
            </a:r>
          </a:p>
        </p:txBody>
      </p:sp>
      <p:sp>
        <p:nvSpPr>
          <p:cNvPr id="14" name="Oval 13"/>
          <p:cNvSpPr/>
          <p:nvPr/>
        </p:nvSpPr>
        <p:spPr>
          <a:xfrm>
            <a:off x="5890435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58</a:t>
            </a:r>
          </a:p>
        </p:txBody>
      </p:sp>
      <p:sp>
        <p:nvSpPr>
          <p:cNvPr id="15" name="Oval 14"/>
          <p:cNvSpPr/>
          <p:nvPr/>
        </p:nvSpPr>
        <p:spPr>
          <a:xfrm>
            <a:off x="4203931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58</a:t>
            </a:r>
          </a:p>
        </p:txBody>
      </p:sp>
      <p:sp>
        <p:nvSpPr>
          <p:cNvPr id="16" name="Oval 15"/>
          <p:cNvSpPr/>
          <p:nvPr/>
        </p:nvSpPr>
        <p:spPr>
          <a:xfrm>
            <a:off x="2517005" y="2319307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62</a:t>
            </a:r>
          </a:p>
        </p:txBody>
      </p:sp>
      <p:sp>
        <p:nvSpPr>
          <p:cNvPr id="17" name="Oval 16"/>
          <p:cNvSpPr/>
          <p:nvPr/>
        </p:nvSpPr>
        <p:spPr>
          <a:xfrm>
            <a:off x="634433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65</a:t>
            </a:r>
          </a:p>
        </p:txBody>
      </p:sp>
      <p:sp>
        <p:nvSpPr>
          <p:cNvPr id="18" name="Oval 17"/>
          <p:cNvSpPr/>
          <p:nvPr/>
        </p:nvSpPr>
        <p:spPr>
          <a:xfrm>
            <a:off x="7608781" y="231930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57</a:t>
            </a:r>
          </a:p>
        </p:txBody>
      </p:sp>
      <p:sp>
        <p:nvSpPr>
          <p:cNvPr id="19" name="Oval 18"/>
          <p:cNvSpPr/>
          <p:nvPr/>
        </p:nvSpPr>
        <p:spPr>
          <a:xfrm>
            <a:off x="8151661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36</a:t>
            </a:r>
          </a:p>
        </p:txBody>
      </p:sp>
      <p:pic>
        <p:nvPicPr>
          <p:cNvPr id="20" name="Picture 19" descr="AM_logo_RG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21" name="Picture 20" descr="logo-03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6" y="4659833"/>
            <a:ext cx="4329415" cy="324431"/>
          </a:xfrm>
          <a:prstGeom prst="rect">
            <a:avLst/>
          </a:prstGeom>
        </p:spPr>
      </p:pic>
      <p:sp>
        <p:nvSpPr>
          <p:cNvPr id="22" name="TextBox 33"/>
          <p:cNvSpPr txBox="1"/>
          <p:nvPr/>
        </p:nvSpPr>
        <p:spPr>
          <a:xfrm>
            <a:off x="3611874" y="4683501"/>
            <a:ext cx="1920252" cy="250825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Lähde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Kevät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dirty="0" smtClean="0">
                <a:solidFill>
                  <a:srgbClr val="333333"/>
                </a:solidFill>
                <a:latin typeface="+mn-lt"/>
              </a:rPr>
              <a:t>N=4 783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estimaatti: 4 462 000</a:t>
            </a:r>
          </a:p>
        </p:txBody>
      </p:sp>
    </p:spTree>
    <p:extLst>
      <p:ext uri="{BB962C8B-B14F-4D97-AF65-F5344CB8AC3E}">
        <p14:creationId xmlns:p14="http://schemas.microsoft.com/office/powerpoint/2010/main" val="3864916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="" xmlns:a16="http://schemas.microsoft.com/office/drawing/2014/main" id="{BB50DC31-1C64-42BA-9893-038D2E17F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060" y="1884796"/>
            <a:ext cx="1481865" cy="1914076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6FE12CA1-05CD-4137-8C95-A5104D51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320" y="1886384"/>
            <a:ext cx="1652159" cy="1999661"/>
          </a:xfrm>
          <a:prstGeom prst="rect">
            <a:avLst/>
          </a:prstGeom>
        </p:spPr>
      </p:pic>
      <p:pic>
        <p:nvPicPr>
          <p:cNvPr id="5128" name="Picture 8" descr="http://www.mediakortit.fi/img/Kansikuvat/47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6567" y="1892867"/>
            <a:ext cx="1509713" cy="195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ediakortit.fi/img/Kansikuvat/66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254" y="1846968"/>
            <a:ext cx="1569586" cy="20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mediakortit.fi/img/Kansikuvat/2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52" y="1813206"/>
            <a:ext cx="1614695" cy="20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3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chemeClr val="accent6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chemeClr val="accent6"/>
                </a:solidFill>
                <a:latin typeface="+mj-lt"/>
              </a:rPr>
              <a:t>puutarhanhoidosta ja kasveista</a:t>
            </a:r>
            <a:r>
              <a:rPr lang="fi-FI" sz="2800" b="1" dirty="0">
                <a:solidFill>
                  <a:schemeClr val="accent6"/>
                </a:solidFill>
                <a:latin typeface="+mj-lt"/>
              </a:rPr>
              <a:t> </a:t>
            </a:r>
            <a:br>
              <a:rPr lang="fi-FI" sz="2800" b="1" dirty="0">
                <a:solidFill>
                  <a:schemeClr val="accent6"/>
                </a:solidFill>
                <a:latin typeface="+mj-lt"/>
              </a:rPr>
            </a:br>
            <a:r>
              <a:rPr lang="fi-FI" sz="2800" b="1" dirty="0">
                <a:solidFill>
                  <a:schemeClr val="accent6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0" y="4040188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Koti ja Keittiö </a:t>
            </a:r>
            <a:r>
              <a:rPr lang="fi-FI" sz="1600" dirty="0">
                <a:solidFill>
                  <a:srgbClr val="000000"/>
                </a:solidFill>
              </a:rPr>
              <a:t>50    |    </a:t>
            </a:r>
            <a:r>
              <a:rPr lang="fi-FI" sz="1600" b="1" dirty="0">
                <a:solidFill>
                  <a:srgbClr val="000000"/>
                </a:solidFill>
              </a:rPr>
              <a:t>Kotiliesi Käsityö </a:t>
            </a:r>
            <a:r>
              <a:rPr lang="fi-FI" sz="1600" dirty="0">
                <a:solidFill>
                  <a:srgbClr val="000000"/>
                </a:solidFill>
              </a:rPr>
              <a:t>50    |    </a:t>
            </a:r>
            <a:r>
              <a:rPr lang="fi-FI" sz="1600" b="1" dirty="0">
                <a:solidFill>
                  <a:srgbClr val="000000"/>
                </a:solidFill>
              </a:rPr>
              <a:t>Kotivinkki </a:t>
            </a:r>
            <a:r>
              <a:rPr lang="fi-FI" sz="1600" dirty="0">
                <a:solidFill>
                  <a:srgbClr val="000000"/>
                </a:solidFill>
              </a:rPr>
              <a:t>49    |    </a:t>
            </a:r>
            <a:r>
              <a:rPr lang="fi-FI" sz="1600" b="1" dirty="0">
                <a:solidFill>
                  <a:srgbClr val="000000"/>
                </a:solidFill>
              </a:rPr>
              <a:t>Meidän Mökki </a:t>
            </a:r>
            <a:r>
              <a:rPr lang="fi-FI" sz="1600" dirty="0">
                <a:solidFill>
                  <a:srgbClr val="000000"/>
                </a:solidFill>
              </a:rPr>
              <a:t>49   |    </a:t>
            </a:r>
            <a:r>
              <a:rPr lang="fi-FI" sz="1600" b="1" dirty="0">
                <a:solidFill>
                  <a:srgbClr val="000000"/>
                </a:solidFill>
              </a:rPr>
              <a:t>Gloria </a:t>
            </a:r>
            <a:r>
              <a:rPr lang="fi-FI" sz="1600" dirty="0">
                <a:solidFill>
                  <a:srgbClr val="000000"/>
                </a:solidFill>
              </a:rPr>
              <a:t>47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52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53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62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68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473325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50</a:t>
            </a:r>
          </a:p>
        </p:txBody>
      </p:sp>
      <p:sp>
        <p:nvSpPr>
          <p:cNvPr id="21" name="Oval 20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26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56963238-01C1-4BFD-9C24-3DAE65D96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127" y="1653178"/>
            <a:ext cx="1329722" cy="1952476"/>
          </a:xfrm>
          <a:prstGeom prst="rect">
            <a:avLst/>
          </a:prstGeom>
        </p:spPr>
      </p:pic>
      <p:pic>
        <p:nvPicPr>
          <p:cNvPr id="8200" name="Picture 8" descr="http://www.mediakortit.fi/img/Kansikuvat/36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616" y="1704373"/>
            <a:ext cx="1533846" cy="19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mediakortit.fi/img/Kansikuvat/2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316" y="1670815"/>
            <a:ext cx="1539367" cy="195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mediakortit.fi/img/Kansikuvat/2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93" y="1705803"/>
            <a:ext cx="1508895" cy="192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mediakortit.fi/img/Kansikuvat/58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927" y="1682194"/>
            <a:ext cx="1502552" cy="194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Title 1"/>
          <p:cNvSpPr>
            <a:spLocks noGrp="1"/>
          </p:cNvSpPr>
          <p:nvPr>
            <p:ph type="ctrTitle" idx="4294967295"/>
          </p:nvPr>
        </p:nvSpPr>
        <p:spPr>
          <a:xfrm>
            <a:off x="0" y="201613"/>
            <a:ext cx="8255000" cy="1103312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rakentamisesta ja remontoinnista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703" name="TextBox 2"/>
          <p:cNvSpPr txBox="1">
            <a:spLocks noChangeArrowheads="1"/>
          </p:cNvSpPr>
          <p:nvPr/>
        </p:nvSpPr>
        <p:spPr bwMode="auto">
          <a:xfrm>
            <a:off x="0" y="3847543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Vene </a:t>
            </a:r>
            <a:r>
              <a:rPr lang="fi-FI" sz="1600" dirty="0">
                <a:solidFill>
                  <a:srgbClr val="000000"/>
                </a:solidFill>
              </a:rPr>
              <a:t>48   |   </a:t>
            </a:r>
            <a:r>
              <a:rPr lang="fi-FI" sz="1600" b="1" dirty="0">
                <a:solidFill>
                  <a:srgbClr val="000000"/>
                </a:solidFill>
              </a:rPr>
              <a:t>Unelmien Talo &amp; Koti </a:t>
            </a:r>
            <a:r>
              <a:rPr lang="fi-FI" sz="1600" dirty="0">
                <a:solidFill>
                  <a:srgbClr val="000000"/>
                </a:solidFill>
              </a:rPr>
              <a:t>47   |   </a:t>
            </a:r>
            <a:r>
              <a:rPr lang="fi-FI" sz="1600" b="1" dirty="0">
                <a:solidFill>
                  <a:srgbClr val="000000"/>
                </a:solidFill>
              </a:rPr>
              <a:t>Vauhdin Maailma </a:t>
            </a:r>
            <a:r>
              <a:rPr lang="fi-FI" sz="1600" dirty="0">
                <a:solidFill>
                  <a:srgbClr val="000000"/>
                </a:solidFill>
              </a:rPr>
              <a:t>46    |   </a:t>
            </a:r>
            <a:r>
              <a:rPr lang="fi-FI" sz="1600" b="1" dirty="0">
                <a:solidFill>
                  <a:srgbClr val="000000"/>
                </a:solidFill>
              </a:rPr>
              <a:t>Koneviesti </a:t>
            </a:r>
            <a:r>
              <a:rPr lang="fi-FI" sz="1600" dirty="0">
                <a:solidFill>
                  <a:srgbClr val="000000"/>
                </a:solidFill>
              </a:rPr>
              <a:t>46   |  </a:t>
            </a:r>
            <a:r>
              <a:rPr lang="fi-FI" sz="1600" b="1" dirty="0">
                <a:solidFill>
                  <a:srgbClr val="000000"/>
                </a:solidFill>
              </a:rPr>
              <a:t>Moottori </a:t>
            </a:r>
            <a:r>
              <a:rPr lang="fi-FI" sz="1600" dirty="0">
                <a:solidFill>
                  <a:srgbClr val="000000"/>
                </a:solidFill>
              </a:rPr>
              <a:t>45</a:t>
            </a:r>
          </a:p>
        </p:txBody>
      </p:sp>
      <p:sp>
        <p:nvSpPr>
          <p:cNvPr id="14" name="Oval 13"/>
          <p:cNvSpPr/>
          <p:nvPr/>
        </p:nvSpPr>
        <p:spPr>
          <a:xfrm>
            <a:off x="5792788" y="231352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4127688" y="231352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55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313527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58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1352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60</a:t>
            </a:r>
          </a:p>
        </p:txBody>
      </p:sp>
      <p:sp>
        <p:nvSpPr>
          <p:cNvPr id="18" name="Oval 17"/>
          <p:cNvSpPr/>
          <p:nvPr/>
        </p:nvSpPr>
        <p:spPr>
          <a:xfrm>
            <a:off x="7515366" y="231352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48</a:t>
            </a:r>
          </a:p>
        </p:txBody>
      </p:sp>
      <p:sp>
        <p:nvSpPr>
          <p:cNvPr id="20" name="Oval 19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28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="" xmlns:a16="http://schemas.microsoft.com/office/drawing/2014/main" id="{3FE1CA0B-B29C-4EDF-98DD-EF241404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363" y="1675822"/>
            <a:ext cx="1494149" cy="196373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01EE327F-E08A-403D-934A-571DE4E02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393" y="1675822"/>
            <a:ext cx="1520313" cy="1963738"/>
          </a:xfrm>
          <a:prstGeom prst="rect">
            <a:avLst/>
          </a:prstGeom>
        </p:spPr>
      </p:pic>
      <p:pic>
        <p:nvPicPr>
          <p:cNvPr id="9222" name="Picture 6" descr="http://www.mediakortit.fi/img/Kansikuvat/14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996" y="1732684"/>
            <a:ext cx="1511801" cy="19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mediakortit.fi/img/Kansikuvat/46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36" y="1732684"/>
            <a:ext cx="1520684" cy="19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mediakortit.fi/img/Kansikuvat/59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76" y="1732685"/>
            <a:ext cx="1520685" cy="19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3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chemeClr val="accent6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chemeClr val="accent6"/>
                </a:solidFill>
                <a:latin typeface="+mj-lt"/>
              </a:rPr>
              <a:t>ruuanlaitosta, resepteistä ja leivonnasta</a:t>
            </a:r>
            <a:r>
              <a:rPr lang="fi-FI" sz="2800" b="1" dirty="0">
                <a:solidFill>
                  <a:schemeClr val="accent6"/>
                </a:solidFill>
                <a:latin typeface="+mj-lt"/>
              </a:rPr>
              <a:t> </a:t>
            </a:r>
            <a:br>
              <a:rPr lang="fi-FI" sz="2800" b="1" dirty="0">
                <a:solidFill>
                  <a:schemeClr val="accent6"/>
                </a:solidFill>
                <a:latin typeface="+mj-lt"/>
              </a:rPr>
            </a:br>
            <a:r>
              <a:rPr lang="fi-FI" sz="2800" b="1" dirty="0">
                <a:solidFill>
                  <a:schemeClr val="accent6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0" y="4040188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Kodin Kuvalehti </a:t>
            </a:r>
            <a:r>
              <a:rPr lang="fi-FI" sz="1600" dirty="0">
                <a:solidFill>
                  <a:srgbClr val="000000"/>
                </a:solidFill>
              </a:rPr>
              <a:t>66    |    </a:t>
            </a:r>
            <a:r>
              <a:rPr lang="fi-FI" sz="1600" b="1" dirty="0">
                <a:solidFill>
                  <a:srgbClr val="000000"/>
                </a:solidFill>
              </a:rPr>
              <a:t>Koti ja Keittiö </a:t>
            </a:r>
            <a:r>
              <a:rPr lang="fi-FI" sz="1600" dirty="0">
                <a:solidFill>
                  <a:srgbClr val="000000"/>
                </a:solidFill>
              </a:rPr>
              <a:t>66    |    </a:t>
            </a:r>
            <a:r>
              <a:rPr lang="fi-FI" sz="1600" b="1" dirty="0">
                <a:solidFill>
                  <a:srgbClr val="000000"/>
                </a:solidFill>
              </a:rPr>
              <a:t>Kotiliesi Käsityö </a:t>
            </a:r>
            <a:r>
              <a:rPr lang="fi-FI" sz="1600" dirty="0">
                <a:solidFill>
                  <a:srgbClr val="000000"/>
                </a:solidFill>
              </a:rPr>
              <a:t>66    |    </a:t>
            </a:r>
            <a:r>
              <a:rPr lang="fi-FI" sz="1600" b="1" dirty="0" err="1">
                <a:solidFill>
                  <a:srgbClr val="000000"/>
                </a:solidFill>
              </a:rPr>
              <a:t>Viva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65    |   </a:t>
            </a:r>
            <a:r>
              <a:rPr lang="fi-FI" sz="1600" b="1" dirty="0">
                <a:solidFill>
                  <a:srgbClr val="000000"/>
                </a:solidFill>
              </a:rPr>
              <a:t>Meidän Perhe </a:t>
            </a:r>
            <a:r>
              <a:rPr lang="fi-FI" sz="1600" dirty="0">
                <a:solidFill>
                  <a:srgbClr val="000000"/>
                </a:solidFill>
              </a:rPr>
              <a:t>65 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68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71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75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81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67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2986701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="" xmlns:a16="http://schemas.microsoft.com/office/drawing/2014/main" id="{216C32C8-B3F8-496E-A578-E5D96F438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875" y="1724472"/>
            <a:ext cx="1592963" cy="193989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="" xmlns:a16="http://schemas.microsoft.com/office/drawing/2014/main" id="{FD8DD01F-5A03-45D7-8530-327924068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976" y="1724472"/>
            <a:ext cx="1524229" cy="19741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A5F96807-97EE-44ED-98BC-576472AF7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017" y="1724472"/>
            <a:ext cx="1343980" cy="200253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AF783D47-A5B8-4E1B-999B-A089CE624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568" y="1787107"/>
            <a:ext cx="1695263" cy="200253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3D7DD08F-43B0-4456-86B3-960969988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56" y="1815510"/>
            <a:ext cx="1598132" cy="1945725"/>
          </a:xfrm>
          <a:prstGeom prst="rect">
            <a:avLst/>
          </a:prstGeom>
        </p:spPr>
      </p:pic>
      <p:sp>
        <p:nvSpPr>
          <p:cNvPr id="23553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  <a:noFill/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chemeClr val="accent6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chemeClr val="accent6"/>
                </a:solidFill>
                <a:latin typeface="+mj-lt"/>
              </a:rPr>
              <a:t>sanaristikoista ja sudokuista</a:t>
            </a:r>
            <a:r>
              <a:rPr lang="fi-FI" sz="28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fi-FI" sz="2800" b="1" dirty="0">
                <a:solidFill>
                  <a:schemeClr val="accent6"/>
                </a:solidFill>
                <a:latin typeface="+mj-lt"/>
              </a:rPr>
            </a:br>
            <a:r>
              <a:rPr lang="fi-FI" sz="2800" b="1" dirty="0">
                <a:solidFill>
                  <a:schemeClr val="accent6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0" y="4040188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Seura </a:t>
            </a:r>
            <a:r>
              <a:rPr lang="fi-FI" sz="1600" dirty="0">
                <a:solidFill>
                  <a:srgbClr val="000000"/>
                </a:solidFill>
              </a:rPr>
              <a:t>46    |    </a:t>
            </a:r>
            <a:r>
              <a:rPr lang="fi-FI" sz="1600" b="1" dirty="0">
                <a:solidFill>
                  <a:srgbClr val="000000"/>
                </a:solidFill>
              </a:rPr>
              <a:t>Apu </a:t>
            </a:r>
            <a:r>
              <a:rPr lang="fi-FI" sz="1600" dirty="0">
                <a:solidFill>
                  <a:srgbClr val="000000"/>
                </a:solidFill>
              </a:rPr>
              <a:t>45    |    </a:t>
            </a:r>
            <a:r>
              <a:rPr lang="fi-FI" sz="1600" b="1" dirty="0">
                <a:solidFill>
                  <a:srgbClr val="000000"/>
                </a:solidFill>
              </a:rPr>
              <a:t>Eeva </a:t>
            </a:r>
            <a:r>
              <a:rPr lang="fi-FI" sz="1600" dirty="0">
                <a:solidFill>
                  <a:srgbClr val="000000"/>
                </a:solidFill>
              </a:rPr>
              <a:t>45    |    </a:t>
            </a:r>
            <a:r>
              <a:rPr lang="fi-FI" sz="1600" b="1" dirty="0">
                <a:solidFill>
                  <a:srgbClr val="000000"/>
                </a:solidFill>
              </a:rPr>
              <a:t>Apu Terveys </a:t>
            </a:r>
            <a:r>
              <a:rPr lang="fi-FI" sz="1600" dirty="0">
                <a:solidFill>
                  <a:srgbClr val="000000"/>
                </a:solidFill>
              </a:rPr>
              <a:t>45    |   </a:t>
            </a:r>
            <a:r>
              <a:rPr lang="fi-FI" sz="1600" b="1" dirty="0">
                <a:solidFill>
                  <a:srgbClr val="000000"/>
                </a:solidFill>
              </a:rPr>
              <a:t>Oma Aika 44</a:t>
            </a:r>
            <a:r>
              <a:rPr lang="fi-FI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51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52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55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56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33117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50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55952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25</a:t>
            </a:r>
          </a:p>
        </p:txBody>
      </p:sp>
      <p:pic>
        <p:nvPicPr>
          <p:cNvPr id="20" name="Picture 19" descr="AM_logo_RG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21" name="Picture 20" descr="logo-03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6" y="4659833"/>
            <a:ext cx="4329415" cy="324431"/>
          </a:xfrm>
          <a:prstGeom prst="rect">
            <a:avLst/>
          </a:prstGeom>
        </p:spPr>
      </p:pic>
      <p:sp>
        <p:nvSpPr>
          <p:cNvPr id="22" name="TextBox 33"/>
          <p:cNvSpPr txBox="1"/>
          <p:nvPr/>
        </p:nvSpPr>
        <p:spPr>
          <a:xfrm>
            <a:off x="3611874" y="4683501"/>
            <a:ext cx="1920252" cy="250825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Lähde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Kevät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dirty="0" smtClean="0">
                <a:solidFill>
                  <a:srgbClr val="333333"/>
                </a:solidFill>
                <a:latin typeface="+mn-lt"/>
              </a:rPr>
              <a:t>N=4 783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estimaatti: 4 462 000</a:t>
            </a:r>
          </a:p>
        </p:txBody>
      </p:sp>
    </p:spTree>
    <p:extLst>
      <p:ext uri="{BB962C8B-B14F-4D97-AF65-F5344CB8AC3E}">
        <p14:creationId xmlns:p14="http://schemas.microsoft.com/office/powerpoint/2010/main" val="150992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340" y="1692141"/>
            <a:ext cx="1526566" cy="1972444"/>
          </a:xfrm>
          <a:prstGeom prst="rect">
            <a:avLst/>
          </a:prstGeom>
        </p:spPr>
      </p:pic>
      <p:pic>
        <p:nvPicPr>
          <p:cNvPr id="21" name="Picture 8" descr="http://www.mediakortit.fi/img/Kansikuvat/4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9908" y="1712682"/>
            <a:ext cx="1509713" cy="195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mediakortit.fi/img/Kansikuvat/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612" y="1681879"/>
            <a:ext cx="1527426" cy="19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mediakortit.fi/img/Kansikuvat/62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13" y="1681523"/>
            <a:ext cx="1524049" cy="1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mediakortit.fi/img/Kansikuvat/3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467" y="1671261"/>
            <a:ext cx="1537444" cy="199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sisustamisesta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703" name="TextBox 2"/>
          <p:cNvSpPr txBox="1">
            <a:spLocks noChangeArrowheads="1"/>
          </p:cNvSpPr>
          <p:nvPr/>
        </p:nvSpPr>
        <p:spPr bwMode="auto">
          <a:xfrm>
            <a:off x="0" y="3870325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Trendi </a:t>
            </a:r>
            <a:r>
              <a:rPr lang="fi-FI" sz="1600" dirty="0">
                <a:solidFill>
                  <a:srgbClr val="000000"/>
                </a:solidFill>
              </a:rPr>
              <a:t>66     |    </a:t>
            </a:r>
            <a:r>
              <a:rPr lang="fi-FI" sz="1600" b="1" dirty="0">
                <a:solidFill>
                  <a:srgbClr val="000000"/>
                </a:solidFill>
              </a:rPr>
              <a:t>Avotakka </a:t>
            </a:r>
            <a:r>
              <a:rPr lang="fi-FI" sz="1600" dirty="0">
                <a:solidFill>
                  <a:srgbClr val="000000"/>
                </a:solidFill>
              </a:rPr>
              <a:t>66    |    </a:t>
            </a:r>
            <a:r>
              <a:rPr lang="fi-FI" sz="1600" b="1" dirty="0">
                <a:solidFill>
                  <a:srgbClr val="000000"/>
                </a:solidFill>
              </a:rPr>
              <a:t>Antiikki &amp; Design</a:t>
            </a:r>
            <a:r>
              <a:rPr lang="fi-FI" sz="1600" dirty="0">
                <a:solidFill>
                  <a:srgbClr val="000000"/>
                </a:solidFill>
              </a:rPr>
              <a:t> 63    |    </a:t>
            </a:r>
            <a:r>
              <a:rPr lang="fi-FI" sz="1600" b="1" dirty="0">
                <a:solidFill>
                  <a:srgbClr val="000000"/>
                </a:solidFill>
              </a:rPr>
              <a:t>Kotivinkki</a:t>
            </a:r>
            <a:r>
              <a:rPr lang="fi-FI" sz="1600" dirty="0">
                <a:solidFill>
                  <a:srgbClr val="000000"/>
                </a:solidFill>
              </a:rPr>
              <a:t> 62   |   </a:t>
            </a:r>
            <a:r>
              <a:rPr lang="fi-FI" sz="1600" b="1" dirty="0">
                <a:solidFill>
                  <a:srgbClr val="000000"/>
                </a:solidFill>
              </a:rPr>
              <a:t>Maalla</a:t>
            </a:r>
            <a:r>
              <a:rPr lang="fi-FI" sz="1600" dirty="0">
                <a:solidFill>
                  <a:srgbClr val="000000"/>
                </a:solidFill>
              </a:rPr>
              <a:t> 61 </a:t>
            </a:r>
          </a:p>
        </p:txBody>
      </p:sp>
      <p:sp>
        <p:nvSpPr>
          <p:cNvPr id="14" name="Oval 13"/>
          <p:cNvSpPr/>
          <p:nvPr/>
        </p:nvSpPr>
        <p:spPr>
          <a:xfrm>
            <a:off x="5792788" y="233079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67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33079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73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330797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74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3079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76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330797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67</a:t>
            </a:r>
          </a:p>
        </p:txBody>
      </p:sp>
      <p:sp>
        <p:nvSpPr>
          <p:cNvPr id="19" name="Oval 18"/>
          <p:cNvSpPr/>
          <p:nvPr/>
        </p:nvSpPr>
        <p:spPr>
          <a:xfrm>
            <a:off x="7849883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85526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207762"/>
            <a:ext cx="645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000000"/>
                </a:solidFill>
                <a:latin typeface="+mj-lt"/>
                <a:cs typeface="Adelle-Bold"/>
              </a:rPr>
              <a:t>Mikä suomalaisia kiinnostaa? </a:t>
            </a:r>
            <a:r>
              <a:rPr lang="fi-FI" sz="2000" b="1" dirty="0" smtClean="0">
                <a:solidFill>
                  <a:srgbClr val="000000"/>
                </a:solidFill>
                <a:latin typeface="+mj-lt"/>
                <a:cs typeface="Adelle-Bold"/>
              </a:rPr>
              <a:t>1/3</a:t>
            </a:r>
            <a:endParaRPr lang="fi-FI" sz="2000" b="1" dirty="0">
              <a:solidFill>
                <a:srgbClr val="000000"/>
              </a:solidFill>
              <a:latin typeface="+mj-lt"/>
              <a:cs typeface="Adelle-Bold"/>
            </a:endParaRPr>
          </a:p>
        </p:txBody>
      </p:sp>
      <p:graphicFrame>
        <p:nvGraphicFramePr>
          <p:cNvPr id="6" name="Table 1">
            <a:extLst>
              <a:ext uri="{FF2B5EF4-FFF2-40B4-BE49-F238E27FC236}">
                <a16:creationId xmlns="" xmlns:a16="http://schemas.microsoft.com/office/drawing/2014/main" id="{F86493B2-ED2C-4186-8C0A-FC2A9146D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59168"/>
              </p:ext>
            </p:extLst>
          </p:nvPr>
        </p:nvGraphicFramePr>
        <p:xfrm>
          <a:off x="990600" y="718457"/>
          <a:ext cx="6282461" cy="32510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4170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26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2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3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0" dirty="0"/>
                        <a:t>Kiinnostuksen</a:t>
                      </a:r>
                      <a:r>
                        <a:rPr lang="fi-FI" sz="1200" b="0" baseline="0" dirty="0"/>
                        <a:t> kohde</a:t>
                      </a:r>
                      <a:endParaRPr lang="fi-FI" sz="1200" b="0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0" dirty="0"/>
                        <a:t>%</a:t>
                      </a:r>
                      <a:r>
                        <a:rPr lang="fi-FI" sz="1200" b="0" baseline="0" dirty="0"/>
                        <a:t> yli 12-vuotiaista suomalaisista</a:t>
                      </a:r>
                      <a:endParaRPr lang="fi-FI" sz="1200" b="0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/>
                        <a:t>Kpl, </a:t>
                      </a:r>
                      <a:r>
                        <a:rPr lang="fi-FI" sz="1200" b="0" kern="1200" baseline="0" dirty="0"/>
                        <a:t>yli 12-vuotiaat suomalaiset</a:t>
                      </a:r>
                      <a:endParaRPr lang="fi-FI" sz="12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AdelleSans-Semi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Oman paikkakunnan asiat ja tapahtumat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75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3 349 000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Kotimaan ja ulkomaiden ajankohtaiset asiat	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70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3 135 000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TV- ja radio-ohjelmat, elokuvat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46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2 070 000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Urheilu, liikunta, kuntoilu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45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2 016 000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Hyvinvointi, terveys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44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1 956 000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Ruuanlaitto, leivonta, reseptit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43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1 934 000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499868386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Luonto ja luonnossa liikkuminen	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dirty="0">
                          <a:solidFill>
                            <a:srgbClr val="000000"/>
                          </a:solidFill>
                          <a:latin typeface="+mj-lt"/>
                          <a:cs typeface="AdelleSans-SemiBold"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1 824 000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354471867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Tiede, tutkimus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38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1 717 000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Politiikka ja yhteiskunta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36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1 593 000</a:t>
                      </a:r>
                    </a:p>
                  </a:txBody>
                  <a:tcPr marL="12700" marR="12700" marT="12700" marB="0" anchor="ctr"/>
                </a:tc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Ulkomaan matkailu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36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1 591 000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pic>
        <p:nvPicPr>
          <p:cNvPr id="4" name="Picture 3" descr="AM_logo_R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5" name="Picture 4" descr="logo-03.png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63" y="4646032"/>
            <a:ext cx="4329415" cy="324431"/>
          </a:xfrm>
          <a:prstGeom prst="rect">
            <a:avLst/>
          </a:prstGeom>
        </p:spPr>
      </p:pic>
      <p:sp>
        <p:nvSpPr>
          <p:cNvPr id="7" name="TextBox 33"/>
          <p:cNvSpPr txBox="1"/>
          <p:nvPr/>
        </p:nvSpPr>
        <p:spPr>
          <a:xfrm>
            <a:off x="2223348" y="4683501"/>
            <a:ext cx="4697304" cy="250825"/>
          </a:xfrm>
          <a:prstGeom prst="rect">
            <a:avLst/>
          </a:prstGeom>
          <a:noFill/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>
                <a:solidFill>
                  <a:srgbClr val="333333"/>
                </a:solidFill>
                <a:latin typeface="+mn-lt"/>
              </a:rPr>
              <a:t>Lähde: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Syksy 2016/Kevät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2017, N=9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525, estimaatti: 4 462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000,</a:t>
            </a:r>
          </a:p>
          <a:p>
            <a:pPr algn="ctr">
              <a:defRPr/>
            </a:pPr>
            <a:r>
              <a:rPr lang="fi-FI" sz="900" b="0" dirty="0" smtClean="0">
                <a:solidFill>
                  <a:schemeClr val="accent1"/>
                </a:solidFill>
                <a:latin typeface="+mn-lt"/>
              </a:rPr>
              <a:t>Punaisella merkityissä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 lähde: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Kevät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2017,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N=4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783</a:t>
            </a:r>
            <a:endParaRPr lang="fi-FI" sz="900" b="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126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loustai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0904" y="1931016"/>
            <a:ext cx="1451553" cy="2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555" y="1931202"/>
            <a:ext cx="1527432" cy="197802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19" y="1931201"/>
            <a:ext cx="1461337" cy="1978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986" y="2026951"/>
            <a:ext cx="1444780" cy="1863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222" y="1961741"/>
            <a:ext cx="1423039" cy="1978025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2444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talous- ja raha-asioista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* 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4018783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sz="1600" b="1" dirty="0" err="1">
                <a:solidFill>
                  <a:srgbClr val="000000"/>
                </a:solidFill>
              </a:rPr>
              <a:t>Golflehti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47     |    </a:t>
            </a:r>
            <a:r>
              <a:rPr lang="en-US" sz="1600" b="1" dirty="0">
                <a:solidFill>
                  <a:srgbClr val="000000"/>
                </a:solidFill>
              </a:rPr>
              <a:t>ET </a:t>
            </a:r>
            <a:r>
              <a:rPr lang="en-US" sz="1600" b="1" dirty="0" err="1">
                <a:solidFill>
                  <a:srgbClr val="000000"/>
                </a:solidFill>
              </a:rPr>
              <a:t>Matkaopas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43    |    </a:t>
            </a:r>
            <a:r>
              <a:rPr lang="en-US" sz="1600" b="1" dirty="0" err="1">
                <a:solidFill>
                  <a:srgbClr val="000000"/>
                </a:solidFill>
              </a:rPr>
              <a:t>Yrittäjäsanomat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41    |     </a:t>
            </a:r>
            <a:r>
              <a:rPr lang="en-US" sz="1600" b="1" dirty="0" err="1">
                <a:solidFill>
                  <a:srgbClr val="000000"/>
                </a:solidFill>
              </a:rPr>
              <a:t>Metsälehti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40    |    </a:t>
            </a:r>
            <a:r>
              <a:rPr lang="en-US" sz="1600" b="1" dirty="0" err="1">
                <a:solidFill>
                  <a:srgbClr val="000000"/>
                </a:solidFill>
              </a:rPr>
              <a:t>Aarre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39</a:t>
            </a:r>
            <a:endParaRPr lang="fi-FI" sz="1600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14078" y="2520440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53</a:t>
            </a:r>
          </a:p>
        </p:txBody>
      </p:sp>
      <p:sp>
        <p:nvSpPr>
          <p:cNvPr id="15" name="Oval 14"/>
          <p:cNvSpPr/>
          <p:nvPr/>
        </p:nvSpPr>
        <p:spPr>
          <a:xfrm>
            <a:off x="4236947" y="2520441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59</a:t>
            </a:r>
          </a:p>
        </p:txBody>
      </p:sp>
      <p:sp>
        <p:nvSpPr>
          <p:cNvPr id="16" name="Oval 15"/>
          <p:cNvSpPr/>
          <p:nvPr/>
        </p:nvSpPr>
        <p:spPr>
          <a:xfrm>
            <a:off x="2516901" y="2520440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64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520440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81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520441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51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382857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b="1" dirty="0">
                <a:solidFill>
                  <a:srgbClr val="000000"/>
                </a:solidFill>
                <a:latin typeface="+mn-lt"/>
                <a:cs typeface="Adelle-Bold"/>
              </a:rPr>
              <a:t>*) liike-elämä, säästäminen, sijoittaminen jne.</a:t>
            </a:r>
          </a:p>
        </p:txBody>
      </p:sp>
    </p:spTree>
    <p:extLst>
      <p:ext uri="{BB962C8B-B14F-4D97-AF65-F5344CB8AC3E}">
        <p14:creationId xmlns:p14="http://schemas.microsoft.com/office/powerpoint/2010/main" val="1770155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CA491972-4CB2-410D-949C-1AC1D9637B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278" y="1775714"/>
            <a:ext cx="1490320" cy="1957286"/>
          </a:xfrm>
          <a:prstGeom prst="rect">
            <a:avLst/>
          </a:prstGeom>
        </p:spPr>
      </p:pic>
      <p:pic>
        <p:nvPicPr>
          <p:cNvPr id="12290" name="Picture 2" descr="http://www.mediakortit.fi/img/Kansikuvat/38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366" y="1821219"/>
            <a:ext cx="1497462" cy="19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644" y="1803912"/>
            <a:ext cx="1498500" cy="20129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24" y="1792271"/>
            <a:ext cx="1549351" cy="1998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463" y="1834313"/>
            <a:ext cx="1423039" cy="1978025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tekniikan kehityksestä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* 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873553"/>
            <a:ext cx="9144000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TM </a:t>
            </a:r>
            <a:r>
              <a:rPr lang="en-US" sz="1600" b="1" dirty="0" err="1">
                <a:solidFill>
                  <a:srgbClr val="000000"/>
                </a:solidFill>
              </a:rPr>
              <a:t>Rakennusmaailma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49     |    </a:t>
            </a:r>
            <a:r>
              <a:rPr lang="en-US" sz="1600" b="1" dirty="0">
                <a:solidFill>
                  <a:srgbClr val="000000"/>
                </a:solidFill>
              </a:rPr>
              <a:t>Auto Bild Suomi </a:t>
            </a:r>
            <a:r>
              <a:rPr lang="en-US" sz="1600" dirty="0">
                <a:solidFill>
                  <a:srgbClr val="000000"/>
                </a:solidFill>
              </a:rPr>
              <a:t>49    |    </a:t>
            </a:r>
            <a:r>
              <a:rPr lang="en-US" sz="1600" b="1" dirty="0" err="1">
                <a:solidFill>
                  <a:srgbClr val="000000"/>
                </a:solidFill>
              </a:rPr>
              <a:t>Tuulilasi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47    |     </a:t>
            </a:r>
            <a:r>
              <a:rPr lang="en-US" sz="1600" b="1" dirty="0" err="1">
                <a:solidFill>
                  <a:srgbClr val="000000"/>
                </a:solidFill>
              </a:rPr>
              <a:t>Kippari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46    |	</a:t>
            </a:r>
          </a:p>
          <a:p>
            <a:pPr algn="ctr">
              <a:lnSpc>
                <a:spcPct val="140000"/>
              </a:lnSpc>
            </a:pPr>
            <a:r>
              <a:rPr lang="en-US" sz="1600" b="1" dirty="0" err="1">
                <a:solidFill>
                  <a:srgbClr val="000000"/>
                </a:solidFill>
              </a:rPr>
              <a:t>Vene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46</a:t>
            </a:r>
            <a:endParaRPr lang="fi-FI" sz="1600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14078" y="245198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57</a:t>
            </a:r>
          </a:p>
        </p:txBody>
      </p:sp>
      <p:sp>
        <p:nvSpPr>
          <p:cNvPr id="15" name="Oval 14"/>
          <p:cNvSpPr/>
          <p:nvPr/>
        </p:nvSpPr>
        <p:spPr>
          <a:xfrm>
            <a:off x="4236947" y="245198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63</a:t>
            </a:r>
          </a:p>
        </p:txBody>
      </p:sp>
      <p:sp>
        <p:nvSpPr>
          <p:cNvPr id="16" name="Oval 15"/>
          <p:cNvSpPr/>
          <p:nvPr/>
        </p:nvSpPr>
        <p:spPr>
          <a:xfrm>
            <a:off x="2516901" y="2451982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77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45198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83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451982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51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411281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b="1" dirty="0">
                <a:solidFill>
                  <a:srgbClr val="000000"/>
                </a:solidFill>
                <a:latin typeface="+mn-lt"/>
                <a:cs typeface="Adelle-Bold"/>
              </a:rPr>
              <a:t>*) tietotekniikka, elektroniikka, matkapuhelimet jne.</a:t>
            </a:r>
          </a:p>
        </p:txBody>
      </p:sp>
    </p:spTree>
    <p:extLst>
      <p:ext uri="{BB962C8B-B14F-4D97-AF65-F5344CB8AC3E}">
        <p14:creationId xmlns:p14="http://schemas.microsoft.com/office/powerpoint/2010/main" val="620632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411" y="1780509"/>
            <a:ext cx="1481178" cy="1992184"/>
          </a:xfrm>
          <a:prstGeom prst="rect">
            <a:avLst/>
          </a:prstGeom>
        </p:spPr>
      </p:pic>
      <p:pic>
        <p:nvPicPr>
          <p:cNvPr id="13314" name="Picture 2" descr="http://www.mediakortit.fi/img/Kansikuvat/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77" y="1802876"/>
            <a:ext cx="1532749" cy="200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640" y="1774031"/>
            <a:ext cx="1536624" cy="20641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600" y="1823808"/>
            <a:ext cx="1549351" cy="1998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895" y="1823808"/>
            <a:ext cx="1470209" cy="2043592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tieteestä ja tutkimuksesta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997707"/>
            <a:ext cx="9144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Image </a:t>
            </a:r>
            <a:r>
              <a:rPr lang="fi-FI" sz="1600" dirty="0">
                <a:solidFill>
                  <a:srgbClr val="000000"/>
                </a:solidFill>
              </a:rPr>
              <a:t>60  |   </a:t>
            </a:r>
            <a:r>
              <a:rPr lang="fi-FI" sz="1600" b="1" dirty="0">
                <a:solidFill>
                  <a:srgbClr val="000000"/>
                </a:solidFill>
              </a:rPr>
              <a:t>Suomen Kuvalehti </a:t>
            </a:r>
            <a:r>
              <a:rPr lang="fi-FI" sz="1600" dirty="0">
                <a:solidFill>
                  <a:srgbClr val="000000"/>
                </a:solidFill>
              </a:rPr>
              <a:t>55   |    </a:t>
            </a:r>
            <a:r>
              <a:rPr lang="fi-FI" sz="1600" b="1" dirty="0">
                <a:solidFill>
                  <a:srgbClr val="000000"/>
                </a:solidFill>
              </a:rPr>
              <a:t>Arvopaperi </a:t>
            </a:r>
            <a:r>
              <a:rPr lang="fi-FI" sz="1600" dirty="0">
                <a:solidFill>
                  <a:srgbClr val="000000"/>
                </a:solidFill>
              </a:rPr>
              <a:t>52    |   </a:t>
            </a:r>
            <a:r>
              <a:rPr lang="fi-FI" sz="1600" b="1" dirty="0">
                <a:solidFill>
                  <a:srgbClr val="000000"/>
                </a:solidFill>
              </a:rPr>
              <a:t>Talouselämä </a:t>
            </a:r>
            <a:r>
              <a:rPr lang="fi-FI" sz="1600" dirty="0">
                <a:solidFill>
                  <a:srgbClr val="000000"/>
                </a:solidFill>
              </a:rPr>
              <a:t>52   |   </a:t>
            </a:r>
            <a:r>
              <a:rPr lang="fi-FI" sz="1600" b="1" dirty="0">
                <a:solidFill>
                  <a:srgbClr val="000000"/>
                </a:solidFill>
              </a:rPr>
              <a:t>Suomen Luonto </a:t>
            </a:r>
            <a:r>
              <a:rPr lang="fi-FI" sz="1600" dirty="0">
                <a:solidFill>
                  <a:srgbClr val="000000"/>
                </a:solidFill>
              </a:rPr>
              <a:t>51</a:t>
            </a:r>
          </a:p>
        </p:txBody>
      </p:sp>
      <p:sp>
        <p:nvSpPr>
          <p:cNvPr id="14" name="Oval 13"/>
          <p:cNvSpPr/>
          <p:nvPr/>
        </p:nvSpPr>
        <p:spPr>
          <a:xfrm>
            <a:off x="5792788" y="2398229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67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398229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73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398229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75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98229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76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398229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64</a:t>
            </a:r>
          </a:p>
        </p:txBody>
      </p:sp>
      <p:sp>
        <p:nvSpPr>
          <p:cNvPr id="19" name="Oval 18"/>
          <p:cNvSpPr/>
          <p:nvPr/>
        </p:nvSpPr>
        <p:spPr>
          <a:xfrm>
            <a:off x="7964547" y="859631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28939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="" xmlns:a16="http://schemas.microsoft.com/office/drawing/2014/main" id="{4AA61927-A6AA-4B81-9153-D84836EE4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542" y="1760685"/>
            <a:ext cx="1547251" cy="200422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A37D9FB1-2488-4974-8B9C-E04DB37ED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918" y="1727812"/>
            <a:ext cx="1585744" cy="2073665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425" y="1760685"/>
            <a:ext cx="1494354" cy="1945152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010" y="1748892"/>
            <a:ext cx="1515354" cy="1956945"/>
          </a:xfrm>
          <a:prstGeom prst="rect">
            <a:avLst/>
          </a:prstGeom>
        </p:spPr>
      </p:pic>
      <p:pic>
        <p:nvPicPr>
          <p:cNvPr id="20" name="Picture 2" descr="http://www.mediakortit.fi/img/Kansikuvat/68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911" y="1727812"/>
            <a:ext cx="162454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533400"/>
            <a:ext cx="9144000" cy="1103313"/>
          </a:xfrm>
        </p:spPr>
        <p:txBody>
          <a:bodyPr>
            <a:no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TV- ja radio-ohjelmista sekä elokuvista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 </a:t>
            </a:r>
            <a:r>
              <a:rPr lang="fi-FI" sz="2800" dirty="0">
                <a:solidFill>
                  <a:srgbClr val="000000"/>
                </a:solidFill>
                <a:latin typeface="Adelle-Bold" charset="0"/>
              </a:rPr>
              <a:t/>
            </a:r>
            <a:br>
              <a:rPr lang="fi-FI" sz="2800" dirty="0">
                <a:solidFill>
                  <a:srgbClr val="000000"/>
                </a:solidFill>
                <a:latin typeface="Adelle-Bold" charset="0"/>
              </a:rPr>
            </a:br>
            <a:endParaRPr lang="fi-FI" sz="2800" i="1" u="sng" dirty="0">
              <a:solidFill>
                <a:srgbClr val="000000"/>
              </a:solidFill>
              <a:latin typeface="Adelle-Bold" charset="0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393982" y="3871849"/>
            <a:ext cx="8312727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fi-FI" sz="1600" b="1" dirty="0">
                <a:solidFill>
                  <a:srgbClr val="000000"/>
                </a:solidFill>
              </a:rPr>
              <a:t>Eeva </a:t>
            </a:r>
            <a:r>
              <a:rPr lang="fi-FI" sz="1600" dirty="0">
                <a:solidFill>
                  <a:srgbClr val="000000"/>
                </a:solidFill>
              </a:rPr>
              <a:t>60     |    </a:t>
            </a:r>
            <a:r>
              <a:rPr lang="fi-FI" sz="1600" b="1" dirty="0">
                <a:solidFill>
                  <a:srgbClr val="000000"/>
                </a:solidFill>
              </a:rPr>
              <a:t>Kotimaa </a:t>
            </a:r>
            <a:r>
              <a:rPr lang="fi-FI" sz="1600" dirty="0">
                <a:solidFill>
                  <a:srgbClr val="000000"/>
                </a:solidFill>
              </a:rPr>
              <a:t>59    |    </a:t>
            </a:r>
            <a:r>
              <a:rPr lang="fi-FI" sz="1600" b="1" dirty="0">
                <a:solidFill>
                  <a:srgbClr val="000000"/>
                </a:solidFill>
              </a:rPr>
              <a:t>Kotiliesi </a:t>
            </a:r>
            <a:r>
              <a:rPr lang="fi-FI" sz="1600" dirty="0">
                <a:solidFill>
                  <a:srgbClr val="000000"/>
                </a:solidFill>
              </a:rPr>
              <a:t>59    |    </a:t>
            </a:r>
            <a:r>
              <a:rPr lang="fi-FI" sz="1600" b="1" dirty="0">
                <a:solidFill>
                  <a:srgbClr val="000000"/>
                </a:solidFill>
              </a:rPr>
              <a:t>Trendi </a:t>
            </a:r>
            <a:r>
              <a:rPr lang="fi-FI" sz="1600" dirty="0">
                <a:solidFill>
                  <a:srgbClr val="000000"/>
                </a:solidFill>
              </a:rPr>
              <a:t>58 |   </a:t>
            </a:r>
            <a:r>
              <a:rPr lang="fi-FI" sz="1600" b="1" dirty="0">
                <a:solidFill>
                  <a:srgbClr val="000000"/>
                </a:solidFill>
              </a:rPr>
              <a:t>Anna </a:t>
            </a:r>
            <a:r>
              <a:rPr lang="fi-FI" sz="1600" dirty="0">
                <a:solidFill>
                  <a:srgbClr val="000000"/>
                </a:solidFill>
              </a:rPr>
              <a:t>57  </a:t>
            </a:r>
          </a:p>
        </p:txBody>
      </p:sp>
      <p:sp>
        <p:nvSpPr>
          <p:cNvPr id="14" name="Oval 13"/>
          <p:cNvSpPr/>
          <p:nvPr/>
        </p:nvSpPr>
        <p:spPr>
          <a:xfrm>
            <a:off x="5878402" y="228575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61</a:t>
            </a:r>
          </a:p>
        </p:txBody>
      </p:sp>
      <p:sp>
        <p:nvSpPr>
          <p:cNvPr id="15" name="Oval 14"/>
          <p:cNvSpPr/>
          <p:nvPr/>
        </p:nvSpPr>
        <p:spPr>
          <a:xfrm>
            <a:off x="4122790" y="228575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62</a:t>
            </a:r>
          </a:p>
        </p:txBody>
      </p:sp>
      <p:sp>
        <p:nvSpPr>
          <p:cNvPr id="16" name="Oval 15"/>
          <p:cNvSpPr/>
          <p:nvPr/>
        </p:nvSpPr>
        <p:spPr>
          <a:xfrm>
            <a:off x="2346770" y="2285753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63</a:t>
            </a:r>
          </a:p>
        </p:txBody>
      </p:sp>
      <p:sp>
        <p:nvSpPr>
          <p:cNvPr id="17" name="Oval 16"/>
          <p:cNvSpPr/>
          <p:nvPr/>
        </p:nvSpPr>
        <p:spPr>
          <a:xfrm>
            <a:off x="634433" y="228575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66</a:t>
            </a:r>
          </a:p>
        </p:txBody>
      </p:sp>
      <p:sp>
        <p:nvSpPr>
          <p:cNvPr id="18" name="Oval 17"/>
          <p:cNvSpPr/>
          <p:nvPr/>
        </p:nvSpPr>
        <p:spPr>
          <a:xfrm>
            <a:off x="7608781" y="228575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60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680701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8A6E5F54-CDF3-4043-8CD7-16EDFE6C9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261" y="1772414"/>
            <a:ext cx="1504671" cy="1943534"/>
          </a:xfrm>
          <a:prstGeom prst="rect">
            <a:avLst/>
          </a:prstGeom>
        </p:spPr>
      </p:pic>
      <p:pic>
        <p:nvPicPr>
          <p:cNvPr id="24" name="Kuva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316" y="1707503"/>
            <a:ext cx="1551238" cy="2003036"/>
          </a:xfrm>
          <a:prstGeom prst="rect">
            <a:avLst/>
          </a:prstGeom>
        </p:spPr>
      </p:pic>
      <p:pic>
        <p:nvPicPr>
          <p:cNvPr id="23" name="Kuva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79" y="1744832"/>
            <a:ext cx="1504274" cy="1965707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556" y="1744831"/>
            <a:ext cx="1536249" cy="1965708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010" y="1679000"/>
            <a:ext cx="1557666" cy="2036948"/>
          </a:xfrm>
          <a:prstGeom prst="rect">
            <a:avLst/>
          </a:prstGeom>
        </p:spPr>
      </p:pic>
      <p:sp>
        <p:nvSpPr>
          <p:cNvPr id="28678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ulkomaan matkailusta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0" y="3954898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Viini</a:t>
            </a:r>
            <a:r>
              <a:rPr lang="fi-FI" sz="1600" dirty="0">
                <a:solidFill>
                  <a:srgbClr val="000000"/>
                </a:solidFill>
              </a:rPr>
              <a:t> 56     |    </a:t>
            </a:r>
            <a:r>
              <a:rPr lang="fi-FI" sz="1600" b="1" dirty="0">
                <a:solidFill>
                  <a:srgbClr val="000000"/>
                </a:solidFill>
              </a:rPr>
              <a:t>Elle </a:t>
            </a:r>
            <a:r>
              <a:rPr lang="fi-FI" sz="1600" dirty="0">
                <a:solidFill>
                  <a:srgbClr val="000000"/>
                </a:solidFill>
              </a:rPr>
              <a:t>55    |    </a:t>
            </a:r>
            <a:r>
              <a:rPr lang="fi-FI" sz="1600" b="1" dirty="0">
                <a:solidFill>
                  <a:srgbClr val="000000"/>
                </a:solidFill>
              </a:rPr>
              <a:t>Glorian Koti </a:t>
            </a:r>
            <a:r>
              <a:rPr lang="fi-FI" sz="1600" dirty="0">
                <a:solidFill>
                  <a:srgbClr val="000000"/>
                </a:solidFill>
              </a:rPr>
              <a:t>55    |     </a:t>
            </a:r>
            <a:r>
              <a:rPr lang="fi-FI" sz="1600" b="1" dirty="0" err="1">
                <a:solidFill>
                  <a:srgbClr val="000000"/>
                </a:solidFill>
              </a:rPr>
              <a:t>Deko</a:t>
            </a:r>
            <a:r>
              <a:rPr lang="fi-FI" sz="1600" dirty="0">
                <a:solidFill>
                  <a:srgbClr val="000000"/>
                </a:solidFill>
              </a:rPr>
              <a:t> 54    |   </a:t>
            </a:r>
            <a:r>
              <a:rPr lang="fi-FI" sz="1600" b="1" dirty="0">
                <a:solidFill>
                  <a:srgbClr val="000000"/>
                </a:solidFill>
              </a:rPr>
              <a:t>Sport </a:t>
            </a:r>
            <a:r>
              <a:rPr lang="fi-FI" sz="1600" dirty="0">
                <a:solidFill>
                  <a:srgbClr val="000000"/>
                </a:solidFill>
              </a:rPr>
              <a:t>53 </a:t>
            </a:r>
          </a:p>
        </p:txBody>
      </p:sp>
      <p:sp>
        <p:nvSpPr>
          <p:cNvPr id="14" name="Oval 13"/>
          <p:cNvSpPr/>
          <p:nvPr/>
        </p:nvSpPr>
        <p:spPr>
          <a:xfrm>
            <a:off x="5792788" y="239490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57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39490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59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394904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74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39490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75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394904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56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://www.mediakortit.fi/img/Kansikuvat/5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113" y="1634139"/>
            <a:ext cx="1693158" cy="20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mediakortit.fi/img/Kansikuvat/6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079" y="1640803"/>
            <a:ext cx="1421549" cy="194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mediakortit.fi/img/Kansikuvat/98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4734" y="1674191"/>
            <a:ext cx="1519154" cy="197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mediakortit.fi/img/Kansikuvat/55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239" y="1640803"/>
            <a:ext cx="1568612" cy="20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16" y="1680932"/>
            <a:ext cx="1490620" cy="1988997"/>
          </a:xfrm>
          <a:prstGeom prst="rect">
            <a:avLst/>
          </a:prstGeom>
        </p:spPr>
      </p:pic>
      <p:sp>
        <p:nvSpPr>
          <p:cNvPr id="26630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urheilusta, liikunnasta ja kuntoilusta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0" y="3870911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Kunto Plus </a:t>
            </a:r>
            <a:r>
              <a:rPr lang="fi-FI" sz="1600" dirty="0">
                <a:solidFill>
                  <a:srgbClr val="000000"/>
                </a:solidFill>
              </a:rPr>
              <a:t>65     |    </a:t>
            </a:r>
            <a:r>
              <a:rPr lang="fi-FI" sz="1600" b="1" dirty="0" err="1">
                <a:solidFill>
                  <a:srgbClr val="000000"/>
                </a:solidFill>
              </a:rPr>
              <a:t>Demi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62    |    </a:t>
            </a:r>
            <a:r>
              <a:rPr lang="fi-FI" sz="1600" b="1" dirty="0" err="1">
                <a:solidFill>
                  <a:srgbClr val="000000"/>
                </a:solidFill>
              </a:rPr>
              <a:t>Cosmopolitan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58    |    </a:t>
            </a:r>
            <a:r>
              <a:rPr lang="fi-FI" sz="1600" b="1" dirty="0">
                <a:solidFill>
                  <a:srgbClr val="000000"/>
                </a:solidFill>
              </a:rPr>
              <a:t>Vauhdin Maailma </a:t>
            </a:r>
            <a:r>
              <a:rPr lang="fi-FI" sz="1600" dirty="0">
                <a:solidFill>
                  <a:srgbClr val="000000"/>
                </a:solidFill>
              </a:rPr>
              <a:t>57    |   </a:t>
            </a:r>
            <a:r>
              <a:rPr lang="fi-FI" sz="1600" b="1" dirty="0">
                <a:solidFill>
                  <a:srgbClr val="000000"/>
                </a:solidFill>
              </a:rPr>
              <a:t>Arvopaperi </a:t>
            </a:r>
            <a:r>
              <a:rPr lang="fi-FI" sz="1600" dirty="0">
                <a:solidFill>
                  <a:srgbClr val="000000"/>
                </a:solidFill>
              </a:rPr>
              <a:t>57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75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78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84</a:t>
            </a:r>
          </a:p>
        </p:txBody>
      </p:sp>
      <p:sp>
        <p:nvSpPr>
          <p:cNvPr id="17" name="Oval 16"/>
          <p:cNvSpPr/>
          <p:nvPr/>
        </p:nvSpPr>
        <p:spPr>
          <a:xfrm>
            <a:off x="712910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88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66</a:t>
            </a:r>
          </a:p>
        </p:txBody>
      </p:sp>
      <p:sp>
        <p:nvSpPr>
          <p:cNvPr id="19" name="Oval 18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112349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="" xmlns:a16="http://schemas.microsoft.com/office/drawing/2014/main" id="{A6020E31-6A19-470F-B9B1-4BC2DAE16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057" y="1624129"/>
            <a:ext cx="1485673" cy="212698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315E3677-AFB4-40BE-A99E-371EA73E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710" y="1675600"/>
            <a:ext cx="1481456" cy="192650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E154A45B-8AB4-4B0D-B858-7583C156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240" y="1712179"/>
            <a:ext cx="1518036" cy="196308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="" xmlns:a16="http://schemas.microsoft.com/office/drawing/2014/main" id="{D7F4750A-6F76-41BD-A515-888B5A1F4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45" y="1699986"/>
            <a:ext cx="1536325" cy="1975275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BC3B0F94-9713-446D-B6F2-D7A412C05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902" y="1675600"/>
            <a:ext cx="1548518" cy="1999661"/>
          </a:xfrm>
          <a:prstGeom prst="rect">
            <a:avLst/>
          </a:prstGeom>
        </p:spPr>
      </p:pic>
      <p:sp>
        <p:nvSpPr>
          <p:cNvPr id="26630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  <a:noFill/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 smtClean="0">
                <a:solidFill>
                  <a:srgbClr val="000000"/>
                </a:solidFill>
                <a:latin typeface="+mj-lt"/>
              </a:rPr>
              <a:t>veneilystä ja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purjehduksesta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0" y="387091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Moottori </a:t>
            </a:r>
            <a:r>
              <a:rPr lang="fi-FI" sz="1600" dirty="0">
                <a:solidFill>
                  <a:srgbClr val="000000"/>
                </a:solidFill>
              </a:rPr>
              <a:t>22     |    </a:t>
            </a:r>
            <a:r>
              <a:rPr lang="fi-FI" sz="1600" b="1" dirty="0">
                <a:solidFill>
                  <a:srgbClr val="000000"/>
                </a:solidFill>
              </a:rPr>
              <a:t>Tekniikka &amp; Talous </a:t>
            </a:r>
            <a:r>
              <a:rPr lang="fi-FI" sz="1600" dirty="0">
                <a:solidFill>
                  <a:srgbClr val="000000"/>
                </a:solidFill>
              </a:rPr>
              <a:t>22    |    </a:t>
            </a:r>
            <a:r>
              <a:rPr lang="fi-FI" sz="1600" b="1" dirty="0">
                <a:solidFill>
                  <a:srgbClr val="000000"/>
                </a:solidFill>
              </a:rPr>
              <a:t>Metsästys ja Kalastus </a:t>
            </a:r>
            <a:r>
              <a:rPr lang="fi-FI" sz="1600" dirty="0">
                <a:solidFill>
                  <a:srgbClr val="000000"/>
                </a:solidFill>
              </a:rPr>
              <a:t>21    |    </a:t>
            </a:r>
            <a:r>
              <a:rPr lang="fi-FI" sz="1600" b="1" dirty="0">
                <a:solidFill>
                  <a:srgbClr val="000000"/>
                </a:solidFill>
              </a:rPr>
              <a:t>Auto Bild Suomi </a:t>
            </a:r>
            <a:r>
              <a:rPr lang="fi-FI" sz="1600" dirty="0">
                <a:solidFill>
                  <a:srgbClr val="000000"/>
                </a:solidFill>
              </a:rPr>
              <a:t>21    |   </a:t>
            </a:r>
            <a:r>
              <a:rPr lang="fi-FI" sz="1600" b="1" dirty="0">
                <a:solidFill>
                  <a:srgbClr val="000000"/>
                </a:solidFill>
              </a:rPr>
              <a:t>Tekniikan Maailma </a:t>
            </a:r>
            <a:r>
              <a:rPr lang="fi-FI" sz="1600" dirty="0">
                <a:solidFill>
                  <a:srgbClr val="000000"/>
                </a:solidFill>
              </a:rPr>
              <a:t>21</a:t>
            </a:r>
          </a:p>
        </p:txBody>
      </p:sp>
      <p:sp>
        <p:nvSpPr>
          <p:cNvPr id="14" name="Oval 13"/>
          <p:cNvSpPr/>
          <p:nvPr/>
        </p:nvSpPr>
        <p:spPr>
          <a:xfrm>
            <a:off x="5975350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28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30</a:t>
            </a:r>
          </a:p>
        </p:txBody>
      </p:sp>
      <p:sp>
        <p:nvSpPr>
          <p:cNvPr id="16" name="Oval 15"/>
          <p:cNvSpPr/>
          <p:nvPr/>
        </p:nvSpPr>
        <p:spPr>
          <a:xfrm>
            <a:off x="2540000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65</a:t>
            </a:r>
          </a:p>
        </p:txBody>
      </p:sp>
      <p:sp>
        <p:nvSpPr>
          <p:cNvPr id="17" name="Oval 16"/>
          <p:cNvSpPr/>
          <p:nvPr/>
        </p:nvSpPr>
        <p:spPr>
          <a:xfrm>
            <a:off x="712910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75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21743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28</a:t>
            </a:r>
          </a:p>
        </p:txBody>
      </p:sp>
      <p:sp>
        <p:nvSpPr>
          <p:cNvPr id="19" name="Oval 18"/>
          <p:cNvSpPr/>
          <p:nvPr/>
        </p:nvSpPr>
        <p:spPr>
          <a:xfrm>
            <a:off x="7898766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10</a:t>
            </a:r>
          </a:p>
        </p:txBody>
      </p:sp>
      <p:pic>
        <p:nvPicPr>
          <p:cNvPr id="20" name="Picture 19" descr="AM_logo_RG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21" name="Picture 20" descr="logo-03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56" y="4659833"/>
            <a:ext cx="4329415" cy="324431"/>
          </a:xfrm>
          <a:prstGeom prst="rect">
            <a:avLst/>
          </a:prstGeom>
        </p:spPr>
      </p:pic>
      <p:sp>
        <p:nvSpPr>
          <p:cNvPr id="22" name="TextBox 33"/>
          <p:cNvSpPr txBox="1"/>
          <p:nvPr/>
        </p:nvSpPr>
        <p:spPr>
          <a:xfrm>
            <a:off x="3611874" y="4683501"/>
            <a:ext cx="1920252" cy="250825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Lähde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Kevät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2017</a:t>
            </a:r>
            <a:br>
              <a:rPr lang="fi-FI" sz="900" b="0" dirty="0">
                <a:solidFill>
                  <a:srgbClr val="333333"/>
                </a:solidFill>
                <a:latin typeface="+mn-lt"/>
              </a:rPr>
            </a:br>
            <a:r>
              <a:rPr lang="fi-FI" sz="900" dirty="0" smtClean="0">
                <a:solidFill>
                  <a:srgbClr val="333333"/>
                </a:solidFill>
                <a:latin typeface="+mn-lt"/>
              </a:rPr>
              <a:t>N=4 783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estimaatti: 4 462 000</a:t>
            </a:r>
          </a:p>
        </p:txBody>
      </p:sp>
    </p:spTree>
    <p:extLst>
      <p:ext uri="{BB962C8B-B14F-4D97-AF65-F5344CB8AC3E}">
        <p14:creationId xmlns:p14="http://schemas.microsoft.com/office/powerpoint/2010/main" val="2637388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FA7EFE56-D606-41E0-9CFC-7272D1C26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799" y="1770472"/>
            <a:ext cx="1582017" cy="2043439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456" y="1815548"/>
            <a:ext cx="1336698" cy="1998363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373" y="1815548"/>
            <a:ext cx="1494354" cy="1945152"/>
          </a:xfrm>
          <a:prstGeom prst="rect">
            <a:avLst/>
          </a:prstGeom>
        </p:spPr>
      </p:pic>
      <p:pic>
        <p:nvPicPr>
          <p:cNvPr id="26" name="Kuva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250" y="1786292"/>
            <a:ext cx="1532214" cy="2003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25" y="1844555"/>
            <a:ext cx="1466287" cy="1984375"/>
          </a:xfrm>
          <a:prstGeom prst="rect">
            <a:avLst/>
          </a:prstGeom>
        </p:spPr>
      </p:pic>
      <p:sp>
        <p:nvSpPr>
          <p:cNvPr id="27654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ympäristöasioista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 kiinnostuneita </a:t>
            </a:r>
            <a:br>
              <a:rPr lang="fi-FI" sz="2800" b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655" name="TextBox 2"/>
          <p:cNvSpPr txBox="1">
            <a:spLocks noChangeArrowheads="1"/>
          </p:cNvSpPr>
          <p:nvPr/>
        </p:nvSpPr>
        <p:spPr bwMode="auto">
          <a:xfrm>
            <a:off x="0" y="4040188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 err="1">
                <a:solidFill>
                  <a:srgbClr val="000000"/>
                </a:solidFill>
              </a:rPr>
              <a:t>Viva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43     |    </a:t>
            </a:r>
            <a:r>
              <a:rPr lang="fi-FI" sz="1600" b="1" dirty="0">
                <a:solidFill>
                  <a:srgbClr val="000000"/>
                </a:solidFill>
              </a:rPr>
              <a:t>Glorian Koti </a:t>
            </a:r>
            <a:r>
              <a:rPr lang="fi-FI" sz="1600" dirty="0">
                <a:solidFill>
                  <a:srgbClr val="000000"/>
                </a:solidFill>
              </a:rPr>
              <a:t>41    |    </a:t>
            </a:r>
            <a:r>
              <a:rPr lang="fi-FI" sz="1600" b="1" dirty="0">
                <a:solidFill>
                  <a:srgbClr val="000000"/>
                </a:solidFill>
              </a:rPr>
              <a:t>Maalla </a:t>
            </a:r>
            <a:r>
              <a:rPr lang="fi-FI" sz="1600" dirty="0">
                <a:solidFill>
                  <a:srgbClr val="000000"/>
                </a:solidFill>
              </a:rPr>
              <a:t>41    |    </a:t>
            </a:r>
            <a:r>
              <a:rPr lang="fi-FI" sz="1600" b="1" dirty="0">
                <a:solidFill>
                  <a:srgbClr val="000000"/>
                </a:solidFill>
              </a:rPr>
              <a:t>Kotilääkäri </a:t>
            </a:r>
            <a:r>
              <a:rPr lang="fi-FI" sz="1600" dirty="0">
                <a:solidFill>
                  <a:srgbClr val="000000"/>
                </a:solidFill>
              </a:rPr>
              <a:t>40    |   </a:t>
            </a:r>
            <a:r>
              <a:rPr lang="fi-FI" sz="1600" b="1" dirty="0">
                <a:solidFill>
                  <a:srgbClr val="000000"/>
                </a:solidFill>
              </a:rPr>
              <a:t>Voi Hyvin </a:t>
            </a:r>
            <a:r>
              <a:rPr lang="fi-FI" sz="1600" dirty="0">
                <a:solidFill>
                  <a:srgbClr val="000000"/>
                </a:solidFill>
              </a:rPr>
              <a:t>40 </a:t>
            </a:r>
          </a:p>
        </p:txBody>
      </p:sp>
      <p:sp>
        <p:nvSpPr>
          <p:cNvPr id="14" name="Oval 13"/>
          <p:cNvSpPr/>
          <p:nvPr/>
        </p:nvSpPr>
        <p:spPr>
          <a:xfrm>
            <a:off x="5810157" y="257752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45</a:t>
            </a:r>
          </a:p>
        </p:txBody>
      </p:sp>
      <p:sp>
        <p:nvSpPr>
          <p:cNvPr id="15" name="Oval 14"/>
          <p:cNvSpPr/>
          <p:nvPr/>
        </p:nvSpPr>
        <p:spPr>
          <a:xfrm>
            <a:off x="4182969" y="257752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49</a:t>
            </a:r>
          </a:p>
        </p:txBody>
      </p:sp>
      <p:sp>
        <p:nvSpPr>
          <p:cNvPr id="16" name="Oval 15"/>
          <p:cNvSpPr/>
          <p:nvPr/>
        </p:nvSpPr>
        <p:spPr>
          <a:xfrm>
            <a:off x="2470057" y="2577523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830169" y="257752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54</a:t>
            </a:r>
          </a:p>
        </p:txBody>
      </p:sp>
      <p:sp>
        <p:nvSpPr>
          <p:cNvPr id="18" name="Oval 17"/>
          <p:cNvSpPr/>
          <p:nvPr/>
        </p:nvSpPr>
        <p:spPr>
          <a:xfrm>
            <a:off x="7561169" y="257752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44</a:t>
            </a:r>
          </a:p>
        </p:txBody>
      </p:sp>
      <p:sp>
        <p:nvSpPr>
          <p:cNvPr id="19" name="Oval 18"/>
          <p:cNvSpPr/>
          <p:nvPr/>
        </p:nvSpPr>
        <p:spPr>
          <a:xfrm>
            <a:off x="7869416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latin typeface="+mj-lt"/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804013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/>
          <a:lstStyle/>
          <a:p>
            <a:r>
              <a:rPr lang="fi-FI" b="1" dirty="0"/>
              <a:t>Yksittäisten lehtien KMT-tulokset </a:t>
            </a:r>
            <a:br>
              <a:rPr lang="fi-FI" b="1" dirty="0"/>
            </a:br>
            <a:r>
              <a:rPr lang="fi-FI" b="1" dirty="0"/>
              <a:t>löydät Mediakorttipalvelusta</a:t>
            </a:r>
          </a:p>
          <a:p>
            <a:r>
              <a:rPr lang="fi-FI" b="1" dirty="0">
                <a:solidFill>
                  <a:schemeClr val="accent1"/>
                </a:solidFill>
                <a:hlinkClick r:id="rId2"/>
              </a:rPr>
              <a:t>www.mediakortit.fi</a:t>
            </a:r>
            <a:endParaRPr lang="fi-FI" b="1" dirty="0">
              <a:solidFill>
                <a:schemeClr val="accent1"/>
              </a:solidFill>
            </a:endParaRPr>
          </a:p>
          <a:p>
            <a:endParaRPr lang="fi-FI" b="1" dirty="0">
              <a:solidFill>
                <a:srgbClr val="E24426"/>
              </a:solidFill>
            </a:endParaRPr>
          </a:p>
          <a:p>
            <a:r>
              <a:rPr lang="fi-FI" b="1" dirty="0">
                <a:solidFill>
                  <a:schemeClr val="accent6"/>
                </a:solidFill>
              </a:rPr>
              <a:t>Lisää KMT-koosteita</a:t>
            </a:r>
          </a:p>
          <a:p>
            <a:r>
              <a:rPr lang="fi-FI" b="1" dirty="0">
                <a:solidFill>
                  <a:srgbClr val="E24426"/>
                </a:solidFill>
                <a:hlinkClick r:id="rId3"/>
              </a:rPr>
              <a:t>www.aikakauslehdet.fi/KMT</a:t>
            </a:r>
            <a:endParaRPr lang="fi-FI" b="1" dirty="0">
              <a:solidFill>
                <a:srgbClr val="E24426"/>
              </a:solidFill>
            </a:endParaRPr>
          </a:p>
        </p:txBody>
      </p:sp>
      <p:pic>
        <p:nvPicPr>
          <p:cNvPr id="24" name="Picture 23" descr="AM_logo_RG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3" y="4750760"/>
            <a:ext cx="1525194" cy="1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24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M_logo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88" y="1495532"/>
            <a:ext cx="5618730" cy="43221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51064" y="3134675"/>
            <a:ext cx="509105" cy="509106"/>
            <a:chOff x="1227668" y="1646882"/>
            <a:chExt cx="597802" cy="597802"/>
          </a:xfrm>
        </p:grpSpPr>
        <p:sp>
          <p:nvSpPr>
            <p:cNvPr id="12" name="Oval 11"/>
            <p:cNvSpPr/>
            <p:nvPr/>
          </p:nvSpPr>
          <p:spPr>
            <a:xfrm>
              <a:off x="1227668" y="1646882"/>
              <a:ext cx="597802" cy="5978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13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2121" y="1785203"/>
              <a:ext cx="314960" cy="31496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436788" y="3134675"/>
            <a:ext cx="509105" cy="509106"/>
            <a:chOff x="1893980" y="1646882"/>
            <a:chExt cx="597802" cy="597802"/>
          </a:xfrm>
        </p:grpSpPr>
        <p:sp>
          <p:nvSpPr>
            <p:cNvPr id="28" name="Oval 27"/>
            <p:cNvSpPr/>
            <p:nvPr/>
          </p:nvSpPr>
          <p:spPr>
            <a:xfrm>
              <a:off x="1893980" y="1646882"/>
              <a:ext cx="597802" cy="597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67" name="Picture 66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0086" y="1785203"/>
              <a:ext cx="386080" cy="31496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015728" y="3134675"/>
            <a:ext cx="509105" cy="509106"/>
            <a:chOff x="2537512" y="1646882"/>
            <a:chExt cx="597802" cy="597802"/>
          </a:xfrm>
        </p:grpSpPr>
        <p:sp>
          <p:nvSpPr>
            <p:cNvPr id="30" name="Oval 29"/>
            <p:cNvSpPr/>
            <p:nvPr/>
          </p:nvSpPr>
          <p:spPr>
            <a:xfrm>
              <a:off x="2537512" y="1646882"/>
              <a:ext cx="597802" cy="59780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68" name="Picture 67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4672" y="1785203"/>
              <a:ext cx="314960" cy="31496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168761" y="3134675"/>
            <a:ext cx="509105" cy="509106"/>
            <a:chOff x="3881527" y="1646882"/>
            <a:chExt cx="597802" cy="597802"/>
          </a:xfrm>
        </p:grpSpPr>
        <p:sp>
          <p:nvSpPr>
            <p:cNvPr id="32" name="Oval 31"/>
            <p:cNvSpPr/>
            <p:nvPr/>
          </p:nvSpPr>
          <p:spPr>
            <a:xfrm>
              <a:off x="3881527" y="1646882"/>
              <a:ext cx="597802" cy="59780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70" name="Picture 69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0025" y="1859793"/>
              <a:ext cx="436880" cy="18288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598059" y="3134675"/>
            <a:ext cx="509105" cy="509106"/>
            <a:chOff x="3215214" y="1646882"/>
            <a:chExt cx="597802" cy="597802"/>
          </a:xfrm>
        </p:grpSpPr>
        <p:sp>
          <p:nvSpPr>
            <p:cNvPr id="29" name="Oval 28"/>
            <p:cNvSpPr/>
            <p:nvPr/>
          </p:nvSpPr>
          <p:spPr>
            <a:xfrm>
              <a:off x="3215214" y="1646882"/>
              <a:ext cx="597802" cy="5978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31" name="Picture 30">
              <a:hlinkClick r:id="rId11"/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50662" y="1773813"/>
              <a:ext cx="335280" cy="33528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745963" y="3134675"/>
            <a:ext cx="509105" cy="509106"/>
            <a:chOff x="6028559" y="2984185"/>
            <a:chExt cx="503998" cy="503998"/>
          </a:xfrm>
        </p:grpSpPr>
        <p:sp>
          <p:nvSpPr>
            <p:cNvPr id="33" name="Oval 32"/>
            <p:cNvSpPr/>
            <p:nvPr/>
          </p:nvSpPr>
          <p:spPr>
            <a:xfrm>
              <a:off x="6028559" y="2984185"/>
              <a:ext cx="503998" cy="503998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6" name="Picture 5">
              <a:hlinkClick r:id="rId13"/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47801" y="3100801"/>
              <a:ext cx="265538" cy="26553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21889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accent6"/>
                </a:solidFill>
              </a:rPr>
              <a:t>www.aikakausmedia.fi    </a:t>
            </a:r>
            <a:r>
              <a:rPr lang="fi-FI" dirty="0">
                <a:solidFill>
                  <a:schemeClr val="accent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i-FI" dirty="0">
                <a:solidFill>
                  <a:schemeClr val="accent6"/>
                </a:solidFill>
              </a:rPr>
              <a:t>   www.mediakortit.fi</a:t>
            </a:r>
          </a:p>
          <a:p>
            <a:pPr algn="ctr"/>
            <a:endParaRPr lang="fi-FI" dirty="0">
              <a:solidFill>
                <a:schemeClr val="accent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377642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accent6"/>
                </a:solidFill>
              </a:rPr>
              <a:t>@aikakausmedia</a:t>
            </a:r>
          </a:p>
        </p:txBody>
      </p:sp>
    </p:spTree>
    <p:extLst>
      <p:ext uri="{BB962C8B-B14F-4D97-AF65-F5344CB8AC3E}">
        <p14:creationId xmlns:p14="http://schemas.microsoft.com/office/powerpoint/2010/main" val="25992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_logo_R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10" name="Picture 9" descr="logo-03.png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63" y="4646032"/>
            <a:ext cx="4329415" cy="3244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8527" y="207762"/>
            <a:ext cx="645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000000"/>
                </a:solidFill>
                <a:latin typeface="+mj-lt"/>
                <a:cs typeface="Adelle-Bold"/>
              </a:rPr>
              <a:t>Mikä suomalaisia kiinnostaa? </a:t>
            </a:r>
            <a:r>
              <a:rPr lang="fi-FI" sz="2000" b="1" dirty="0" smtClean="0">
                <a:solidFill>
                  <a:srgbClr val="000000"/>
                </a:solidFill>
                <a:latin typeface="+mj-lt"/>
                <a:cs typeface="Adelle-Bold"/>
              </a:rPr>
              <a:t>2/3</a:t>
            </a:r>
            <a:endParaRPr lang="fi-FI" sz="2000" b="1" dirty="0">
              <a:solidFill>
                <a:srgbClr val="000000"/>
              </a:solidFill>
              <a:latin typeface="+mj-lt"/>
              <a:cs typeface="Adelle-Bold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F86493B2-ED2C-4186-8C0A-FC2A9146D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7787"/>
              </p:ext>
            </p:extLst>
          </p:nvPr>
        </p:nvGraphicFramePr>
        <p:xfrm>
          <a:off x="990600" y="718457"/>
          <a:ext cx="6282461" cy="378451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4170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26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2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3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0" dirty="0"/>
                        <a:t>Kiinnostuksen</a:t>
                      </a:r>
                      <a:r>
                        <a:rPr lang="fi-FI" sz="1200" b="0" baseline="0" dirty="0"/>
                        <a:t> kohde</a:t>
                      </a:r>
                      <a:endParaRPr lang="fi-FI" sz="1200" b="0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0" dirty="0"/>
                        <a:t>%</a:t>
                      </a:r>
                      <a:r>
                        <a:rPr lang="fi-FI" sz="1200" b="0" baseline="0" dirty="0"/>
                        <a:t> yli 12-vuotiaista suomalaisista</a:t>
                      </a:r>
                      <a:endParaRPr lang="fi-FI" sz="1200" b="0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/>
                        <a:t>Kpl, </a:t>
                      </a:r>
                      <a:r>
                        <a:rPr lang="fi-FI" sz="1200" b="0" kern="1200" baseline="0" dirty="0"/>
                        <a:t>yli 12-vuotiaat suomalaiset</a:t>
                      </a:r>
                      <a:endParaRPr lang="fi-FI" sz="12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AdelleSans-Semi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Musiikki ja konsertit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35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1 549 000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Kirjat ja kirjallisuus	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32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1 427 000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Sisustaminen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32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1 414 000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Kulttuuri (teatteri, ooppera, museot, taidenäyttelyt jne.)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29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1 307 000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Rakentaminen, remontointi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28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1 246 000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Tekniikka, tekniikan kehitys (tietotekniikka, elektroniikka, matkapuhelimet jne.)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27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1 218 000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499868386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Eläimet ja lemmikit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27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1 193 000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354471867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Ympäristöasiat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26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1 182 000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Puutarhanhoito ja kasvit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26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1 165 000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Talous- ja raha-asiat (liike-elämä, säästäminen, sijoittaminen jne.)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26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1 162 000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6" name="TextBox 33"/>
          <p:cNvSpPr txBox="1"/>
          <p:nvPr/>
        </p:nvSpPr>
        <p:spPr>
          <a:xfrm>
            <a:off x="2223348" y="4683501"/>
            <a:ext cx="4697304" cy="250825"/>
          </a:xfrm>
          <a:prstGeom prst="rect">
            <a:avLst/>
          </a:prstGeom>
          <a:noFill/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>
                <a:solidFill>
                  <a:srgbClr val="333333"/>
                </a:solidFill>
                <a:latin typeface="+mn-lt"/>
              </a:rPr>
              <a:t>Lähde: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Syksy 2016/Kevät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2017, N=9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525, estimaatti: 4 462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000,</a:t>
            </a:r>
          </a:p>
        </p:txBody>
      </p:sp>
    </p:spTree>
    <p:extLst>
      <p:ext uri="{BB962C8B-B14F-4D97-AF65-F5344CB8AC3E}">
        <p14:creationId xmlns:p14="http://schemas.microsoft.com/office/powerpoint/2010/main" val="459098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_logo_R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10" name="Picture 9" descr="logo-03.png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63" y="4646032"/>
            <a:ext cx="4329415" cy="3244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8527" y="207762"/>
            <a:ext cx="645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000000"/>
                </a:solidFill>
                <a:latin typeface="+mj-lt"/>
                <a:cs typeface="Adelle-Bold"/>
              </a:rPr>
              <a:t>Mikä suomalaisia kiinnostaa? 3</a:t>
            </a:r>
            <a:r>
              <a:rPr lang="fi-FI" sz="2000" b="1" dirty="0" smtClean="0">
                <a:solidFill>
                  <a:srgbClr val="000000"/>
                </a:solidFill>
                <a:latin typeface="+mj-lt"/>
                <a:cs typeface="Adelle-Bold"/>
              </a:rPr>
              <a:t>/3</a:t>
            </a:r>
            <a:endParaRPr lang="fi-FI" sz="2000" b="1" dirty="0">
              <a:solidFill>
                <a:srgbClr val="000000"/>
              </a:solidFill>
              <a:latin typeface="+mj-lt"/>
              <a:cs typeface="Adelle-Bold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F86493B2-ED2C-4186-8C0A-FC2A9146D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27185"/>
              </p:ext>
            </p:extLst>
          </p:nvPr>
        </p:nvGraphicFramePr>
        <p:xfrm>
          <a:off x="990600" y="718457"/>
          <a:ext cx="6282461" cy="353046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4170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26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2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3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0" dirty="0"/>
                        <a:t>Kiinnostuksen</a:t>
                      </a:r>
                      <a:r>
                        <a:rPr lang="fi-FI" sz="1200" b="0" baseline="0" dirty="0"/>
                        <a:t> kohde</a:t>
                      </a:r>
                      <a:endParaRPr lang="fi-FI" sz="1200" b="0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0" dirty="0"/>
                        <a:t>%</a:t>
                      </a:r>
                      <a:r>
                        <a:rPr lang="fi-FI" sz="1200" b="0" baseline="0" dirty="0"/>
                        <a:t> yli 12-vuotiaista suomalaisista</a:t>
                      </a:r>
                      <a:endParaRPr lang="fi-FI" sz="1200" b="0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dirty="0"/>
                        <a:t>Kpl, </a:t>
                      </a:r>
                      <a:r>
                        <a:rPr lang="fi-FI" sz="1200" b="0" kern="1200" baseline="0" dirty="0"/>
                        <a:t>yli 12-vuotiaat suomalaiset</a:t>
                      </a:r>
                      <a:endParaRPr lang="fi-FI" sz="1200" b="0" i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AdelleSans-Semi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Autot, </a:t>
                      </a:r>
                      <a:r>
                        <a:rPr lang="fi-FI" sz="1200" b="1" dirty="0" smtClean="0"/>
                        <a:t>moottoriajoneuvot	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25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1 106 000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Muoti ja pukeutuminen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25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1 094 000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Sanaristikot</a:t>
                      </a:r>
                      <a:r>
                        <a:rPr lang="fi-FI" sz="1200" b="1" i="0" baseline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 ja </a:t>
                      </a:r>
                      <a:r>
                        <a:rPr lang="fi-FI" sz="1200" b="1" i="0" baseline="0" dirty="0" err="1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sudokut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25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>
                          <a:effectLst/>
                        </a:rPr>
                        <a:t>1</a:t>
                      </a:r>
                      <a:r>
                        <a:rPr lang="en-US" sz="1200" b="1" u="none" strike="noStrike" baseline="0" dirty="0" smtClean="0">
                          <a:effectLst/>
                        </a:rPr>
                        <a:t> 117 000</a:t>
                      </a:r>
                      <a:endParaRPr lang="en-US" sz="1200" b="1" u="none" strike="noStrike" dirty="0">
                        <a:effectLst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 smtClean="0">
                          <a:solidFill>
                            <a:schemeClr val="accent1"/>
                          </a:solidFill>
                        </a:rPr>
                        <a:t>Kotimaan matkailu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 smtClean="0">
                          <a:solidFill>
                            <a:schemeClr val="accent1"/>
                          </a:solidFill>
                        </a:rPr>
                        <a:t>24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1 065 000</a:t>
                      </a:r>
                      <a:endParaRPr lang="en-US" sz="12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Mökkeily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22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982 000</a:t>
                      </a:r>
                      <a:endParaRPr lang="en-US" sz="12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Kauneudenhoito ja kosmetiikka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18    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 </a:t>
                      </a: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 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499868386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 smtClean="0">
                          <a:solidFill>
                            <a:schemeClr val="accent1"/>
                          </a:solidFill>
                        </a:rPr>
                        <a:t>Pelaaminen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 smtClean="0">
                          <a:solidFill>
                            <a:schemeClr val="accent1"/>
                          </a:solidFill>
                        </a:rPr>
                        <a:t>15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650 000</a:t>
                      </a:r>
                      <a:endParaRPr lang="en-US" sz="12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354471867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Hyväntekeväisyys, vapaaehtoistyö		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14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633 </a:t>
                      </a: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Kalastus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 smtClean="0">
                          <a:solidFill>
                            <a:schemeClr val="accent1"/>
                          </a:solidFill>
                        </a:rPr>
                        <a:t>13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559 000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Metsästys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i="0" dirty="0" smtClean="0">
                          <a:solidFill>
                            <a:schemeClr val="accent1"/>
                          </a:solidFill>
                          <a:latin typeface="+mj-lt"/>
                          <a:cs typeface="AdelleSans-SemiBold"/>
                        </a:rPr>
                        <a:t>10</a:t>
                      </a:r>
                      <a:endParaRPr lang="fi-FI" sz="1200" b="1" i="0" dirty="0">
                        <a:solidFill>
                          <a:schemeClr val="accent1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432 000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279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i-FI" sz="1200" b="1" dirty="0"/>
                        <a:t>Ei mikään edellä mainituista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dirty="0"/>
                        <a:t>  2</a:t>
                      </a:r>
                      <a:endParaRPr lang="fi-FI" sz="1200" b="1" i="0" dirty="0">
                        <a:solidFill>
                          <a:srgbClr val="000000"/>
                        </a:solidFill>
                        <a:latin typeface="+mj-lt"/>
                        <a:cs typeface="AdelleSans-SemiBold"/>
                      </a:endParaRPr>
                    </a:p>
                  </a:txBody>
                  <a:tcPr anchor="ctr"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smtClean="0">
                          <a:effectLst/>
                        </a:rPr>
                        <a:t>73 </a:t>
                      </a:r>
                      <a:r>
                        <a:rPr lang="en-US" sz="1200" b="1" u="none" strike="noStrike" dirty="0">
                          <a:effectLst/>
                        </a:rPr>
                        <a:t>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4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33"/>
          <p:cNvSpPr txBox="1"/>
          <p:nvPr/>
        </p:nvSpPr>
        <p:spPr>
          <a:xfrm>
            <a:off x="2223348" y="4683501"/>
            <a:ext cx="4697304" cy="250825"/>
          </a:xfrm>
          <a:prstGeom prst="rect">
            <a:avLst/>
          </a:prstGeom>
          <a:noFill/>
        </p:spPr>
        <p:txBody>
          <a:bodyPr wrap="none" lIns="0" tIns="0" rIns="0" bIns="0"/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fi-FI" sz="900" b="0" dirty="0">
                <a:solidFill>
                  <a:srgbClr val="333333"/>
                </a:solidFill>
                <a:latin typeface="+mn-lt"/>
              </a:rPr>
              <a:t>Lähde: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Syksy 2016/Kevät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2017, N=9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525, estimaatti: 4 462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000,</a:t>
            </a:r>
          </a:p>
          <a:p>
            <a:pPr algn="ctr">
              <a:defRPr/>
            </a:pPr>
            <a:r>
              <a:rPr lang="fi-FI" sz="900" b="0" dirty="0" smtClean="0">
                <a:solidFill>
                  <a:schemeClr val="accent1"/>
                </a:solidFill>
                <a:latin typeface="+mn-lt"/>
              </a:rPr>
              <a:t>Punaisella merkityissä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 lähde: KMT AL + </a:t>
            </a:r>
            <a:r>
              <a:rPr lang="fi-FI" sz="900" b="0" dirty="0" err="1">
                <a:solidFill>
                  <a:srgbClr val="333333"/>
                </a:solidFill>
                <a:latin typeface="+mn-lt"/>
              </a:rPr>
              <a:t>total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 Kevät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2017, </a:t>
            </a:r>
            <a:r>
              <a:rPr lang="fi-FI" sz="900" b="0" dirty="0">
                <a:solidFill>
                  <a:srgbClr val="333333"/>
                </a:solidFill>
                <a:latin typeface="+mn-lt"/>
              </a:rPr>
              <a:t>N=4 </a:t>
            </a:r>
            <a:r>
              <a:rPr lang="fi-FI" sz="900" b="0" dirty="0" smtClean="0">
                <a:solidFill>
                  <a:srgbClr val="333333"/>
                </a:solidFill>
                <a:latin typeface="+mn-lt"/>
              </a:rPr>
              <a:t>783</a:t>
            </a:r>
            <a:endParaRPr lang="fi-FI" sz="900" b="0" dirty="0">
              <a:solidFill>
                <a:srgbClr val="3333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921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564582" y="763768"/>
            <a:ext cx="8430995" cy="3654434"/>
          </a:xfrm>
          <a:prstGeom prst="rect">
            <a:avLst/>
          </a:prstGeom>
          <a:noFill/>
        </p:spPr>
        <p:txBody>
          <a:bodyPr vert="horz" lIns="91440" tIns="45720" rIns="91440" bIns="45720" numCol="3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28600" indent="-228600" algn="l">
              <a:lnSpc>
                <a:spcPct val="170000"/>
              </a:lnSpc>
              <a:buAutoNum type="arabicPeriod"/>
            </a:pPr>
            <a:r>
              <a:rPr lang="fi-FI" sz="1200" b="1" dirty="0" smtClean="0">
                <a:solidFill>
                  <a:srgbClr val="000000"/>
                </a:solidFill>
                <a:cs typeface="AdelleSans-SemiBold"/>
              </a:rPr>
              <a:t>Autot</a:t>
            </a: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, moottoriajoneuvot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Eläimet ja lemmikit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Hyvinvointi, terveys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Hyväntekeväisyys, vapaaehtoistyö 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chemeClr val="accent1"/>
                </a:solidFill>
                <a:cs typeface="AdelleSans-SemiBold"/>
              </a:rPr>
              <a:t>Kalastus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Kauneudenhoito ja kosmetiikka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Kirjat ja kirjallisuus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chemeClr val="accent1"/>
                </a:solidFill>
                <a:cs typeface="AdelleSans-SemiBold"/>
              </a:rPr>
              <a:t>Kotimaan </a:t>
            </a:r>
            <a:r>
              <a:rPr lang="fi-FI" sz="1200" b="1" dirty="0" smtClean="0">
                <a:solidFill>
                  <a:schemeClr val="accent1"/>
                </a:solidFill>
                <a:cs typeface="AdelleSans-SemiBold"/>
              </a:rPr>
              <a:t>matkailu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Kotimaan ja ulkomaiden </a:t>
            </a:r>
            <a:r>
              <a:rPr lang="fi-FI" sz="1200" b="1" dirty="0" smtClean="0">
                <a:solidFill>
                  <a:srgbClr val="000000"/>
                </a:solidFill>
                <a:cs typeface="AdelleSans-SemiBold"/>
              </a:rPr>
              <a:t>ajankohtaiset </a:t>
            </a: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asiat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Kulttuuri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rgbClr val="000000"/>
                </a:solidFill>
                <a:cs typeface="AdelleSans-SemiBold"/>
              </a:rPr>
              <a:t>Luonto </a:t>
            </a: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ja luonnossa </a:t>
            </a:r>
            <a:r>
              <a:rPr lang="fi-FI" sz="1200" b="1" dirty="0" smtClean="0">
                <a:solidFill>
                  <a:srgbClr val="000000"/>
                </a:solidFill>
                <a:cs typeface="AdelleSans-SemiBold"/>
              </a:rPr>
              <a:t>liikkuminen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chemeClr val="accent1"/>
                </a:solidFill>
                <a:cs typeface="AdelleSans-SemiBold"/>
              </a:rPr>
              <a:t>Metsästys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Muoti ja pukeutuminen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Musiikki ja konsertit 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chemeClr val="accent1"/>
                </a:solidFill>
                <a:cs typeface="AdelleSans-SemiBold"/>
              </a:rPr>
              <a:t>Mökkeily</a:t>
            </a:r>
            <a:endParaRPr lang="fi-FI" sz="1200" b="1" dirty="0">
              <a:solidFill>
                <a:schemeClr val="accent1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rgbClr val="000000"/>
                </a:solidFill>
                <a:latin typeface="+mn-lt"/>
                <a:cs typeface="AdelleSans-SemiBold"/>
              </a:rPr>
              <a:t>Oman </a:t>
            </a:r>
            <a:r>
              <a:rPr lang="fi-FI" sz="1200" b="1" dirty="0">
                <a:solidFill>
                  <a:srgbClr val="000000"/>
                </a:solidFill>
                <a:latin typeface="+mn-lt"/>
                <a:cs typeface="AdelleSans-SemiBold"/>
              </a:rPr>
              <a:t>paikkakunnan asiat ja tapahtumat </a:t>
            </a:r>
            <a:endParaRPr lang="fi-FI" sz="1200" b="1" dirty="0" smtClean="0">
              <a:solidFill>
                <a:srgbClr val="000000"/>
              </a:solidFill>
              <a:latin typeface="+mn-lt"/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chemeClr val="accent1"/>
                </a:solidFill>
                <a:latin typeface="+mn-lt"/>
                <a:cs typeface="AdelleSans-SemiBold"/>
              </a:rPr>
              <a:t>Pelaaminen 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chemeClr val="accent1"/>
                </a:solidFill>
                <a:latin typeface="+mn-lt"/>
                <a:cs typeface="AdelleSans-SemiBold"/>
              </a:rPr>
              <a:t>Politiikka ja yhteiskunta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Puutarhanhoito ja kasvit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Rakentaminen, remontointi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Ruuanlaitto, leivonta, reseptit 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chemeClr val="accent1"/>
                </a:solidFill>
                <a:cs typeface="AdelleSans-SemiBold"/>
              </a:rPr>
              <a:t>Sanaristikot ja </a:t>
            </a:r>
            <a:r>
              <a:rPr lang="fi-FI" sz="1200" b="1" dirty="0" err="1" smtClean="0">
                <a:solidFill>
                  <a:schemeClr val="accent1"/>
                </a:solidFill>
                <a:cs typeface="AdelleSans-SemiBold"/>
              </a:rPr>
              <a:t>sudoku</a:t>
            </a:r>
            <a:endParaRPr lang="fi-FI" sz="1200" b="1" dirty="0" smtClean="0">
              <a:solidFill>
                <a:schemeClr val="accent1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Sisustaminen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Talous- ja raha-asiat  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rgbClr val="000000"/>
                </a:solidFill>
                <a:cs typeface="AdelleSans-SemiBold"/>
              </a:rPr>
              <a:t>Tekniikka</a:t>
            </a: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, tekniikan kehitys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rgbClr val="000000"/>
                </a:solidFill>
                <a:cs typeface="AdelleSans-SemiBold"/>
              </a:rPr>
              <a:t>Tiede</a:t>
            </a: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, tutkimus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TV- ja radio-ohjelmat, elokuvat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Ulkomaan matkailu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>
                <a:solidFill>
                  <a:srgbClr val="000000"/>
                </a:solidFill>
                <a:cs typeface="AdelleSans-SemiBold"/>
              </a:rPr>
              <a:t>Urheilu, liikunta, kuntoilu </a:t>
            </a:r>
            <a:endParaRPr lang="fi-FI" sz="1200" b="1" dirty="0" smtClean="0">
              <a:solidFill>
                <a:srgbClr val="000000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chemeClr val="accent1"/>
                </a:solidFill>
                <a:cs typeface="AdelleSans-SemiBold"/>
              </a:rPr>
              <a:t>Veneily ja purjehdus</a:t>
            </a:r>
            <a:endParaRPr lang="fi-FI" sz="1200" b="1" dirty="0">
              <a:solidFill>
                <a:schemeClr val="accent1"/>
              </a:solidFill>
              <a:cs typeface="AdelleSans-SemiBold"/>
            </a:endParaRP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r>
              <a:rPr lang="fi-FI" sz="1200" b="1" dirty="0" smtClean="0">
                <a:solidFill>
                  <a:srgbClr val="000000"/>
                </a:solidFill>
                <a:latin typeface="+mn-lt"/>
                <a:cs typeface="AdelleSans-SemiBold"/>
              </a:rPr>
              <a:t>Ympäristöasiat </a:t>
            </a:r>
          </a:p>
          <a:p>
            <a:pPr marL="228600" indent="-228600" algn="l">
              <a:lnSpc>
                <a:spcPct val="170000"/>
              </a:lnSpc>
              <a:buFontTx/>
              <a:buAutoNum type="arabicPeriod"/>
            </a:pPr>
            <a:endParaRPr lang="fi-FI" sz="1200" b="1" dirty="0">
              <a:solidFill>
                <a:srgbClr val="000000"/>
              </a:solidFill>
              <a:latin typeface="+mn-lt"/>
              <a:cs typeface="AdelleSans-SemiBold"/>
            </a:endParaRPr>
          </a:p>
          <a:p>
            <a:pPr algn="l">
              <a:lnSpc>
                <a:spcPct val="170000"/>
              </a:lnSpc>
            </a:pPr>
            <a:r>
              <a:rPr lang="fi-FI" sz="1200" b="1" dirty="0" smtClean="0">
                <a:solidFill>
                  <a:schemeClr val="accent1"/>
                </a:solidFill>
                <a:latin typeface="+mn-lt"/>
                <a:cs typeface="AdelleSans-SemiBold"/>
              </a:rPr>
              <a:t>Punaisella merkityt </a:t>
            </a:r>
            <a:r>
              <a:rPr lang="fi-FI" sz="1200" b="1" dirty="0" smtClean="0">
                <a:solidFill>
                  <a:srgbClr val="000000"/>
                </a:solidFill>
                <a:latin typeface="+mn-lt"/>
                <a:cs typeface="AdelleSans-SemiBold"/>
              </a:rPr>
              <a:t>ovat uusia aiheita. Näistä aiheista on kerätty tietoa vasta puoli vuotta, eli vastaajien lukumäärä on noin puolta pienempi kuin muissa aiheissa.</a:t>
            </a:r>
            <a:endParaRPr lang="fi-FI" sz="1200" b="1" dirty="0">
              <a:solidFill>
                <a:srgbClr val="000000"/>
              </a:solidFill>
              <a:latin typeface="+mn-lt"/>
              <a:cs typeface="AdelleSans-Semi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947" y="236927"/>
            <a:ext cx="88466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600" b="1" dirty="0">
                <a:solidFill>
                  <a:srgbClr val="000000"/>
                </a:solidFill>
                <a:latin typeface="+mj-lt"/>
                <a:cs typeface="Adelle-Bold"/>
              </a:rPr>
              <a:t>Aikakauslehdet lukijoiden kiinnostusten kohteiden mukaan</a:t>
            </a:r>
          </a:p>
        </p:txBody>
      </p:sp>
      <p:pic>
        <p:nvPicPr>
          <p:cNvPr id="6" name="Picture 5" descr="AM_logo_R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52" y="4750759"/>
            <a:ext cx="1853545" cy="142581"/>
          </a:xfrm>
          <a:prstGeom prst="rect">
            <a:avLst/>
          </a:prstGeom>
        </p:spPr>
      </p:pic>
      <p:pic>
        <p:nvPicPr>
          <p:cNvPr id="10" name="Picture 9" descr="logo-03.png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63" y="4646032"/>
            <a:ext cx="4329415" cy="32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3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="" xmlns:a16="http://schemas.microsoft.com/office/drawing/2014/main" id="{652B2B6C-C03F-4D48-8603-5AC8CB3CA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464" y="1640495"/>
            <a:ext cx="1475072" cy="1904402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693" y="1640495"/>
            <a:ext cx="1510025" cy="1983167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81" y="1615454"/>
            <a:ext cx="1446059" cy="198316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829" y="1620560"/>
            <a:ext cx="1519941" cy="1972953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90" y="1634885"/>
            <a:ext cx="1524195" cy="1968561"/>
          </a:xfrm>
          <a:prstGeom prst="rect">
            <a:avLst/>
          </a:prstGeom>
        </p:spPr>
      </p:pic>
      <p:sp>
        <p:nvSpPr>
          <p:cNvPr id="29702" name="Title 1"/>
          <p:cNvSpPr>
            <a:spLocks noGrp="1"/>
          </p:cNvSpPr>
          <p:nvPr>
            <p:ph type="ctrTitle" idx="4294967295"/>
          </p:nvPr>
        </p:nvSpPr>
        <p:spPr>
          <a:xfrm>
            <a:off x="537378" y="207963"/>
            <a:ext cx="8069244" cy="1103312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autoista ja moottoriajoneuvoista </a:t>
            </a: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703" name="TextBox 2"/>
          <p:cNvSpPr txBox="1">
            <a:spLocks noChangeArrowheads="1"/>
          </p:cNvSpPr>
          <p:nvPr/>
        </p:nvSpPr>
        <p:spPr bwMode="auto">
          <a:xfrm>
            <a:off x="0" y="378573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Tekniikan Maailma</a:t>
            </a:r>
            <a:r>
              <a:rPr lang="fi-FI" sz="1600" dirty="0">
                <a:solidFill>
                  <a:srgbClr val="000000"/>
                </a:solidFill>
              </a:rPr>
              <a:t> 64    |    </a:t>
            </a:r>
            <a:r>
              <a:rPr lang="fi-FI" sz="1600" b="1" dirty="0">
                <a:solidFill>
                  <a:srgbClr val="000000"/>
                </a:solidFill>
              </a:rPr>
              <a:t>TM Rakennusmaailma </a:t>
            </a:r>
            <a:r>
              <a:rPr lang="fi-FI" sz="1600" dirty="0">
                <a:solidFill>
                  <a:srgbClr val="000000"/>
                </a:solidFill>
              </a:rPr>
              <a:t>58   |    </a:t>
            </a:r>
            <a:r>
              <a:rPr lang="fi-FI" sz="1600" b="1" dirty="0">
                <a:solidFill>
                  <a:srgbClr val="000000"/>
                </a:solidFill>
              </a:rPr>
              <a:t>Koneviesti </a:t>
            </a:r>
            <a:r>
              <a:rPr lang="fi-FI" sz="1600" dirty="0">
                <a:solidFill>
                  <a:srgbClr val="000000"/>
                </a:solidFill>
              </a:rPr>
              <a:t>57    |    </a:t>
            </a:r>
            <a:r>
              <a:rPr lang="fi-FI" sz="1600" b="1" dirty="0">
                <a:solidFill>
                  <a:srgbClr val="000000"/>
                </a:solidFill>
              </a:rPr>
              <a:t>Vene</a:t>
            </a:r>
            <a:r>
              <a:rPr lang="fi-FI" sz="1600" dirty="0">
                <a:solidFill>
                  <a:srgbClr val="000000"/>
                </a:solidFill>
              </a:rPr>
              <a:t> 55    |   </a:t>
            </a:r>
            <a:r>
              <a:rPr lang="fi-FI" sz="1600" b="1" dirty="0" err="1">
                <a:solidFill>
                  <a:srgbClr val="000000"/>
                </a:solidFill>
              </a:rPr>
              <a:t>Tivi</a:t>
            </a:r>
            <a:r>
              <a:rPr lang="fi-FI" sz="1600" b="1" dirty="0">
                <a:solidFill>
                  <a:srgbClr val="000000"/>
                </a:solidFill>
              </a:rPr>
              <a:t> </a:t>
            </a:r>
            <a:r>
              <a:rPr lang="fi-FI" sz="1600" dirty="0">
                <a:solidFill>
                  <a:srgbClr val="000000"/>
                </a:solidFill>
              </a:rPr>
              <a:t>51 </a:t>
            </a:r>
          </a:p>
        </p:txBody>
      </p:sp>
      <p:sp>
        <p:nvSpPr>
          <p:cNvPr id="14" name="Oval 13"/>
          <p:cNvSpPr/>
          <p:nvPr/>
        </p:nvSpPr>
        <p:spPr>
          <a:xfrm>
            <a:off x="5792788" y="225908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67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25908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69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259083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70</a:t>
            </a:r>
          </a:p>
        </p:txBody>
      </p:sp>
      <p:sp>
        <p:nvSpPr>
          <p:cNvPr id="17" name="Oval 16"/>
          <p:cNvSpPr/>
          <p:nvPr/>
        </p:nvSpPr>
        <p:spPr>
          <a:xfrm>
            <a:off x="812800" y="225908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Calibri (Otsikot)"/>
                <a:cs typeface="Adelle-Bold"/>
              </a:rPr>
              <a:t>72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259083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66</a:t>
            </a:r>
          </a:p>
        </p:txBody>
      </p:sp>
      <p:sp>
        <p:nvSpPr>
          <p:cNvPr id="20" name="Oval 19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cs typeface="Adelle-Bold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7445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="" xmlns:a16="http://schemas.microsoft.com/office/drawing/2014/main" id="{D0448135-DB1F-4CDE-9712-664D6F509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0" y="1732861"/>
            <a:ext cx="1534475" cy="1952619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="" xmlns:a16="http://schemas.microsoft.com/office/drawing/2014/main" id="{BA4BC870-EDAC-4E1A-88E6-F81B73DF4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774" y="1760379"/>
            <a:ext cx="1469572" cy="189758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971" y="1694226"/>
            <a:ext cx="1470337" cy="19637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467" y="1694227"/>
            <a:ext cx="1451038" cy="196373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87" y="1694227"/>
            <a:ext cx="1513385" cy="1983144"/>
          </a:xfrm>
          <a:prstGeom prst="rect">
            <a:avLst/>
          </a:prstGeom>
        </p:spPr>
      </p:pic>
      <p:sp>
        <p:nvSpPr>
          <p:cNvPr id="29702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eläimistä ja lemmikeistä</a:t>
            </a:r>
            <a:r>
              <a:rPr lang="fi-FI" sz="2800" b="1" i="1" dirty="0">
                <a:solidFill>
                  <a:srgbClr val="000000"/>
                </a:solidFill>
                <a:latin typeface="+mj-lt"/>
              </a:rPr>
              <a:t> </a:t>
            </a:r>
            <a:br>
              <a:rPr lang="fi-FI" sz="2800" b="1" i="1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703" name="TextBox 2"/>
          <p:cNvSpPr txBox="1">
            <a:spLocks noChangeArrowheads="1"/>
          </p:cNvSpPr>
          <p:nvPr/>
        </p:nvSpPr>
        <p:spPr bwMode="auto">
          <a:xfrm>
            <a:off x="0" y="3962955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Suuri Käsityö </a:t>
            </a:r>
            <a:r>
              <a:rPr lang="fi-FI" sz="1600" dirty="0">
                <a:solidFill>
                  <a:srgbClr val="000000"/>
                </a:solidFill>
              </a:rPr>
              <a:t>38     |   </a:t>
            </a:r>
            <a:r>
              <a:rPr lang="fi-FI" sz="1600" b="1" dirty="0">
                <a:solidFill>
                  <a:srgbClr val="000000"/>
                </a:solidFill>
              </a:rPr>
              <a:t>Trendi</a:t>
            </a:r>
            <a:r>
              <a:rPr lang="fi-FI" sz="1600" dirty="0">
                <a:solidFill>
                  <a:srgbClr val="000000"/>
                </a:solidFill>
              </a:rPr>
              <a:t> 37    |    </a:t>
            </a:r>
            <a:r>
              <a:rPr lang="fi-FI" sz="1600" b="1" dirty="0">
                <a:solidFill>
                  <a:srgbClr val="000000"/>
                </a:solidFill>
              </a:rPr>
              <a:t>Kotiliesi Käsityö </a:t>
            </a:r>
            <a:r>
              <a:rPr lang="fi-FI" sz="1600" dirty="0">
                <a:solidFill>
                  <a:srgbClr val="000000"/>
                </a:solidFill>
              </a:rPr>
              <a:t>37    |    </a:t>
            </a:r>
            <a:r>
              <a:rPr lang="fi-FI" sz="1600" b="1" dirty="0">
                <a:solidFill>
                  <a:srgbClr val="000000"/>
                </a:solidFill>
              </a:rPr>
              <a:t>Kotivinkki </a:t>
            </a:r>
            <a:r>
              <a:rPr lang="fi-FI" sz="1600" dirty="0">
                <a:solidFill>
                  <a:srgbClr val="000000"/>
                </a:solidFill>
              </a:rPr>
              <a:t>36    |   </a:t>
            </a:r>
            <a:r>
              <a:rPr lang="fi-FI" sz="1600" b="1" dirty="0">
                <a:solidFill>
                  <a:srgbClr val="000000"/>
                </a:solidFill>
              </a:rPr>
              <a:t>Sport </a:t>
            </a:r>
            <a:r>
              <a:rPr lang="fi-FI" sz="1600" dirty="0">
                <a:solidFill>
                  <a:srgbClr val="000000"/>
                </a:solidFill>
              </a:rPr>
              <a:t>36 </a:t>
            </a:r>
          </a:p>
        </p:txBody>
      </p:sp>
      <p:sp>
        <p:nvSpPr>
          <p:cNvPr id="14" name="Oval 13"/>
          <p:cNvSpPr/>
          <p:nvPr/>
        </p:nvSpPr>
        <p:spPr>
          <a:xfrm>
            <a:off x="5792788" y="233076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38</a:t>
            </a:r>
          </a:p>
        </p:txBody>
      </p:sp>
      <p:sp>
        <p:nvSpPr>
          <p:cNvPr id="15" name="Oval 14"/>
          <p:cNvSpPr/>
          <p:nvPr/>
        </p:nvSpPr>
        <p:spPr>
          <a:xfrm>
            <a:off x="4165600" y="233076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40</a:t>
            </a:r>
          </a:p>
        </p:txBody>
      </p:sp>
      <p:sp>
        <p:nvSpPr>
          <p:cNvPr id="16" name="Oval 15"/>
          <p:cNvSpPr/>
          <p:nvPr/>
        </p:nvSpPr>
        <p:spPr>
          <a:xfrm>
            <a:off x="2452688" y="2330768"/>
            <a:ext cx="915987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41</a:t>
            </a:r>
          </a:p>
        </p:txBody>
      </p:sp>
      <p:sp>
        <p:nvSpPr>
          <p:cNvPr id="17" name="Oval 16"/>
          <p:cNvSpPr/>
          <p:nvPr/>
        </p:nvSpPr>
        <p:spPr>
          <a:xfrm>
            <a:off x="761314" y="233076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44</a:t>
            </a:r>
          </a:p>
        </p:txBody>
      </p:sp>
      <p:sp>
        <p:nvSpPr>
          <p:cNvPr id="18" name="Oval 17"/>
          <p:cNvSpPr/>
          <p:nvPr/>
        </p:nvSpPr>
        <p:spPr>
          <a:xfrm>
            <a:off x="7543800" y="233076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38</a:t>
            </a:r>
          </a:p>
        </p:txBody>
      </p:sp>
      <p:sp>
        <p:nvSpPr>
          <p:cNvPr id="20" name="Oval 19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cs typeface="Adelle-Bold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2681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="" xmlns:a16="http://schemas.microsoft.com/office/drawing/2014/main" id="{B5048345-0F78-4788-A92F-584F0DB49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868" y="1670884"/>
            <a:ext cx="1438864" cy="194726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A761F8C4-4BC3-4BF8-A3E3-9BE66E9F8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030" y="1633932"/>
            <a:ext cx="1531757" cy="198421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7C6EEB3E-7978-4BE9-800D-BDFC569E2A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050" y="1689477"/>
            <a:ext cx="1543899" cy="1994203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53" y="1600201"/>
            <a:ext cx="1760521" cy="2292199"/>
          </a:xfrm>
          <a:prstGeom prst="rect">
            <a:avLst/>
          </a:prstGeom>
        </p:spPr>
      </p:pic>
      <p:pic>
        <p:nvPicPr>
          <p:cNvPr id="26628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464" y="1670884"/>
            <a:ext cx="1610519" cy="20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itle 1"/>
          <p:cNvSpPr>
            <a:spLocks noGrp="1"/>
          </p:cNvSpPr>
          <p:nvPr>
            <p:ph type="ctrTitle" idx="4294967295"/>
          </p:nvPr>
        </p:nvSpPr>
        <p:spPr>
          <a:xfrm>
            <a:off x="0" y="307975"/>
            <a:ext cx="9144000" cy="1103313"/>
          </a:xfrm>
        </p:spPr>
        <p:txBody>
          <a:bodyPr/>
          <a:lstStyle/>
          <a:p>
            <a:r>
              <a:rPr lang="fi-FI" sz="2800" b="1" dirty="0">
                <a:solidFill>
                  <a:srgbClr val="000000"/>
                </a:solidFill>
                <a:latin typeface="+mj-lt"/>
              </a:rPr>
              <a:t>Eniten </a:t>
            </a:r>
            <a:r>
              <a:rPr lang="fi-FI" sz="2800" b="1" i="1" u="sng" dirty="0">
                <a:solidFill>
                  <a:srgbClr val="000000"/>
                </a:solidFill>
                <a:latin typeface="+mj-lt"/>
              </a:rPr>
              <a:t>hyvinvoinnista ja terveydestä </a:t>
            </a:r>
            <a:br>
              <a:rPr lang="fi-FI" sz="2800" b="1" i="1" u="sng" dirty="0">
                <a:solidFill>
                  <a:srgbClr val="000000"/>
                </a:solidFill>
                <a:latin typeface="+mj-lt"/>
              </a:rPr>
            </a:br>
            <a:r>
              <a:rPr lang="fi-FI" sz="2800" b="1" dirty="0">
                <a:solidFill>
                  <a:srgbClr val="000000"/>
                </a:solidFill>
                <a:latin typeface="+mj-lt"/>
              </a:rPr>
              <a:t>kiinnostuneita (% lukijoista)</a:t>
            </a:r>
            <a:endParaRPr lang="fi-FI" sz="2800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0" y="3892400"/>
            <a:ext cx="9144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fi-FI" sz="1600" b="1" dirty="0">
                <a:solidFill>
                  <a:srgbClr val="000000"/>
                </a:solidFill>
              </a:rPr>
              <a:t>Hyvä Terveys </a:t>
            </a:r>
            <a:r>
              <a:rPr lang="fi-FI" sz="1600" dirty="0">
                <a:solidFill>
                  <a:srgbClr val="000000"/>
                </a:solidFill>
              </a:rPr>
              <a:t>73      |    </a:t>
            </a:r>
            <a:r>
              <a:rPr lang="fi-FI" sz="1600" b="1" dirty="0">
                <a:solidFill>
                  <a:srgbClr val="000000"/>
                </a:solidFill>
              </a:rPr>
              <a:t>Kauneus &amp; Terveys </a:t>
            </a:r>
            <a:r>
              <a:rPr lang="fi-FI" sz="1600" dirty="0">
                <a:solidFill>
                  <a:srgbClr val="000000"/>
                </a:solidFill>
              </a:rPr>
              <a:t>73     |     </a:t>
            </a:r>
            <a:r>
              <a:rPr lang="fi-FI" sz="1600" b="1" dirty="0">
                <a:solidFill>
                  <a:srgbClr val="000000"/>
                </a:solidFill>
              </a:rPr>
              <a:t>Askel </a:t>
            </a:r>
            <a:r>
              <a:rPr lang="fi-FI" sz="1600" dirty="0">
                <a:solidFill>
                  <a:srgbClr val="000000"/>
                </a:solidFill>
              </a:rPr>
              <a:t>72     |     </a:t>
            </a:r>
            <a:r>
              <a:rPr lang="fi-FI" sz="1600" b="1" dirty="0">
                <a:solidFill>
                  <a:srgbClr val="000000"/>
                </a:solidFill>
              </a:rPr>
              <a:t>Sport </a:t>
            </a:r>
            <a:r>
              <a:rPr lang="fi-FI" sz="1600" dirty="0">
                <a:solidFill>
                  <a:srgbClr val="000000"/>
                </a:solidFill>
              </a:rPr>
              <a:t>72     |    </a:t>
            </a:r>
            <a:r>
              <a:rPr lang="fi-FI" sz="1600" b="1" dirty="0">
                <a:solidFill>
                  <a:srgbClr val="000000"/>
                </a:solidFill>
              </a:rPr>
              <a:t>Trendi </a:t>
            </a:r>
            <a:r>
              <a:rPr lang="fi-FI" sz="1600" dirty="0">
                <a:solidFill>
                  <a:srgbClr val="000000"/>
                </a:solidFill>
              </a:rPr>
              <a:t>71 </a:t>
            </a:r>
          </a:p>
          <a:p>
            <a:pPr algn="ctr"/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75350" y="238371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74</a:t>
            </a:r>
          </a:p>
        </p:txBody>
      </p:sp>
      <p:sp>
        <p:nvSpPr>
          <p:cNvPr id="15" name="Oval 14"/>
          <p:cNvSpPr/>
          <p:nvPr/>
        </p:nvSpPr>
        <p:spPr>
          <a:xfrm>
            <a:off x="4267200" y="238371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74</a:t>
            </a:r>
          </a:p>
        </p:txBody>
      </p:sp>
      <p:sp>
        <p:nvSpPr>
          <p:cNvPr id="16" name="Oval 15"/>
          <p:cNvSpPr/>
          <p:nvPr/>
        </p:nvSpPr>
        <p:spPr>
          <a:xfrm>
            <a:off x="2505676" y="238371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76</a:t>
            </a:r>
          </a:p>
        </p:txBody>
      </p:sp>
      <p:sp>
        <p:nvSpPr>
          <p:cNvPr id="17" name="Oval 16"/>
          <p:cNvSpPr/>
          <p:nvPr/>
        </p:nvSpPr>
        <p:spPr>
          <a:xfrm>
            <a:off x="787057" y="238371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76</a:t>
            </a:r>
          </a:p>
        </p:txBody>
      </p:sp>
      <p:sp>
        <p:nvSpPr>
          <p:cNvPr id="18" name="Oval 17"/>
          <p:cNvSpPr/>
          <p:nvPr/>
        </p:nvSpPr>
        <p:spPr>
          <a:xfrm>
            <a:off x="7707313" y="2383718"/>
            <a:ext cx="914400" cy="91598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000" b="1" dirty="0">
                <a:solidFill>
                  <a:schemeClr val="tx2"/>
                </a:solidFill>
                <a:latin typeface="+mj-lt"/>
                <a:cs typeface="Adelle-Bold"/>
              </a:rPr>
              <a:t>73</a:t>
            </a:r>
          </a:p>
        </p:txBody>
      </p:sp>
      <p:sp>
        <p:nvSpPr>
          <p:cNvPr id="20" name="Oval 19"/>
          <p:cNvSpPr/>
          <p:nvPr/>
        </p:nvSpPr>
        <p:spPr>
          <a:xfrm>
            <a:off x="8072438" y="496888"/>
            <a:ext cx="914400" cy="91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b="1" dirty="0">
                <a:solidFill>
                  <a:schemeClr val="tx2"/>
                </a:solidFill>
                <a:cs typeface="Adelle-Bold"/>
              </a:rPr>
              <a:t>Koko väestö</a:t>
            </a:r>
            <a: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  <a:t/>
            </a:r>
            <a:br>
              <a:rPr lang="fi-FI" sz="1000" dirty="0">
                <a:solidFill>
                  <a:schemeClr val="tx2"/>
                </a:solidFill>
                <a:latin typeface="Adelle-Bold"/>
                <a:cs typeface="Adelle-Bold"/>
              </a:rPr>
            </a:br>
            <a:r>
              <a:rPr lang="fi-FI" sz="3000" b="1" dirty="0">
                <a:solidFill>
                  <a:schemeClr val="tx2"/>
                </a:solidFill>
                <a:cs typeface="Adelle-Bold"/>
              </a:rPr>
              <a:t>44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kakausmedia_widescreen_2017">
  <a:themeElements>
    <a:clrScheme name="Aikakausmedia 2016">
      <a:dk1>
        <a:srgbClr val="000000"/>
      </a:dk1>
      <a:lt1>
        <a:sysClr val="window" lastClr="FFFFFF"/>
      </a:lt1>
      <a:dk2>
        <a:srgbClr val="000000"/>
      </a:dk2>
      <a:lt2>
        <a:srgbClr val="F2F6F7"/>
      </a:lt2>
      <a:accent1>
        <a:srgbClr val="E24426"/>
      </a:accent1>
      <a:accent2>
        <a:srgbClr val="7AC3BB"/>
      </a:accent2>
      <a:accent3>
        <a:srgbClr val="EBD656"/>
      </a:accent3>
      <a:accent4>
        <a:srgbClr val="F4A89D"/>
      </a:accent4>
      <a:accent5>
        <a:srgbClr val="F2F6F7"/>
      </a:accent5>
      <a:accent6>
        <a:srgbClr val="000000"/>
      </a:accent6>
      <a:hlink>
        <a:srgbClr val="F4A89D"/>
      </a:hlink>
      <a:folHlink>
        <a:srgbClr val="7AC3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Aikakausmedia_widescreen_2017.thmx</Template>
  <TotalTime>2304</TotalTime>
  <Words>1462</Words>
  <Application>Microsoft Macintosh PowerPoint</Application>
  <PresentationFormat>On-screen Show (16:9)</PresentationFormat>
  <Paragraphs>423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Adelle-Bold</vt:lpstr>
      <vt:lpstr>AdelleSans-SemiBold</vt:lpstr>
      <vt:lpstr>Calibri</vt:lpstr>
      <vt:lpstr>Calibri (Otsikot)</vt:lpstr>
      <vt:lpstr>ＭＳ Ｐゴシック</vt:lpstr>
      <vt:lpstr>Wingdings</vt:lpstr>
      <vt:lpstr>Arial</vt:lpstr>
      <vt:lpstr>Aikakausmedia_widescreen_2017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Eniten autoista ja moottoriajoneuvoista kiinnostuneita (% lukijoista)</vt:lpstr>
      <vt:lpstr>Eniten eläimistä ja lemmikeistä  kiinnostuneita (% lukijoista)</vt:lpstr>
      <vt:lpstr>Eniten hyvinvoinnista ja terveydestä  kiinnostuneita (% lukijoista)</vt:lpstr>
      <vt:lpstr>Eniten hyväntekeväisyydestä ja vapaa-ehtoistyöstä kiinnostuneita (% lukijoista)</vt:lpstr>
      <vt:lpstr>Eniten kalastuksesta kiinnostuneita  (% lukijoista)</vt:lpstr>
      <vt:lpstr>Eniten kauneudenhoidosta ja kosmetiikasta kiinnostuneita (% lukijoista)</vt:lpstr>
      <vt:lpstr>Eniten kirjoista ja kirjallisuudesta kiinnostuneita (% lukijoista)</vt:lpstr>
      <vt:lpstr>Eniten kotimaan matkailusta kiinnostuneita  (% lukijoista)</vt:lpstr>
      <vt:lpstr>Eniten kotimaan ja ulkomaiden ajankohtaisista asioista kiinnostuneita (% lukijoista)</vt:lpstr>
      <vt:lpstr>PowerPoint Presentation</vt:lpstr>
      <vt:lpstr>Eniten luonnosta ja luonnossa liikkumisesta  kiinnostuneita (% lukijoista)</vt:lpstr>
      <vt:lpstr>Eniten metsästyksestä kiinnostuneita  (% lukijoista)</vt:lpstr>
      <vt:lpstr>Eniten muodista ja pukeutumisesta kiinnostuneita  (% lukijoista)</vt:lpstr>
      <vt:lpstr>Eniten musiikista ja konserteista  kiinnostuneita (% lukijoista)</vt:lpstr>
      <vt:lpstr>Eniten mökkeilystä kiinnostuneita (% lukijoista)</vt:lpstr>
      <vt:lpstr>Eniten oman paikkakunnan asioista ja  tapahtumista kiinnostuneita (% lukijoista)</vt:lpstr>
      <vt:lpstr>Eniten pelaamisesta (tietokone-, konsoli-, netti-,  mobiilipelit) kiinnostuneita (% lukijoista)</vt:lpstr>
      <vt:lpstr>Eniten politiikasta ja yhteiskunnallisista asioista kiinnostuneita (% lukijoista)</vt:lpstr>
      <vt:lpstr>Eniten puutarhanhoidosta ja kasveista  kiinnostuneita (% lukijoista)</vt:lpstr>
      <vt:lpstr>Eniten rakentamisesta ja remontoinnista kiinnostuneita (% lukijoista)</vt:lpstr>
      <vt:lpstr>Eniten ruuanlaitosta, resepteistä ja leivonnasta  kiinnostuneita (% lukijoista)</vt:lpstr>
      <vt:lpstr>Eniten sanaristikoista ja sudokuista kiinnostuneita (% lukijoista)</vt:lpstr>
      <vt:lpstr>Eniten sisustamisesta kiinnostuneita  (% lukijoista)</vt:lpstr>
      <vt:lpstr>Eniten talous- ja raha-asioista* kiinnostuneita  (% lukijoista)</vt:lpstr>
      <vt:lpstr>Eniten tekniikan kehityksestä* kiinnostuneita  (% lukijoista)</vt:lpstr>
      <vt:lpstr>Eniten tieteestä ja tutkimuksesta kiinnostuneita  (% lukijoista)</vt:lpstr>
      <vt:lpstr>Eniten TV- ja radio-ohjelmista sekä elokuvista  kiinnostuneita (% lukijoista)  </vt:lpstr>
      <vt:lpstr>Eniten ulkomaan matkailusta kiinnostuneita  (% lukijoista)</vt:lpstr>
      <vt:lpstr>Eniten urheilusta, liikunnasta ja kuntoilusta  kiinnostuneita (% lukijoista)</vt:lpstr>
      <vt:lpstr>Eniten veneilystä ja purjehduksesta kiinnostuneita (% lukijoista)</vt:lpstr>
      <vt:lpstr>Eniten ympäristöasioista kiinnostuneita  (% lukijoista)</vt:lpstr>
      <vt:lpstr>PowerPoint Presentation</vt:lpstr>
      <vt:lpstr>PowerPoint Presentation</vt:lpstr>
    </vt:vector>
  </TitlesOfParts>
  <Manager/>
  <Company>Aikakausmedia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Kiinnostuksen kohteet prosenttia lukijoista</dc:title>
  <dc:subject/>
  <dc:creator>Outi Sonkamuotka</dc:creator>
  <cp:keywords/>
  <dc:description/>
  <cp:lastModifiedBy>Outi Sonkamuotka</cp:lastModifiedBy>
  <cp:revision>267</cp:revision>
  <dcterms:created xsi:type="dcterms:W3CDTF">2016-02-29T15:09:31Z</dcterms:created>
  <dcterms:modified xsi:type="dcterms:W3CDTF">2017-11-10T13:22:10Z</dcterms:modified>
  <cp:category/>
</cp:coreProperties>
</file>