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4.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15.xml" ContentType="application/vnd.openxmlformats-officedocument.themeOverride+xml"/>
  <Override PartName="/ppt/notesSlides/notesSlide24.xml" ContentType="application/vnd.openxmlformats-officedocument.presentationml.notesSlide+xml"/>
  <Override PartName="/ppt/charts/chart19.xml" ContentType="application/vnd.openxmlformats-officedocument.drawingml.chart+xml"/>
  <Override PartName="/ppt/theme/themeOverride16.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charts/chart22.xml" ContentType="application/vnd.openxmlformats-officedocument.drawingml.chart+xml"/>
  <Override PartName="/ppt/theme/themeOverride1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3.xml" ContentType="application/vnd.openxmlformats-officedocument.drawingml.chart+xml"/>
  <Override PartName="/ppt/theme/themeOverride20.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theme/themeOverride21.xml" ContentType="application/vnd.openxmlformats-officedocument.themeOverride+xml"/>
  <Override PartName="/ppt/notesSlides/notesSlide31.xml" ContentType="application/vnd.openxmlformats-officedocument.presentationml.notesSlide+xml"/>
  <Override PartName="/ppt/charts/chart25.xml" ContentType="application/vnd.openxmlformats-officedocument.drawingml.chart+xml"/>
  <Override PartName="/ppt/theme/themeOverride22.xml" ContentType="application/vnd.openxmlformats-officedocument.themeOverride+xml"/>
  <Override PartName="/ppt/notesSlides/notesSlide32.xml" ContentType="application/vnd.openxmlformats-officedocument.presentationml.notesSlide+xml"/>
  <Override PartName="/ppt/charts/chart26.xml" ContentType="application/vnd.openxmlformats-officedocument.drawingml.chart+xml"/>
  <Override PartName="/ppt/theme/themeOverride23.xml" ContentType="application/vnd.openxmlformats-officedocument.themeOverride+xml"/>
  <Override PartName="/ppt/notesSlides/notesSlide33.xml" ContentType="application/vnd.openxmlformats-officedocument.presentationml.notesSlide+xml"/>
  <Override PartName="/ppt/charts/chart27.xml" ContentType="application/vnd.openxmlformats-officedocument.drawingml.chart+xml"/>
  <Override PartName="/ppt/theme/themeOverride24.xml" ContentType="application/vnd.openxmlformats-officedocument.themeOverride+xml"/>
  <Override PartName="/ppt/notesSlides/notesSlide34.xml" ContentType="application/vnd.openxmlformats-officedocument.presentationml.notesSlide+xml"/>
  <Override PartName="/ppt/charts/chart28.xml" ContentType="application/vnd.openxmlformats-officedocument.drawingml.chart+xml"/>
  <Override PartName="/ppt/theme/themeOverride25.xml" ContentType="application/vnd.openxmlformats-officedocument.themeOverride+xml"/>
  <Override PartName="/ppt/notesSlides/notesSlide35.xml" ContentType="application/vnd.openxmlformats-officedocument.presentationml.notesSlide+xml"/>
  <Override PartName="/ppt/charts/chart29.xml" ContentType="application/vnd.openxmlformats-officedocument.drawingml.chart+xml"/>
  <Override PartName="/ppt/theme/themeOverride2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0.xml" ContentType="application/vnd.openxmlformats-officedocument.drawingml.chart+xml"/>
  <Override PartName="/ppt/theme/themeOverride27.xml" ContentType="application/vnd.openxmlformats-officedocument.themeOverride+xml"/>
  <Override PartName="/ppt/notesSlides/notesSlide38.xml" ContentType="application/vnd.openxmlformats-officedocument.presentationml.notesSlide+xml"/>
  <Override PartName="/ppt/charts/chart31.xml" ContentType="application/vnd.openxmlformats-officedocument.drawingml.chart+xml"/>
  <Override PartName="/ppt/theme/themeOverride28.xml" ContentType="application/vnd.openxmlformats-officedocument.themeOverride+xml"/>
  <Override PartName="/ppt/notesSlides/notesSlide39.xml" ContentType="application/vnd.openxmlformats-officedocument.presentationml.notesSlide+xml"/>
  <Override PartName="/ppt/charts/chart32.xml" ContentType="application/vnd.openxmlformats-officedocument.drawingml.chart+xml"/>
  <Override PartName="/ppt/theme/themeOverride29.xml" ContentType="application/vnd.openxmlformats-officedocument.themeOverride+xml"/>
  <Override PartName="/ppt/notesSlides/notesSlide40.xml" ContentType="application/vnd.openxmlformats-officedocument.presentationml.notesSlide+xml"/>
  <Override PartName="/ppt/charts/chart33.xml" ContentType="application/vnd.openxmlformats-officedocument.drawingml.chart+xml"/>
  <Override PartName="/ppt/theme/themeOverride30.xml" ContentType="application/vnd.openxmlformats-officedocument.themeOverride+xml"/>
  <Override PartName="/ppt/notesSlides/notesSlide41.xml" ContentType="application/vnd.openxmlformats-officedocument.presentationml.notesSlide+xml"/>
  <Override PartName="/ppt/charts/chart34.xml" ContentType="application/vnd.openxmlformats-officedocument.drawingml.chart+xml"/>
  <Override PartName="/ppt/theme/themeOverride3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1"/>
  </p:notesMasterIdLst>
  <p:sldIdLst>
    <p:sldId id="256" r:id="rId2"/>
    <p:sldId id="291" r:id="rId3"/>
    <p:sldId id="268" r:id="rId4"/>
    <p:sldId id="290" r:id="rId5"/>
    <p:sldId id="279" r:id="rId6"/>
    <p:sldId id="292" r:id="rId7"/>
    <p:sldId id="300" r:id="rId8"/>
    <p:sldId id="294" r:id="rId9"/>
    <p:sldId id="295" r:id="rId10"/>
    <p:sldId id="296" r:id="rId11"/>
    <p:sldId id="299" r:id="rId12"/>
    <p:sldId id="293" r:id="rId13"/>
    <p:sldId id="331" r:id="rId14"/>
    <p:sldId id="298" r:id="rId15"/>
    <p:sldId id="301" r:id="rId16"/>
    <p:sldId id="302" r:id="rId17"/>
    <p:sldId id="304" r:id="rId18"/>
    <p:sldId id="305" r:id="rId19"/>
    <p:sldId id="303" r:id="rId20"/>
    <p:sldId id="306" r:id="rId21"/>
    <p:sldId id="307" r:id="rId22"/>
    <p:sldId id="308" r:id="rId23"/>
    <p:sldId id="312" r:id="rId24"/>
    <p:sldId id="309" r:id="rId25"/>
    <p:sldId id="313" r:id="rId26"/>
    <p:sldId id="310" r:id="rId27"/>
    <p:sldId id="314" r:id="rId28"/>
    <p:sldId id="315" r:id="rId29"/>
    <p:sldId id="317" r:id="rId30"/>
    <p:sldId id="322" r:id="rId31"/>
    <p:sldId id="324" r:id="rId32"/>
    <p:sldId id="319" r:id="rId33"/>
    <p:sldId id="320" r:id="rId34"/>
    <p:sldId id="318" r:id="rId35"/>
    <p:sldId id="323" r:id="rId36"/>
    <p:sldId id="325" r:id="rId37"/>
    <p:sldId id="326" r:id="rId38"/>
    <p:sldId id="327" r:id="rId39"/>
    <p:sldId id="328" r:id="rId40"/>
    <p:sldId id="330" r:id="rId41"/>
    <p:sldId id="329" r:id="rId42"/>
    <p:sldId id="337" r:id="rId43"/>
    <p:sldId id="321" r:id="rId44"/>
    <p:sldId id="332" r:id="rId45"/>
    <p:sldId id="333" r:id="rId46"/>
    <p:sldId id="334" r:id="rId47"/>
    <p:sldId id="336" r:id="rId48"/>
    <p:sldId id="338" r:id="rId49"/>
    <p:sldId id="347" r:id="rId50"/>
    <p:sldId id="339" r:id="rId51"/>
    <p:sldId id="348" r:id="rId52"/>
    <p:sldId id="340" r:id="rId53"/>
    <p:sldId id="363" r:id="rId54"/>
    <p:sldId id="341" r:id="rId55"/>
    <p:sldId id="342" r:id="rId56"/>
    <p:sldId id="365" r:id="rId57"/>
    <p:sldId id="343" r:id="rId58"/>
    <p:sldId id="345" r:id="rId59"/>
    <p:sldId id="349" r:id="rId60"/>
    <p:sldId id="346" r:id="rId61"/>
    <p:sldId id="364" r:id="rId62"/>
    <p:sldId id="366" r:id="rId63"/>
    <p:sldId id="350" r:id="rId64"/>
    <p:sldId id="367" r:id="rId65"/>
    <p:sldId id="351" r:id="rId66"/>
    <p:sldId id="352" r:id="rId67"/>
    <p:sldId id="368" r:id="rId68"/>
    <p:sldId id="353" r:id="rId69"/>
    <p:sldId id="356" r:id="rId70"/>
    <p:sldId id="369" r:id="rId71"/>
    <p:sldId id="357" r:id="rId72"/>
    <p:sldId id="370" r:id="rId73"/>
    <p:sldId id="354" r:id="rId74"/>
    <p:sldId id="355" r:id="rId75"/>
    <p:sldId id="371" r:id="rId76"/>
    <p:sldId id="358" r:id="rId77"/>
    <p:sldId id="359" r:id="rId78"/>
    <p:sldId id="372" r:id="rId79"/>
    <p:sldId id="360" r:id="rId80"/>
    <p:sldId id="361" r:id="rId81"/>
    <p:sldId id="362" r:id="rId82"/>
    <p:sldId id="374" r:id="rId83"/>
    <p:sldId id="373" r:id="rId84"/>
    <p:sldId id="376" r:id="rId85"/>
    <p:sldId id="375" r:id="rId86"/>
    <p:sldId id="377" r:id="rId87"/>
    <p:sldId id="379" r:id="rId88"/>
    <p:sldId id="378" r:id="rId89"/>
    <p:sldId id="380" r:id="rId9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C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4"/>
    <p:restoredTop sz="94777"/>
  </p:normalViewPr>
  <p:slideViewPr>
    <p:cSldViewPr snapToGrid="0" snapToObjects="1">
      <p:cViewPr>
        <p:scale>
          <a:sx n="117" d="100"/>
          <a:sy n="117" d="100"/>
        </p:scale>
        <p:origin x="136" y="5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24.xml"/><Relationship Id="rId2"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themeOverride" Target="../theme/themeOverride27.xml"/><Relationship Id="rId2"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themeOverride" Target="../theme/themeOverride28.xml"/><Relationship Id="rId2"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29.xml"/><Relationship Id="rId2"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themeOverride" Target="../theme/themeOverride30.xml"/><Relationship Id="rId2"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themeOverride" Target="../theme/themeOverride31.xml"/><Relationship Id="rId2"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79262436183"/>
          <c:y val="0.0689496860025256"/>
          <c:w val="0.453154562827041"/>
          <c:h val="0.862100627994949"/>
        </c:manualLayout>
      </c:layout>
      <c:doughnutChart>
        <c:varyColors val="1"/>
        <c:ser>
          <c:idx val="0"/>
          <c:order val="0"/>
          <c:tx>
            <c:strRef>
              <c:f>Sheet1!$B$1</c:f>
              <c:strCache>
                <c:ptCount val="1"/>
                <c:pt idx="0">
                  <c:v>%</c:v>
                </c:pt>
              </c:strCache>
            </c:strRef>
          </c:tx>
          <c:spPr>
            <a:ln>
              <a:noFill/>
            </a:ln>
          </c:spPr>
          <c:dPt>
            <c:idx val="0"/>
            <c:bubble3D val="0"/>
            <c:spPr>
              <a:solidFill>
                <a:schemeClr val="accent1"/>
              </a:solidFill>
              <a:ln>
                <a:noFill/>
              </a:ln>
            </c:spPr>
          </c:dPt>
          <c:dPt>
            <c:idx val="1"/>
            <c:bubble3D val="0"/>
            <c:spPr>
              <a:solidFill>
                <a:schemeClr val="accent2"/>
              </a:solidFill>
              <a:ln>
                <a:noFill/>
              </a:ln>
            </c:spPr>
          </c:dPt>
          <c:dPt>
            <c:idx val="4"/>
            <c:bubble3D val="0"/>
            <c:spPr>
              <a:solidFill>
                <a:schemeClr val="bg1">
                  <a:lumMod val="95000"/>
                </a:schemeClr>
              </a:solidFill>
              <a:ln>
                <a:noFill/>
              </a:ln>
            </c:spPr>
          </c:dPt>
          <c:dLbls>
            <c:spPr>
              <a:noFill/>
              <a:ln>
                <a:noFill/>
              </a:ln>
              <a:effectLst/>
            </c:spPr>
            <c:txPr>
              <a:bodyPr/>
              <a:lstStyle/>
              <a:p>
                <a:pPr>
                  <a:defRPr sz="2200" b="1">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päätoimittaja</c:v>
                </c:pt>
                <c:pt idx="1">
                  <c:v>toiminnanjohtaja</c:v>
                </c:pt>
                <c:pt idx="2">
                  <c:v>toimituspäällikkö/tuottaja</c:v>
                </c:pt>
                <c:pt idx="3">
                  <c:v>toimitussihteeri</c:v>
                </c:pt>
                <c:pt idx="4">
                  <c:v>jokin muu</c:v>
                </c:pt>
              </c:strCache>
            </c:strRef>
          </c:cat>
          <c:val>
            <c:numRef>
              <c:f>Sheet1!$B$2:$B$6</c:f>
              <c:numCache>
                <c:formatCode>0</c:formatCode>
                <c:ptCount val="5"/>
                <c:pt idx="0">
                  <c:v>86.0</c:v>
                </c:pt>
                <c:pt idx="1">
                  <c:v>5.0</c:v>
                </c:pt>
                <c:pt idx="2">
                  <c:v>5.0</c:v>
                </c:pt>
                <c:pt idx="3">
                  <c:v>2.0</c:v>
                </c:pt>
                <c:pt idx="4">
                  <c:v>2.0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407045712427"/>
          <c:y val="0.0477701095118371"/>
          <c:w val="0.362368391090804"/>
          <c:h val="0.904459504354443"/>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Pinterest</c:v>
                </c:pt>
                <c:pt idx="1">
                  <c:v>Painettu lehti</c:v>
                </c:pt>
                <c:pt idx="2">
                  <c:v>Tapahtumat</c:v>
                </c:pt>
                <c:pt idx="3">
                  <c:v>Koulutus</c:v>
                </c:pt>
                <c:pt idx="4">
                  <c:v>Snapchat</c:v>
                </c:pt>
                <c:pt idx="5">
                  <c:v>LinkedIn</c:v>
                </c:pt>
                <c:pt idx="6">
                  <c:v>WhatsApp</c:v>
                </c:pt>
                <c:pt idx="7">
                  <c:v>Facebook</c:v>
                </c:pt>
              </c:strCache>
            </c:strRef>
          </c:cat>
          <c:val>
            <c:numRef>
              <c:f>Sheet1!$B$2:$B$9</c:f>
              <c:numCache>
                <c:formatCode>0</c:formatCode>
                <c:ptCount val="8"/>
                <c:pt idx="0" formatCode="General">
                  <c:v>6.0</c:v>
                </c:pt>
                <c:pt idx="1">
                  <c:v>14.0</c:v>
                </c:pt>
                <c:pt idx="2">
                  <c:v>14.0</c:v>
                </c:pt>
                <c:pt idx="3">
                  <c:v>20.0</c:v>
                </c:pt>
                <c:pt idx="4">
                  <c:v>26.0</c:v>
                </c:pt>
                <c:pt idx="5">
                  <c:v>28.0</c:v>
                </c:pt>
                <c:pt idx="6">
                  <c:v>31.0</c:v>
                </c:pt>
                <c:pt idx="7">
                  <c:v>40.0</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Pinterest</c:v>
                </c:pt>
                <c:pt idx="1">
                  <c:v>Painettu lehti</c:v>
                </c:pt>
                <c:pt idx="2">
                  <c:v>Tapahtumat</c:v>
                </c:pt>
                <c:pt idx="3">
                  <c:v>Koulutus</c:v>
                </c:pt>
                <c:pt idx="4">
                  <c:v>Snapchat</c:v>
                </c:pt>
                <c:pt idx="5">
                  <c:v>LinkedIn</c:v>
                </c:pt>
                <c:pt idx="6">
                  <c:v>WhatsApp</c:v>
                </c:pt>
                <c:pt idx="7">
                  <c:v>Facebook</c:v>
                </c:pt>
              </c:strCache>
            </c:strRef>
          </c:cat>
          <c:val>
            <c:numRef>
              <c:f>Sheet1!$C$2:$C$9</c:f>
              <c:numCache>
                <c:formatCode>General</c:formatCode>
                <c:ptCount val="8"/>
                <c:pt idx="0">
                  <c:v>91.0</c:v>
                </c:pt>
                <c:pt idx="1">
                  <c:v>59.0</c:v>
                </c:pt>
                <c:pt idx="2">
                  <c:v>81.0</c:v>
                </c:pt>
                <c:pt idx="3">
                  <c:v>73.0</c:v>
                </c:pt>
                <c:pt idx="4">
                  <c:v>63.0</c:v>
                </c:pt>
                <c:pt idx="5">
                  <c:v>69.0</c:v>
                </c:pt>
                <c:pt idx="6">
                  <c:v>58.0</c:v>
                </c:pt>
                <c:pt idx="7">
                  <c:v>49.0</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Pinterest</c:v>
                </c:pt>
                <c:pt idx="1">
                  <c:v>Painettu lehti</c:v>
                </c:pt>
                <c:pt idx="2">
                  <c:v>Tapahtumat</c:v>
                </c:pt>
                <c:pt idx="3">
                  <c:v>Koulutus</c:v>
                </c:pt>
                <c:pt idx="4">
                  <c:v>Snapchat</c:v>
                </c:pt>
                <c:pt idx="5">
                  <c:v>LinkedIn</c:v>
                </c:pt>
                <c:pt idx="6">
                  <c:v>WhatsApp</c:v>
                </c:pt>
                <c:pt idx="7">
                  <c:v>Facebook</c:v>
                </c:pt>
              </c:strCache>
            </c:strRef>
          </c:cat>
          <c:val>
            <c:numRef>
              <c:f>Sheet1!$D$2:$D$9</c:f>
              <c:numCache>
                <c:formatCode>General</c:formatCode>
                <c:ptCount val="8"/>
                <c:pt idx="0">
                  <c:v>3.0</c:v>
                </c:pt>
                <c:pt idx="1">
                  <c:v>27.0</c:v>
                </c:pt>
                <c:pt idx="2">
                  <c:v>5.0</c:v>
                </c:pt>
                <c:pt idx="3">
                  <c:v>7.0</c:v>
                </c:pt>
                <c:pt idx="4">
                  <c:v>11.0</c:v>
                </c:pt>
                <c:pt idx="5">
                  <c:v>3.0</c:v>
                </c:pt>
                <c:pt idx="6">
                  <c:v>11.0</c:v>
                </c:pt>
                <c:pt idx="7">
                  <c:v>12.0</c:v>
                </c:pt>
              </c:numCache>
            </c:numRef>
          </c:val>
        </c:ser>
        <c:dLbls>
          <c:showLegendKey val="0"/>
          <c:showVal val="0"/>
          <c:showCatName val="0"/>
          <c:showSerName val="0"/>
          <c:showPercent val="0"/>
          <c:showBubbleSize val="0"/>
        </c:dLbls>
        <c:gapWidth val="150"/>
        <c:overlap val="100"/>
        <c:axId val="1186519216"/>
        <c:axId val="1186523840"/>
      </c:barChart>
      <c:catAx>
        <c:axId val="1186519216"/>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6523840"/>
        <c:crosses val="autoZero"/>
        <c:auto val="1"/>
        <c:lblAlgn val="ctr"/>
        <c:lblOffset val="100"/>
        <c:noMultiLvlLbl val="0"/>
      </c:catAx>
      <c:valAx>
        <c:axId val="1186523840"/>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a:solidFill>
                  <a:srgbClr val="000000"/>
                </a:solidFill>
              </a:defRPr>
            </a:pPr>
            <a:endParaRPr lang="en-US"/>
          </a:p>
        </c:txPr>
        <c:crossAx val="1186519216"/>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25 - 52 kertaa vuodessa</c:v>
                </c:pt>
                <c:pt idx="1">
                  <c:v>13 - 24 kertaa vuodessa</c:v>
                </c:pt>
                <c:pt idx="2">
                  <c:v>5 - 12 kertaa vuodessa</c:v>
                </c:pt>
                <c:pt idx="3">
                  <c:v>3 - 4 kertaa vuodessa</c:v>
                </c:pt>
                <c:pt idx="4">
                  <c:v>Kaksi kertaa vuodessa</c:v>
                </c:pt>
                <c:pt idx="5">
                  <c:v>Kerran vuodessa</c:v>
                </c:pt>
              </c:strCache>
            </c:strRef>
          </c:cat>
          <c:val>
            <c:numRef>
              <c:f>Sheet1!$B$2:$B$7</c:f>
              <c:numCache>
                <c:formatCode>0%</c:formatCode>
                <c:ptCount val="6"/>
                <c:pt idx="0">
                  <c:v>0.0</c:v>
                </c:pt>
                <c:pt idx="1">
                  <c:v>0.07</c:v>
                </c:pt>
                <c:pt idx="2">
                  <c:v>0.57</c:v>
                </c:pt>
                <c:pt idx="3">
                  <c:v>0.36</c:v>
                </c:pt>
                <c:pt idx="4">
                  <c:v>0.0</c:v>
                </c:pt>
                <c:pt idx="5">
                  <c:v>0.0</c:v>
                </c:pt>
              </c:numCache>
            </c:numRef>
          </c:val>
        </c:ser>
        <c:dLbls>
          <c:showLegendKey val="0"/>
          <c:showVal val="0"/>
          <c:showCatName val="0"/>
          <c:showSerName val="0"/>
          <c:showPercent val="0"/>
          <c:showBubbleSize val="0"/>
        </c:dLbls>
        <c:gapWidth val="150"/>
        <c:axId val="1186565136"/>
        <c:axId val="1186569056"/>
      </c:barChart>
      <c:catAx>
        <c:axId val="1186565136"/>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6569056"/>
        <c:crosses val="autoZero"/>
        <c:auto val="1"/>
        <c:lblAlgn val="ctr"/>
        <c:lblOffset val="100"/>
        <c:noMultiLvlLbl val="0"/>
      </c:catAx>
      <c:valAx>
        <c:axId val="118656905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6565136"/>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BD656"/>
            </a:solidFill>
          </c:spPr>
          <c:invertIfNegative val="0"/>
          <c:dPt>
            <c:idx val="0"/>
            <c:invertIfNegative val="0"/>
            <c:bubble3D val="0"/>
            <c:spPr>
              <a:solidFill>
                <a:srgbClr val="E24426"/>
              </a:solidFill>
            </c:spPr>
          </c:dPt>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Painettu lehti lopetetaan</c:v>
                </c:pt>
                <c:pt idx="1">
                  <c:v>Harvemmin</c:v>
                </c:pt>
                <c:pt idx="2">
                  <c:v>Yhtä usein</c:v>
                </c:pt>
                <c:pt idx="3">
                  <c:v>Useammin</c:v>
                </c:pt>
              </c:strCache>
            </c:strRef>
          </c:cat>
          <c:val>
            <c:numRef>
              <c:f>Sheet1!$B$2:$B$5</c:f>
              <c:numCache>
                <c:formatCode>0%</c:formatCode>
                <c:ptCount val="4"/>
                <c:pt idx="0">
                  <c:v>0.07</c:v>
                </c:pt>
                <c:pt idx="1">
                  <c:v>0.32</c:v>
                </c:pt>
                <c:pt idx="2">
                  <c:v>0.61</c:v>
                </c:pt>
                <c:pt idx="3">
                  <c:v>0.0</c:v>
                </c:pt>
              </c:numCache>
            </c:numRef>
          </c:val>
        </c:ser>
        <c:dLbls>
          <c:showLegendKey val="0"/>
          <c:showVal val="0"/>
          <c:showCatName val="0"/>
          <c:showSerName val="0"/>
          <c:showPercent val="0"/>
          <c:showBubbleSize val="0"/>
        </c:dLbls>
        <c:gapWidth val="150"/>
        <c:axId val="1184166544"/>
        <c:axId val="1187034096"/>
      </c:barChart>
      <c:catAx>
        <c:axId val="1184166544"/>
        <c:scaling>
          <c:orientation val="minMax"/>
        </c:scaling>
        <c:delete val="0"/>
        <c:axPos val="l"/>
        <c:numFmt formatCode="General" sourceLinked="0"/>
        <c:majorTickMark val="none"/>
        <c:minorTickMark val="none"/>
        <c:tickLblPos val="low"/>
        <c:spPr>
          <a:ln>
            <a:noFill/>
          </a:ln>
        </c:spPr>
        <c:txPr>
          <a:bodyPr rot="0"/>
          <a:lstStyle/>
          <a:p>
            <a:pPr>
              <a:defRPr sz="1400" b="0" i="0">
                <a:solidFill>
                  <a:srgbClr val="000000"/>
                </a:solidFill>
                <a:latin typeface="Calibri" charset="0"/>
                <a:ea typeface="Calibri" charset="0"/>
                <a:cs typeface="Calibri" charset="0"/>
              </a:defRPr>
            </a:pPr>
            <a:endParaRPr lang="en-US"/>
          </a:p>
        </c:txPr>
        <c:crossAx val="1187034096"/>
        <c:crosses val="autoZero"/>
        <c:auto val="1"/>
        <c:lblAlgn val="ctr"/>
        <c:lblOffset val="100"/>
        <c:noMultiLvlLbl val="0"/>
      </c:catAx>
      <c:valAx>
        <c:axId val="118703409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4166544"/>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Muistuttaminen järjestön olemassaolosta ja merkityksestä</c:v>
                </c:pt>
                <c:pt idx="1">
                  <c:v>Yhteiskunnallinen vaikuttaminen</c:v>
                </c:pt>
                <c:pt idx="2">
                  <c:v>Taustoittavan/syventävän tiedon tarjoaminen</c:v>
                </c:pt>
                <c:pt idx="3">
                  <c:v>Järjestön mielikuvan muokkaaminen</c:v>
                </c:pt>
                <c:pt idx="4">
                  <c:v>Jäsenten sitouttaminen ja yhteishengen luominen</c:v>
                </c:pt>
                <c:pt idx="5">
                  <c:v>Järjestön ja sille tärkeiden aiheiden näkyvyyden kasvattaminen</c:v>
                </c:pt>
                <c:pt idx="6">
                  <c:v>Asiantuntijatiedon välittäminen</c:v>
                </c:pt>
              </c:strCache>
            </c:strRef>
          </c:cat>
          <c:val>
            <c:numRef>
              <c:f>Sheet1!$B$2:$B$8</c:f>
              <c:numCache>
                <c:formatCode>0%</c:formatCode>
                <c:ptCount val="7"/>
                <c:pt idx="0">
                  <c:v>0.613636363636364</c:v>
                </c:pt>
                <c:pt idx="1">
                  <c:v>0.659090909090909</c:v>
                </c:pt>
                <c:pt idx="2">
                  <c:v>0.727272727272727</c:v>
                </c:pt>
                <c:pt idx="3">
                  <c:v>0.795454545454545</c:v>
                </c:pt>
                <c:pt idx="4">
                  <c:v>0.840909090909091</c:v>
                </c:pt>
                <c:pt idx="5">
                  <c:v>0.840909090909091</c:v>
                </c:pt>
                <c:pt idx="6">
                  <c:v>0.886363636363636</c:v>
                </c:pt>
              </c:numCache>
            </c:numRef>
          </c:val>
        </c:ser>
        <c:dLbls>
          <c:showLegendKey val="0"/>
          <c:showVal val="0"/>
          <c:showCatName val="0"/>
          <c:showSerName val="0"/>
          <c:showPercent val="0"/>
          <c:showBubbleSize val="0"/>
        </c:dLbls>
        <c:gapWidth val="150"/>
        <c:axId val="1187099072"/>
        <c:axId val="1186644336"/>
      </c:barChart>
      <c:catAx>
        <c:axId val="1187099072"/>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6644336"/>
        <c:crosses val="autoZero"/>
        <c:auto val="1"/>
        <c:lblAlgn val="ctr"/>
        <c:lblOffset val="100"/>
        <c:noMultiLvlLbl val="0"/>
      </c:catAx>
      <c:valAx>
        <c:axId val="118664433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709907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Muu</c:v>
                </c:pt>
                <c:pt idx="1">
                  <c:v>Vertaistuen tarjoaminen</c:v>
                </c:pt>
                <c:pt idx="2">
                  <c:v>Tiedottaminen järjestön ajankohtaisista tapahtumista</c:v>
                </c:pt>
                <c:pt idx="3">
                  <c:v>Ajankohtaisviestintä alan uutisista</c:v>
                </c:pt>
                <c:pt idx="4">
                  <c:v>Ilmoituskanava jäsenistölle</c:v>
                </c:pt>
                <c:pt idx="5">
                  <c:v>Ajankohtaisviestintä järjestön uutisista</c:v>
                </c:pt>
                <c:pt idx="6">
                  <c:v>Tulojen hankinta (ilmoitusmyynti)</c:v>
                </c:pt>
                <c:pt idx="7">
                  <c:v>Uusien jäsenten hankinta</c:v>
                </c:pt>
              </c:strCache>
            </c:strRef>
          </c:cat>
          <c:val>
            <c:numRef>
              <c:f>Sheet1!$B$2:$B$9</c:f>
              <c:numCache>
                <c:formatCode>0%</c:formatCode>
                <c:ptCount val="8"/>
                <c:pt idx="0">
                  <c:v>0.02</c:v>
                </c:pt>
                <c:pt idx="1">
                  <c:v>0.43</c:v>
                </c:pt>
                <c:pt idx="2">
                  <c:v>0.45</c:v>
                </c:pt>
                <c:pt idx="3">
                  <c:v>0.5</c:v>
                </c:pt>
                <c:pt idx="4">
                  <c:v>0.5</c:v>
                </c:pt>
                <c:pt idx="5">
                  <c:v>0.52</c:v>
                </c:pt>
                <c:pt idx="6">
                  <c:v>0.55</c:v>
                </c:pt>
                <c:pt idx="7">
                  <c:v>0.568181818181818</c:v>
                </c:pt>
              </c:numCache>
            </c:numRef>
          </c:val>
        </c:ser>
        <c:dLbls>
          <c:showLegendKey val="0"/>
          <c:showVal val="0"/>
          <c:showCatName val="0"/>
          <c:showSerName val="0"/>
          <c:showPercent val="0"/>
          <c:showBubbleSize val="0"/>
        </c:dLbls>
        <c:gapWidth val="150"/>
        <c:axId val="1186701968"/>
        <c:axId val="1186705904"/>
      </c:barChart>
      <c:catAx>
        <c:axId val="1186701968"/>
        <c:scaling>
          <c:orientation val="minMax"/>
        </c:scaling>
        <c:delete val="0"/>
        <c:axPos val="l"/>
        <c:numFmt formatCode="General" sourceLinked="0"/>
        <c:majorTickMark val="none"/>
        <c:minorTickMark val="none"/>
        <c:tickLblPos val="low"/>
        <c:spPr>
          <a:ln>
            <a:noFill/>
          </a:ln>
        </c:spPr>
        <c:txPr>
          <a:bodyPr rot="0"/>
          <a:lstStyle/>
          <a:p>
            <a:pPr algn="r">
              <a:defRPr sz="1200" b="0" i="0">
                <a:solidFill>
                  <a:srgbClr val="000000"/>
                </a:solidFill>
                <a:latin typeface="Calibri" charset="0"/>
                <a:ea typeface="Calibri" charset="0"/>
                <a:cs typeface="Calibri" charset="0"/>
              </a:defRPr>
            </a:pPr>
            <a:endParaRPr lang="en-US"/>
          </a:p>
        </c:txPr>
        <c:crossAx val="1186705904"/>
        <c:crosses val="autoZero"/>
        <c:auto val="1"/>
        <c:lblAlgn val="ctr"/>
        <c:lblOffset val="100"/>
        <c:noMultiLvlLbl val="0"/>
      </c:catAx>
      <c:valAx>
        <c:axId val="1186705904"/>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670196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Uskottavuuden tuominen järjestölle</c:v>
                </c:pt>
                <c:pt idx="1">
                  <c:v>Yhteiskunnallinen vaikuttaminen</c:v>
                </c:pt>
                <c:pt idx="2">
                  <c:v>Järjestön mielikuvan muokkaaminen</c:v>
                </c:pt>
                <c:pt idx="3">
                  <c:v>Asiantuntijatiedon välittäminen</c:v>
                </c:pt>
                <c:pt idx="4">
                  <c:v>Jäsenten sitouttaminen ja yhteishengen luominen</c:v>
                </c:pt>
                <c:pt idx="5">
                  <c:v>Järjestön ja sille tärkeiden aiheiden näkyvyyden kasvattaminen</c:v>
                </c:pt>
                <c:pt idx="6">
                  <c:v>Taustoittavan/syventävän tiedon tarjoaminen</c:v>
                </c:pt>
              </c:strCache>
            </c:strRef>
          </c:cat>
          <c:val>
            <c:numRef>
              <c:f>Sheet1!$B$2:$B$8</c:f>
              <c:numCache>
                <c:formatCode>0</c:formatCode>
                <c:ptCount val="7"/>
                <c:pt idx="0">
                  <c:v>33.0</c:v>
                </c:pt>
                <c:pt idx="1">
                  <c:v>35.0</c:v>
                </c:pt>
                <c:pt idx="2">
                  <c:v>35.0</c:v>
                </c:pt>
                <c:pt idx="3">
                  <c:v>39.0</c:v>
                </c:pt>
                <c:pt idx="4">
                  <c:v>43.0</c:v>
                </c:pt>
                <c:pt idx="5">
                  <c:v>48.0</c:v>
                </c:pt>
                <c:pt idx="6" formatCode="General">
                  <c:v>60.0</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Uskottavuuden tuominen järjestölle</c:v>
                </c:pt>
                <c:pt idx="1">
                  <c:v>Yhteiskunnallinen vaikuttaminen</c:v>
                </c:pt>
                <c:pt idx="2">
                  <c:v>Järjestön mielikuvan muokkaaminen</c:v>
                </c:pt>
                <c:pt idx="3">
                  <c:v>Asiantuntijatiedon välittäminen</c:v>
                </c:pt>
                <c:pt idx="4">
                  <c:v>Jäsenten sitouttaminen ja yhteishengen luominen</c:v>
                </c:pt>
                <c:pt idx="5">
                  <c:v>Järjestön ja sille tärkeiden aiheiden näkyvyyden kasvattaminen</c:v>
                </c:pt>
                <c:pt idx="6">
                  <c:v>Taustoittavan/syventävän tiedon tarjoaminen</c:v>
                </c:pt>
              </c:strCache>
            </c:strRef>
          </c:cat>
          <c:val>
            <c:numRef>
              <c:f>Sheet1!$C$2:$C$8</c:f>
              <c:numCache>
                <c:formatCode>General</c:formatCode>
                <c:ptCount val="7"/>
                <c:pt idx="0">
                  <c:v>52.0</c:v>
                </c:pt>
                <c:pt idx="1">
                  <c:v>47.0</c:v>
                </c:pt>
                <c:pt idx="2">
                  <c:v>51.0</c:v>
                </c:pt>
                <c:pt idx="3">
                  <c:v>45.0</c:v>
                </c:pt>
                <c:pt idx="4">
                  <c:v>40.0</c:v>
                </c:pt>
                <c:pt idx="5">
                  <c:v>36.0</c:v>
                </c:pt>
                <c:pt idx="6">
                  <c:v>26.0</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Uskottavuuden tuominen järjestölle</c:v>
                </c:pt>
                <c:pt idx="1">
                  <c:v>Yhteiskunnallinen vaikuttaminen</c:v>
                </c:pt>
                <c:pt idx="2">
                  <c:v>Järjestön mielikuvan muokkaaminen</c:v>
                </c:pt>
                <c:pt idx="3">
                  <c:v>Asiantuntijatiedon välittäminen</c:v>
                </c:pt>
                <c:pt idx="4">
                  <c:v>Jäsenten sitouttaminen ja yhteishengen luominen</c:v>
                </c:pt>
                <c:pt idx="5">
                  <c:v>Järjestön ja sille tärkeiden aiheiden näkyvyyden kasvattaminen</c:v>
                </c:pt>
                <c:pt idx="6">
                  <c:v>Taustoittavan/syventävän tiedon tarjoaminen</c:v>
                </c:pt>
              </c:strCache>
            </c:strRef>
          </c:cat>
          <c:val>
            <c:numRef>
              <c:f>Sheet1!$D$2:$D$8</c:f>
              <c:numCache>
                <c:formatCode>General</c:formatCode>
                <c:ptCount val="7"/>
                <c:pt idx="0">
                  <c:v>14.0</c:v>
                </c:pt>
                <c:pt idx="1">
                  <c:v>19.0</c:v>
                </c:pt>
                <c:pt idx="2">
                  <c:v>14.0</c:v>
                </c:pt>
                <c:pt idx="3">
                  <c:v>16.0</c:v>
                </c:pt>
                <c:pt idx="4">
                  <c:v>17.0</c:v>
                </c:pt>
                <c:pt idx="5">
                  <c:v>16.0</c:v>
                </c:pt>
                <c:pt idx="6">
                  <c:v>14.0</c:v>
                </c:pt>
              </c:numCache>
            </c:numRef>
          </c:val>
        </c:ser>
        <c:dLbls>
          <c:showLegendKey val="0"/>
          <c:showVal val="0"/>
          <c:showCatName val="0"/>
          <c:showSerName val="0"/>
          <c:showPercent val="0"/>
          <c:showBubbleSize val="0"/>
        </c:dLbls>
        <c:gapWidth val="150"/>
        <c:overlap val="100"/>
        <c:axId val="1186756048"/>
        <c:axId val="1187199968"/>
      </c:barChart>
      <c:catAx>
        <c:axId val="1186756048"/>
        <c:scaling>
          <c:orientation val="minMax"/>
        </c:scaling>
        <c:delete val="0"/>
        <c:axPos val="l"/>
        <c:numFmt formatCode="General" sourceLinked="0"/>
        <c:majorTickMark val="none"/>
        <c:minorTickMark val="none"/>
        <c:tickLblPos val="low"/>
        <c:spPr>
          <a:ln>
            <a:noFill/>
          </a:ln>
        </c:spPr>
        <c:txPr>
          <a:bodyPr rot="0"/>
          <a:lstStyle/>
          <a:p>
            <a:pPr algn="r">
              <a:defRPr sz="1200" b="0" i="0">
                <a:solidFill>
                  <a:srgbClr val="000000"/>
                </a:solidFill>
                <a:latin typeface="Calibri" charset="0"/>
                <a:ea typeface="Calibri" charset="0"/>
                <a:cs typeface="Calibri" charset="0"/>
              </a:defRPr>
            </a:pPr>
            <a:endParaRPr lang="en-US"/>
          </a:p>
        </c:txPr>
        <c:crossAx val="1187199968"/>
        <c:crosses val="autoZero"/>
        <c:auto val="1"/>
        <c:lblAlgn val="ctr"/>
        <c:lblOffset val="100"/>
        <c:noMultiLvlLbl val="0"/>
      </c:catAx>
      <c:valAx>
        <c:axId val="1187199968"/>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6756048"/>
        <c:crosses val="autoZero"/>
        <c:crossBetween val="between"/>
      </c:valAx>
      <c:spPr>
        <a:ln>
          <a:solidFill>
            <a:schemeClr val="bg1">
              <a:lumMod val="75000"/>
            </a:schemeClr>
          </a:solidFill>
          <a:prstDash val="dash"/>
        </a:ln>
      </c:spPr>
    </c:plotArea>
    <c:legend>
      <c:legendPos val="t"/>
      <c:layout/>
      <c:overlay val="0"/>
      <c:txPr>
        <a:bodyPr/>
        <a:lstStyle/>
        <a:p>
          <a:pPr>
            <a:defRPr sz="1400" b="0" i="0">
              <a:solidFill>
                <a:srgbClr val="000000"/>
              </a:solidFill>
              <a:latin typeface="Calibri" charset="0"/>
              <a:ea typeface="Calibri" charset="0"/>
              <a:cs typeface="Calibri"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Tiedottaminen järjestön ajankohtaisista tapahtumista</c:v>
                </c:pt>
                <c:pt idx="1">
                  <c:v>Ajankohtaisviestintä järjestön uutisista</c:v>
                </c:pt>
                <c:pt idx="2">
                  <c:v>Ajankohtaisviestintä alan uutisista</c:v>
                </c:pt>
                <c:pt idx="3">
                  <c:v>Ilmoituskanava jäsenistölle</c:v>
                </c:pt>
                <c:pt idx="4">
                  <c:v>Vertaistuen tarjoaminen</c:v>
                </c:pt>
                <c:pt idx="5">
                  <c:v>Tulojen hankinta (ilmoitusmyynti)</c:v>
                </c:pt>
                <c:pt idx="6">
                  <c:v>Uusien jäsenten hankinta</c:v>
                </c:pt>
                <c:pt idx="7">
                  <c:v>Muistuttaminen järjestön olemassaolosta ja merkityksestä</c:v>
                </c:pt>
              </c:strCache>
            </c:strRef>
          </c:cat>
          <c:val>
            <c:numRef>
              <c:f>Sheet1!$B$2:$B$9</c:f>
              <c:numCache>
                <c:formatCode>0</c:formatCode>
                <c:ptCount val="8"/>
                <c:pt idx="0" formatCode="General">
                  <c:v>2.0</c:v>
                </c:pt>
                <c:pt idx="1">
                  <c:v>2.0</c:v>
                </c:pt>
                <c:pt idx="2">
                  <c:v>5.0</c:v>
                </c:pt>
                <c:pt idx="3">
                  <c:v>8.0</c:v>
                </c:pt>
                <c:pt idx="4">
                  <c:v>12.0</c:v>
                </c:pt>
                <c:pt idx="5">
                  <c:v>12.0</c:v>
                </c:pt>
                <c:pt idx="6">
                  <c:v>17.0</c:v>
                </c:pt>
                <c:pt idx="7">
                  <c:v>26.0</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Tiedottaminen järjestön ajankohtaisista tapahtumista</c:v>
                </c:pt>
                <c:pt idx="1">
                  <c:v>Ajankohtaisviestintä järjestön uutisista</c:v>
                </c:pt>
                <c:pt idx="2">
                  <c:v>Ajankohtaisviestintä alan uutisista</c:v>
                </c:pt>
                <c:pt idx="3">
                  <c:v>Ilmoituskanava jäsenistölle</c:v>
                </c:pt>
                <c:pt idx="4">
                  <c:v>Vertaistuen tarjoaminen</c:v>
                </c:pt>
                <c:pt idx="5">
                  <c:v>Tulojen hankinta (ilmoitusmyynti)</c:v>
                </c:pt>
                <c:pt idx="6">
                  <c:v>Uusien jäsenten hankinta</c:v>
                </c:pt>
                <c:pt idx="7">
                  <c:v>Muistuttaminen järjestön olemassaolosta ja merkityksestä</c:v>
                </c:pt>
              </c:strCache>
            </c:strRef>
          </c:cat>
          <c:val>
            <c:numRef>
              <c:f>Sheet1!$C$2:$C$9</c:f>
              <c:numCache>
                <c:formatCode>General</c:formatCode>
                <c:ptCount val="8"/>
                <c:pt idx="0">
                  <c:v>33.0</c:v>
                </c:pt>
                <c:pt idx="1">
                  <c:v>35.0</c:v>
                </c:pt>
                <c:pt idx="2">
                  <c:v>32.0</c:v>
                </c:pt>
                <c:pt idx="3">
                  <c:v>35.0</c:v>
                </c:pt>
                <c:pt idx="4">
                  <c:v>68.0</c:v>
                </c:pt>
                <c:pt idx="5">
                  <c:v>47.0</c:v>
                </c:pt>
                <c:pt idx="6">
                  <c:v>57.0</c:v>
                </c:pt>
                <c:pt idx="7">
                  <c:v>57.0</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Tiedottaminen järjestön ajankohtaisista tapahtumista</c:v>
                </c:pt>
                <c:pt idx="1">
                  <c:v>Ajankohtaisviestintä järjestön uutisista</c:v>
                </c:pt>
                <c:pt idx="2">
                  <c:v>Ajankohtaisviestintä alan uutisista</c:v>
                </c:pt>
                <c:pt idx="3">
                  <c:v>Ilmoituskanava jäsenistölle</c:v>
                </c:pt>
                <c:pt idx="4">
                  <c:v>Vertaistuen tarjoaminen</c:v>
                </c:pt>
                <c:pt idx="5">
                  <c:v>Tulojen hankinta (ilmoitusmyynti)</c:v>
                </c:pt>
                <c:pt idx="6">
                  <c:v>Uusien jäsenten hankinta</c:v>
                </c:pt>
                <c:pt idx="7">
                  <c:v>Muistuttaminen järjestön olemassaolosta ja merkityksestä</c:v>
                </c:pt>
              </c:strCache>
            </c:strRef>
          </c:cat>
          <c:val>
            <c:numRef>
              <c:f>Sheet1!$D$2:$D$9</c:f>
              <c:numCache>
                <c:formatCode>General</c:formatCode>
                <c:ptCount val="8"/>
                <c:pt idx="0">
                  <c:v>64.0</c:v>
                </c:pt>
                <c:pt idx="1">
                  <c:v>63.0</c:v>
                </c:pt>
                <c:pt idx="2">
                  <c:v>64.0</c:v>
                </c:pt>
                <c:pt idx="3">
                  <c:v>57.0</c:v>
                </c:pt>
                <c:pt idx="4">
                  <c:v>20.0</c:v>
                </c:pt>
                <c:pt idx="5">
                  <c:v>42.0</c:v>
                </c:pt>
                <c:pt idx="6">
                  <c:v>26.0</c:v>
                </c:pt>
                <c:pt idx="7">
                  <c:v>26.0</c:v>
                </c:pt>
              </c:numCache>
            </c:numRef>
          </c:val>
        </c:ser>
        <c:dLbls>
          <c:showLegendKey val="0"/>
          <c:showVal val="0"/>
          <c:showCatName val="0"/>
          <c:showSerName val="0"/>
          <c:showPercent val="0"/>
          <c:showBubbleSize val="0"/>
        </c:dLbls>
        <c:gapWidth val="150"/>
        <c:overlap val="100"/>
        <c:axId val="1186832064"/>
        <c:axId val="1187263488"/>
      </c:barChart>
      <c:catAx>
        <c:axId val="1186832064"/>
        <c:scaling>
          <c:orientation val="minMax"/>
        </c:scaling>
        <c:delete val="0"/>
        <c:axPos val="l"/>
        <c:numFmt formatCode="General" sourceLinked="0"/>
        <c:majorTickMark val="none"/>
        <c:minorTickMark val="none"/>
        <c:tickLblPos val="low"/>
        <c:spPr>
          <a:ln>
            <a:noFill/>
          </a:ln>
        </c:spPr>
        <c:txPr>
          <a:bodyPr rot="0"/>
          <a:lstStyle/>
          <a:p>
            <a:pPr>
              <a:defRPr sz="1300" b="0" i="0">
                <a:solidFill>
                  <a:srgbClr val="000000"/>
                </a:solidFill>
                <a:latin typeface="Calibri" charset="0"/>
                <a:ea typeface="Calibri" charset="0"/>
                <a:cs typeface="Calibri" charset="0"/>
              </a:defRPr>
            </a:pPr>
            <a:endParaRPr lang="en-US"/>
          </a:p>
        </c:txPr>
        <c:crossAx val="1187263488"/>
        <c:crosses val="autoZero"/>
        <c:auto val="1"/>
        <c:lblAlgn val="ctr"/>
        <c:lblOffset val="100"/>
        <c:noMultiLvlLbl val="0"/>
      </c:catAx>
      <c:valAx>
        <c:axId val="1187263488"/>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6832064"/>
        <c:crosses val="autoZero"/>
        <c:crossBetween val="between"/>
      </c:valAx>
      <c:spPr>
        <a:ln>
          <a:solidFill>
            <a:schemeClr val="bg1">
              <a:lumMod val="75000"/>
            </a:schemeClr>
          </a:solidFill>
          <a:prstDash val="dash"/>
        </a:ln>
      </c:spPr>
    </c:plotArea>
    <c:legend>
      <c:legendPos val="t"/>
      <c:layout/>
      <c:overlay val="0"/>
      <c:txPr>
        <a:bodyPr/>
        <a:lstStyle/>
        <a:p>
          <a:pPr>
            <a:defRPr sz="1400" b="0" i="0">
              <a:solidFill>
                <a:srgbClr val="000000"/>
              </a:solidFill>
              <a:latin typeface="Calibri" charset="0"/>
              <a:ea typeface="Calibri" charset="0"/>
              <a:cs typeface="Calibri"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Enemmän lyhyitä artikkeleja</c:v>
                </c:pt>
                <c:pt idx="1">
                  <c:v>Sivumäärä vähenee</c:v>
                </c:pt>
                <c:pt idx="2">
                  <c:v>Enemmän pitkiä artikkeleja</c:v>
                </c:pt>
                <c:pt idx="3">
                  <c:v>Enemmän ajatonta sisältöä</c:v>
                </c:pt>
                <c:pt idx="4">
                  <c:v>Journalistinen ote korostuu</c:v>
                </c:pt>
                <c:pt idx="5">
                  <c:v>Laatuun panostetaan enemmän</c:v>
                </c:pt>
                <c:pt idx="6">
                  <c:v>Visuaalisuus (kuvat, taitto) korostuu</c:v>
                </c:pt>
              </c:strCache>
            </c:strRef>
          </c:cat>
          <c:val>
            <c:numRef>
              <c:f>Sheet1!$B$2:$B$8</c:f>
              <c:numCache>
                <c:formatCode>0%</c:formatCode>
                <c:ptCount val="7"/>
                <c:pt idx="0">
                  <c:v>0.272727272727273</c:v>
                </c:pt>
                <c:pt idx="1">
                  <c:v>0.272727272727273</c:v>
                </c:pt>
                <c:pt idx="2">
                  <c:v>0.295454545454545</c:v>
                </c:pt>
                <c:pt idx="3">
                  <c:v>0.568181818181818</c:v>
                </c:pt>
                <c:pt idx="4">
                  <c:v>0.659090909090909</c:v>
                </c:pt>
                <c:pt idx="5">
                  <c:v>0.704545454545455</c:v>
                </c:pt>
                <c:pt idx="6">
                  <c:v>0.75</c:v>
                </c:pt>
              </c:numCache>
            </c:numRef>
          </c:val>
        </c:ser>
        <c:dLbls>
          <c:showLegendKey val="0"/>
          <c:showVal val="0"/>
          <c:showCatName val="0"/>
          <c:showSerName val="0"/>
          <c:showPercent val="0"/>
          <c:showBubbleSize val="0"/>
        </c:dLbls>
        <c:gapWidth val="150"/>
        <c:axId val="1179519712"/>
        <c:axId val="1179523296"/>
      </c:barChart>
      <c:catAx>
        <c:axId val="1179519712"/>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79523296"/>
        <c:crosses val="autoZero"/>
        <c:auto val="1"/>
        <c:lblAlgn val="ctr"/>
        <c:lblOffset val="100"/>
        <c:noMultiLvlLbl val="0"/>
      </c:catAx>
      <c:valAx>
        <c:axId val="117952329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7951971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Laatuun panostetaan vähemmän</c:v>
                </c:pt>
                <c:pt idx="1">
                  <c:v>Visuaalisuuden (kuvat, taitto) merkitys pienenee</c:v>
                </c:pt>
                <c:pt idx="2">
                  <c:v>Muu</c:v>
                </c:pt>
                <c:pt idx="3">
                  <c:v>Sivumäärä kasvaa</c:v>
                </c:pt>
                <c:pt idx="4">
                  <c:v>Enemmän ajankohtaissisältöä</c:v>
                </c:pt>
                <c:pt idx="5">
                  <c:v>Lehdessä ei tule tapahtumaan merkittäviä muutoksia</c:v>
                </c:pt>
                <c:pt idx="6">
                  <c:v>Tiedotuksellinen ote korostuu</c:v>
                </c:pt>
              </c:strCache>
            </c:strRef>
          </c:cat>
          <c:val>
            <c:numRef>
              <c:f>Sheet1!$B$2:$B$8</c:f>
              <c:numCache>
                <c:formatCode>0%</c:formatCode>
                <c:ptCount val="7"/>
                <c:pt idx="0">
                  <c:v>0.0227272727272727</c:v>
                </c:pt>
                <c:pt idx="1">
                  <c:v>0.0227272727272727</c:v>
                </c:pt>
                <c:pt idx="2">
                  <c:v>0.0681818181818182</c:v>
                </c:pt>
                <c:pt idx="3">
                  <c:v>0.0909090909090909</c:v>
                </c:pt>
                <c:pt idx="4">
                  <c:v>0.113636363636364</c:v>
                </c:pt>
                <c:pt idx="5">
                  <c:v>0.136363636363636</c:v>
                </c:pt>
                <c:pt idx="6">
                  <c:v>0.204545454545455</c:v>
                </c:pt>
              </c:numCache>
            </c:numRef>
          </c:val>
        </c:ser>
        <c:dLbls>
          <c:showLegendKey val="0"/>
          <c:showVal val="0"/>
          <c:showCatName val="0"/>
          <c:showSerName val="0"/>
          <c:showPercent val="0"/>
          <c:showBubbleSize val="0"/>
        </c:dLbls>
        <c:gapWidth val="150"/>
        <c:axId val="1188383488"/>
        <c:axId val="1188387376"/>
      </c:barChart>
      <c:catAx>
        <c:axId val="1188383488"/>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8387376"/>
        <c:crosses val="autoZero"/>
        <c:auto val="1"/>
        <c:lblAlgn val="ctr"/>
        <c:lblOffset val="100"/>
        <c:noMultiLvlLbl val="0"/>
      </c:catAx>
      <c:valAx>
        <c:axId val="118838737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838348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Lehti on elämyksellinen tapa pitää yhteyttä jäsenistöön</c:v>
                </c:pt>
                <c:pt idx="1">
                  <c:v>Lehti on keino erottua viestipaljoudessa</c:v>
                </c:pt>
                <c:pt idx="2">
                  <c:v>Lehti tuo uskottavuutta järjestölle</c:v>
                </c:pt>
                <c:pt idx="3">
                  <c:v>Lehti täydentää muita viestintäkanaviamme</c:v>
                </c:pt>
                <c:pt idx="4">
                  <c:v>Lehti on houkutteleva jäsenetu</c:v>
                </c:pt>
                <c:pt idx="5">
                  <c:v>Jäsenemme haluavat painetun lehden</c:v>
                </c:pt>
              </c:strCache>
            </c:strRef>
          </c:cat>
          <c:val>
            <c:numRef>
              <c:f>Sheet1!$B$2:$B$7</c:f>
              <c:numCache>
                <c:formatCode>0%</c:formatCode>
                <c:ptCount val="6"/>
                <c:pt idx="0">
                  <c:v>0.568181818181818</c:v>
                </c:pt>
                <c:pt idx="1">
                  <c:v>0.613636363636364</c:v>
                </c:pt>
                <c:pt idx="2">
                  <c:v>0.659090909090909</c:v>
                </c:pt>
                <c:pt idx="3">
                  <c:v>0.681818181818182</c:v>
                </c:pt>
                <c:pt idx="4">
                  <c:v>0.727272727272727</c:v>
                </c:pt>
                <c:pt idx="5">
                  <c:v>0.886363636363636</c:v>
                </c:pt>
              </c:numCache>
            </c:numRef>
          </c:val>
        </c:ser>
        <c:dLbls>
          <c:showLegendKey val="0"/>
          <c:showVal val="0"/>
          <c:showCatName val="0"/>
          <c:showSerName val="0"/>
          <c:showPercent val="0"/>
          <c:showBubbleSize val="0"/>
        </c:dLbls>
        <c:gapWidth val="150"/>
        <c:axId val="1188422896"/>
        <c:axId val="1188426784"/>
      </c:barChart>
      <c:catAx>
        <c:axId val="1188422896"/>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8426784"/>
        <c:crosses val="autoZero"/>
        <c:auto val="1"/>
        <c:lblAlgn val="ctr"/>
        <c:lblOffset val="100"/>
        <c:noMultiLvlLbl val="0"/>
      </c:catAx>
      <c:valAx>
        <c:axId val="1188426784"/>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8422896"/>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24426"/>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Alle 500</c:v>
                </c:pt>
                <c:pt idx="1">
                  <c:v>500 - 1 000</c:v>
                </c:pt>
                <c:pt idx="2">
                  <c:v>1 001 - 10 000</c:v>
                </c:pt>
                <c:pt idx="3">
                  <c:v>Yli 10 000</c:v>
                </c:pt>
              </c:strCache>
            </c:strRef>
          </c:cat>
          <c:val>
            <c:numRef>
              <c:f>Sheet1!$B$2:$B$5</c:f>
              <c:numCache>
                <c:formatCode>0%</c:formatCode>
                <c:ptCount val="4"/>
                <c:pt idx="0">
                  <c:v>0.09</c:v>
                </c:pt>
                <c:pt idx="1">
                  <c:v>0.0</c:v>
                </c:pt>
                <c:pt idx="2">
                  <c:v>0.3</c:v>
                </c:pt>
                <c:pt idx="3">
                  <c:v>0.61</c:v>
                </c:pt>
              </c:numCache>
            </c:numRef>
          </c:val>
        </c:ser>
        <c:dLbls>
          <c:showLegendKey val="0"/>
          <c:showVal val="0"/>
          <c:showCatName val="0"/>
          <c:showSerName val="0"/>
          <c:showPercent val="0"/>
          <c:showBubbleSize val="0"/>
        </c:dLbls>
        <c:gapWidth val="150"/>
        <c:axId val="1178178576"/>
        <c:axId val="1179726720"/>
      </c:barChart>
      <c:catAx>
        <c:axId val="1178178576"/>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79726720"/>
        <c:crosses val="autoZero"/>
        <c:auto val="1"/>
        <c:lblAlgn val="ctr"/>
        <c:lblOffset val="100"/>
        <c:noMultiLvlLbl val="0"/>
      </c:catAx>
      <c:valAx>
        <c:axId val="1179726720"/>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400">
                <a:solidFill>
                  <a:srgbClr val="000000"/>
                </a:solidFill>
              </a:defRPr>
            </a:pPr>
            <a:endParaRPr lang="en-US"/>
          </a:p>
        </c:txPr>
        <c:crossAx val="1178178576"/>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Muu, mikä?</c:v>
                </c:pt>
                <c:pt idx="1">
                  <c:v>Painettuun lehteen on helppo myydä mainontaa</c:v>
                </c:pt>
                <c:pt idx="2">
                  <c:v>Lehti on ainoa tapa tavoittaa tietty kohderyhmä</c:v>
                </c:pt>
                <c:pt idx="3">
                  <c:v>Lehdellä tavoitamme parhaiten järjestömme asioista kiinnostuneet</c:v>
                </c:pt>
                <c:pt idx="4">
                  <c:v>Lehti on paras tapa välittää tietoa kattavasti ja kootusti</c:v>
                </c:pt>
              </c:strCache>
            </c:strRef>
          </c:cat>
          <c:val>
            <c:numRef>
              <c:f>Sheet1!$B$2:$B$6</c:f>
              <c:numCache>
                <c:formatCode>0%</c:formatCode>
                <c:ptCount val="5"/>
                <c:pt idx="0">
                  <c:v>0.0227272727272727</c:v>
                </c:pt>
                <c:pt idx="1">
                  <c:v>0.363636363636364</c:v>
                </c:pt>
                <c:pt idx="2">
                  <c:v>0.386363636363636</c:v>
                </c:pt>
                <c:pt idx="3">
                  <c:v>0.5</c:v>
                </c:pt>
                <c:pt idx="4">
                  <c:v>0.522727272727273</c:v>
                </c:pt>
              </c:numCache>
            </c:numRef>
          </c:val>
        </c:ser>
        <c:dLbls>
          <c:showLegendKey val="0"/>
          <c:showVal val="0"/>
          <c:showCatName val="0"/>
          <c:showSerName val="0"/>
          <c:showPercent val="0"/>
          <c:showBubbleSize val="0"/>
        </c:dLbls>
        <c:gapWidth val="150"/>
        <c:axId val="1187938720"/>
        <c:axId val="1187942608"/>
      </c:barChart>
      <c:catAx>
        <c:axId val="1187938720"/>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7942608"/>
        <c:crosses val="autoZero"/>
        <c:auto val="1"/>
        <c:lblAlgn val="ctr"/>
        <c:lblOffset val="100"/>
        <c:noMultiLvlLbl val="0"/>
      </c:catAx>
      <c:valAx>
        <c:axId val="118794260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7938720"/>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24426"/>
            </a:solidFill>
          </c:spPr>
          <c:invertIfNegative val="0"/>
          <c:dPt>
            <c:idx val="4"/>
            <c:invertIfNegative val="0"/>
            <c:bubble3D val="0"/>
            <c:spPr>
              <a:solidFill>
                <a:srgbClr val="7AC3BB"/>
              </a:solidFill>
            </c:spPr>
          </c:dPt>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Kyllä, koska lehden tekeminen on kallista (muut kuin paino- ja postikulut)</c:v>
                </c:pt>
                <c:pt idx="1">
                  <c:v>Kyllä, painokustannusten takia</c:v>
                </c:pt>
                <c:pt idx="2">
                  <c:v>Kyllä, koska printtilehti on liian hidas viestintäkanava</c:v>
                </c:pt>
                <c:pt idx="3">
                  <c:v>Kyllä, postikulujen takia</c:v>
                </c:pt>
                <c:pt idx="4">
                  <c:v>Ei, emme ole harkinneet painetusta lehdestä luopumista</c:v>
                </c:pt>
              </c:strCache>
            </c:strRef>
          </c:cat>
          <c:val>
            <c:numRef>
              <c:f>Sheet1!$B$2:$B$6</c:f>
              <c:numCache>
                <c:formatCode>0%</c:formatCode>
                <c:ptCount val="5"/>
                <c:pt idx="0">
                  <c:v>0.159090909090909</c:v>
                </c:pt>
                <c:pt idx="1">
                  <c:v>0.181818181818182</c:v>
                </c:pt>
                <c:pt idx="2">
                  <c:v>0.181818181818182</c:v>
                </c:pt>
                <c:pt idx="3">
                  <c:v>0.272727272727273</c:v>
                </c:pt>
                <c:pt idx="4">
                  <c:v>0.681818181818182</c:v>
                </c:pt>
              </c:numCache>
            </c:numRef>
          </c:val>
        </c:ser>
        <c:dLbls>
          <c:showLegendKey val="0"/>
          <c:showVal val="0"/>
          <c:showCatName val="0"/>
          <c:showSerName val="0"/>
          <c:showPercent val="0"/>
          <c:showBubbleSize val="0"/>
        </c:dLbls>
        <c:gapWidth val="150"/>
        <c:axId val="1188007168"/>
        <c:axId val="1188011056"/>
      </c:barChart>
      <c:catAx>
        <c:axId val="1188007168"/>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8011056"/>
        <c:crosses val="autoZero"/>
        <c:auto val="1"/>
        <c:lblAlgn val="ctr"/>
        <c:lblOffset val="100"/>
        <c:noMultiLvlLbl val="0"/>
      </c:catAx>
      <c:valAx>
        <c:axId val="118801105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800716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24426"/>
            </a:solidFill>
          </c:spPr>
          <c:invertIfNegative val="0"/>
          <c:dPt>
            <c:idx val="4"/>
            <c:invertIfNegative val="0"/>
            <c:bubble3D val="0"/>
          </c:dPt>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Kyllä, koska tavoitamme jäsenemme paremmin digitaalisissa kanavissa</c:v>
                </c:pt>
                <c:pt idx="1">
                  <c:v>Kyllä, koska jäsenemme eivät ole kiinnostuneet painetusta lehdestä</c:v>
                </c:pt>
                <c:pt idx="2">
                  <c:v>Kyllä, muu syy</c:v>
                </c:pt>
                <c:pt idx="3">
                  <c:v>Kyllä, koska lehden tekeminen on vaivalloista</c:v>
                </c:pt>
                <c:pt idx="4">
                  <c:v>Kyllä, koska haluamme keskittyä digitaaliseen viestintään imagosyistä</c:v>
                </c:pt>
              </c:strCache>
            </c:strRef>
          </c:cat>
          <c:val>
            <c:numRef>
              <c:f>Sheet1!$B$2:$B$6</c:f>
              <c:numCache>
                <c:formatCode>0%</c:formatCode>
                <c:ptCount val="5"/>
                <c:pt idx="0">
                  <c:v>0.0</c:v>
                </c:pt>
                <c:pt idx="1">
                  <c:v>0.0227272727272727</c:v>
                </c:pt>
                <c:pt idx="2">
                  <c:v>0.0227272727272727</c:v>
                </c:pt>
                <c:pt idx="3">
                  <c:v>0.0454545454545454</c:v>
                </c:pt>
                <c:pt idx="4">
                  <c:v>0.0909090909090909</c:v>
                </c:pt>
              </c:numCache>
            </c:numRef>
          </c:val>
        </c:ser>
        <c:dLbls>
          <c:showLegendKey val="0"/>
          <c:showVal val="0"/>
          <c:showCatName val="0"/>
          <c:showSerName val="0"/>
          <c:showPercent val="0"/>
          <c:showBubbleSize val="0"/>
        </c:dLbls>
        <c:gapWidth val="150"/>
        <c:axId val="1189190688"/>
        <c:axId val="1189194608"/>
      </c:barChart>
      <c:catAx>
        <c:axId val="1189190688"/>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9194608"/>
        <c:crosses val="autoZero"/>
        <c:auto val="1"/>
        <c:lblAlgn val="ctr"/>
        <c:lblOffset val="100"/>
        <c:noMultiLvlLbl val="0"/>
      </c:catAx>
      <c:valAx>
        <c:axId val="118919460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919068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Määräaikoina ilmestyvää digilehteä (muu kuin näköislehti) </c:v>
                </c:pt>
                <c:pt idx="1">
                  <c:v>Jatkuvasti päivittyvää digilehteä </c:v>
                </c:pt>
                <c:pt idx="2">
                  <c:v>Jotakin muuta, mitä? *</c:v>
                </c:pt>
                <c:pt idx="3">
                  <c:v>Näköislehteä (ulkoasultaan painettua lehteä muistuttava, esim. pdf) </c:v>
                </c:pt>
                <c:pt idx="4">
                  <c:v>Näköislehteä painetun lehden rinnalla </c:v>
                </c:pt>
              </c:strCache>
            </c:strRef>
          </c:cat>
          <c:val>
            <c:numRef>
              <c:f>Sheet1!$B$2:$B$6</c:f>
              <c:numCache>
                <c:formatCode>0%</c:formatCode>
                <c:ptCount val="5"/>
                <c:pt idx="0">
                  <c:v>0.102564102564103</c:v>
                </c:pt>
                <c:pt idx="1">
                  <c:v>0.179487179487179</c:v>
                </c:pt>
                <c:pt idx="2">
                  <c:v>0.179487179487179</c:v>
                </c:pt>
                <c:pt idx="3">
                  <c:v>0.205128205128205</c:v>
                </c:pt>
                <c:pt idx="4">
                  <c:v>0.666666666666667</c:v>
                </c:pt>
              </c:numCache>
            </c:numRef>
          </c:val>
        </c:ser>
        <c:dLbls>
          <c:showLegendKey val="0"/>
          <c:showVal val="0"/>
          <c:showCatName val="0"/>
          <c:showSerName val="0"/>
          <c:showPercent val="0"/>
          <c:showBubbleSize val="0"/>
        </c:dLbls>
        <c:gapWidth val="150"/>
        <c:axId val="1188577168"/>
        <c:axId val="1188581088"/>
      </c:barChart>
      <c:catAx>
        <c:axId val="1188577168"/>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8581088"/>
        <c:crosses val="autoZero"/>
        <c:auto val="1"/>
        <c:lblAlgn val="ctr"/>
        <c:lblOffset val="100"/>
        <c:noMultiLvlLbl val="0"/>
      </c:catAx>
      <c:valAx>
        <c:axId val="118858108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8577168"/>
        <c:crosses val="autoZero"/>
        <c:crossBetween val="between"/>
        <c:majorUnit val="0.2"/>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25 - 52 kertaa vuodessa</c:v>
                </c:pt>
                <c:pt idx="1">
                  <c:v>13 - 24 kertaa vuodessa</c:v>
                </c:pt>
                <c:pt idx="2">
                  <c:v>5 - 12 kertaa vuodessa</c:v>
                </c:pt>
                <c:pt idx="3">
                  <c:v>3 - 4 kertaa vuodessa</c:v>
                </c:pt>
                <c:pt idx="4">
                  <c:v>Kaksi kertaa vuodessa</c:v>
                </c:pt>
                <c:pt idx="5">
                  <c:v>Kerran vuodessa</c:v>
                </c:pt>
              </c:strCache>
            </c:strRef>
          </c:cat>
          <c:val>
            <c:numRef>
              <c:f>Sheet1!$B$2:$B$7</c:f>
              <c:numCache>
                <c:formatCode>0%</c:formatCode>
                <c:ptCount val="6"/>
                <c:pt idx="0">
                  <c:v>0.0</c:v>
                </c:pt>
                <c:pt idx="1">
                  <c:v>0.11</c:v>
                </c:pt>
                <c:pt idx="2">
                  <c:v>0.42</c:v>
                </c:pt>
                <c:pt idx="3">
                  <c:v>0.29</c:v>
                </c:pt>
                <c:pt idx="4">
                  <c:v>0.0</c:v>
                </c:pt>
                <c:pt idx="5">
                  <c:v>0.0</c:v>
                </c:pt>
              </c:numCache>
            </c:numRef>
          </c:val>
        </c:ser>
        <c:dLbls>
          <c:showLegendKey val="0"/>
          <c:showVal val="0"/>
          <c:showCatName val="0"/>
          <c:showSerName val="0"/>
          <c:showPercent val="0"/>
          <c:showBubbleSize val="0"/>
        </c:dLbls>
        <c:gapWidth val="150"/>
        <c:axId val="1188878896"/>
        <c:axId val="1188882816"/>
      </c:barChart>
      <c:catAx>
        <c:axId val="1188878896"/>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8882816"/>
        <c:crosses val="autoZero"/>
        <c:auto val="1"/>
        <c:lblAlgn val="ctr"/>
        <c:lblOffset val="100"/>
        <c:noMultiLvlLbl val="0"/>
      </c:catAx>
      <c:valAx>
        <c:axId val="118888281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a:solidFill>
                  <a:srgbClr val="000000"/>
                </a:solidFill>
              </a:defRPr>
            </a:pPr>
            <a:endParaRPr lang="en-US"/>
          </a:p>
        </c:txPr>
        <c:crossAx val="1188878896"/>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BD656"/>
            </a:solidFill>
          </c:spPr>
          <c:invertIfNegative val="0"/>
          <c:dPt>
            <c:idx val="0"/>
            <c:invertIfNegative val="0"/>
            <c:bubble3D val="0"/>
            <c:spPr>
              <a:solidFill>
                <a:srgbClr val="E24426"/>
              </a:solidFill>
            </c:spPr>
          </c:dPt>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Digitaalinen lehti lopetetaan</c:v>
                </c:pt>
                <c:pt idx="1">
                  <c:v>Harvemmin</c:v>
                </c:pt>
                <c:pt idx="2">
                  <c:v>Yhtä usein</c:v>
                </c:pt>
                <c:pt idx="3">
                  <c:v>Useammin</c:v>
                </c:pt>
              </c:strCache>
            </c:strRef>
          </c:cat>
          <c:val>
            <c:numRef>
              <c:f>Sheet1!$B$2:$B$5</c:f>
              <c:numCache>
                <c:formatCode>0%</c:formatCode>
                <c:ptCount val="4"/>
                <c:pt idx="0">
                  <c:v>0.027027027027027</c:v>
                </c:pt>
                <c:pt idx="1">
                  <c:v>0.027027027027027</c:v>
                </c:pt>
                <c:pt idx="2">
                  <c:v>0.486486486486487</c:v>
                </c:pt>
                <c:pt idx="3">
                  <c:v>0.459459459459459</c:v>
                </c:pt>
              </c:numCache>
            </c:numRef>
          </c:val>
        </c:ser>
        <c:dLbls>
          <c:showLegendKey val="0"/>
          <c:showVal val="0"/>
          <c:showCatName val="0"/>
          <c:showSerName val="0"/>
          <c:showPercent val="0"/>
          <c:showBubbleSize val="0"/>
        </c:dLbls>
        <c:gapWidth val="150"/>
        <c:axId val="1189569152"/>
        <c:axId val="1189572976"/>
      </c:barChart>
      <c:catAx>
        <c:axId val="1189569152"/>
        <c:scaling>
          <c:orientation val="minMax"/>
        </c:scaling>
        <c:delete val="0"/>
        <c:axPos val="l"/>
        <c:numFmt formatCode="General" sourceLinked="0"/>
        <c:majorTickMark val="none"/>
        <c:minorTickMark val="none"/>
        <c:tickLblPos val="low"/>
        <c:spPr>
          <a:ln>
            <a:noFill/>
          </a:ln>
        </c:spPr>
        <c:txPr>
          <a:bodyPr rot="0"/>
          <a:lstStyle/>
          <a:p>
            <a:pPr>
              <a:defRPr sz="1400" b="0" i="0">
                <a:solidFill>
                  <a:srgbClr val="000000"/>
                </a:solidFill>
                <a:latin typeface="Calibri" charset="0"/>
                <a:ea typeface="Calibri" charset="0"/>
                <a:cs typeface="Calibri" charset="0"/>
              </a:defRPr>
            </a:pPr>
            <a:endParaRPr lang="en-US"/>
          </a:p>
        </c:txPr>
        <c:crossAx val="1189572976"/>
        <c:crosses val="autoZero"/>
        <c:auto val="1"/>
        <c:lblAlgn val="ctr"/>
        <c:lblOffset val="100"/>
        <c:noMultiLvlLbl val="0"/>
      </c:catAx>
      <c:valAx>
        <c:axId val="118957297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956915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Ajankohtaisviestintä järjestön uutisista</c:v>
                </c:pt>
                <c:pt idx="1">
                  <c:v>Ajankohtaisviestintä alan uutisista</c:v>
                </c:pt>
                <c:pt idx="2">
                  <c:v>Jäsenten sitouttaminen ja yhteishengen luominen</c:v>
                </c:pt>
                <c:pt idx="3">
                  <c:v>Muistuttaminen järjestön olemassaolosta ja merkityksestä</c:v>
                </c:pt>
                <c:pt idx="4">
                  <c:v>Yhteiskunnallinen vaikuttaminen</c:v>
                </c:pt>
                <c:pt idx="5">
                  <c:v>Järjestön mielikuvan muokkaaminen</c:v>
                </c:pt>
                <c:pt idx="6">
                  <c:v>Järjestön ja sille tärkeiden aiheiden näkyvyyden kasvattaminen</c:v>
                </c:pt>
                <c:pt idx="7">
                  <c:v>Asiantuntijatiedon välittäminen</c:v>
                </c:pt>
              </c:strCache>
            </c:strRef>
          </c:cat>
          <c:val>
            <c:numRef>
              <c:f>Sheet1!$B$2:$B$9</c:f>
              <c:numCache>
                <c:formatCode>0%</c:formatCode>
                <c:ptCount val="8"/>
                <c:pt idx="0">
                  <c:v>0.526315789473684</c:v>
                </c:pt>
                <c:pt idx="1">
                  <c:v>0.526315789473684</c:v>
                </c:pt>
                <c:pt idx="2">
                  <c:v>0.552631578947368</c:v>
                </c:pt>
                <c:pt idx="3">
                  <c:v>0.578947368421053</c:v>
                </c:pt>
                <c:pt idx="4">
                  <c:v>0.578947368421053</c:v>
                </c:pt>
                <c:pt idx="5">
                  <c:v>0.605263157894737</c:v>
                </c:pt>
                <c:pt idx="6">
                  <c:v>0.657894736842105</c:v>
                </c:pt>
                <c:pt idx="7">
                  <c:v>0.684210526315789</c:v>
                </c:pt>
              </c:numCache>
            </c:numRef>
          </c:val>
        </c:ser>
        <c:dLbls>
          <c:showLegendKey val="0"/>
          <c:showVal val="0"/>
          <c:showCatName val="0"/>
          <c:showSerName val="0"/>
          <c:showPercent val="0"/>
          <c:showBubbleSize val="0"/>
        </c:dLbls>
        <c:gapWidth val="150"/>
        <c:axId val="1191285360"/>
        <c:axId val="1191289280"/>
      </c:barChart>
      <c:catAx>
        <c:axId val="1191285360"/>
        <c:scaling>
          <c:orientation val="minMax"/>
        </c:scaling>
        <c:delete val="0"/>
        <c:axPos val="l"/>
        <c:numFmt formatCode="General" sourceLinked="0"/>
        <c:majorTickMark val="none"/>
        <c:minorTickMark val="none"/>
        <c:tickLblPos val="low"/>
        <c:spPr>
          <a:ln>
            <a:noFill/>
          </a:ln>
        </c:spPr>
        <c:txPr>
          <a:bodyPr rot="0"/>
          <a:lstStyle/>
          <a:p>
            <a:pPr algn="r">
              <a:defRPr sz="1200" b="0" i="0">
                <a:solidFill>
                  <a:srgbClr val="000000"/>
                </a:solidFill>
                <a:latin typeface="Calibri" charset="0"/>
                <a:ea typeface="Calibri" charset="0"/>
                <a:cs typeface="Calibri" charset="0"/>
              </a:defRPr>
            </a:pPr>
            <a:endParaRPr lang="en-US"/>
          </a:p>
        </c:txPr>
        <c:crossAx val="1191289280"/>
        <c:crosses val="autoZero"/>
        <c:auto val="1"/>
        <c:lblAlgn val="ctr"/>
        <c:lblOffset val="100"/>
        <c:noMultiLvlLbl val="0"/>
      </c:catAx>
      <c:valAx>
        <c:axId val="1191289280"/>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91285360"/>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Muu</c:v>
                </c:pt>
                <c:pt idx="1">
                  <c:v>Tulojen hankinta (ilmoitusmyynti)</c:v>
                </c:pt>
                <c:pt idx="2">
                  <c:v>Vertaistuen tarjoaminen</c:v>
                </c:pt>
                <c:pt idx="3">
                  <c:v>Ilmoituskanava jäsenistölle</c:v>
                </c:pt>
                <c:pt idx="4">
                  <c:v>Tiedottaminen järjestön ajankohtaisista tapahtumista</c:v>
                </c:pt>
                <c:pt idx="5">
                  <c:v>Taustoittavan/syventävän tiedon tarjoaminen</c:v>
                </c:pt>
                <c:pt idx="6">
                  <c:v>Uusien jäsenten hankinta</c:v>
                </c:pt>
              </c:strCache>
            </c:strRef>
          </c:cat>
          <c:val>
            <c:numRef>
              <c:f>Sheet1!$B$2:$B$8</c:f>
              <c:numCache>
                <c:formatCode>0%</c:formatCode>
                <c:ptCount val="7"/>
                <c:pt idx="0">
                  <c:v>0.184210526315789</c:v>
                </c:pt>
                <c:pt idx="1">
                  <c:v>0.210526315789474</c:v>
                </c:pt>
                <c:pt idx="2">
                  <c:v>0.236842105263158</c:v>
                </c:pt>
                <c:pt idx="3">
                  <c:v>0.368421052631579</c:v>
                </c:pt>
                <c:pt idx="4">
                  <c:v>0.368421052631579</c:v>
                </c:pt>
                <c:pt idx="5">
                  <c:v>0.473684210526316</c:v>
                </c:pt>
                <c:pt idx="6">
                  <c:v>0.473684210526316</c:v>
                </c:pt>
              </c:numCache>
            </c:numRef>
          </c:val>
        </c:ser>
        <c:dLbls>
          <c:showLegendKey val="0"/>
          <c:showVal val="0"/>
          <c:showCatName val="0"/>
          <c:showSerName val="0"/>
          <c:showPercent val="0"/>
          <c:showBubbleSize val="0"/>
        </c:dLbls>
        <c:gapWidth val="150"/>
        <c:axId val="1189748512"/>
        <c:axId val="1189752432"/>
      </c:barChart>
      <c:catAx>
        <c:axId val="1189748512"/>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89752432"/>
        <c:crosses val="autoZero"/>
        <c:auto val="1"/>
        <c:lblAlgn val="ctr"/>
        <c:lblOffset val="100"/>
        <c:noMultiLvlLbl val="0"/>
      </c:catAx>
      <c:valAx>
        <c:axId val="1189752432"/>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974851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Uusien jäsenten hankinta</c:v>
                </c:pt>
                <c:pt idx="1">
                  <c:v>Jäsenten sitouttaminen ja yhteishengen luominen</c:v>
                </c:pt>
                <c:pt idx="2">
                  <c:v>Järjestön mielikuvan muokkaaminen</c:v>
                </c:pt>
                <c:pt idx="3">
                  <c:v>Yhteiskunnallinen vaikuttaminen</c:v>
                </c:pt>
                <c:pt idx="4">
                  <c:v>Ajankohtaisviestintä alan uutisista</c:v>
                </c:pt>
                <c:pt idx="5">
                  <c:v>Järjestön ja sille tärkeiden aiheiden näkyvyyden kasvattaminen </c:v>
                </c:pt>
                <c:pt idx="6">
                  <c:v>Ajankohtaisviestintä järjestön uutisista</c:v>
                </c:pt>
              </c:strCache>
            </c:strRef>
          </c:cat>
          <c:val>
            <c:numRef>
              <c:f>Sheet1!$B$2:$B$8</c:f>
              <c:numCache>
                <c:formatCode>0%</c:formatCode>
                <c:ptCount val="7"/>
                <c:pt idx="0">
                  <c:v>0.529411764705882</c:v>
                </c:pt>
                <c:pt idx="1">
                  <c:v>0.542857142857143</c:v>
                </c:pt>
                <c:pt idx="2">
                  <c:v>0.594594594594595</c:v>
                </c:pt>
                <c:pt idx="3">
                  <c:v>0.638888888888889</c:v>
                </c:pt>
                <c:pt idx="4">
                  <c:v>0.657142857142857</c:v>
                </c:pt>
                <c:pt idx="5">
                  <c:v>0.694444444444444</c:v>
                </c:pt>
                <c:pt idx="6">
                  <c:v>0.722222222222222</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Uusien jäsenten hankinta</c:v>
                </c:pt>
                <c:pt idx="1">
                  <c:v>Jäsenten sitouttaminen ja yhteishengen luominen</c:v>
                </c:pt>
                <c:pt idx="2">
                  <c:v>Järjestön mielikuvan muokkaaminen</c:v>
                </c:pt>
                <c:pt idx="3">
                  <c:v>Yhteiskunnallinen vaikuttaminen</c:v>
                </c:pt>
                <c:pt idx="4">
                  <c:v>Ajankohtaisviestintä alan uutisista</c:v>
                </c:pt>
                <c:pt idx="5">
                  <c:v>Järjestön ja sille tärkeiden aiheiden näkyvyyden kasvattaminen </c:v>
                </c:pt>
                <c:pt idx="6">
                  <c:v>Ajankohtaisviestintä järjestön uutisista</c:v>
                </c:pt>
              </c:strCache>
            </c:strRef>
          </c:cat>
          <c:val>
            <c:numRef>
              <c:f>Sheet1!$C$2:$C$8</c:f>
              <c:numCache>
                <c:formatCode>0%</c:formatCode>
                <c:ptCount val="7"/>
                <c:pt idx="0">
                  <c:v>0.441176470588235</c:v>
                </c:pt>
                <c:pt idx="1">
                  <c:v>0.428571428571429</c:v>
                </c:pt>
                <c:pt idx="2">
                  <c:v>0.405405405405405</c:v>
                </c:pt>
                <c:pt idx="3">
                  <c:v>0.361111111111111</c:v>
                </c:pt>
                <c:pt idx="4">
                  <c:v>0.257142857142857</c:v>
                </c:pt>
                <c:pt idx="5">
                  <c:v>0.305555555555556</c:v>
                </c:pt>
                <c:pt idx="6">
                  <c:v>0.194444444444444</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Uusien jäsenten hankinta</c:v>
                </c:pt>
                <c:pt idx="1">
                  <c:v>Jäsenten sitouttaminen ja yhteishengen luominen</c:v>
                </c:pt>
                <c:pt idx="2">
                  <c:v>Järjestön mielikuvan muokkaaminen</c:v>
                </c:pt>
                <c:pt idx="3">
                  <c:v>Yhteiskunnallinen vaikuttaminen</c:v>
                </c:pt>
                <c:pt idx="4">
                  <c:v>Ajankohtaisviestintä alan uutisista</c:v>
                </c:pt>
                <c:pt idx="5">
                  <c:v>Järjestön ja sille tärkeiden aiheiden näkyvyyden kasvattaminen </c:v>
                </c:pt>
                <c:pt idx="6">
                  <c:v>Ajankohtaisviestintä järjestön uutisista</c:v>
                </c:pt>
              </c:strCache>
            </c:strRef>
          </c:cat>
          <c:val>
            <c:numRef>
              <c:f>Sheet1!$D$2:$D$8</c:f>
              <c:numCache>
                <c:formatCode>0%</c:formatCode>
                <c:ptCount val="7"/>
                <c:pt idx="0">
                  <c:v>0.0294117647058823</c:v>
                </c:pt>
                <c:pt idx="1">
                  <c:v>0.0285714285714286</c:v>
                </c:pt>
                <c:pt idx="2">
                  <c:v>0.0</c:v>
                </c:pt>
                <c:pt idx="3">
                  <c:v>0.0</c:v>
                </c:pt>
                <c:pt idx="4">
                  <c:v>0.0857142857142857</c:v>
                </c:pt>
                <c:pt idx="5">
                  <c:v>0.0</c:v>
                </c:pt>
                <c:pt idx="6">
                  <c:v>0.0833333333333333</c:v>
                </c:pt>
              </c:numCache>
            </c:numRef>
          </c:val>
        </c:ser>
        <c:dLbls>
          <c:showLegendKey val="0"/>
          <c:showVal val="0"/>
          <c:showCatName val="0"/>
          <c:showSerName val="0"/>
          <c:showPercent val="0"/>
          <c:showBubbleSize val="0"/>
        </c:dLbls>
        <c:gapWidth val="150"/>
        <c:overlap val="100"/>
        <c:axId val="1191473312"/>
        <c:axId val="1191477360"/>
      </c:barChart>
      <c:catAx>
        <c:axId val="1191473312"/>
        <c:scaling>
          <c:orientation val="minMax"/>
        </c:scaling>
        <c:delete val="0"/>
        <c:axPos val="l"/>
        <c:numFmt formatCode="General" sourceLinked="0"/>
        <c:majorTickMark val="none"/>
        <c:minorTickMark val="none"/>
        <c:tickLblPos val="low"/>
        <c:spPr>
          <a:ln>
            <a:noFill/>
          </a:ln>
        </c:spPr>
        <c:txPr>
          <a:bodyPr rot="0"/>
          <a:lstStyle/>
          <a:p>
            <a:pPr algn="r">
              <a:defRPr sz="1200" b="0" i="0">
                <a:solidFill>
                  <a:srgbClr val="000000"/>
                </a:solidFill>
                <a:latin typeface="Calibri" charset="0"/>
                <a:ea typeface="Calibri" charset="0"/>
                <a:cs typeface="Calibri" charset="0"/>
              </a:defRPr>
            </a:pPr>
            <a:endParaRPr lang="en-US"/>
          </a:p>
        </c:txPr>
        <c:crossAx val="1191477360"/>
        <c:crosses val="autoZero"/>
        <c:auto val="1"/>
        <c:lblAlgn val="ctr"/>
        <c:lblOffset val="100"/>
        <c:noMultiLvlLbl val="0"/>
      </c:catAx>
      <c:valAx>
        <c:axId val="1191477360"/>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91473312"/>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Vertaistuen tarjoaminen</c:v>
                </c:pt>
                <c:pt idx="1">
                  <c:v>Ilmoituskanava jäsenistölle</c:v>
                </c:pt>
                <c:pt idx="2">
                  <c:v>Tulojen hankinta (ilmoitusmyynti)</c:v>
                </c:pt>
                <c:pt idx="3">
                  <c:v>Tiedottaminen järjestön ajankohtaisista tapahtumista</c:v>
                </c:pt>
                <c:pt idx="4">
                  <c:v>Uskottavuuden tuominen järjestölle</c:v>
                </c:pt>
                <c:pt idx="5">
                  <c:v>Asiantuntijatiedon välittäminen</c:v>
                </c:pt>
                <c:pt idx="6">
                  <c:v>Muistuttaminen järjestön olemassaolosta ja merkityksestä</c:v>
                </c:pt>
                <c:pt idx="7">
                  <c:v>Taustoittavan/syventävän tiedon tarjoaminen</c:v>
                </c:pt>
              </c:strCache>
            </c:strRef>
          </c:cat>
          <c:val>
            <c:numRef>
              <c:f>Sheet1!$B$2:$B$9</c:f>
              <c:numCache>
                <c:formatCode>0%</c:formatCode>
                <c:ptCount val="8"/>
                <c:pt idx="0">
                  <c:v>0.235294117647059</c:v>
                </c:pt>
                <c:pt idx="1">
                  <c:v>0.272727272727273</c:v>
                </c:pt>
                <c:pt idx="2">
                  <c:v>0.371428571428571</c:v>
                </c:pt>
                <c:pt idx="3">
                  <c:v>0.4</c:v>
                </c:pt>
                <c:pt idx="4">
                  <c:v>0.411764705882353</c:v>
                </c:pt>
                <c:pt idx="5">
                  <c:v>0.485714285714286</c:v>
                </c:pt>
                <c:pt idx="6">
                  <c:v>0.513513513513513</c:v>
                </c:pt>
                <c:pt idx="7">
                  <c:v>0.514285714285714</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Vertaistuen tarjoaminen</c:v>
                </c:pt>
                <c:pt idx="1">
                  <c:v>Ilmoituskanava jäsenistölle</c:v>
                </c:pt>
                <c:pt idx="2">
                  <c:v>Tulojen hankinta (ilmoitusmyynti)</c:v>
                </c:pt>
                <c:pt idx="3">
                  <c:v>Tiedottaminen järjestön ajankohtaisista tapahtumista</c:v>
                </c:pt>
                <c:pt idx="4">
                  <c:v>Uskottavuuden tuominen järjestölle</c:v>
                </c:pt>
                <c:pt idx="5">
                  <c:v>Asiantuntijatiedon välittäminen</c:v>
                </c:pt>
                <c:pt idx="6">
                  <c:v>Muistuttaminen järjestön olemassaolosta ja merkityksestä</c:v>
                </c:pt>
                <c:pt idx="7">
                  <c:v>Taustoittavan/syventävän tiedon tarjoaminen</c:v>
                </c:pt>
              </c:strCache>
            </c:strRef>
          </c:cat>
          <c:val>
            <c:numRef>
              <c:f>Sheet1!$C$2:$C$9</c:f>
              <c:numCache>
                <c:formatCode>0%</c:formatCode>
                <c:ptCount val="8"/>
                <c:pt idx="0">
                  <c:v>0.764705882352941</c:v>
                </c:pt>
                <c:pt idx="1">
                  <c:v>0.454545454545455</c:v>
                </c:pt>
                <c:pt idx="2">
                  <c:v>0.428571428571429</c:v>
                </c:pt>
                <c:pt idx="3">
                  <c:v>0.514285714285714</c:v>
                </c:pt>
                <c:pt idx="4">
                  <c:v>0.588235294117647</c:v>
                </c:pt>
                <c:pt idx="5">
                  <c:v>0.514285714285714</c:v>
                </c:pt>
                <c:pt idx="6">
                  <c:v>0.486486486486486</c:v>
                </c:pt>
                <c:pt idx="7">
                  <c:v>0.428571428571429</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Vertaistuen tarjoaminen</c:v>
                </c:pt>
                <c:pt idx="1">
                  <c:v>Ilmoituskanava jäsenistölle</c:v>
                </c:pt>
                <c:pt idx="2">
                  <c:v>Tulojen hankinta (ilmoitusmyynti)</c:v>
                </c:pt>
                <c:pt idx="3">
                  <c:v>Tiedottaminen järjestön ajankohtaisista tapahtumista</c:v>
                </c:pt>
                <c:pt idx="4">
                  <c:v>Uskottavuuden tuominen järjestölle</c:v>
                </c:pt>
                <c:pt idx="5">
                  <c:v>Asiantuntijatiedon välittäminen</c:v>
                </c:pt>
                <c:pt idx="6">
                  <c:v>Muistuttaminen järjestön olemassaolosta ja merkityksestä</c:v>
                </c:pt>
                <c:pt idx="7">
                  <c:v>Taustoittavan/syventävän tiedon tarjoaminen</c:v>
                </c:pt>
              </c:strCache>
            </c:strRef>
          </c:cat>
          <c:val>
            <c:numRef>
              <c:f>Sheet1!$D$2:$D$9</c:f>
              <c:numCache>
                <c:formatCode>0%</c:formatCode>
                <c:ptCount val="8"/>
                <c:pt idx="0">
                  <c:v>0.0</c:v>
                </c:pt>
                <c:pt idx="1">
                  <c:v>0.272727272727273</c:v>
                </c:pt>
                <c:pt idx="2">
                  <c:v>0.2</c:v>
                </c:pt>
                <c:pt idx="3">
                  <c:v>0.0857142857142857</c:v>
                </c:pt>
                <c:pt idx="4">
                  <c:v>0.0</c:v>
                </c:pt>
                <c:pt idx="5">
                  <c:v>0.0</c:v>
                </c:pt>
                <c:pt idx="6">
                  <c:v>0.0</c:v>
                </c:pt>
                <c:pt idx="7">
                  <c:v>0.0571428571428571</c:v>
                </c:pt>
              </c:numCache>
            </c:numRef>
          </c:val>
        </c:ser>
        <c:dLbls>
          <c:showLegendKey val="0"/>
          <c:showVal val="0"/>
          <c:showCatName val="0"/>
          <c:showSerName val="0"/>
          <c:showPercent val="0"/>
          <c:showBubbleSize val="0"/>
        </c:dLbls>
        <c:gapWidth val="150"/>
        <c:overlap val="100"/>
        <c:axId val="1191527616"/>
        <c:axId val="1191531664"/>
      </c:barChart>
      <c:catAx>
        <c:axId val="1191527616"/>
        <c:scaling>
          <c:orientation val="minMax"/>
        </c:scaling>
        <c:delete val="0"/>
        <c:axPos val="l"/>
        <c:numFmt formatCode="General" sourceLinked="0"/>
        <c:majorTickMark val="none"/>
        <c:minorTickMark val="none"/>
        <c:tickLblPos val="low"/>
        <c:spPr>
          <a:ln>
            <a:noFill/>
          </a:ln>
        </c:spPr>
        <c:txPr>
          <a:bodyPr rot="0"/>
          <a:lstStyle/>
          <a:p>
            <a:pPr algn="r">
              <a:defRPr sz="1200" b="0" i="0">
                <a:solidFill>
                  <a:srgbClr val="000000"/>
                </a:solidFill>
                <a:latin typeface="Calibri" charset="0"/>
                <a:ea typeface="Calibri" charset="0"/>
                <a:cs typeface="Calibri" charset="0"/>
              </a:defRPr>
            </a:pPr>
            <a:endParaRPr lang="en-US"/>
          </a:p>
        </c:txPr>
        <c:crossAx val="1191531664"/>
        <c:crosses val="autoZero"/>
        <c:auto val="1"/>
        <c:lblAlgn val="ctr"/>
        <c:lblOffset val="100"/>
        <c:noMultiLvlLbl val="0"/>
      </c:catAx>
      <c:valAx>
        <c:axId val="1191531664"/>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91527616"/>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5"/>
              </a:solidFill>
            </c:spPr>
          </c:dPt>
          <c:dPt>
            <c:idx val="4"/>
            <c:bubble3D val="0"/>
            <c:spPr>
              <a:solidFill>
                <a:schemeClr val="accent1"/>
              </a:solidFill>
            </c:spPr>
          </c:dPt>
          <c:dLbls>
            <c:dLbl>
              <c:idx val="0"/>
              <c:layout>
                <c:manualLayout>
                  <c:x val="0.00697147090213715"/>
                  <c:y val="-0.00653306631782496"/>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395205374013279"/>
                  <c:y val="-0.0013334301750458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2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En osaa sanoa</c:v>
                </c:pt>
                <c:pt idx="1">
                  <c:v>Eläkeikäisiä (65 +)</c:v>
                </c:pt>
                <c:pt idx="2">
                  <c:v>Keski-ikäisiä (45 - 65)</c:v>
                </c:pt>
                <c:pt idx="3">
                  <c:v>Nuoria aikuisia (25 - 45)</c:v>
                </c:pt>
                <c:pt idx="4">
                  <c:v>Lapsia tai nuoria (0 - 25)</c:v>
                </c:pt>
              </c:strCache>
            </c:strRef>
          </c:cat>
          <c:val>
            <c:numRef>
              <c:f>Sheet1!$B$2:$B$6</c:f>
              <c:numCache>
                <c:formatCode>0%</c:formatCode>
                <c:ptCount val="5"/>
                <c:pt idx="0">
                  <c:v>0.05</c:v>
                </c:pt>
                <c:pt idx="1">
                  <c:v>0.2</c:v>
                </c:pt>
                <c:pt idx="2">
                  <c:v>0.55</c:v>
                </c:pt>
                <c:pt idx="3">
                  <c:v>0.16</c:v>
                </c:pt>
                <c:pt idx="4">
                  <c:v>0.05</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5808648847199"/>
          <c:y val="0.142862950338922"/>
          <c:w val="0.361526258761687"/>
          <c:h val="0.616357720317752"/>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BD656"/>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Muu syy</c:v>
                </c:pt>
                <c:pt idx="1">
                  <c:v>Digilehti on ainoa tapa tavoittaa tietty kohderyhmä</c:v>
                </c:pt>
                <c:pt idx="2">
                  <c:v>Digilehti tuo uskottavuutta järjestölle</c:v>
                </c:pt>
                <c:pt idx="3">
                  <c:v>Digitaalisuus tuo uusia mahdollisuuksia lehden sisältöön</c:v>
                </c:pt>
                <c:pt idx="4">
                  <c:v>Digilehti on nykyaikainen tapa viestiä</c:v>
                </c:pt>
                <c:pt idx="5">
                  <c:v>Digilehti täydentää muita viestintäkanaviamme</c:v>
                </c:pt>
              </c:strCache>
            </c:strRef>
          </c:cat>
          <c:val>
            <c:numRef>
              <c:f>Sheet1!$B$2:$B$7</c:f>
              <c:numCache>
                <c:formatCode>0%</c:formatCode>
                <c:ptCount val="6"/>
                <c:pt idx="0">
                  <c:v>0.243243243243243</c:v>
                </c:pt>
                <c:pt idx="1">
                  <c:v>0.27027027027027</c:v>
                </c:pt>
                <c:pt idx="2">
                  <c:v>0.27027027027027</c:v>
                </c:pt>
                <c:pt idx="3">
                  <c:v>0.405405405405405</c:v>
                </c:pt>
                <c:pt idx="4">
                  <c:v>0.621621621621622</c:v>
                </c:pt>
                <c:pt idx="5">
                  <c:v>0.675675675675676</c:v>
                </c:pt>
              </c:numCache>
            </c:numRef>
          </c:val>
        </c:ser>
        <c:dLbls>
          <c:showLegendKey val="0"/>
          <c:showVal val="0"/>
          <c:showCatName val="0"/>
          <c:showSerName val="0"/>
          <c:showPercent val="0"/>
          <c:showBubbleSize val="0"/>
        </c:dLbls>
        <c:gapWidth val="150"/>
        <c:axId val="1179601904"/>
        <c:axId val="1191549520"/>
      </c:barChart>
      <c:catAx>
        <c:axId val="1179601904"/>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91549520"/>
        <c:crosses val="autoZero"/>
        <c:auto val="1"/>
        <c:lblAlgn val="ctr"/>
        <c:lblOffset val="100"/>
        <c:noMultiLvlLbl val="0"/>
      </c:catAx>
      <c:valAx>
        <c:axId val="1191549520"/>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79601904"/>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BD656"/>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Digilehteen on helppo myydä mainontaa</c:v>
                </c:pt>
                <c:pt idx="1">
                  <c:v>Digilehti on paras tapa välittää tietoa kattavasti ja kootusti</c:v>
                </c:pt>
                <c:pt idx="2">
                  <c:v>Digilehdellä tavoitamme parhaiten järjestömme asioista kiinnostuneet</c:v>
                </c:pt>
                <c:pt idx="3">
                  <c:v>Digilehti on houkutteleva jäsenetu</c:v>
                </c:pt>
                <c:pt idx="4">
                  <c:v>Digilehti on keino erottua viestipaljoudessa</c:v>
                </c:pt>
                <c:pt idx="5">
                  <c:v>Jäsenemme haluavat digitaalisen lehden</c:v>
                </c:pt>
                <c:pt idx="6">
                  <c:v>Digilehti on elämyksellinen tapa pitää yhteyttä jäsenistöön</c:v>
                </c:pt>
              </c:strCache>
            </c:strRef>
          </c:cat>
          <c:val>
            <c:numRef>
              <c:f>Sheet1!$B$2:$B$8</c:f>
              <c:numCache>
                <c:formatCode>0%</c:formatCode>
                <c:ptCount val="7"/>
                <c:pt idx="0">
                  <c:v>0.027027027027027</c:v>
                </c:pt>
                <c:pt idx="1">
                  <c:v>0.027027027027027</c:v>
                </c:pt>
                <c:pt idx="2">
                  <c:v>0.054054054054054</c:v>
                </c:pt>
                <c:pt idx="3">
                  <c:v>0.135135135135135</c:v>
                </c:pt>
                <c:pt idx="4">
                  <c:v>0.135135135135135</c:v>
                </c:pt>
                <c:pt idx="5">
                  <c:v>0.162162162162162</c:v>
                </c:pt>
                <c:pt idx="6">
                  <c:v>0.189189189189189</c:v>
                </c:pt>
              </c:numCache>
            </c:numRef>
          </c:val>
        </c:ser>
        <c:dLbls>
          <c:showLegendKey val="0"/>
          <c:showVal val="0"/>
          <c:showCatName val="0"/>
          <c:showSerName val="0"/>
          <c:showPercent val="0"/>
          <c:showBubbleSize val="0"/>
        </c:dLbls>
        <c:gapWidth val="150"/>
        <c:axId val="1189873456"/>
        <c:axId val="1189364832"/>
      </c:barChart>
      <c:catAx>
        <c:axId val="1189873456"/>
        <c:scaling>
          <c:orientation val="minMax"/>
        </c:scaling>
        <c:delete val="0"/>
        <c:axPos val="l"/>
        <c:numFmt formatCode="General" sourceLinked="0"/>
        <c:majorTickMark val="none"/>
        <c:minorTickMark val="none"/>
        <c:tickLblPos val="low"/>
        <c:spPr>
          <a:ln>
            <a:noFill/>
          </a:ln>
        </c:spPr>
        <c:txPr>
          <a:bodyPr rot="0"/>
          <a:lstStyle/>
          <a:p>
            <a:pPr algn="r">
              <a:defRPr sz="1400" b="0">
                <a:solidFill>
                  <a:srgbClr val="000000"/>
                </a:solidFill>
              </a:defRPr>
            </a:pPr>
            <a:endParaRPr lang="en-US"/>
          </a:p>
        </c:txPr>
        <c:crossAx val="1189364832"/>
        <c:crosses val="autoZero"/>
        <c:auto val="1"/>
        <c:lblAlgn val="ctr"/>
        <c:lblOffset val="100"/>
        <c:noMultiLvlLbl val="0"/>
      </c:catAx>
      <c:valAx>
        <c:axId val="1189364832"/>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9873456"/>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samaa mieltä</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Olemme onnistuneet kasvattamaan yleisöämme digitaalisen lehden avulla</c:v>
                </c:pt>
                <c:pt idx="1">
                  <c:v>Mittaamme digitaalisen lehden toimivuutta tavoitteellisesti </c:v>
                </c:pt>
                <c:pt idx="2">
                  <c:v>Olemme saaneet jäseniltä positiivista palautetta digitaalisesta lehdestä </c:v>
                </c:pt>
                <c:pt idx="3">
                  <c:v>Digitaalisen lehden avulla olemme kasvattaneet vaikuttavuuttamme</c:v>
                </c:pt>
              </c:strCache>
            </c:strRef>
          </c:cat>
          <c:val>
            <c:numRef>
              <c:f>Sheet1!$B$2:$B$5</c:f>
              <c:numCache>
                <c:formatCode>0%</c:formatCode>
                <c:ptCount val="4"/>
                <c:pt idx="0">
                  <c:v>0.243243243243243</c:v>
                </c:pt>
                <c:pt idx="1">
                  <c:v>0.27027027027027</c:v>
                </c:pt>
                <c:pt idx="2">
                  <c:v>0.27027027027027</c:v>
                </c:pt>
                <c:pt idx="3">
                  <c:v>0.305555555555556</c:v>
                </c:pt>
              </c:numCache>
            </c:numRef>
          </c:val>
        </c:ser>
        <c:ser>
          <c:idx val="1"/>
          <c:order val="1"/>
          <c:tx>
            <c:strRef>
              <c:f>Sheet1!$C$1</c:f>
              <c:strCache>
                <c:ptCount val="1"/>
                <c:pt idx="0">
                  <c:v>osittain samaa mieltä</c:v>
                </c:pt>
              </c:strCache>
            </c:strRef>
          </c:tx>
          <c:spPr>
            <a:solidFill>
              <a:srgbClr val="EBD656"/>
            </a:solidFill>
          </c:spPr>
          <c:invertIfNegative val="0"/>
          <c:dLbls>
            <c:spPr>
              <a:noFill/>
              <a:ln>
                <a:noFill/>
              </a:ln>
              <a:effectLst/>
            </c:spPr>
            <c:txPr>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Olemme onnistuneet kasvattamaan yleisöämme digitaalisen lehden avulla</c:v>
                </c:pt>
                <c:pt idx="1">
                  <c:v>Mittaamme digitaalisen lehden toimivuutta tavoitteellisesti </c:v>
                </c:pt>
                <c:pt idx="2">
                  <c:v>Olemme saaneet jäseniltä positiivista palautetta digitaalisesta lehdestä </c:v>
                </c:pt>
                <c:pt idx="3">
                  <c:v>Digitaalisen lehden avulla olemme kasvattaneet vaikuttavuuttamme</c:v>
                </c:pt>
              </c:strCache>
            </c:strRef>
          </c:cat>
          <c:val>
            <c:numRef>
              <c:f>Sheet1!$C$2:$C$5</c:f>
              <c:numCache>
                <c:formatCode>0%</c:formatCode>
                <c:ptCount val="4"/>
                <c:pt idx="0">
                  <c:v>0.27027027027027</c:v>
                </c:pt>
                <c:pt idx="1">
                  <c:v>0.216216216216216</c:v>
                </c:pt>
                <c:pt idx="2">
                  <c:v>0.378378378378378</c:v>
                </c:pt>
                <c:pt idx="3">
                  <c:v>0.333333333333333</c:v>
                </c:pt>
              </c:numCache>
            </c:numRef>
          </c:val>
        </c:ser>
        <c:ser>
          <c:idx val="2"/>
          <c:order val="2"/>
          <c:tx>
            <c:strRef>
              <c:f>Sheet1!$D$1</c:f>
              <c:strCache>
                <c:ptCount val="1"/>
                <c:pt idx="0">
                  <c:v>eri mieltä</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Olemme onnistuneet kasvattamaan yleisöämme digitaalisen lehden avulla</c:v>
                </c:pt>
                <c:pt idx="1">
                  <c:v>Mittaamme digitaalisen lehden toimivuutta tavoitteellisesti </c:v>
                </c:pt>
                <c:pt idx="2">
                  <c:v>Olemme saaneet jäseniltä positiivista palautetta digitaalisesta lehdestä </c:v>
                </c:pt>
                <c:pt idx="3">
                  <c:v>Digitaalisen lehden avulla olemme kasvattaneet vaikuttavuuttamme</c:v>
                </c:pt>
              </c:strCache>
            </c:strRef>
          </c:cat>
          <c:val>
            <c:numRef>
              <c:f>Sheet1!$D$2:$D$5</c:f>
              <c:numCache>
                <c:formatCode>0%</c:formatCode>
                <c:ptCount val="4"/>
                <c:pt idx="0">
                  <c:v>0.162162162162162</c:v>
                </c:pt>
                <c:pt idx="1">
                  <c:v>0.405405405405405</c:v>
                </c:pt>
                <c:pt idx="2">
                  <c:v>0.162162162162162</c:v>
                </c:pt>
                <c:pt idx="3">
                  <c:v>0.222222222222222</c:v>
                </c:pt>
              </c:numCache>
            </c:numRef>
          </c:val>
        </c:ser>
        <c:ser>
          <c:idx val="3"/>
          <c:order val="3"/>
          <c:tx>
            <c:strRef>
              <c:f>Sheet1!$E$1</c:f>
              <c:strCache>
                <c:ptCount val="1"/>
                <c:pt idx="0">
                  <c:v>en osaa sanoa</c:v>
                </c:pt>
              </c:strCache>
            </c:strRef>
          </c:tx>
          <c:spPr>
            <a:solidFill>
              <a:srgbClr val="F2F6F7"/>
            </a:solidFill>
          </c:spPr>
          <c:invertIfNegative val="0"/>
          <c:dLbls>
            <c:spPr>
              <a:noFill/>
              <a:ln>
                <a:noFill/>
              </a:ln>
              <a:effectLst/>
            </c:spPr>
            <c:txPr>
              <a:bodyPr wrap="square" lIns="38100" tIns="19050" rIns="38100" bIns="19050" anchor="ctr">
                <a:spAutoFit/>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Olemme onnistuneet kasvattamaan yleisöämme digitaalisen lehden avulla</c:v>
                </c:pt>
                <c:pt idx="1">
                  <c:v>Mittaamme digitaalisen lehden toimivuutta tavoitteellisesti </c:v>
                </c:pt>
                <c:pt idx="2">
                  <c:v>Olemme saaneet jäseniltä positiivista palautetta digitaalisesta lehdestä </c:v>
                </c:pt>
                <c:pt idx="3">
                  <c:v>Digitaalisen lehden avulla olemme kasvattaneet vaikuttavuuttamme</c:v>
                </c:pt>
              </c:strCache>
            </c:strRef>
          </c:cat>
          <c:val>
            <c:numRef>
              <c:f>Sheet1!$E$2:$E$5</c:f>
              <c:numCache>
                <c:formatCode>0%</c:formatCode>
                <c:ptCount val="4"/>
                <c:pt idx="0">
                  <c:v>0.324324324324324</c:v>
                </c:pt>
                <c:pt idx="1">
                  <c:v>0.108108108108108</c:v>
                </c:pt>
                <c:pt idx="2">
                  <c:v>0.189189189189189</c:v>
                </c:pt>
                <c:pt idx="3">
                  <c:v>0.138888888888889</c:v>
                </c:pt>
              </c:numCache>
            </c:numRef>
          </c:val>
        </c:ser>
        <c:dLbls>
          <c:showLegendKey val="0"/>
          <c:showVal val="0"/>
          <c:showCatName val="0"/>
          <c:showSerName val="0"/>
          <c:showPercent val="0"/>
          <c:showBubbleSize val="0"/>
        </c:dLbls>
        <c:gapWidth val="150"/>
        <c:overlap val="100"/>
        <c:axId val="1188777680"/>
        <c:axId val="1188779264"/>
      </c:barChart>
      <c:catAx>
        <c:axId val="1188777680"/>
        <c:scaling>
          <c:orientation val="minMax"/>
        </c:scaling>
        <c:delete val="0"/>
        <c:axPos val="l"/>
        <c:numFmt formatCode="General" sourceLinked="0"/>
        <c:majorTickMark val="none"/>
        <c:minorTickMark val="none"/>
        <c:tickLblPos val="low"/>
        <c:spPr>
          <a:ln>
            <a:noFill/>
          </a:ln>
        </c:spPr>
        <c:txPr>
          <a:bodyPr rot="0"/>
          <a:lstStyle/>
          <a:p>
            <a:pPr algn="r">
              <a:defRPr sz="1400" b="0">
                <a:solidFill>
                  <a:srgbClr val="000000"/>
                </a:solidFill>
              </a:defRPr>
            </a:pPr>
            <a:endParaRPr lang="en-US"/>
          </a:p>
        </c:txPr>
        <c:crossAx val="1188779264"/>
        <c:crosses val="autoZero"/>
        <c:auto val="1"/>
        <c:lblAlgn val="ctr"/>
        <c:lblOffset val="100"/>
        <c:noMultiLvlLbl val="0"/>
      </c:catAx>
      <c:valAx>
        <c:axId val="1188779264"/>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88777680"/>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samaa mieltä</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Jäsenemme lukevat digilehteä aktiivisesti</c:v>
                </c:pt>
                <c:pt idx="1">
                  <c:v>Jäsenemme tutkitusti pitävät digitaalisesta lehdestä</c:v>
                </c:pt>
                <c:pt idx="2">
                  <c:v>Lukijoiden saaminen verkkolehdelle on helppoa</c:v>
                </c:pt>
                <c:pt idx="3">
                  <c:v>Digitaalinen lehti on todella tärkeä jäsenillemme</c:v>
                </c:pt>
              </c:strCache>
            </c:strRef>
          </c:cat>
          <c:val>
            <c:numRef>
              <c:f>Sheet1!$B$2:$B$5</c:f>
              <c:numCache>
                <c:formatCode>0%</c:formatCode>
                <c:ptCount val="4"/>
                <c:pt idx="0">
                  <c:v>0.0810810810810811</c:v>
                </c:pt>
                <c:pt idx="1">
                  <c:v>0.0810810810810811</c:v>
                </c:pt>
                <c:pt idx="2">
                  <c:v>0.0833333333333333</c:v>
                </c:pt>
                <c:pt idx="3">
                  <c:v>0.135135135135135</c:v>
                </c:pt>
              </c:numCache>
            </c:numRef>
          </c:val>
        </c:ser>
        <c:ser>
          <c:idx val="1"/>
          <c:order val="1"/>
          <c:tx>
            <c:strRef>
              <c:f>Sheet1!$C$1</c:f>
              <c:strCache>
                <c:ptCount val="1"/>
                <c:pt idx="0">
                  <c:v>osittain samaa mieltä</c:v>
                </c:pt>
              </c:strCache>
            </c:strRef>
          </c:tx>
          <c:spPr>
            <a:solidFill>
              <a:srgbClr val="EBD656"/>
            </a:solidFill>
          </c:spPr>
          <c:invertIfNegative val="0"/>
          <c:dLbls>
            <c:spPr>
              <a:noFill/>
              <a:ln>
                <a:noFill/>
              </a:ln>
              <a:effectLst/>
            </c:spPr>
            <c:txPr>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Jäsenemme lukevat digilehteä aktiivisesti</c:v>
                </c:pt>
                <c:pt idx="1">
                  <c:v>Jäsenemme tutkitusti pitävät digitaalisesta lehdestä</c:v>
                </c:pt>
                <c:pt idx="2">
                  <c:v>Lukijoiden saaminen verkkolehdelle on helppoa</c:v>
                </c:pt>
                <c:pt idx="3">
                  <c:v>Digitaalinen lehti on todella tärkeä jäsenillemme</c:v>
                </c:pt>
              </c:strCache>
            </c:strRef>
          </c:cat>
          <c:val>
            <c:numRef>
              <c:f>Sheet1!$C$2:$C$5</c:f>
              <c:numCache>
                <c:formatCode>0%</c:formatCode>
                <c:ptCount val="4"/>
                <c:pt idx="0">
                  <c:v>0.45945945945946</c:v>
                </c:pt>
                <c:pt idx="1">
                  <c:v>0.297297297297297</c:v>
                </c:pt>
                <c:pt idx="2">
                  <c:v>0.277777777777778</c:v>
                </c:pt>
                <c:pt idx="3">
                  <c:v>0.567567567567568</c:v>
                </c:pt>
              </c:numCache>
            </c:numRef>
          </c:val>
        </c:ser>
        <c:ser>
          <c:idx val="2"/>
          <c:order val="2"/>
          <c:tx>
            <c:strRef>
              <c:f>Sheet1!$D$1</c:f>
              <c:strCache>
                <c:ptCount val="1"/>
                <c:pt idx="0">
                  <c:v>eri mieltä</c:v>
                </c:pt>
              </c:strCache>
            </c:strRef>
          </c:tx>
          <c:spPr>
            <a:solidFill>
              <a:srgbClr val="7AC3BB"/>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Jäsenemme lukevat digilehteä aktiivisesti</c:v>
                </c:pt>
                <c:pt idx="1">
                  <c:v>Jäsenemme tutkitusti pitävät digitaalisesta lehdestä</c:v>
                </c:pt>
                <c:pt idx="2">
                  <c:v>Lukijoiden saaminen verkkolehdelle on helppoa</c:v>
                </c:pt>
                <c:pt idx="3">
                  <c:v>Digitaalinen lehti on todella tärkeä jäsenillemme</c:v>
                </c:pt>
              </c:strCache>
            </c:strRef>
          </c:cat>
          <c:val>
            <c:numRef>
              <c:f>Sheet1!$D$2:$D$5</c:f>
              <c:numCache>
                <c:formatCode>0%</c:formatCode>
                <c:ptCount val="4"/>
                <c:pt idx="0">
                  <c:v>0.324324324324324</c:v>
                </c:pt>
                <c:pt idx="1">
                  <c:v>0.216216216216216</c:v>
                </c:pt>
                <c:pt idx="2">
                  <c:v>0.444444444444444</c:v>
                </c:pt>
                <c:pt idx="3">
                  <c:v>0.243243243243243</c:v>
                </c:pt>
              </c:numCache>
            </c:numRef>
          </c:val>
        </c:ser>
        <c:ser>
          <c:idx val="3"/>
          <c:order val="3"/>
          <c:tx>
            <c:strRef>
              <c:f>Sheet1!$E$1</c:f>
              <c:strCache>
                <c:ptCount val="1"/>
                <c:pt idx="0">
                  <c:v>en osaa sanoa</c:v>
                </c:pt>
              </c:strCache>
            </c:strRef>
          </c:tx>
          <c:spPr>
            <a:solidFill>
              <a:srgbClr val="F2F6F7"/>
            </a:solidFill>
          </c:spPr>
          <c:invertIfNegative val="0"/>
          <c:dLbls>
            <c:spPr>
              <a:noFill/>
              <a:ln>
                <a:noFill/>
              </a:ln>
              <a:effectLst/>
            </c:spPr>
            <c:txPr>
              <a:bodyPr wrap="square" lIns="38100" tIns="19050" rIns="38100" bIns="19050" anchor="ctr">
                <a:spAutoFit/>
              </a:bodyPr>
              <a:lstStyle/>
              <a:p>
                <a:pPr>
                  <a:defRPr sz="1400" b="1" i="0">
                    <a:solidFill>
                      <a:schemeClr val="accent6"/>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Jäsenemme lukevat digilehteä aktiivisesti</c:v>
                </c:pt>
                <c:pt idx="1">
                  <c:v>Jäsenemme tutkitusti pitävät digitaalisesta lehdestä</c:v>
                </c:pt>
                <c:pt idx="2">
                  <c:v>Lukijoiden saaminen verkkolehdelle on helppoa</c:v>
                </c:pt>
                <c:pt idx="3">
                  <c:v>Digitaalinen lehti on todella tärkeä jäsenillemme</c:v>
                </c:pt>
              </c:strCache>
            </c:strRef>
          </c:cat>
          <c:val>
            <c:numRef>
              <c:f>Sheet1!$E$2:$E$5</c:f>
              <c:numCache>
                <c:formatCode>0%</c:formatCode>
                <c:ptCount val="4"/>
                <c:pt idx="0">
                  <c:v>0.135135135135135</c:v>
                </c:pt>
                <c:pt idx="1">
                  <c:v>0.405405405405405</c:v>
                </c:pt>
                <c:pt idx="2">
                  <c:v>0.194444444444444</c:v>
                </c:pt>
                <c:pt idx="3">
                  <c:v>0.054054054054054</c:v>
                </c:pt>
              </c:numCache>
            </c:numRef>
          </c:val>
        </c:ser>
        <c:dLbls>
          <c:showLegendKey val="0"/>
          <c:showVal val="0"/>
          <c:showCatName val="0"/>
          <c:showSerName val="0"/>
          <c:showPercent val="0"/>
          <c:showBubbleSize val="0"/>
        </c:dLbls>
        <c:gapWidth val="150"/>
        <c:overlap val="100"/>
        <c:axId val="1190613968"/>
        <c:axId val="1177349136"/>
      </c:barChart>
      <c:catAx>
        <c:axId val="1190613968"/>
        <c:scaling>
          <c:orientation val="minMax"/>
        </c:scaling>
        <c:delete val="0"/>
        <c:axPos val="l"/>
        <c:numFmt formatCode="General" sourceLinked="0"/>
        <c:majorTickMark val="none"/>
        <c:minorTickMark val="none"/>
        <c:tickLblPos val="low"/>
        <c:spPr>
          <a:ln>
            <a:noFill/>
          </a:ln>
        </c:spPr>
        <c:txPr>
          <a:bodyPr rot="0"/>
          <a:lstStyle/>
          <a:p>
            <a:pPr algn="r">
              <a:defRPr sz="1400" b="0">
                <a:solidFill>
                  <a:srgbClr val="000000"/>
                </a:solidFill>
              </a:defRPr>
            </a:pPr>
            <a:endParaRPr lang="en-US"/>
          </a:p>
        </c:txPr>
        <c:crossAx val="1177349136"/>
        <c:crosses val="autoZero"/>
        <c:auto val="1"/>
        <c:lblAlgn val="ctr"/>
        <c:lblOffset val="100"/>
        <c:noMultiLvlLbl val="0"/>
      </c:catAx>
      <c:valAx>
        <c:axId val="1177349136"/>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90613968"/>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E24426"/>
            </a:solidFill>
          </c:spPr>
          <c:invertIfNegative val="0"/>
          <c:dPt>
            <c:idx val="4"/>
            <c:invertIfNegative val="0"/>
            <c:bubble3D val="0"/>
            <c:spPr>
              <a:solidFill>
                <a:srgbClr val="7AC3BB"/>
              </a:solidFill>
            </c:spPr>
          </c:dPt>
          <c:dPt>
            <c:idx val="5"/>
            <c:invertIfNegative val="0"/>
            <c:bubble3D val="0"/>
            <c:spPr>
              <a:solidFill>
                <a:srgbClr val="7AC3BB"/>
              </a:solidFill>
              <a:ln>
                <a:noFill/>
              </a:ln>
            </c:spPr>
          </c:dPt>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Kyllä, miksi?</c:v>
                </c:pt>
                <c:pt idx="1">
                  <c:v>Kyllä, koska jäsenemme eivät ole kiinnostuneet digilehdestä</c:v>
                </c:pt>
                <c:pt idx="2">
                  <c:v>Kyllä, koska digilehden tekeminen on kallista</c:v>
                </c:pt>
                <c:pt idx="3">
                  <c:v>Kyllä, koska digilehden tekeminen on vaivalloista</c:v>
                </c:pt>
                <c:pt idx="4">
                  <c:v>Kyllä, koska tavoitamme jäsenemme paremmin muissa kanavissa</c:v>
                </c:pt>
                <c:pt idx="5">
                  <c:v>Ei, emme ole harkinneet digilehdestä luopumista.</c:v>
                </c:pt>
              </c:strCache>
            </c:strRef>
          </c:cat>
          <c:val>
            <c:numRef>
              <c:f>Sheet1!$B$2:$B$7</c:f>
              <c:numCache>
                <c:formatCode>0%</c:formatCode>
                <c:ptCount val="6"/>
                <c:pt idx="0">
                  <c:v>0.027027027027027</c:v>
                </c:pt>
                <c:pt idx="1">
                  <c:v>0.0</c:v>
                </c:pt>
                <c:pt idx="2">
                  <c:v>0.0</c:v>
                </c:pt>
                <c:pt idx="3">
                  <c:v>0.0</c:v>
                </c:pt>
                <c:pt idx="4">
                  <c:v>0.0</c:v>
                </c:pt>
                <c:pt idx="5">
                  <c:v>0.972972972972973</c:v>
                </c:pt>
              </c:numCache>
            </c:numRef>
          </c:val>
        </c:ser>
        <c:dLbls>
          <c:showLegendKey val="0"/>
          <c:showVal val="0"/>
          <c:showCatName val="0"/>
          <c:showSerName val="0"/>
          <c:showPercent val="0"/>
          <c:showBubbleSize val="0"/>
        </c:dLbls>
        <c:gapWidth val="150"/>
        <c:axId val="1177512704"/>
        <c:axId val="1177408736"/>
      </c:barChart>
      <c:catAx>
        <c:axId val="1177512704"/>
        <c:scaling>
          <c:orientation val="minMax"/>
        </c:scaling>
        <c:delete val="0"/>
        <c:axPos val="l"/>
        <c:numFmt formatCode="General" sourceLinked="0"/>
        <c:majorTickMark val="none"/>
        <c:minorTickMark val="none"/>
        <c:tickLblPos val="low"/>
        <c:spPr>
          <a:ln>
            <a:noFill/>
          </a:ln>
        </c:spPr>
        <c:txPr>
          <a:bodyPr rot="0"/>
          <a:lstStyle/>
          <a:p>
            <a:pPr algn="r">
              <a:defRPr sz="1400" b="0" i="0">
                <a:solidFill>
                  <a:srgbClr val="000000"/>
                </a:solidFill>
                <a:latin typeface="Calibri" charset="0"/>
                <a:ea typeface="Calibri" charset="0"/>
                <a:cs typeface="Calibri" charset="0"/>
              </a:defRPr>
            </a:pPr>
            <a:endParaRPr lang="en-US"/>
          </a:p>
        </c:txPr>
        <c:crossAx val="1177408736"/>
        <c:crosses val="autoZero"/>
        <c:auto val="1"/>
        <c:lblAlgn val="ctr"/>
        <c:lblOffset val="100"/>
        <c:noMultiLvlLbl val="0"/>
      </c:catAx>
      <c:valAx>
        <c:axId val="1177408736"/>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b="0" i="0">
                <a:solidFill>
                  <a:srgbClr val="000000"/>
                </a:solidFill>
                <a:latin typeface="Calibri" charset="0"/>
                <a:ea typeface="Calibri" charset="0"/>
                <a:cs typeface="Calibri" charset="0"/>
              </a:defRPr>
            </a:pPr>
            <a:endParaRPr lang="en-US"/>
          </a:p>
        </c:txPr>
        <c:crossAx val="1177512704"/>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v>
                </c:pt>
              </c:strCache>
            </c:strRef>
          </c:tx>
          <c:dPt>
            <c:idx val="3"/>
            <c:bubble3D val="0"/>
            <c:spPr>
              <a:solidFill>
                <a:srgbClr val="F2F6F7"/>
              </a:solidFill>
            </c:spPr>
          </c:dPt>
          <c:dLbls>
            <c:spPr>
              <a:noFill/>
              <a:ln>
                <a:noFill/>
              </a:ln>
              <a:effectLst/>
            </c:spPr>
            <c:txPr>
              <a:bodyPr/>
              <a:lstStyle/>
              <a:p>
                <a:pPr>
                  <a:defRPr sz="2200" b="1" i="0">
                    <a:solidFill>
                      <a:srgbClr val="000000"/>
                    </a:solidFill>
                    <a:latin typeface="Calibri" charset="0"/>
                    <a:ea typeface="Calibri" charset="0"/>
                    <a:cs typeface="Calibri"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Enemmistö naisia</c:v>
                </c:pt>
                <c:pt idx="1">
                  <c:v>Enemmistö miehiä</c:v>
                </c:pt>
                <c:pt idx="2">
                  <c:v>Sukupuolijakauma on melko tasainen</c:v>
                </c:pt>
                <c:pt idx="3">
                  <c:v>En osaa sanoa</c:v>
                </c:pt>
              </c:strCache>
            </c:strRef>
          </c:cat>
          <c:val>
            <c:numRef>
              <c:f>Sheet1!$B$2:$B$5</c:f>
              <c:numCache>
                <c:formatCode>General</c:formatCode>
                <c:ptCount val="4"/>
                <c:pt idx="0">
                  <c:v>32.0</c:v>
                </c:pt>
                <c:pt idx="1">
                  <c:v>27.0</c:v>
                </c:pt>
                <c:pt idx="2">
                  <c:v>36.0</c:v>
                </c:pt>
                <c:pt idx="3">
                  <c:v>5.0</c:v>
                </c:pt>
              </c:numCache>
            </c:numRef>
          </c:val>
        </c:ser>
        <c:dLbls>
          <c:showLegendKey val="0"/>
          <c:showVal val="0"/>
          <c:showCatName val="1"/>
          <c:showSerName val="0"/>
          <c:showPercent val="1"/>
          <c:showBubbleSize val="0"/>
          <c:showLeaderLines val="1"/>
        </c:dLbls>
        <c:firstSliceAng val="0"/>
        <c:holeSize val="50"/>
      </c:doughnutChart>
    </c:plotArea>
    <c:legend>
      <c:legendPos val="r"/>
      <c:layout>
        <c:manualLayout>
          <c:xMode val="edge"/>
          <c:yMode val="edge"/>
          <c:x val="0.645986835824563"/>
          <c:y val="0.209913816813263"/>
          <c:w val="0.27288975183088"/>
          <c:h val="0.580172366373475"/>
        </c:manualLayout>
      </c:layout>
      <c:overlay val="0"/>
      <c:txPr>
        <a:bodyPr/>
        <a:lstStyle/>
        <a:p>
          <a:pPr>
            <a:defRPr>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7AC3BB"/>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Sosiaali- ja terveysala</c:v>
                </c:pt>
                <c:pt idx="1">
                  <c:v>Yhteiskunta ja julkinen hallinto</c:v>
                </c:pt>
                <c:pt idx="2">
                  <c:v>Kauppa ja palvelualat</c:v>
                </c:pt>
                <c:pt idx="3">
                  <c:v>Maa-, metsä- tai kalatalous</c:v>
                </c:pt>
                <c:pt idx="4">
                  <c:v>Kulttuuri ja harrastustoiminta</c:v>
                </c:pt>
                <c:pt idx="5">
                  <c:v>Teollisuus ja tekniikka</c:v>
                </c:pt>
                <c:pt idx="6">
                  <c:v>Politiikka ja yhteiskunnallinen vaikuttaminen</c:v>
                </c:pt>
                <c:pt idx="7">
                  <c:v>Talouselämä ja yritystoiminta</c:v>
                </c:pt>
                <c:pt idx="8">
                  <c:v>Arkkitehtuuri ja rakennusala</c:v>
                </c:pt>
                <c:pt idx="9">
                  <c:v>Kuljetus ja liikenne</c:v>
                </c:pt>
                <c:pt idx="10">
                  <c:v>Opetus- ja kasvatusala</c:v>
                </c:pt>
                <c:pt idx="11">
                  <c:v>Muu</c:v>
                </c:pt>
                <c:pt idx="12">
                  <c:v>Markkinointi ja viestintä</c:v>
                </c:pt>
              </c:strCache>
            </c:strRef>
          </c:cat>
          <c:val>
            <c:numRef>
              <c:f>Sheet1!$B$2:$B$14</c:f>
              <c:numCache>
                <c:formatCode>0%</c:formatCode>
                <c:ptCount val="13"/>
                <c:pt idx="0">
                  <c:v>0.34</c:v>
                </c:pt>
                <c:pt idx="1">
                  <c:v>0.14</c:v>
                </c:pt>
                <c:pt idx="2">
                  <c:v>0.11</c:v>
                </c:pt>
                <c:pt idx="3">
                  <c:v>0.09</c:v>
                </c:pt>
                <c:pt idx="4">
                  <c:v>0.07</c:v>
                </c:pt>
                <c:pt idx="5">
                  <c:v>0.07</c:v>
                </c:pt>
                <c:pt idx="6">
                  <c:v>0.05</c:v>
                </c:pt>
                <c:pt idx="7">
                  <c:v>0.05</c:v>
                </c:pt>
                <c:pt idx="8">
                  <c:v>0.02</c:v>
                </c:pt>
                <c:pt idx="9">
                  <c:v>0.02</c:v>
                </c:pt>
                <c:pt idx="10">
                  <c:v>0.02</c:v>
                </c:pt>
                <c:pt idx="11">
                  <c:v>0.02</c:v>
                </c:pt>
                <c:pt idx="12">
                  <c:v>0.0</c:v>
                </c:pt>
              </c:numCache>
            </c:numRef>
          </c:val>
        </c:ser>
        <c:dLbls>
          <c:showLegendKey val="0"/>
          <c:showVal val="0"/>
          <c:showCatName val="0"/>
          <c:showSerName val="0"/>
          <c:showPercent val="0"/>
          <c:showBubbleSize val="0"/>
        </c:dLbls>
        <c:gapWidth val="150"/>
        <c:axId val="1186197392"/>
        <c:axId val="1186201328"/>
      </c:barChart>
      <c:catAx>
        <c:axId val="1186197392"/>
        <c:scaling>
          <c:orientation val="minMax"/>
        </c:scaling>
        <c:delete val="0"/>
        <c:axPos val="b"/>
        <c:numFmt formatCode="General" sourceLinked="0"/>
        <c:majorTickMark val="none"/>
        <c:minorTickMark val="none"/>
        <c:tickLblPos val="low"/>
        <c:spPr>
          <a:ln>
            <a:noFill/>
          </a:ln>
        </c:spPr>
        <c:txPr>
          <a:bodyPr rot="-2400000"/>
          <a:lstStyle/>
          <a:p>
            <a:pPr>
              <a:defRPr sz="1400" b="0">
                <a:solidFill>
                  <a:srgbClr val="000000"/>
                </a:solidFill>
              </a:defRPr>
            </a:pPr>
            <a:endParaRPr lang="en-US"/>
          </a:p>
        </c:txPr>
        <c:crossAx val="1186201328"/>
        <c:crosses val="autoZero"/>
        <c:auto val="1"/>
        <c:lblAlgn val="ctr"/>
        <c:lblOffset val="100"/>
        <c:noMultiLvlLbl val="0"/>
      </c:catAx>
      <c:valAx>
        <c:axId val="1186201328"/>
        <c:scaling>
          <c:orientation val="minMax"/>
        </c:scaling>
        <c:delete val="0"/>
        <c:axPos val="l"/>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400">
                <a:solidFill>
                  <a:srgbClr val="000000"/>
                </a:solidFill>
              </a:defRPr>
            </a:pPr>
            <a:endParaRPr lang="en-US"/>
          </a:p>
        </c:txPr>
        <c:crossAx val="118619739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lahjoittajille tai tukijäsenille</c:v>
                </c:pt>
                <c:pt idx="1">
                  <c:v>opiskelijoille</c:v>
                </c:pt>
                <c:pt idx="2">
                  <c:v>potilaille</c:v>
                </c:pt>
                <c:pt idx="3">
                  <c:v>muille järjestön toiminnasta kiinnostuneille</c:v>
                </c:pt>
                <c:pt idx="4">
                  <c:v>yhteiskunnallisille päättäjille</c:v>
                </c:pt>
                <c:pt idx="5">
                  <c:v>harrastajille</c:v>
                </c:pt>
                <c:pt idx="6">
                  <c:v>jokin muu kohderyhmä</c:v>
                </c:pt>
                <c:pt idx="7">
                  <c:v>asiakkaille</c:v>
                </c:pt>
                <c:pt idx="8">
                  <c:v>ammattilaisille</c:v>
                </c:pt>
              </c:strCache>
            </c:strRef>
          </c:cat>
          <c:val>
            <c:numRef>
              <c:f>Sheet1!$B$2:$B$10</c:f>
              <c:numCache>
                <c:formatCode>0%</c:formatCode>
                <c:ptCount val="9"/>
                <c:pt idx="0">
                  <c:v>0.0</c:v>
                </c:pt>
                <c:pt idx="1">
                  <c:v>0.0</c:v>
                </c:pt>
                <c:pt idx="2">
                  <c:v>0.0</c:v>
                </c:pt>
                <c:pt idx="3">
                  <c:v>0.0</c:v>
                </c:pt>
                <c:pt idx="4">
                  <c:v>0.05</c:v>
                </c:pt>
                <c:pt idx="5">
                  <c:v>0.07</c:v>
                </c:pt>
                <c:pt idx="6">
                  <c:v>0.16</c:v>
                </c:pt>
                <c:pt idx="7">
                  <c:v>0.2</c:v>
                </c:pt>
                <c:pt idx="8">
                  <c:v>0.52</c:v>
                </c:pt>
              </c:numCache>
            </c:numRef>
          </c:val>
        </c:ser>
        <c:dLbls>
          <c:showLegendKey val="0"/>
          <c:showVal val="0"/>
          <c:showCatName val="0"/>
          <c:showSerName val="0"/>
          <c:showPercent val="0"/>
          <c:showBubbleSize val="0"/>
        </c:dLbls>
        <c:gapWidth val="150"/>
        <c:axId val="1186215712"/>
        <c:axId val="1186219648"/>
      </c:barChart>
      <c:catAx>
        <c:axId val="1186215712"/>
        <c:scaling>
          <c:orientation val="minMax"/>
        </c:scaling>
        <c:delete val="0"/>
        <c:axPos val="l"/>
        <c:numFmt formatCode="General" sourceLinked="0"/>
        <c:majorTickMark val="none"/>
        <c:minorTickMark val="none"/>
        <c:tickLblPos val="low"/>
        <c:spPr>
          <a:ln>
            <a:noFill/>
          </a:ln>
        </c:spPr>
        <c:txPr>
          <a:bodyPr rot="0"/>
          <a:lstStyle/>
          <a:p>
            <a:pPr>
              <a:defRPr sz="1400" b="0" i="0">
                <a:solidFill>
                  <a:srgbClr val="000000"/>
                </a:solidFill>
                <a:latin typeface="Calibri" charset="0"/>
                <a:ea typeface="Calibri" charset="0"/>
                <a:cs typeface="Calibri" charset="0"/>
              </a:defRPr>
            </a:pPr>
            <a:endParaRPr lang="en-US"/>
          </a:p>
        </c:txPr>
        <c:crossAx val="1186219648"/>
        <c:crosses val="autoZero"/>
        <c:auto val="1"/>
        <c:lblAlgn val="ctr"/>
        <c:lblOffset val="100"/>
        <c:noMultiLvlLbl val="0"/>
      </c:catAx>
      <c:valAx>
        <c:axId val="118621964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400" b="0" i="0">
                <a:solidFill>
                  <a:srgbClr val="000000"/>
                </a:solidFill>
                <a:latin typeface="Calibri" charset="0"/>
                <a:ea typeface="Calibri" charset="0"/>
                <a:cs typeface="Calibri" charset="0"/>
              </a:defRPr>
            </a:pPr>
            <a:endParaRPr lang="en-US"/>
          </a:p>
        </c:txPr>
        <c:crossAx val="1186215712"/>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Koulutus</c:v>
                </c:pt>
                <c:pt idx="1">
                  <c:v>Tapahtumat</c:v>
                </c:pt>
                <c:pt idx="2">
                  <c:v>Uutiskirje</c:v>
                </c:pt>
                <c:pt idx="3">
                  <c:v>Twitter</c:v>
                </c:pt>
                <c:pt idx="4">
                  <c:v>Digilehti (näköis- tai muu digilehti)</c:v>
                </c:pt>
                <c:pt idx="5">
                  <c:v>Facebook</c:v>
                </c:pt>
                <c:pt idx="6">
                  <c:v>Verkkosivut (muu kuin digilehti)</c:v>
                </c:pt>
                <c:pt idx="7">
                  <c:v>Painettu lehti</c:v>
                </c:pt>
              </c:strCache>
            </c:strRef>
          </c:cat>
          <c:val>
            <c:numRef>
              <c:f>Sheet1!$B$2:$B$9</c:f>
              <c:numCache>
                <c:formatCode>0%</c:formatCode>
                <c:ptCount val="8"/>
                <c:pt idx="0">
                  <c:v>0.75</c:v>
                </c:pt>
                <c:pt idx="1">
                  <c:v>0.75</c:v>
                </c:pt>
                <c:pt idx="2">
                  <c:v>0.8</c:v>
                </c:pt>
                <c:pt idx="3">
                  <c:v>0.8</c:v>
                </c:pt>
                <c:pt idx="4">
                  <c:v>0.84</c:v>
                </c:pt>
                <c:pt idx="5">
                  <c:v>0.93</c:v>
                </c:pt>
                <c:pt idx="6">
                  <c:v>0.95</c:v>
                </c:pt>
                <c:pt idx="7">
                  <c:v>1.0</c:v>
                </c:pt>
              </c:numCache>
            </c:numRef>
          </c:val>
        </c:ser>
        <c:dLbls>
          <c:showLegendKey val="0"/>
          <c:showVal val="0"/>
          <c:showCatName val="0"/>
          <c:showSerName val="0"/>
          <c:showPercent val="0"/>
          <c:showBubbleSize val="0"/>
        </c:dLbls>
        <c:gapWidth val="150"/>
        <c:axId val="1185724848"/>
        <c:axId val="1185728768"/>
      </c:barChart>
      <c:catAx>
        <c:axId val="1185724848"/>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5728768"/>
        <c:crosses val="autoZero"/>
        <c:auto val="1"/>
        <c:lblAlgn val="ctr"/>
        <c:lblOffset val="100"/>
        <c:noMultiLvlLbl val="0"/>
      </c:catAx>
      <c:valAx>
        <c:axId val="118572876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400" b="0" i="0">
                <a:solidFill>
                  <a:srgbClr val="000000"/>
                </a:solidFill>
                <a:latin typeface="Calibri" charset="0"/>
                <a:ea typeface="Calibri" charset="0"/>
                <a:cs typeface="Calibri" charset="0"/>
              </a:defRPr>
            </a:pPr>
            <a:endParaRPr lang="en-US"/>
          </a:p>
        </c:txPr>
        <c:crossAx val="118572484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F4A89D"/>
            </a:solidFill>
          </c:spPr>
          <c:invertIfNegative val="0"/>
          <c:dLbls>
            <c:spPr>
              <a:noFill/>
              <a:ln>
                <a:noFill/>
              </a:ln>
              <a:effectLst/>
            </c:spPr>
            <c:txPr>
              <a:bodyPr/>
              <a:lstStyle/>
              <a:p>
                <a:pPr>
                  <a:defRPr sz="1400" b="1" i="0">
                    <a:solidFill>
                      <a:srgbClr val="000000"/>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Pinterest</c:v>
                </c:pt>
                <c:pt idx="1">
                  <c:v>Snapchat</c:v>
                </c:pt>
                <c:pt idx="2">
                  <c:v>WhatsApp</c:v>
                </c:pt>
                <c:pt idx="3">
                  <c:v>Mobiilisovellus älypuhelimeen tai tablettiin</c:v>
                </c:pt>
                <c:pt idx="4">
                  <c:v>LinkedIn</c:v>
                </c:pt>
                <c:pt idx="5">
                  <c:v>Instagram</c:v>
                </c:pt>
                <c:pt idx="6">
                  <c:v>Blogi</c:v>
                </c:pt>
                <c:pt idx="7">
                  <c:v>YouTube</c:v>
                </c:pt>
              </c:strCache>
            </c:strRef>
          </c:cat>
          <c:val>
            <c:numRef>
              <c:f>Sheet1!$B$2:$B$9</c:f>
              <c:numCache>
                <c:formatCode>0%</c:formatCode>
                <c:ptCount val="8"/>
                <c:pt idx="0">
                  <c:v>0.0</c:v>
                </c:pt>
                <c:pt idx="1">
                  <c:v>0.05</c:v>
                </c:pt>
                <c:pt idx="2">
                  <c:v>0.11</c:v>
                </c:pt>
                <c:pt idx="3">
                  <c:v>0.27</c:v>
                </c:pt>
                <c:pt idx="4">
                  <c:v>0.27</c:v>
                </c:pt>
                <c:pt idx="5">
                  <c:v>0.43</c:v>
                </c:pt>
                <c:pt idx="6">
                  <c:v>0.45</c:v>
                </c:pt>
                <c:pt idx="7">
                  <c:v>0.64</c:v>
                </c:pt>
              </c:numCache>
            </c:numRef>
          </c:val>
        </c:ser>
        <c:dLbls>
          <c:showLegendKey val="0"/>
          <c:showVal val="0"/>
          <c:showCatName val="0"/>
          <c:showSerName val="0"/>
          <c:showPercent val="0"/>
          <c:showBubbleSize val="0"/>
        </c:dLbls>
        <c:gapWidth val="150"/>
        <c:axId val="1186321008"/>
        <c:axId val="1186324928"/>
      </c:barChart>
      <c:catAx>
        <c:axId val="1186321008"/>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6324928"/>
        <c:crosses val="autoZero"/>
        <c:auto val="1"/>
        <c:lblAlgn val="ctr"/>
        <c:lblOffset val="100"/>
        <c:noMultiLvlLbl val="0"/>
      </c:catAx>
      <c:valAx>
        <c:axId val="1186324928"/>
        <c:scaling>
          <c:orientation val="minMax"/>
          <c:max val="1.0"/>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400" b="0" i="0">
                <a:solidFill>
                  <a:srgbClr val="000000"/>
                </a:solidFill>
                <a:latin typeface="Calibri" charset="0"/>
                <a:ea typeface="Calibri" charset="0"/>
                <a:cs typeface="Calibri" charset="0"/>
              </a:defRPr>
            </a:pPr>
            <a:endParaRPr lang="en-US"/>
          </a:p>
        </c:txPr>
        <c:crossAx val="1186321008"/>
        <c:crosses val="autoZero"/>
        <c:crossBetween val="between"/>
      </c:valAx>
      <c:spPr>
        <a:ln>
          <a:solidFill>
            <a:schemeClr val="bg1">
              <a:lumMod val="75000"/>
            </a:schemeClr>
          </a:solidFill>
          <a:prstDash val="dash"/>
        </a:ln>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merkitys kasvaa</c:v>
                </c:pt>
              </c:strCache>
            </c:strRef>
          </c:tx>
          <c:spPr>
            <a:solidFill>
              <a:srgbClr val="F4A89D"/>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Uutiskirje</c:v>
                </c:pt>
                <c:pt idx="1">
                  <c:v>Twitter</c:v>
                </c:pt>
                <c:pt idx="2">
                  <c:v>Instagram</c:v>
                </c:pt>
                <c:pt idx="3">
                  <c:v>Blogi</c:v>
                </c:pt>
                <c:pt idx="4">
                  <c:v>Verkkosivut (muu kuin digilehti)</c:v>
                </c:pt>
                <c:pt idx="5">
                  <c:v>Mobiilisovellus älypuhelimeen tai tablettiin</c:v>
                </c:pt>
                <c:pt idx="6">
                  <c:v>Digilehti</c:v>
                </c:pt>
                <c:pt idx="7">
                  <c:v>YouTube</c:v>
                </c:pt>
              </c:strCache>
            </c:strRef>
          </c:cat>
          <c:val>
            <c:numRef>
              <c:f>Sheet1!$B$2:$B$9</c:f>
              <c:numCache>
                <c:formatCode>0</c:formatCode>
                <c:ptCount val="8"/>
                <c:pt idx="0" formatCode="General">
                  <c:v>43.0</c:v>
                </c:pt>
                <c:pt idx="1">
                  <c:v>50.0</c:v>
                </c:pt>
                <c:pt idx="2">
                  <c:v>56.0</c:v>
                </c:pt>
                <c:pt idx="3">
                  <c:v>57.0</c:v>
                </c:pt>
                <c:pt idx="4">
                  <c:v>57.0</c:v>
                </c:pt>
                <c:pt idx="5">
                  <c:v>68.0</c:v>
                </c:pt>
                <c:pt idx="6">
                  <c:v>68.0</c:v>
                </c:pt>
                <c:pt idx="7">
                  <c:v>74.0</c:v>
                </c:pt>
              </c:numCache>
            </c:numRef>
          </c:val>
        </c:ser>
        <c:ser>
          <c:idx val="1"/>
          <c:order val="1"/>
          <c:tx>
            <c:strRef>
              <c:f>Sheet1!$C$1</c:f>
              <c:strCache>
                <c:ptCount val="1"/>
                <c:pt idx="0">
                  <c:v>merkitys säilyy ennallaan</c:v>
                </c:pt>
              </c:strCache>
            </c:strRef>
          </c:tx>
          <c:spPr>
            <a:solidFill>
              <a:srgbClr val="EBD656"/>
            </a:solidFill>
          </c:spPr>
          <c:invertIfNegative val="0"/>
          <c:dLbls>
            <c:spPr>
              <a:noFill/>
              <a:ln>
                <a:noFill/>
              </a:ln>
              <a:effectLst/>
            </c:spPr>
            <c:txPr>
              <a:bodyPr/>
              <a:lstStyle/>
              <a:p>
                <a:pPr>
                  <a:defRPr sz="1400" b="1">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Uutiskirje</c:v>
                </c:pt>
                <c:pt idx="1">
                  <c:v>Twitter</c:v>
                </c:pt>
                <c:pt idx="2">
                  <c:v>Instagram</c:v>
                </c:pt>
                <c:pt idx="3">
                  <c:v>Blogi</c:v>
                </c:pt>
                <c:pt idx="4">
                  <c:v>Verkkosivut (muu kuin digilehti)</c:v>
                </c:pt>
                <c:pt idx="5">
                  <c:v>Mobiilisovellus älypuhelimeen tai tablettiin</c:v>
                </c:pt>
                <c:pt idx="6">
                  <c:v>Digilehti</c:v>
                </c:pt>
                <c:pt idx="7">
                  <c:v>YouTube</c:v>
                </c:pt>
              </c:strCache>
            </c:strRef>
          </c:cat>
          <c:val>
            <c:numRef>
              <c:f>Sheet1!$C$2:$C$9</c:f>
              <c:numCache>
                <c:formatCode>General</c:formatCode>
                <c:ptCount val="8"/>
                <c:pt idx="0">
                  <c:v>43.0</c:v>
                </c:pt>
                <c:pt idx="1">
                  <c:v>40.0</c:v>
                </c:pt>
                <c:pt idx="2">
                  <c:v>39.0</c:v>
                </c:pt>
                <c:pt idx="3">
                  <c:v>40.0</c:v>
                </c:pt>
                <c:pt idx="4">
                  <c:v>34.0</c:v>
                </c:pt>
                <c:pt idx="5">
                  <c:v>29.0</c:v>
                </c:pt>
                <c:pt idx="6">
                  <c:v>18.0</c:v>
                </c:pt>
                <c:pt idx="7">
                  <c:v>24.0</c:v>
                </c:pt>
              </c:numCache>
            </c:numRef>
          </c:val>
        </c:ser>
        <c:ser>
          <c:idx val="2"/>
          <c:order val="2"/>
          <c:tx>
            <c:strRef>
              <c:f>Sheet1!$D$1</c:f>
              <c:strCache>
                <c:ptCount val="1"/>
                <c:pt idx="0">
                  <c:v>merkitys vähenee</c:v>
                </c:pt>
              </c:strCache>
            </c:strRef>
          </c:tx>
          <c:spPr>
            <a:solidFill>
              <a:srgbClr val="7AC3BB"/>
            </a:solidFill>
          </c:spPr>
          <c:invertIfNegative val="0"/>
          <c:dLbls>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Uutiskirje</c:v>
                </c:pt>
                <c:pt idx="1">
                  <c:v>Twitter</c:v>
                </c:pt>
                <c:pt idx="2">
                  <c:v>Instagram</c:v>
                </c:pt>
                <c:pt idx="3">
                  <c:v>Blogi</c:v>
                </c:pt>
                <c:pt idx="4">
                  <c:v>Verkkosivut (muu kuin digilehti)</c:v>
                </c:pt>
                <c:pt idx="5">
                  <c:v>Mobiilisovellus älypuhelimeen tai tablettiin</c:v>
                </c:pt>
                <c:pt idx="6">
                  <c:v>Digilehti</c:v>
                </c:pt>
                <c:pt idx="7">
                  <c:v>YouTube</c:v>
                </c:pt>
              </c:strCache>
            </c:strRef>
          </c:cat>
          <c:val>
            <c:numRef>
              <c:f>Sheet1!$D$2:$D$9</c:f>
              <c:numCache>
                <c:formatCode>General</c:formatCode>
                <c:ptCount val="8"/>
                <c:pt idx="0">
                  <c:v>14.0</c:v>
                </c:pt>
                <c:pt idx="1">
                  <c:v>10.0</c:v>
                </c:pt>
                <c:pt idx="2">
                  <c:v>5.0</c:v>
                </c:pt>
                <c:pt idx="3">
                  <c:v>2.0</c:v>
                </c:pt>
                <c:pt idx="4">
                  <c:v>9.0</c:v>
                </c:pt>
                <c:pt idx="5">
                  <c:v>3.0</c:v>
                </c:pt>
                <c:pt idx="6">
                  <c:v>14.0</c:v>
                </c:pt>
                <c:pt idx="7">
                  <c:v>2.0</c:v>
                </c:pt>
              </c:numCache>
            </c:numRef>
          </c:val>
        </c:ser>
        <c:dLbls>
          <c:showLegendKey val="0"/>
          <c:showVal val="0"/>
          <c:showCatName val="0"/>
          <c:showSerName val="0"/>
          <c:showPercent val="0"/>
          <c:showBubbleSize val="0"/>
        </c:dLbls>
        <c:gapWidth val="150"/>
        <c:overlap val="100"/>
        <c:axId val="1186405104"/>
        <c:axId val="1186409056"/>
      </c:barChart>
      <c:catAx>
        <c:axId val="1186405104"/>
        <c:scaling>
          <c:orientation val="minMax"/>
        </c:scaling>
        <c:delete val="0"/>
        <c:axPos val="l"/>
        <c:numFmt formatCode="General" sourceLinked="0"/>
        <c:majorTickMark val="none"/>
        <c:minorTickMark val="none"/>
        <c:tickLblPos val="low"/>
        <c:spPr>
          <a:ln>
            <a:noFill/>
          </a:ln>
        </c:spPr>
        <c:txPr>
          <a:bodyPr rot="0"/>
          <a:lstStyle/>
          <a:p>
            <a:pPr>
              <a:defRPr sz="1400" b="0">
                <a:solidFill>
                  <a:srgbClr val="000000"/>
                </a:solidFill>
              </a:defRPr>
            </a:pPr>
            <a:endParaRPr lang="en-US"/>
          </a:p>
        </c:txPr>
        <c:crossAx val="1186409056"/>
        <c:crosses val="autoZero"/>
        <c:auto val="1"/>
        <c:lblAlgn val="ctr"/>
        <c:lblOffset val="100"/>
        <c:noMultiLvlLbl val="0"/>
      </c:catAx>
      <c:valAx>
        <c:axId val="1186409056"/>
        <c:scaling>
          <c:orientation val="minMax"/>
        </c:scaling>
        <c:delete val="0"/>
        <c:axPos val="b"/>
        <c:majorGridlines>
          <c:spPr>
            <a:ln>
              <a:solidFill>
                <a:schemeClr val="bg1">
                  <a:lumMod val="75000"/>
                </a:schemeClr>
              </a:solidFill>
              <a:prstDash val="dash"/>
            </a:ln>
          </c:spPr>
        </c:majorGridlines>
        <c:numFmt formatCode="0%" sourceLinked="1"/>
        <c:majorTickMark val="out"/>
        <c:minorTickMark val="none"/>
        <c:tickLblPos val="nextTo"/>
        <c:spPr>
          <a:ln>
            <a:noFill/>
          </a:ln>
        </c:spPr>
        <c:txPr>
          <a:bodyPr/>
          <a:lstStyle/>
          <a:p>
            <a:pPr>
              <a:defRPr sz="1200">
                <a:solidFill>
                  <a:srgbClr val="000000"/>
                </a:solidFill>
              </a:defRPr>
            </a:pPr>
            <a:endParaRPr lang="en-US"/>
          </a:p>
        </c:txPr>
        <c:crossAx val="1186405104"/>
        <c:crosses val="autoZero"/>
        <c:crossBetween val="between"/>
      </c:valAx>
      <c:spPr>
        <a:ln>
          <a:solidFill>
            <a:schemeClr val="bg1">
              <a:lumMod val="75000"/>
            </a:schemeClr>
          </a:solidFill>
          <a:prstDash val="dash"/>
        </a:ln>
      </c:spPr>
    </c:plotArea>
    <c:legend>
      <c:legendPos val="t"/>
      <c:layout/>
      <c:overlay val="0"/>
      <c:txPr>
        <a:bodyPr/>
        <a:lstStyle/>
        <a:p>
          <a:pPr>
            <a:defRPr sz="1400">
              <a:solidFill>
                <a:srgbClr val="00000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4CE34-90C0-A64A-996E-224A8E7B2382}" type="datetimeFigureOut">
              <a:rPr lang="en-US" smtClean="0"/>
              <a:t>10/31/17</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8C5C1-F1CE-F746-8EFE-7EAC1E5FE0CB}" type="slidenum">
              <a:rPr lang="fi-FI" smtClean="0"/>
              <a:t>‹#›</a:t>
            </a:fld>
            <a:endParaRPr lang="fi-FI"/>
          </a:p>
        </p:txBody>
      </p:sp>
    </p:spTree>
    <p:extLst>
      <p:ext uri="{BB962C8B-B14F-4D97-AF65-F5344CB8AC3E}">
        <p14:creationId xmlns:p14="http://schemas.microsoft.com/office/powerpoint/2010/main" val="2120070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a:t>
            </a:fld>
            <a:endParaRPr lang="fi-FI"/>
          </a:p>
        </p:txBody>
      </p:sp>
    </p:spTree>
    <p:extLst>
      <p:ext uri="{BB962C8B-B14F-4D97-AF65-F5344CB8AC3E}">
        <p14:creationId xmlns:p14="http://schemas.microsoft.com/office/powerpoint/2010/main" val="2661411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15</a:t>
            </a:fld>
            <a:endParaRPr lang="fi-FI"/>
          </a:p>
        </p:txBody>
      </p:sp>
    </p:spTree>
    <p:extLst>
      <p:ext uri="{BB962C8B-B14F-4D97-AF65-F5344CB8AC3E}">
        <p14:creationId xmlns:p14="http://schemas.microsoft.com/office/powerpoint/2010/main" val="297760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17</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18</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20</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21</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22</a:t>
            </a:fld>
            <a:endParaRPr lang="fi-FI"/>
          </a:p>
        </p:txBody>
      </p:sp>
    </p:spTree>
    <p:extLst>
      <p:ext uri="{BB962C8B-B14F-4D97-AF65-F5344CB8AC3E}">
        <p14:creationId xmlns:p14="http://schemas.microsoft.com/office/powerpoint/2010/main" val="297760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24</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26</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28</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29</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2</a:t>
            </a:fld>
            <a:endParaRPr lang="fi-FI"/>
          </a:p>
        </p:txBody>
      </p:sp>
    </p:spTree>
    <p:extLst>
      <p:ext uri="{BB962C8B-B14F-4D97-AF65-F5344CB8AC3E}">
        <p14:creationId xmlns:p14="http://schemas.microsoft.com/office/powerpoint/2010/main" val="2977601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32</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33</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37</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38</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40</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41</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45</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46</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50</a:t>
            </a:fld>
            <a:endParaRPr lang="fi-FI"/>
          </a:p>
        </p:txBody>
      </p:sp>
    </p:spTree>
    <p:extLst>
      <p:ext uri="{BB962C8B-B14F-4D97-AF65-F5344CB8AC3E}">
        <p14:creationId xmlns:p14="http://schemas.microsoft.com/office/powerpoint/2010/main" val="297760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52</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54</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55</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57</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58</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59</a:t>
            </a:fld>
            <a:endParaRPr lang="fi-FI"/>
          </a:p>
        </p:txBody>
      </p:sp>
    </p:spTree>
    <p:extLst>
      <p:ext uri="{BB962C8B-B14F-4D97-AF65-F5344CB8AC3E}">
        <p14:creationId xmlns:p14="http://schemas.microsoft.com/office/powerpoint/2010/main" val="169216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60</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63</a:t>
            </a:fld>
            <a:endParaRPr lang="fi-FI"/>
          </a:p>
        </p:txBody>
      </p:sp>
    </p:spTree>
    <p:extLst>
      <p:ext uri="{BB962C8B-B14F-4D97-AF65-F5344CB8AC3E}">
        <p14:creationId xmlns:p14="http://schemas.microsoft.com/office/powerpoint/2010/main" val="1814647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65</a:t>
            </a:fld>
            <a:endParaRPr lang="fi-FI"/>
          </a:p>
        </p:txBody>
      </p:sp>
    </p:spTree>
    <p:extLst>
      <p:ext uri="{BB962C8B-B14F-4D97-AF65-F5344CB8AC3E}">
        <p14:creationId xmlns:p14="http://schemas.microsoft.com/office/powerpoint/2010/main" val="1024792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66</a:t>
            </a:fld>
            <a:endParaRPr lang="fi-FI"/>
          </a:p>
        </p:txBody>
      </p:sp>
    </p:spTree>
    <p:extLst>
      <p:ext uri="{BB962C8B-B14F-4D97-AF65-F5344CB8AC3E}">
        <p14:creationId xmlns:p14="http://schemas.microsoft.com/office/powerpoint/2010/main" val="1200462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76</a:t>
            </a:fld>
            <a:endParaRPr lang="fi-FI"/>
          </a:p>
        </p:txBody>
      </p:sp>
    </p:spTree>
    <p:extLst>
      <p:ext uri="{BB962C8B-B14F-4D97-AF65-F5344CB8AC3E}">
        <p14:creationId xmlns:p14="http://schemas.microsoft.com/office/powerpoint/2010/main" val="118519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6</a:t>
            </a:fld>
            <a:endParaRPr lang="fi-FI"/>
          </a:p>
        </p:txBody>
      </p:sp>
    </p:spTree>
    <p:extLst>
      <p:ext uri="{BB962C8B-B14F-4D97-AF65-F5344CB8AC3E}">
        <p14:creationId xmlns:p14="http://schemas.microsoft.com/office/powerpoint/2010/main" val="2977601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77</a:t>
            </a:fld>
            <a:endParaRPr lang="fi-FI"/>
          </a:p>
        </p:txBody>
      </p:sp>
    </p:spTree>
    <p:extLst>
      <p:ext uri="{BB962C8B-B14F-4D97-AF65-F5344CB8AC3E}">
        <p14:creationId xmlns:p14="http://schemas.microsoft.com/office/powerpoint/2010/main" val="398435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79</a:t>
            </a:fld>
            <a:endParaRPr lang="fi-FI"/>
          </a:p>
        </p:txBody>
      </p:sp>
    </p:spTree>
    <p:extLst>
      <p:ext uri="{BB962C8B-B14F-4D97-AF65-F5344CB8AC3E}">
        <p14:creationId xmlns:p14="http://schemas.microsoft.com/office/powerpoint/2010/main" val="1621763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8C5C1-F1CE-F746-8EFE-7EAC1E5FE0CB}" type="slidenum">
              <a:rPr lang="fi-FI" smtClean="0"/>
              <a:t>80</a:t>
            </a:fld>
            <a:endParaRPr lang="fi-FI"/>
          </a:p>
        </p:txBody>
      </p:sp>
    </p:spTree>
    <p:extLst>
      <p:ext uri="{BB962C8B-B14F-4D97-AF65-F5344CB8AC3E}">
        <p14:creationId xmlns:p14="http://schemas.microsoft.com/office/powerpoint/2010/main" val="610271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8C5C1-F1CE-F746-8EFE-7EAC1E5FE0CB}" type="slidenum">
              <a:rPr lang="fi-FI" smtClean="0"/>
              <a:t>81</a:t>
            </a:fld>
            <a:endParaRPr lang="fi-FI"/>
          </a:p>
        </p:txBody>
      </p:sp>
    </p:spTree>
    <p:extLst>
      <p:ext uri="{BB962C8B-B14F-4D97-AF65-F5344CB8AC3E}">
        <p14:creationId xmlns:p14="http://schemas.microsoft.com/office/powerpoint/2010/main" val="1745242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E9186774-E067-664B-857E-7B97D051BD2F}" type="slidenum">
              <a:rPr lang="fi-FI" smtClean="0"/>
              <a:t>82</a:t>
            </a:fld>
            <a:endParaRPr lang="fi-FI"/>
          </a:p>
        </p:txBody>
      </p:sp>
    </p:spTree>
    <p:extLst>
      <p:ext uri="{BB962C8B-B14F-4D97-AF65-F5344CB8AC3E}">
        <p14:creationId xmlns:p14="http://schemas.microsoft.com/office/powerpoint/2010/main" val="43595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8</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9</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10</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12</a:t>
            </a:fld>
            <a:endParaRPr lang="fi-FI"/>
          </a:p>
        </p:txBody>
      </p:sp>
    </p:spTree>
    <p:extLst>
      <p:ext uri="{BB962C8B-B14F-4D97-AF65-F5344CB8AC3E}">
        <p14:creationId xmlns:p14="http://schemas.microsoft.com/office/powerpoint/2010/main" val="143961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738C5C1-F1CE-F746-8EFE-7EAC1E5FE0CB}" type="slidenum">
              <a:rPr lang="fi-FI" smtClean="0"/>
              <a:t>14</a:t>
            </a:fld>
            <a:endParaRPr lang="fi-FI"/>
          </a:p>
        </p:txBody>
      </p:sp>
    </p:spTree>
    <p:extLst>
      <p:ext uri="{BB962C8B-B14F-4D97-AF65-F5344CB8AC3E}">
        <p14:creationId xmlns:p14="http://schemas.microsoft.com/office/powerpoint/2010/main" val="14396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60806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221027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376259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229472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315454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762000" y="1200151"/>
            <a:ext cx="3733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Content Placeholder 3"/>
          <p:cNvSpPr>
            <a:spLocks noGrp="1"/>
          </p:cNvSpPr>
          <p:nvPr>
            <p:ph sz="half" idx="2"/>
          </p:nvPr>
        </p:nvSpPr>
        <p:spPr>
          <a:xfrm>
            <a:off x="4648200" y="1200151"/>
            <a:ext cx="3733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Tree>
    <p:extLst>
      <p:ext uri="{BB962C8B-B14F-4D97-AF65-F5344CB8AC3E}">
        <p14:creationId xmlns:p14="http://schemas.microsoft.com/office/powerpoint/2010/main" val="253971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762000" y="1151335"/>
            <a:ext cx="37353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762000" y="1631156"/>
            <a:ext cx="37353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p:nvPr>
        </p:nvSpPr>
        <p:spPr>
          <a:xfrm>
            <a:off x="4645027" y="1151335"/>
            <a:ext cx="37369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7" y="1631156"/>
            <a:ext cx="37369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332265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66589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285359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7" y="204787"/>
            <a:ext cx="2534181" cy="871538"/>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4" y="204790"/>
            <a:ext cx="45914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931337" y="1076328"/>
            <a:ext cx="2534181"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63940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7CB9FFB-F289-5B47-8F7F-268ABDEC0D28}" type="datetimeFigureOut">
              <a:rPr lang="en-US" smtClean="0"/>
              <a:t>10/31/17</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2713897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205979"/>
            <a:ext cx="7620000" cy="857250"/>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762000" y="1200151"/>
            <a:ext cx="7620000" cy="3394472"/>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pic>
        <p:nvPicPr>
          <p:cNvPr id="23" name="Picture 22" descr="AM_logo_RGB.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cxnSp>
        <p:nvCxnSpPr>
          <p:cNvPr id="25" name="Straight Connector 24"/>
          <p:cNvCxnSpPr/>
          <p:nvPr userDrawn="1">
            <p:custDataLst>
              <p:tags r:id="rId13"/>
            </p:custDataLst>
          </p:nvPr>
        </p:nvCxnSpPr>
        <p:spPr>
          <a:xfrm>
            <a:off x="282163" y="4436432"/>
            <a:ext cx="85729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2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kern="1200">
          <a:solidFill>
            <a:schemeClr val="accent6"/>
          </a:solidFill>
          <a:latin typeface="Calibri"/>
          <a:ea typeface="+mj-ea"/>
          <a:cs typeface="Calibri"/>
        </a:defRPr>
      </a:lvl1pPr>
    </p:titleStyle>
    <p:bodyStyle>
      <a:lvl1pPr marL="0" indent="0" algn="l" defTabSz="457200" rtl="0" eaLnBrk="1" latinLnBrk="0" hangingPunct="1">
        <a:spcBef>
          <a:spcPct val="20000"/>
        </a:spcBef>
        <a:buFont typeface="Arial"/>
        <a:buNone/>
        <a:defRPr sz="3200" kern="1200">
          <a:solidFill>
            <a:srgbClr val="000000"/>
          </a:solidFill>
          <a:latin typeface="Calibri"/>
          <a:ea typeface="+mn-ea"/>
          <a:cs typeface="Calibri"/>
        </a:defRPr>
      </a:lvl1pPr>
      <a:lvl2pPr marL="457200" indent="0" algn="l" defTabSz="457200" rtl="0" eaLnBrk="1" latinLnBrk="0" hangingPunct="1">
        <a:spcBef>
          <a:spcPct val="20000"/>
        </a:spcBef>
        <a:buFont typeface="Arial"/>
        <a:buNone/>
        <a:defRPr sz="2800" kern="1200">
          <a:solidFill>
            <a:srgbClr val="000000"/>
          </a:solidFill>
          <a:latin typeface="Calibri"/>
          <a:ea typeface="+mn-ea"/>
          <a:cs typeface="Calibri"/>
        </a:defRPr>
      </a:lvl2pPr>
      <a:lvl3pPr marL="914400" indent="0" algn="l" defTabSz="457200" rtl="0" eaLnBrk="1" latinLnBrk="0" hangingPunct="1">
        <a:spcBef>
          <a:spcPct val="20000"/>
        </a:spcBef>
        <a:buFont typeface="Arial"/>
        <a:buNone/>
        <a:defRPr sz="2400" kern="1200">
          <a:solidFill>
            <a:srgbClr val="000000"/>
          </a:solidFill>
          <a:latin typeface="Calibri"/>
          <a:ea typeface="+mn-ea"/>
          <a:cs typeface="Calibri"/>
        </a:defRPr>
      </a:lvl3pPr>
      <a:lvl4pPr marL="1371600" indent="0" algn="l" defTabSz="457200" rtl="0" eaLnBrk="1" latinLnBrk="0" hangingPunct="1">
        <a:spcBef>
          <a:spcPct val="20000"/>
        </a:spcBef>
        <a:buFont typeface="Arial"/>
        <a:buNone/>
        <a:defRPr sz="2000" kern="1200">
          <a:solidFill>
            <a:srgbClr val="000000"/>
          </a:solidFill>
          <a:latin typeface="Calibri"/>
          <a:ea typeface="+mn-ea"/>
          <a:cs typeface="Calibri"/>
        </a:defRPr>
      </a:lvl4pPr>
      <a:lvl5pPr marL="1828800" indent="0" algn="l" defTabSz="457200" rtl="0" eaLnBrk="1" latinLnBrk="0" hangingPunct="1">
        <a:spcBef>
          <a:spcPct val="20000"/>
        </a:spcBef>
        <a:buFont typeface="Arial"/>
        <a:buNone/>
        <a:defRPr sz="2000" kern="1200">
          <a:solidFill>
            <a:srgbClr val="000000"/>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3" Type="http://schemas.openxmlformats.org/officeDocument/2006/relationships/chart" Target="../charts/chart27.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30.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6.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32.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34.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1" Type="http://schemas.openxmlformats.org/officeDocument/2006/relationships/hyperlink" Target="https://fi.pinterest.com/aikakausmedia/" TargetMode="External"/><Relationship Id="rId12" Type="http://schemas.openxmlformats.org/officeDocument/2006/relationships/image" Target="../media/image9.emf"/><Relationship Id="rId13" Type="http://schemas.openxmlformats.org/officeDocument/2006/relationships/hyperlink" Target="https://www.linkedin.com/company/aikakausmedia/" TargetMode="External"/><Relationship Id="rId1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hyperlink" Target="https://www.facebook.com/aikakausmedia/" TargetMode="External"/><Relationship Id="rId4" Type="http://schemas.openxmlformats.org/officeDocument/2006/relationships/image" Target="../media/image5.emf"/><Relationship Id="rId5" Type="http://schemas.openxmlformats.org/officeDocument/2006/relationships/hyperlink" Target="https://twitter.com/Aikakausmedia" TargetMode="External"/><Relationship Id="rId6" Type="http://schemas.openxmlformats.org/officeDocument/2006/relationships/image" Target="../media/image6.emf"/><Relationship Id="rId7" Type="http://schemas.openxmlformats.org/officeDocument/2006/relationships/hyperlink" Target="https://www.instagram.com/Aikakausmedia/" TargetMode="External"/><Relationship Id="rId8" Type="http://schemas.openxmlformats.org/officeDocument/2006/relationships/image" Target="../media/image7.emf"/><Relationship Id="rId9" Type="http://schemas.openxmlformats.org/officeDocument/2006/relationships/hyperlink" Target="https://www.youtube.com/channel/UC7B9LxrDcePsPSVeWDnOOhQ" TargetMode="External"/><Relationship Id="rId10"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endParaRPr lang="fi-FI" sz="1200" b="1" dirty="0" smtClean="0">
              <a:solidFill>
                <a:srgbClr val="000000"/>
              </a:solidFill>
            </a:endParaRPr>
          </a:p>
          <a:p>
            <a:r>
              <a:rPr lang="fi-FI" sz="3600" b="1" dirty="0" smtClean="0">
                <a:solidFill>
                  <a:srgbClr val="000000"/>
                </a:solidFill>
              </a:rPr>
              <a:t>Järjestölehtien merkitys 2017</a:t>
            </a:r>
          </a:p>
          <a:p>
            <a:endParaRPr lang="fi-FI" sz="1600" b="1" dirty="0">
              <a:solidFill>
                <a:srgbClr val="000000"/>
              </a:solidFill>
            </a:endParaRPr>
          </a:p>
          <a:p>
            <a:r>
              <a:rPr lang="fi-FI" sz="1200" b="1" dirty="0" smtClean="0">
                <a:solidFill>
                  <a:schemeClr val="accent6"/>
                </a:solidFill>
              </a:rPr>
              <a:t>Selvitys </a:t>
            </a:r>
            <a:r>
              <a:rPr lang="fi-FI" sz="1200" b="1" dirty="0" err="1" smtClean="0">
                <a:solidFill>
                  <a:schemeClr val="accent6"/>
                </a:solidFill>
              </a:rPr>
              <a:t>Aikakausmedialle</a:t>
            </a:r>
            <a:r>
              <a:rPr lang="fi-FI" sz="1200" b="1" dirty="0" smtClean="0">
                <a:solidFill>
                  <a:schemeClr val="accent6"/>
                </a:solidFill>
              </a:rPr>
              <a:t> </a:t>
            </a:r>
            <a:br>
              <a:rPr lang="fi-FI" sz="1200" b="1" dirty="0" smtClean="0">
                <a:solidFill>
                  <a:schemeClr val="accent6"/>
                </a:solidFill>
              </a:rPr>
            </a:br>
            <a:r>
              <a:rPr lang="fi-FI" sz="1200" b="1" dirty="0" smtClean="0">
                <a:solidFill>
                  <a:schemeClr val="accent6"/>
                </a:solidFill>
              </a:rPr>
              <a:t/>
            </a:r>
            <a:br>
              <a:rPr lang="fi-FI" sz="1200" b="1" dirty="0" smtClean="0">
                <a:solidFill>
                  <a:schemeClr val="accent6"/>
                </a:solidFill>
              </a:rPr>
            </a:br>
            <a:r>
              <a:rPr lang="fi-FI" sz="1200" b="1" dirty="0" smtClean="0">
                <a:solidFill>
                  <a:schemeClr val="accent6"/>
                </a:solidFill>
              </a:rPr>
              <a:t>Katri </a:t>
            </a:r>
            <a:r>
              <a:rPr lang="fi-FI" sz="1200" b="1" dirty="0">
                <a:solidFill>
                  <a:schemeClr val="accent6"/>
                </a:solidFill>
              </a:rPr>
              <a:t>Isotalo, Viestintä Isotalo </a:t>
            </a:r>
            <a:r>
              <a:rPr lang="fi-FI" sz="1200" b="1" dirty="0" smtClean="0">
                <a:solidFill>
                  <a:schemeClr val="accent6"/>
                </a:solidFill>
              </a:rPr>
              <a:t>&amp; </a:t>
            </a:r>
          </a:p>
          <a:p>
            <a:r>
              <a:rPr lang="fi-FI" sz="1200" b="1" dirty="0" smtClean="0">
                <a:solidFill>
                  <a:schemeClr val="accent6"/>
                </a:solidFill>
              </a:rPr>
              <a:t>Taru </a:t>
            </a:r>
            <a:r>
              <a:rPr lang="fi-FI" sz="1200" b="1" dirty="0" err="1">
                <a:solidFill>
                  <a:schemeClr val="accent6"/>
                </a:solidFill>
              </a:rPr>
              <a:t>Berndtson</a:t>
            </a:r>
            <a:r>
              <a:rPr lang="fi-FI" sz="1200" b="1" dirty="0">
                <a:solidFill>
                  <a:schemeClr val="accent6"/>
                </a:solidFill>
              </a:rPr>
              <a:t>, Tutkimus- ja viestintäyritys </a:t>
            </a:r>
            <a:r>
              <a:rPr lang="fi-FI" sz="1200" b="1" dirty="0" err="1" smtClean="0">
                <a:solidFill>
                  <a:schemeClr val="accent6"/>
                </a:solidFill>
              </a:rPr>
              <a:t>Tarubee</a:t>
            </a:r>
            <a:endParaRPr lang="fi-FI" sz="1200" b="1" dirty="0">
              <a:solidFill>
                <a:schemeClr val="accent6"/>
              </a:solidFill>
            </a:endParaRPr>
          </a:p>
        </p:txBody>
      </p:sp>
      <p:pic>
        <p:nvPicPr>
          <p:cNvPr id="10" name="Picture 9" descr="AM_logo_RGB_nega.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2064" y="4748831"/>
            <a:ext cx="1824785" cy="140368"/>
          </a:xfrm>
          <a:prstGeom prst="rect">
            <a:avLst/>
          </a:prstGeom>
        </p:spPr>
      </p:pic>
    </p:spTree>
    <p:extLst>
      <p:ext uri="{BB962C8B-B14F-4D97-AF65-F5344CB8AC3E}">
        <p14:creationId xmlns:p14="http://schemas.microsoft.com/office/powerpoint/2010/main" val="194134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670000" y="0"/>
            <a:ext cx="7823388" cy="986463"/>
          </a:xfrm>
          <a:prstGeom prst="rect">
            <a:avLst/>
          </a:prstGeom>
          <a:solidFill>
            <a:srgbClr val="FFFFFF">
              <a:alpha val="93000"/>
            </a:srgb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Järjestöjen jäsenistön tyypillinen sukupuolijakauma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3" name="Chart 2"/>
          <p:cNvGraphicFramePr/>
          <p:nvPr>
            <p:extLst>
              <p:ext uri="{D42A27DB-BD31-4B8C-83A1-F6EECF244321}">
                <p14:modId xmlns:p14="http://schemas.microsoft.com/office/powerpoint/2010/main" val="432502362"/>
              </p:ext>
            </p:extLst>
          </p:nvPr>
        </p:nvGraphicFramePr>
        <p:xfrm>
          <a:off x="435016" y="702995"/>
          <a:ext cx="8610338" cy="450853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2144030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400" b="1" dirty="0" smtClean="0">
                <a:solidFill>
                  <a:schemeClr val="accent6"/>
                </a:solidFill>
              </a:rPr>
              <a:t>Eri aloista kyselyssä parhaiten </a:t>
            </a:r>
            <a:r>
              <a:rPr lang="fi-FI" sz="2400" b="1" dirty="0">
                <a:solidFill>
                  <a:schemeClr val="accent6"/>
                </a:solidFill>
              </a:rPr>
              <a:t>edustettuna </a:t>
            </a:r>
            <a:r>
              <a:rPr lang="fi-FI" sz="2400" b="1" dirty="0" smtClean="0">
                <a:solidFill>
                  <a:schemeClr val="accent6"/>
                </a:solidFill>
              </a:rPr>
              <a:t>olivat </a:t>
            </a:r>
            <a:r>
              <a:rPr lang="fi-FI" sz="2400" b="1" dirty="0">
                <a:solidFill>
                  <a:srgbClr val="E24426"/>
                </a:solidFill>
              </a:rPr>
              <a:t>sosiaali- ja </a:t>
            </a:r>
            <a:r>
              <a:rPr lang="fi-FI" sz="2400" b="1" dirty="0" smtClean="0">
                <a:solidFill>
                  <a:srgbClr val="E24426"/>
                </a:solidFill>
              </a:rPr>
              <a:t>terveysala </a:t>
            </a:r>
            <a:r>
              <a:rPr lang="fi-FI" sz="2400" b="1" dirty="0" smtClean="0">
                <a:solidFill>
                  <a:schemeClr val="accent6"/>
                </a:solidFill>
              </a:rPr>
              <a:t>(</a:t>
            </a:r>
            <a:r>
              <a:rPr lang="fi-FI" sz="2400" b="1" dirty="0">
                <a:solidFill>
                  <a:schemeClr val="accent6"/>
                </a:solidFill>
              </a:rPr>
              <a:t>34 %</a:t>
            </a:r>
            <a:r>
              <a:rPr lang="fi-FI" sz="2400" b="1" dirty="0" smtClean="0">
                <a:solidFill>
                  <a:schemeClr val="accent6"/>
                </a:solidFill>
              </a:rPr>
              <a:t>), </a:t>
            </a:r>
            <a:r>
              <a:rPr lang="fi-FI" sz="2400" b="1" dirty="0" smtClean="0">
                <a:solidFill>
                  <a:schemeClr val="accent1"/>
                </a:solidFill>
              </a:rPr>
              <a:t>yhteiskunta ja julkinen hallinto</a:t>
            </a:r>
            <a:r>
              <a:rPr lang="fi-FI" sz="2400" b="1" dirty="0" smtClean="0">
                <a:solidFill>
                  <a:schemeClr val="accent6"/>
                </a:solidFill>
              </a:rPr>
              <a:t> (14 %) sekä </a:t>
            </a:r>
            <a:r>
              <a:rPr lang="fi-FI" sz="2400" b="1" dirty="0" smtClean="0">
                <a:solidFill>
                  <a:srgbClr val="E24426"/>
                </a:solidFill>
              </a:rPr>
              <a:t>kauppa ja palvelualat</a:t>
            </a:r>
            <a:r>
              <a:rPr lang="fi-FI" sz="2400" b="1" dirty="0" smtClean="0">
                <a:solidFill>
                  <a:schemeClr val="accent6"/>
                </a:solidFill>
              </a:rPr>
              <a:t> (11 %).</a:t>
            </a:r>
            <a:endParaRPr lang="fi-FI" sz="2400" b="1" dirty="0">
              <a:solidFill>
                <a:schemeClr val="accent6"/>
              </a:solidFill>
            </a:endParaRPr>
          </a:p>
        </p:txBody>
      </p:sp>
    </p:spTree>
    <p:extLst>
      <p:ext uri="{BB962C8B-B14F-4D97-AF65-F5344CB8AC3E}">
        <p14:creationId xmlns:p14="http://schemas.microsoft.com/office/powerpoint/2010/main" val="3010930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Järjestöjen ala </a:t>
            </a:r>
            <a:br>
              <a:rPr lang="fi-FI" sz="3000" b="1" dirty="0" smtClean="0">
                <a:solidFill>
                  <a:schemeClr val="accent6"/>
                </a:solidFill>
              </a:rPr>
            </a:br>
            <a:r>
              <a:rPr lang="fi-FI" sz="2200" b="1" dirty="0" smtClean="0">
                <a:solidFill>
                  <a:schemeClr val="bg1">
                    <a:lumMod val="75000"/>
                  </a:schemeClr>
                </a:solidFill>
              </a:rPr>
              <a:t>(</a:t>
            </a:r>
            <a:r>
              <a:rPr lang="fi-FI" sz="2200" b="1" dirty="0">
                <a:solidFill>
                  <a:schemeClr val="bg1">
                    <a:lumMod val="75000"/>
                  </a:schemeClr>
                </a:solidFill>
              </a:rPr>
              <a:t>”Mitä alaa järjestönne edustaa?”,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3201697462"/>
              </p:ext>
            </p:extLst>
          </p:nvPr>
        </p:nvGraphicFramePr>
        <p:xfrm>
          <a:off x="312803" y="788551"/>
          <a:ext cx="8537781" cy="435494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5396" y="4774101"/>
            <a:ext cx="1235189" cy="95015"/>
          </a:xfrm>
          <a:prstGeom prst="rect">
            <a:avLst/>
          </a:prstGeom>
        </p:spPr>
      </p:pic>
    </p:spTree>
    <p:extLst>
      <p:ext uri="{BB962C8B-B14F-4D97-AF65-F5344CB8AC3E}">
        <p14:creationId xmlns:p14="http://schemas.microsoft.com/office/powerpoint/2010/main" val="421343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400" b="1" dirty="0" smtClean="0">
                <a:solidFill>
                  <a:schemeClr val="accent6"/>
                </a:solidFill>
              </a:rPr>
              <a:t>Ensisijainen järjestöjen viestinnän </a:t>
            </a:r>
            <a:r>
              <a:rPr lang="fi-FI" sz="2400" b="1" dirty="0">
                <a:solidFill>
                  <a:schemeClr val="accent6"/>
                </a:solidFill>
              </a:rPr>
              <a:t>kohderyhmä olivat </a:t>
            </a:r>
            <a:r>
              <a:rPr lang="fi-FI" sz="2400" b="1" dirty="0">
                <a:solidFill>
                  <a:schemeClr val="accent1"/>
                </a:solidFill>
              </a:rPr>
              <a:t>ammattilaiset </a:t>
            </a:r>
            <a:r>
              <a:rPr lang="fi-FI" sz="2400" b="1" dirty="0">
                <a:solidFill>
                  <a:schemeClr val="accent6"/>
                </a:solidFill>
              </a:rPr>
              <a:t>(52 %)</a:t>
            </a:r>
            <a:r>
              <a:rPr lang="fi-FI" sz="2400" b="1" dirty="0" smtClean="0">
                <a:solidFill>
                  <a:schemeClr val="accent6"/>
                </a:solidFill>
              </a:rPr>
              <a:t>.</a:t>
            </a:r>
            <a:endParaRPr lang="fi-FI" sz="2400" b="1" dirty="0">
              <a:solidFill>
                <a:schemeClr val="accent6"/>
              </a:solidFill>
            </a:endParaRPr>
          </a:p>
        </p:txBody>
      </p:sp>
    </p:spTree>
    <p:extLst>
      <p:ext uri="{BB962C8B-B14F-4D97-AF65-F5344CB8AC3E}">
        <p14:creationId xmlns:p14="http://schemas.microsoft.com/office/powerpoint/2010/main" val="247497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Kenelle järjestö viestii </a:t>
            </a:r>
            <a:r>
              <a:rPr lang="fi-FI" sz="3000" b="1" u="sng" dirty="0" smtClean="0">
                <a:solidFill>
                  <a:schemeClr val="accent6"/>
                </a:solidFill>
              </a:rPr>
              <a:t>ensisijaisesti</a:t>
            </a:r>
            <a:r>
              <a:rPr lang="fi-FI" sz="3000" b="1" dirty="0" smtClean="0">
                <a:solidFill>
                  <a:schemeClr val="accent6"/>
                </a:solidFill>
              </a:rPr>
              <a:t> </a:t>
            </a:r>
            <a:br>
              <a:rPr lang="fi-FI" sz="3000" b="1" dirty="0" smtClean="0">
                <a:solidFill>
                  <a:schemeClr val="accent6"/>
                </a:solidFill>
              </a:rPr>
            </a:br>
            <a:r>
              <a:rPr lang="fi-FI" sz="2200" b="1" dirty="0">
                <a:solidFill>
                  <a:schemeClr val="bg1">
                    <a:lumMod val="75000"/>
                  </a:schemeClr>
                </a:solidFill>
              </a:rPr>
              <a:t>(</a:t>
            </a:r>
            <a:r>
              <a:rPr lang="fi-FI" sz="2200" b="1" dirty="0" smtClean="0">
                <a:solidFill>
                  <a:schemeClr val="bg1">
                    <a:lumMod val="75000"/>
                  </a:schemeClr>
                </a:solidFill>
              </a:rPr>
              <a:t>”Kenelle </a:t>
            </a:r>
            <a:r>
              <a:rPr lang="fi-FI" sz="2200" b="1" dirty="0">
                <a:solidFill>
                  <a:schemeClr val="bg1">
                    <a:lumMod val="75000"/>
                  </a:schemeClr>
                </a:solidFill>
              </a:rPr>
              <a:t>järjestönne viestii ensisijaisesti?”,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250336748"/>
              </p:ext>
            </p:extLst>
          </p:nvPr>
        </p:nvGraphicFramePr>
        <p:xfrm>
          <a:off x="391221" y="986463"/>
          <a:ext cx="8459364" cy="3378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486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dirty="0">
                <a:solidFill>
                  <a:schemeClr val="bg1">
                    <a:lumMod val="75000"/>
                  </a:schemeClr>
                </a:solidFill>
              </a:rPr>
              <a:t>Selvityksen tavoitteet ja toteutus</a:t>
            </a:r>
          </a:p>
          <a:p>
            <a:pPr marL="514350" indent="-514350">
              <a:lnSpc>
                <a:spcPct val="130000"/>
              </a:lnSpc>
              <a:buFont typeface="+mj-lt"/>
              <a:buAutoNum type="arabicPeriod"/>
            </a:pPr>
            <a:r>
              <a:rPr lang="fi-FI" sz="2200" dirty="0">
                <a:solidFill>
                  <a:schemeClr val="bg1">
                    <a:lumMod val="75000"/>
                  </a:schemeClr>
                </a:solidFill>
              </a:rPr>
              <a:t>Vastaajat</a:t>
            </a:r>
          </a:p>
          <a:p>
            <a:pPr marL="514350" indent="-514350">
              <a:lnSpc>
                <a:spcPct val="130000"/>
              </a:lnSpc>
              <a:buFont typeface="+mj-lt"/>
              <a:buAutoNum type="arabicPeriod"/>
            </a:pPr>
            <a:r>
              <a:rPr lang="fi-FI" sz="2200" u="sng" dirty="0">
                <a:solidFill>
                  <a:schemeClr val="accent6"/>
                </a:solidFill>
              </a:rPr>
              <a:t>Järjestöjen viestintäkanavat</a:t>
            </a:r>
          </a:p>
          <a:p>
            <a:pPr marL="514350" indent="-514350">
              <a:lnSpc>
                <a:spcPct val="130000"/>
              </a:lnSpc>
              <a:buFont typeface="+mj-lt"/>
              <a:buAutoNum type="arabicPeriod"/>
            </a:pPr>
            <a:r>
              <a:rPr lang="fi-FI" sz="2200" dirty="0" smtClean="0">
                <a:solidFill>
                  <a:schemeClr val="bg1">
                    <a:lumMod val="75000"/>
                  </a:schemeClr>
                </a:solidFill>
              </a:rPr>
              <a:t>Painettu järjestölehti nyt ja tulevaisuudessa</a:t>
            </a:r>
          </a:p>
          <a:p>
            <a:pPr marL="514350" indent="-514350">
              <a:lnSpc>
                <a:spcPct val="130000"/>
              </a:lnSpc>
              <a:buFont typeface="+mj-lt"/>
              <a:buAutoNum type="arabicPeriod"/>
            </a:pPr>
            <a:r>
              <a:rPr lang="fi-FI" sz="2200" dirty="0" smtClean="0">
                <a:solidFill>
                  <a:schemeClr val="bg1">
                    <a:lumMod val="75000"/>
                  </a:schemeClr>
                </a:solidFill>
              </a:rPr>
              <a:t>Digitaalinen järjestölehti </a:t>
            </a:r>
            <a:r>
              <a:rPr lang="fi-FI" sz="2200" dirty="0">
                <a:solidFill>
                  <a:schemeClr val="bg1">
                    <a:lumMod val="75000"/>
                  </a:schemeClr>
                </a:solidFill>
              </a:rPr>
              <a:t>nyt ja </a:t>
            </a:r>
            <a:r>
              <a:rPr lang="fi-FI" sz="2200" dirty="0" smtClean="0">
                <a:solidFill>
                  <a:schemeClr val="bg1">
                    <a:lumMod val="75000"/>
                  </a:schemeClr>
                </a:solidFill>
              </a:rPr>
              <a:t>tulevaisuudessa</a:t>
            </a:r>
          </a:p>
          <a:p>
            <a:pPr marL="514350" indent="-514350">
              <a:lnSpc>
                <a:spcPct val="130000"/>
              </a:lnSpc>
              <a:buFont typeface="+mj-lt"/>
              <a:buAutoNum type="arabicPeriod"/>
            </a:pPr>
            <a:r>
              <a:rPr lang="fi-FI" sz="2200" dirty="0" smtClean="0">
                <a:solidFill>
                  <a:schemeClr val="bg1">
                    <a:lumMod val="75000"/>
                  </a:schemeClr>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265848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Järjestöjen käytetyimmät viestintäkanavat olivat </a:t>
            </a:r>
            <a:r>
              <a:rPr lang="fi-FI" sz="2600" b="1" dirty="0" smtClean="0">
                <a:solidFill>
                  <a:schemeClr val="accent1"/>
                </a:solidFill>
              </a:rPr>
              <a:t>painettu lehti </a:t>
            </a:r>
            <a:r>
              <a:rPr lang="fi-FI" sz="2600" b="1" dirty="0" smtClean="0">
                <a:solidFill>
                  <a:schemeClr val="accent6"/>
                </a:solidFill>
              </a:rPr>
              <a:t>(100 </a:t>
            </a:r>
            <a:r>
              <a:rPr lang="fi-FI" sz="2600" b="1" dirty="0">
                <a:solidFill>
                  <a:schemeClr val="accent6"/>
                </a:solidFill>
              </a:rPr>
              <a:t>%</a:t>
            </a:r>
            <a:r>
              <a:rPr lang="fi-FI" sz="2600" b="1" dirty="0" smtClean="0">
                <a:solidFill>
                  <a:schemeClr val="accent6"/>
                </a:solidFill>
              </a:rPr>
              <a:t>), </a:t>
            </a:r>
            <a:r>
              <a:rPr lang="fi-FI" sz="2600" b="1" dirty="0" smtClean="0">
                <a:solidFill>
                  <a:srgbClr val="E24426"/>
                </a:solidFill>
              </a:rPr>
              <a:t>verkkosivut</a:t>
            </a:r>
            <a:r>
              <a:rPr lang="fi-FI" sz="2600" b="1" dirty="0" smtClean="0">
                <a:solidFill>
                  <a:schemeClr val="accent6"/>
                </a:solidFill>
              </a:rPr>
              <a:t> (95 %) ja </a:t>
            </a:r>
            <a:r>
              <a:rPr lang="fi-FI" sz="2600" b="1" dirty="0" err="1" smtClean="0">
                <a:solidFill>
                  <a:srgbClr val="E24426"/>
                </a:solidFill>
              </a:rPr>
              <a:t>Facebook</a:t>
            </a:r>
            <a:r>
              <a:rPr lang="fi-FI" sz="2600" b="1" dirty="0" smtClean="0">
                <a:solidFill>
                  <a:srgbClr val="E24426"/>
                </a:solidFill>
              </a:rPr>
              <a:t> </a:t>
            </a:r>
            <a:r>
              <a:rPr lang="fi-FI" sz="2600" b="1" dirty="0" smtClean="0">
                <a:solidFill>
                  <a:schemeClr val="accent6"/>
                </a:solidFill>
              </a:rPr>
              <a:t>(93 %).</a:t>
            </a:r>
            <a:endParaRPr lang="fi-FI" sz="2600" b="1" dirty="0">
              <a:solidFill>
                <a:schemeClr val="accent6"/>
              </a:solidFill>
            </a:endParaRPr>
          </a:p>
        </p:txBody>
      </p:sp>
    </p:spTree>
    <p:extLst>
      <p:ext uri="{BB962C8B-B14F-4D97-AF65-F5344CB8AC3E}">
        <p14:creationId xmlns:p14="http://schemas.microsoft.com/office/powerpoint/2010/main" val="1862752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40381352"/>
              </p:ext>
            </p:extLst>
          </p:nvPr>
        </p:nvGraphicFramePr>
        <p:xfrm>
          <a:off x="391221" y="986463"/>
          <a:ext cx="8459364" cy="337892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Järjestöjen käytössä olevat viestintäkanavat, 1/2</a:t>
            </a:r>
            <a:br>
              <a:rPr lang="fi-FI" sz="3000" b="1" dirty="0" smtClean="0">
                <a:solidFill>
                  <a:schemeClr val="accent6"/>
                </a:solidFill>
              </a:rPr>
            </a:br>
            <a:r>
              <a:rPr lang="fi-FI" sz="1800" b="1" dirty="0">
                <a:solidFill>
                  <a:schemeClr val="bg1">
                    <a:lumMod val="75000"/>
                  </a:schemeClr>
                </a:solidFill>
              </a:rPr>
              <a:t>(</a:t>
            </a:r>
            <a:r>
              <a:rPr lang="fi-FI" sz="1800" b="1" dirty="0" smtClean="0">
                <a:solidFill>
                  <a:schemeClr val="bg1">
                    <a:lumMod val="75000"/>
                  </a:schemeClr>
                </a:solidFill>
              </a:rPr>
              <a:t>”Mitä </a:t>
            </a:r>
            <a:r>
              <a:rPr lang="fi-FI" sz="1800" b="1" dirty="0">
                <a:solidFill>
                  <a:schemeClr val="bg1">
                    <a:lumMod val="75000"/>
                  </a:schemeClr>
                </a:solidFill>
              </a:rPr>
              <a:t>kanavia käytätte järjestön viestinnässä tällä </a:t>
            </a:r>
            <a:r>
              <a:rPr lang="fi-FI" sz="1800" b="1" dirty="0" smtClean="0">
                <a:solidFill>
                  <a:schemeClr val="bg1">
                    <a:lumMod val="75000"/>
                  </a:schemeClr>
                </a:solidFill>
              </a:rPr>
              <a:t>hetkellä? </a:t>
            </a:r>
            <a:br>
              <a:rPr lang="fi-FI" sz="1800" b="1" dirty="0" smtClean="0">
                <a:solidFill>
                  <a:schemeClr val="bg1">
                    <a:lumMod val="75000"/>
                  </a:schemeClr>
                </a:solidFill>
              </a:rPr>
            </a:br>
            <a:r>
              <a:rPr lang="fi-FI" sz="1800" b="1" dirty="0" smtClean="0">
                <a:solidFill>
                  <a:schemeClr val="bg1">
                    <a:lumMod val="75000"/>
                  </a:schemeClr>
                </a:solidFill>
              </a:rPr>
              <a:t>Valitse kaikki sopivat vaihtoehdot”</a:t>
            </a:r>
            <a:r>
              <a:rPr lang="fi-FI" sz="1800" b="1" dirty="0">
                <a:solidFill>
                  <a:schemeClr val="bg1">
                    <a:lumMod val="75000"/>
                  </a:schemeClr>
                </a:solidFill>
              </a:rPr>
              <a:t>,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spTree>
    <p:extLst>
      <p:ext uri="{BB962C8B-B14F-4D97-AF65-F5344CB8AC3E}">
        <p14:creationId xmlns:p14="http://schemas.microsoft.com/office/powerpoint/2010/main" val="87989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Järjestöjen käytössä olevat viestintäkanavat, 2/2</a:t>
            </a:r>
            <a:br>
              <a:rPr lang="fi-FI" sz="3000" b="1" dirty="0" smtClean="0">
                <a:solidFill>
                  <a:schemeClr val="accent6"/>
                </a:solidFill>
              </a:rPr>
            </a:br>
            <a:r>
              <a:rPr lang="fi-FI" sz="1800" b="1" dirty="0">
                <a:solidFill>
                  <a:schemeClr val="bg1">
                    <a:lumMod val="75000"/>
                  </a:schemeClr>
                </a:solidFill>
              </a:rPr>
              <a:t>(”Mitä kanavia käytätte järjestön viestinnässä tällä hetkellä? </a:t>
            </a:r>
            <a:r>
              <a:rPr lang="fi-FI" sz="1800" b="1" dirty="0" smtClean="0">
                <a:solidFill>
                  <a:schemeClr val="bg1">
                    <a:lumMod val="75000"/>
                  </a:schemeClr>
                </a:solidFill>
              </a:rPr>
              <a:t/>
            </a:r>
            <a:br>
              <a:rPr lang="fi-FI" sz="1800" b="1" dirty="0" smtClean="0">
                <a:solidFill>
                  <a:schemeClr val="bg1">
                    <a:lumMod val="75000"/>
                  </a:schemeClr>
                </a:solidFill>
              </a:rPr>
            </a:br>
            <a:r>
              <a:rPr lang="fi-FI" sz="1800" b="1" dirty="0" smtClean="0">
                <a:solidFill>
                  <a:schemeClr val="bg1">
                    <a:lumMod val="75000"/>
                  </a:schemeClr>
                </a:solidFill>
              </a:rPr>
              <a:t>Valitse </a:t>
            </a:r>
            <a:r>
              <a:rPr lang="fi-FI" sz="1800" b="1" dirty="0">
                <a:solidFill>
                  <a:schemeClr val="bg1">
                    <a:lumMod val="75000"/>
                  </a:schemeClr>
                </a:solidFill>
              </a:rPr>
              <a:t>kaikki sopivat vaihtoehdot”, </a:t>
            </a:r>
            <a:r>
              <a:rPr lang="fi-FI" sz="1800" b="1" dirty="0" smtClean="0">
                <a:solidFill>
                  <a:schemeClr val="bg1">
                    <a:lumMod val="75000"/>
                  </a:schemeClr>
                </a:solidFill>
              </a:rPr>
              <a:t>n=44</a:t>
            </a:r>
            <a:r>
              <a:rPr lang="fi-FI" sz="1800" b="1" dirty="0">
                <a:solidFill>
                  <a:schemeClr val="bg1">
                    <a:lumMod val="75000"/>
                  </a:schemeClr>
                </a:solidFill>
              </a:rPr>
              <a:t>)</a:t>
            </a:r>
          </a:p>
        </p:txBody>
      </p:sp>
      <p:graphicFrame>
        <p:nvGraphicFramePr>
          <p:cNvPr id="2" name="Chart 1"/>
          <p:cNvGraphicFramePr/>
          <p:nvPr>
            <p:extLst>
              <p:ext uri="{D42A27DB-BD31-4B8C-83A1-F6EECF244321}">
                <p14:modId xmlns:p14="http://schemas.microsoft.com/office/powerpoint/2010/main" val="676906096"/>
              </p:ext>
            </p:extLst>
          </p:nvPr>
        </p:nvGraphicFramePr>
        <p:xfrm>
          <a:off x="391221" y="986463"/>
          <a:ext cx="8459364" cy="3378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9948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Viiden vuoden kuluttua erityisesti </a:t>
            </a:r>
            <a:r>
              <a:rPr lang="fi-FI" sz="2600" b="1" dirty="0" err="1" smtClean="0">
                <a:solidFill>
                  <a:schemeClr val="accent1"/>
                </a:solidFill>
              </a:rPr>
              <a:t>YouTuben</a:t>
            </a:r>
            <a:r>
              <a:rPr lang="fi-FI" sz="2600" b="1" dirty="0" smtClean="0">
                <a:solidFill>
                  <a:schemeClr val="accent1"/>
                </a:solidFill>
              </a:rPr>
              <a:t> </a:t>
            </a:r>
            <a:br>
              <a:rPr lang="fi-FI" sz="2600" b="1" dirty="0" smtClean="0">
                <a:solidFill>
                  <a:schemeClr val="accent1"/>
                </a:solidFill>
              </a:rPr>
            </a:br>
            <a:r>
              <a:rPr lang="fi-FI" sz="2600" b="1" dirty="0" smtClean="0">
                <a:solidFill>
                  <a:schemeClr val="accent6"/>
                </a:solidFill>
              </a:rPr>
              <a:t>(74 </a:t>
            </a:r>
            <a:r>
              <a:rPr lang="fi-FI" sz="2600" b="1" dirty="0">
                <a:solidFill>
                  <a:schemeClr val="accent6"/>
                </a:solidFill>
              </a:rPr>
              <a:t>%</a:t>
            </a:r>
            <a:r>
              <a:rPr lang="fi-FI" sz="2600" b="1" dirty="0" smtClean="0">
                <a:solidFill>
                  <a:schemeClr val="accent6"/>
                </a:solidFill>
              </a:rPr>
              <a:t>), </a:t>
            </a:r>
            <a:r>
              <a:rPr lang="fi-FI" sz="2600" b="1" dirty="0" err="1" smtClean="0">
                <a:solidFill>
                  <a:srgbClr val="E24426"/>
                </a:solidFill>
              </a:rPr>
              <a:t>mobiilisovellusten</a:t>
            </a:r>
            <a:r>
              <a:rPr lang="fi-FI" sz="2600" b="1" dirty="0" smtClean="0">
                <a:solidFill>
                  <a:srgbClr val="E24426"/>
                </a:solidFill>
              </a:rPr>
              <a:t> </a:t>
            </a:r>
            <a:r>
              <a:rPr lang="fi-FI" sz="2600" b="1" dirty="0" smtClean="0">
                <a:solidFill>
                  <a:schemeClr val="accent6"/>
                </a:solidFill>
              </a:rPr>
              <a:t>(68 %) ja </a:t>
            </a:r>
            <a:r>
              <a:rPr lang="fi-FI" sz="2600" b="1" dirty="0" err="1" smtClean="0">
                <a:solidFill>
                  <a:srgbClr val="E24426"/>
                </a:solidFill>
              </a:rPr>
              <a:t>digilehden</a:t>
            </a:r>
            <a:r>
              <a:rPr lang="fi-FI" sz="2600" b="1" dirty="0" smtClean="0">
                <a:solidFill>
                  <a:srgbClr val="E24426"/>
                </a:solidFill>
              </a:rPr>
              <a:t> </a:t>
            </a:r>
            <a:r>
              <a:rPr lang="fi-FI" sz="2600" b="1" dirty="0" smtClean="0">
                <a:solidFill>
                  <a:schemeClr val="accent6"/>
                </a:solidFill>
              </a:rPr>
              <a:t>(68 %) merkityksen arvioidaan kasvavan.</a:t>
            </a:r>
          </a:p>
        </p:txBody>
      </p:sp>
    </p:spTree>
    <p:extLst>
      <p:ext uri="{BB962C8B-B14F-4D97-AF65-F5344CB8AC3E}">
        <p14:creationId xmlns:p14="http://schemas.microsoft.com/office/powerpoint/2010/main" val="81691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u="sng" dirty="0" smtClean="0">
                <a:solidFill>
                  <a:schemeClr val="accent6"/>
                </a:solidFill>
              </a:rPr>
              <a:t>Selvityksen tavoitteet ja toteutus</a:t>
            </a:r>
          </a:p>
          <a:p>
            <a:pPr marL="514350" indent="-514350">
              <a:lnSpc>
                <a:spcPct val="130000"/>
              </a:lnSpc>
              <a:buFont typeface="+mj-lt"/>
              <a:buAutoNum type="arabicPeriod"/>
            </a:pPr>
            <a:r>
              <a:rPr lang="fi-FI" sz="2200" dirty="0" smtClean="0">
                <a:solidFill>
                  <a:schemeClr val="bg1">
                    <a:lumMod val="75000"/>
                  </a:schemeClr>
                </a:solidFill>
              </a:rPr>
              <a:t>Vastaajat</a:t>
            </a:r>
          </a:p>
          <a:p>
            <a:pPr marL="514350" indent="-514350">
              <a:lnSpc>
                <a:spcPct val="130000"/>
              </a:lnSpc>
              <a:buFont typeface="+mj-lt"/>
              <a:buAutoNum type="arabicPeriod"/>
            </a:pPr>
            <a:r>
              <a:rPr lang="fi-FI" sz="2200" dirty="0" smtClean="0">
                <a:solidFill>
                  <a:schemeClr val="bg1">
                    <a:lumMod val="75000"/>
                  </a:schemeClr>
                </a:solidFill>
              </a:rPr>
              <a:t>Järjestöjen viestintäkanavat</a:t>
            </a:r>
            <a:endParaRPr lang="fi-FI" sz="2200" dirty="0">
              <a:solidFill>
                <a:schemeClr val="bg1">
                  <a:lumMod val="75000"/>
                </a:schemeClr>
              </a:solidFill>
            </a:endParaRPr>
          </a:p>
          <a:p>
            <a:pPr marL="514350" indent="-514350">
              <a:lnSpc>
                <a:spcPct val="130000"/>
              </a:lnSpc>
              <a:buFont typeface="+mj-lt"/>
              <a:buAutoNum type="arabicPeriod"/>
            </a:pPr>
            <a:r>
              <a:rPr lang="fi-FI" sz="2200" dirty="0">
                <a:solidFill>
                  <a:schemeClr val="bg1">
                    <a:lumMod val="75000"/>
                  </a:schemeClr>
                </a:solidFill>
              </a:rPr>
              <a:t>Painettu järjestölehti nyt ja tulevaisuudessa</a:t>
            </a:r>
          </a:p>
          <a:p>
            <a:pPr marL="514350" indent="-514350">
              <a:lnSpc>
                <a:spcPct val="130000"/>
              </a:lnSpc>
              <a:buFont typeface="+mj-lt"/>
              <a:buAutoNum type="arabicPeriod"/>
            </a:pPr>
            <a:r>
              <a:rPr lang="fi-FI" sz="2200" dirty="0">
                <a:solidFill>
                  <a:schemeClr val="bg1">
                    <a:lumMod val="75000"/>
                  </a:schemeClr>
                </a:solidFill>
              </a:rPr>
              <a:t>Digitaalinen järjestölehti nyt ja tulevaisuudessa</a:t>
            </a:r>
          </a:p>
          <a:p>
            <a:pPr marL="514350" indent="-514350">
              <a:lnSpc>
                <a:spcPct val="130000"/>
              </a:lnSpc>
              <a:buFont typeface="+mj-lt"/>
              <a:buAutoNum type="arabicPeriod"/>
            </a:pPr>
            <a:r>
              <a:rPr lang="fi-FI" sz="2200" dirty="0">
                <a:solidFill>
                  <a:schemeClr val="bg1">
                    <a:lumMod val="75000"/>
                  </a:schemeClr>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306406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97052696"/>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Eri viestintäkanavien merkitys 5 vuoden päästä, 1/2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arvioit eri kanavien merkitystä järjestönne viestinnässä viiden vuoden kuluttua”</a:t>
            </a:r>
            <a:r>
              <a:rPr lang="fi-FI" sz="1500" b="1" dirty="0">
                <a:solidFill>
                  <a:schemeClr val="bg1">
                    <a:lumMod val="75000"/>
                  </a:schemeClr>
                </a:solidFill>
              </a:rPr>
              <a:t>, </a:t>
            </a:r>
            <a:r>
              <a:rPr lang="fi-FI" sz="1500" b="1" dirty="0" smtClean="0">
                <a:solidFill>
                  <a:schemeClr val="bg1">
                    <a:lumMod val="75000"/>
                  </a:schemeClr>
                </a:solidFill>
              </a:rPr>
              <a:t>n=33-44</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66886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49506791"/>
              </p:ext>
            </p:extLst>
          </p:nvPr>
        </p:nvGraphicFramePr>
        <p:xfrm>
          <a:off x="629920" y="843281"/>
          <a:ext cx="82206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Eri viestintäkanavien merkitys 5 vuoden päästä, 2/2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arvioit eri kanavien merkitystä järjestönne viestinnässä viiden vuoden kuluttua”</a:t>
            </a:r>
            <a:r>
              <a:rPr lang="fi-FI" sz="1500" b="1" dirty="0">
                <a:solidFill>
                  <a:schemeClr val="bg1">
                    <a:lumMod val="75000"/>
                  </a:schemeClr>
                </a:solidFill>
              </a:rPr>
              <a:t>, </a:t>
            </a:r>
            <a:r>
              <a:rPr lang="fi-FI" sz="1500" b="1" dirty="0" smtClean="0">
                <a:solidFill>
                  <a:schemeClr val="bg1">
                    <a:lumMod val="75000"/>
                  </a:schemeClr>
                </a:solidFill>
              </a:rPr>
              <a:t>n=33-44</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4082769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dirty="0">
                <a:solidFill>
                  <a:schemeClr val="bg1">
                    <a:lumMod val="75000"/>
                  </a:schemeClr>
                </a:solidFill>
              </a:rPr>
              <a:t>Selvityksen tavoitteet ja toteutus</a:t>
            </a:r>
          </a:p>
          <a:p>
            <a:pPr marL="514350" indent="-514350">
              <a:lnSpc>
                <a:spcPct val="130000"/>
              </a:lnSpc>
              <a:buFont typeface="+mj-lt"/>
              <a:buAutoNum type="arabicPeriod"/>
            </a:pPr>
            <a:r>
              <a:rPr lang="fi-FI" sz="2200" dirty="0">
                <a:solidFill>
                  <a:schemeClr val="bg1">
                    <a:lumMod val="75000"/>
                  </a:schemeClr>
                </a:solidFill>
              </a:rPr>
              <a:t>Vastaajat</a:t>
            </a:r>
          </a:p>
          <a:p>
            <a:pPr marL="514350" indent="-514350">
              <a:lnSpc>
                <a:spcPct val="130000"/>
              </a:lnSpc>
              <a:buFont typeface="+mj-lt"/>
              <a:buAutoNum type="arabicPeriod"/>
            </a:pPr>
            <a:r>
              <a:rPr lang="fi-FI" sz="2200" dirty="0">
                <a:solidFill>
                  <a:schemeClr val="bg1">
                    <a:lumMod val="75000"/>
                  </a:schemeClr>
                </a:solidFill>
              </a:rPr>
              <a:t>Järjestöjen viestintäkanavat</a:t>
            </a:r>
          </a:p>
          <a:p>
            <a:pPr marL="514350" indent="-514350">
              <a:lnSpc>
                <a:spcPct val="130000"/>
              </a:lnSpc>
              <a:buFont typeface="+mj-lt"/>
              <a:buAutoNum type="arabicPeriod"/>
            </a:pPr>
            <a:r>
              <a:rPr lang="fi-FI" sz="2200" u="sng" dirty="0">
                <a:solidFill>
                  <a:schemeClr val="accent6"/>
                </a:solidFill>
              </a:rPr>
              <a:t>Painettu järjestölehti nyt ja tulevaisuudessa</a:t>
            </a:r>
          </a:p>
          <a:p>
            <a:pPr marL="514350" indent="-514350">
              <a:lnSpc>
                <a:spcPct val="130000"/>
              </a:lnSpc>
              <a:buFont typeface="+mj-lt"/>
              <a:buAutoNum type="arabicPeriod"/>
            </a:pPr>
            <a:r>
              <a:rPr lang="fi-FI" sz="2200" dirty="0" smtClean="0">
                <a:solidFill>
                  <a:schemeClr val="bg1">
                    <a:lumMod val="75000"/>
                  </a:schemeClr>
                </a:solidFill>
              </a:rPr>
              <a:t>Digitaalinen järjestölehti </a:t>
            </a:r>
            <a:r>
              <a:rPr lang="fi-FI" sz="2200" dirty="0">
                <a:solidFill>
                  <a:schemeClr val="bg1">
                    <a:lumMod val="75000"/>
                  </a:schemeClr>
                </a:solidFill>
              </a:rPr>
              <a:t>nyt ja </a:t>
            </a:r>
            <a:r>
              <a:rPr lang="fi-FI" sz="2200" dirty="0" smtClean="0">
                <a:solidFill>
                  <a:schemeClr val="bg1">
                    <a:lumMod val="75000"/>
                  </a:schemeClr>
                </a:solidFill>
              </a:rPr>
              <a:t>tulevaisuudessa</a:t>
            </a:r>
          </a:p>
          <a:p>
            <a:pPr marL="514350" indent="-514350">
              <a:lnSpc>
                <a:spcPct val="130000"/>
              </a:lnSpc>
              <a:buFont typeface="+mj-lt"/>
              <a:buAutoNum type="arabicPeriod"/>
            </a:pPr>
            <a:r>
              <a:rPr lang="fi-FI" sz="2200" dirty="0" smtClean="0">
                <a:solidFill>
                  <a:schemeClr val="bg1">
                    <a:lumMod val="75000"/>
                  </a:schemeClr>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1892410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543388" y="561972"/>
            <a:ext cx="60766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Kaikki kyselyn järjestöt julkaisivat painettua lehteä. </a:t>
            </a:r>
          </a:p>
          <a:p>
            <a:endParaRPr lang="fi-FI" sz="2600" b="1" dirty="0">
              <a:solidFill>
                <a:srgbClr val="000000"/>
              </a:solidFill>
            </a:endParaRPr>
          </a:p>
          <a:p>
            <a:r>
              <a:rPr lang="fi-FI" sz="2600" b="1" dirty="0" smtClean="0">
                <a:solidFill>
                  <a:srgbClr val="000000"/>
                </a:solidFill>
              </a:rPr>
              <a:t>Lehdistä 64 % ilmestyi useammin kuin neljästi vuodessa.</a:t>
            </a:r>
          </a:p>
        </p:txBody>
      </p:sp>
    </p:spTree>
    <p:extLst>
      <p:ext uri="{BB962C8B-B14F-4D97-AF65-F5344CB8AC3E}">
        <p14:creationId xmlns:p14="http://schemas.microsoft.com/office/powerpoint/2010/main" val="3855687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Painetun lehden ilmestyminen </a:t>
            </a:r>
            <a:r>
              <a:rPr lang="fi-FI" sz="3000" b="1" u="sng" dirty="0" smtClean="0">
                <a:solidFill>
                  <a:schemeClr val="accent6"/>
                </a:solidFill>
              </a:rPr>
              <a:t>tällä hetkellä</a:t>
            </a:r>
            <a:r>
              <a:rPr lang="fi-FI" sz="3000" b="1" dirty="0" smtClean="0">
                <a:solidFill>
                  <a:schemeClr val="accent6"/>
                </a:solidFill>
              </a:rPr>
              <a:t/>
            </a:r>
            <a:br>
              <a:rPr lang="fi-FI" sz="3000" b="1" dirty="0" smtClean="0">
                <a:solidFill>
                  <a:schemeClr val="accent6"/>
                </a:solidFill>
              </a:rPr>
            </a:br>
            <a:r>
              <a:rPr lang="fi-FI" sz="1800" b="1" dirty="0" smtClean="0">
                <a:solidFill>
                  <a:schemeClr val="bg1">
                    <a:lumMod val="75000"/>
                  </a:schemeClr>
                </a:solidFill>
              </a:rPr>
              <a:t>(”Kuinka </a:t>
            </a:r>
            <a:r>
              <a:rPr lang="fi-FI" sz="1800" b="1" dirty="0">
                <a:solidFill>
                  <a:schemeClr val="bg1">
                    <a:lumMod val="75000"/>
                  </a:schemeClr>
                </a:solidFill>
              </a:rPr>
              <a:t>monta kertaa vuodessa painettu lehtenne ilmestyy tällä hetkellä?”,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018406119"/>
              </p:ext>
            </p:extLst>
          </p:nvPr>
        </p:nvGraphicFramePr>
        <p:xfrm>
          <a:off x="1459246" y="986463"/>
          <a:ext cx="6323314" cy="3378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7077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380828" y="561972"/>
            <a:ext cx="640173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61 % vastaajista arvioi painetun lehden ilmestyvän tulevaisuudessa yhtä usein kuin tällä hetkellä. </a:t>
            </a:r>
          </a:p>
          <a:p>
            <a:endParaRPr lang="fi-FI" sz="2600" b="1" dirty="0">
              <a:solidFill>
                <a:srgbClr val="000000"/>
              </a:solidFill>
            </a:endParaRPr>
          </a:p>
          <a:p>
            <a:r>
              <a:rPr lang="fi-FI" sz="2600" b="1" dirty="0" smtClean="0">
                <a:solidFill>
                  <a:srgbClr val="000000"/>
                </a:solidFill>
              </a:rPr>
              <a:t>7 % vastaajista uskoi, että painettu lehti lopetetaan.</a:t>
            </a:r>
          </a:p>
        </p:txBody>
      </p:sp>
    </p:spTree>
    <p:extLst>
      <p:ext uri="{BB962C8B-B14F-4D97-AF65-F5344CB8AC3E}">
        <p14:creationId xmlns:p14="http://schemas.microsoft.com/office/powerpoint/2010/main" val="876359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Arvio painetun lehden ilmestymisestä </a:t>
            </a:r>
            <a:r>
              <a:rPr lang="fi-FI" sz="2900" b="1" u="sng" dirty="0" smtClean="0">
                <a:solidFill>
                  <a:schemeClr val="accent6"/>
                </a:solidFill>
              </a:rPr>
              <a:t>viiden vuoden kuluttua</a:t>
            </a:r>
            <a:r>
              <a:rPr lang="fi-FI" sz="2900" b="1" dirty="0" smtClean="0">
                <a:solidFill>
                  <a:schemeClr val="accent6"/>
                </a:solidFill>
              </a:rPr>
              <a:t> </a:t>
            </a:r>
            <a:br>
              <a:rPr lang="fi-FI" sz="2900" b="1" dirty="0" smtClean="0">
                <a:solidFill>
                  <a:schemeClr val="accent6"/>
                </a:solidFill>
              </a:rPr>
            </a:br>
            <a:r>
              <a:rPr lang="fi-FI" sz="1800" b="1" dirty="0" smtClean="0">
                <a:solidFill>
                  <a:schemeClr val="bg1">
                    <a:lumMod val="75000"/>
                  </a:schemeClr>
                </a:solidFill>
              </a:rPr>
              <a:t>(”Miten usein arvioit painetun lehden ilmestyvän viiden vuoden päästä verrattuna nykytilanteeseen?”</a:t>
            </a:r>
            <a:r>
              <a:rPr lang="fi-FI" sz="1800" b="1" dirty="0">
                <a:solidFill>
                  <a:schemeClr val="bg1">
                    <a:lumMod val="75000"/>
                  </a:schemeClr>
                </a:solidFill>
              </a:rPr>
              <a:t>,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823539892"/>
              </p:ext>
            </p:extLst>
          </p:nvPr>
        </p:nvGraphicFramePr>
        <p:xfrm>
          <a:off x="1459246" y="986463"/>
          <a:ext cx="6323314" cy="3378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446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18828" y="561972"/>
            <a:ext cx="792573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pPr algn="l">
              <a:lnSpc>
                <a:spcPct val="110000"/>
              </a:lnSpc>
            </a:pPr>
            <a:r>
              <a:rPr lang="fi-FI" sz="2200" b="1" dirty="0" smtClean="0">
                <a:solidFill>
                  <a:srgbClr val="000000"/>
                </a:solidFill>
              </a:rPr>
              <a:t>Painetulla lehdellä oli kaiken kaikkiaan paljon tehtäviä järjestön viestinnässä. Tärkeimmät niistä olivat </a:t>
            </a:r>
          </a:p>
          <a:p>
            <a:pPr algn="l">
              <a:lnSpc>
                <a:spcPct val="110000"/>
              </a:lnSpc>
            </a:pPr>
            <a:endParaRPr lang="fi-FI" sz="2200" b="1" dirty="0" smtClean="0">
              <a:solidFill>
                <a:srgbClr val="000000"/>
              </a:solidFill>
            </a:endParaRPr>
          </a:p>
          <a:p>
            <a:pPr marL="457200" indent="-457200" algn="l">
              <a:lnSpc>
                <a:spcPct val="110000"/>
              </a:lnSpc>
              <a:buFont typeface="Arial"/>
              <a:buChar char="•"/>
            </a:pPr>
            <a:r>
              <a:rPr lang="fi-FI" sz="2200" b="1" dirty="0" smtClean="0">
                <a:solidFill>
                  <a:schemeClr val="accent1"/>
                </a:solidFill>
              </a:rPr>
              <a:t>asiantuntijatiedon välittäminen</a:t>
            </a:r>
            <a:r>
              <a:rPr lang="fi-FI" sz="2200" b="1" dirty="0">
                <a:solidFill>
                  <a:schemeClr val="accent1"/>
                </a:solidFill>
              </a:rPr>
              <a:t> </a:t>
            </a:r>
            <a:r>
              <a:rPr lang="fi-FI" sz="2200" b="1" dirty="0" smtClean="0">
                <a:solidFill>
                  <a:schemeClr val="accent1"/>
                </a:solidFill>
              </a:rPr>
              <a:t>(89 %)</a:t>
            </a:r>
            <a:r>
              <a:rPr lang="fi-FI" sz="2200" b="1" dirty="0" smtClean="0">
                <a:solidFill>
                  <a:srgbClr val="000000"/>
                </a:solidFill>
              </a:rPr>
              <a:t>,</a:t>
            </a:r>
          </a:p>
          <a:p>
            <a:pPr marL="457200" indent="-457200" algn="l">
              <a:lnSpc>
                <a:spcPct val="110000"/>
              </a:lnSpc>
              <a:buFont typeface="Arial"/>
              <a:buChar char="•"/>
            </a:pPr>
            <a:r>
              <a:rPr lang="fi-FI" sz="2200" b="1" dirty="0" smtClean="0">
                <a:solidFill>
                  <a:srgbClr val="000000"/>
                </a:solidFill>
              </a:rPr>
              <a:t>järjestön ja sille tärkeiden aiheiden näkyvyyden kasvattaminen (84 %) sekä</a:t>
            </a:r>
          </a:p>
          <a:p>
            <a:pPr marL="457200" indent="-457200" algn="l">
              <a:lnSpc>
                <a:spcPct val="110000"/>
              </a:lnSpc>
              <a:buFont typeface="Arial"/>
              <a:buChar char="•"/>
            </a:pPr>
            <a:r>
              <a:rPr lang="fi-FI" sz="2200" b="1" dirty="0" smtClean="0">
                <a:solidFill>
                  <a:srgbClr val="000000"/>
                </a:solidFill>
              </a:rPr>
              <a:t>jäsenten sitouttaminen ja yhteishengen luominen </a:t>
            </a:r>
            <a:r>
              <a:rPr lang="fi-FI" sz="2200" b="1" dirty="0">
                <a:solidFill>
                  <a:srgbClr val="000000"/>
                </a:solidFill>
              </a:rPr>
              <a:t>(84 %</a:t>
            </a:r>
            <a:r>
              <a:rPr lang="fi-FI" sz="2200" b="1" dirty="0" smtClean="0">
                <a:solidFill>
                  <a:srgbClr val="000000"/>
                </a:solidFill>
              </a:rPr>
              <a:t>).</a:t>
            </a:r>
          </a:p>
        </p:txBody>
      </p:sp>
    </p:spTree>
    <p:extLst>
      <p:ext uri="{BB962C8B-B14F-4D97-AF65-F5344CB8AC3E}">
        <p14:creationId xmlns:p14="http://schemas.microsoft.com/office/powerpoint/2010/main" val="2573573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Painetun lehden tehtävät, 1/2</a:t>
            </a:r>
            <a:br>
              <a:rPr lang="fi-FI" sz="2900" b="1" dirty="0" smtClean="0">
                <a:solidFill>
                  <a:schemeClr val="accent6"/>
                </a:solidFill>
              </a:rPr>
            </a:br>
            <a:r>
              <a:rPr lang="fi-FI" sz="1800" b="1" dirty="0" smtClean="0">
                <a:solidFill>
                  <a:schemeClr val="bg1">
                    <a:lumMod val="75000"/>
                  </a:schemeClr>
                </a:solidFill>
              </a:rPr>
              <a:t>(”Mitä </a:t>
            </a:r>
            <a:r>
              <a:rPr lang="fi-FI" sz="1800" b="1" dirty="0">
                <a:solidFill>
                  <a:schemeClr val="bg1">
                    <a:lumMod val="75000"/>
                  </a:schemeClr>
                </a:solidFill>
              </a:rPr>
              <a:t>tehtäviä painetulla lehdellä on järjestönne </a:t>
            </a:r>
            <a:r>
              <a:rPr lang="fi-FI" sz="1800" b="1" dirty="0" smtClean="0">
                <a:solidFill>
                  <a:schemeClr val="bg1">
                    <a:lumMod val="75000"/>
                  </a:schemeClr>
                </a:solidFill>
              </a:rPr>
              <a:t>viestinnässä?”</a:t>
            </a:r>
            <a:r>
              <a:rPr lang="fi-FI" sz="1800" b="1" dirty="0">
                <a:solidFill>
                  <a:schemeClr val="bg1">
                    <a:lumMod val="75000"/>
                  </a:schemeClr>
                </a:solidFill>
              </a:rPr>
              <a:t>,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2077978088"/>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2455038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Painetun lehden tehtävät, 2/2</a:t>
            </a:r>
            <a:br>
              <a:rPr lang="fi-FI" sz="2900" b="1" dirty="0" smtClean="0">
                <a:solidFill>
                  <a:schemeClr val="accent6"/>
                </a:solidFill>
              </a:rPr>
            </a:br>
            <a:r>
              <a:rPr lang="fi-FI" sz="1800" b="1" dirty="0" smtClean="0">
                <a:solidFill>
                  <a:schemeClr val="bg1">
                    <a:lumMod val="75000"/>
                  </a:schemeClr>
                </a:solidFill>
              </a:rPr>
              <a:t>(”Mitä </a:t>
            </a:r>
            <a:r>
              <a:rPr lang="fi-FI" sz="1800" b="1" dirty="0">
                <a:solidFill>
                  <a:schemeClr val="bg1">
                    <a:lumMod val="75000"/>
                  </a:schemeClr>
                </a:solidFill>
              </a:rPr>
              <a:t>tehtäviä painetulla lehdellä on järjestönne </a:t>
            </a:r>
            <a:r>
              <a:rPr lang="fi-FI" sz="1800" b="1" dirty="0" smtClean="0">
                <a:solidFill>
                  <a:schemeClr val="bg1">
                    <a:lumMod val="75000"/>
                  </a:schemeClr>
                </a:solidFill>
              </a:rPr>
              <a:t>viestinnässä?”</a:t>
            </a:r>
            <a:r>
              <a:rPr lang="fi-FI" sz="1800" b="1" dirty="0">
                <a:solidFill>
                  <a:schemeClr val="bg1">
                    <a:lumMod val="75000"/>
                  </a:schemeClr>
                </a:solidFill>
              </a:rPr>
              <a:t>,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257642462"/>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44605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Selvityksessä tarkastellaan painettujen ja digitaalisten lehtien roolia suomalaisten järjestöjen viestinnässä sekä niiden kehityssuuntia tulevaisuudessa.</a:t>
            </a:r>
          </a:p>
        </p:txBody>
      </p:sp>
    </p:spTree>
    <p:extLst>
      <p:ext uri="{BB962C8B-B14F-4D97-AF65-F5344CB8AC3E}">
        <p14:creationId xmlns:p14="http://schemas.microsoft.com/office/powerpoint/2010/main" val="820654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Jäsenet </a:t>
            </a:r>
            <a:r>
              <a:rPr lang="fi-FI" sz="2400" b="1" i="1" dirty="0">
                <a:solidFill>
                  <a:srgbClr val="000000"/>
                </a:solidFill>
              </a:rPr>
              <a:t>kokevat lehden tärkeänä jäsenetuna; sen takia jäsenmaksu kannattaa maksaa. Tuntuisi, että lehdelle on siis paikkansa. Lehden teko on myös halpaa </a:t>
            </a:r>
            <a:r>
              <a:rPr lang="fi-FI" sz="2400" b="1" i="1" dirty="0" smtClean="0">
                <a:solidFill>
                  <a:srgbClr val="000000"/>
                </a:solidFill>
              </a:rPr>
              <a:t>suhteessa </a:t>
            </a:r>
            <a:r>
              <a:rPr lang="fi-FI" sz="2400" b="1" i="1" dirty="0">
                <a:solidFill>
                  <a:srgbClr val="000000"/>
                </a:solidFill>
              </a:rPr>
              <a:t>esimerkiksi </a:t>
            </a:r>
            <a:r>
              <a:rPr lang="fi-FI" sz="2400" b="1" i="1" dirty="0" err="1">
                <a:solidFill>
                  <a:srgbClr val="000000"/>
                </a:solidFill>
              </a:rPr>
              <a:t>somekanaviin</a:t>
            </a:r>
            <a:r>
              <a:rPr lang="fi-FI" sz="2400" b="1" i="1" dirty="0" smtClean="0">
                <a:solidFill>
                  <a:srgbClr val="000000"/>
                </a:solidFill>
              </a:rPr>
              <a:t>.</a:t>
            </a:r>
            <a:br>
              <a:rPr lang="fi-FI" sz="2400" b="1" i="1" dirty="0" smtClean="0">
                <a:solidFill>
                  <a:srgbClr val="000000"/>
                </a:solidFill>
              </a:rPr>
            </a:br>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(haastattelu)</a:t>
            </a:r>
            <a:endParaRPr lang="fi-FI" sz="1600" b="1" dirty="0">
              <a:solidFill>
                <a:schemeClr val="accent2">
                  <a:lumMod val="75000"/>
                </a:schemeClr>
              </a:solidFill>
            </a:endParaRPr>
          </a:p>
        </p:txBody>
      </p:sp>
    </p:spTree>
    <p:extLst>
      <p:ext uri="{BB962C8B-B14F-4D97-AF65-F5344CB8AC3E}">
        <p14:creationId xmlns:p14="http://schemas.microsoft.com/office/powerpoint/2010/main" val="637837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Tulevaisuudessa painetun lehden merkityksen arvellaan korostuvan erityisesti </a:t>
            </a:r>
            <a:r>
              <a:rPr lang="fi-FI" sz="2600" b="1" dirty="0" smtClean="0">
                <a:solidFill>
                  <a:schemeClr val="accent1"/>
                </a:solidFill>
              </a:rPr>
              <a:t>taustoittavan ja syventävän tiedon tarjoajana</a:t>
            </a:r>
            <a:r>
              <a:rPr lang="fi-FI" sz="2600" b="1" dirty="0" smtClean="0">
                <a:solidFill>
                  <a:srgbClr val="000000"/>
                </a:solidFill>
              </a:rPr>
              <a:t>.</a:t>
            </a:r>
          </a:p>
          <a:p>
            <a:endParaRPr lang="fi-FI" sz="2600" b="1" dirty="0">
              <a:solidFill>
                <a:srgbClr val="000000"/>
              </a:solidFill>
            </a:endParaRPr>
          </a:p>
          <a:p>
            <a:r>
              <a:rPr lang="fi-FI" sz="2600" b="1" dirty="0" smtClean="0">
                <a:solidFill>
                  <a:srgbClr val="000000"/>
                </a:solidFill>
              </a:rPr>
              <a:t>Ajankohtaisviestintä sen sijaan siirtynee painetusta lehdestä yhä enemmän digitaalisiin kanaviin.</a:t>
            </a:r>
          </a:p>
        </p:txBody>
      </p:sp>
    </p:spTree>
    <p:extLst>
      <p:ext uri="{BB962C8B-B14F-4D97-AF65-F5344CB8AC3E}">
        <p14:creationId xmlns:p14="http://schemas.microsoft.com/office/powerpoint/2010/main" val="1453863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52695441"/>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Painetun lehden tehtävien muuttuminen, 1/2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t>
            </a:r>
            <a:r>
              <a:rPr lang="fi-FI" sz="1500" b="1" dirty="0">
                <a:solidFill>
                  <a:schemeClr val="bg1">
                    <a:lumMod val="75000"/>
                  </a:schemeClr>
                </a:solidFill>
              </a:rPr>
              <a:t>arvioit painetun lehden tehtävien muuttuvan seuraavan viiden vuoden aikana?”, </a:t>
            </a:r>
            <a:r>
              <a:rPr lang="fi-FI" sz="1500" b="1" dirty="0" smtClean="0">
                <a:solidFill>
                  <a:schemeClr val="bg1">
                    <a:lumMod val="75000"/>
                  </a:schemeClr>
                </a:solidFill>
              </a:rPr>
              <a:t>n=34-37</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1401418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92207423"/>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Painetun lehden tehtävien muuttuminen, 2/2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t>
            </a:r>
            <a:r>
              <a:rPr lang="fi-FI" sz="1500" b="1" dirty="0">
                <a:solidFill>
                  <a:schemeClr val="bg1">
                    <a:lumMod val="75000"/>
                  </a:schemeClr>
                </a:solidFill>
              </a:rPr>
              <a:t>arvioit painetun lehden tehtävien muuttuvan seuraavan viiden vuoden aikana?”, </a:t>
            </a:r>
            <a:r>
              <a:rPr lang="fi-FI" sz="1500" b="1" dirty="0" smtClean="0">
                <a:solidFill>
                  <a:schemeClr val="bg1">
                    <a:lumMod val="75000"/>
                  </a:schemeClr>
                </a:solidFill>
              </a:rPr>
              <a:t>n=34-37</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1330536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[Printtilehden] tehtävänä </a:t>
            </a:r>
            <a:r>
              <a:rPr lang="fi-FI" sz="2400" b="1" i="1" dirty="0">
                <a:solidFill>
                  <a:srgbClr val="000000"/>
                </a:solidFill>
              </a:rPr>
              <a:t>on sitoa </a:t>
            </a:r>
            <a:r>
              <a:rPr lang="fi-FI" sz="2400" b="1" i="1" dirty="0" smtClean="0">
                <a:solidFill>
                  <a:srgbClr val="000000"/>
                </a:solidFill>
              </a:rPr>
              <a:t>jäsenistö yhteen</a:t>
            </a:r>
            <a:r>
              <a:rPr lang="fi-FI" sz="2400" b="1" i="1" dirty="0">
                <a:solidFill>
                  <a:srgbClr val="000000"/>
                </a:solidFill>
              </a:rPr>
              <a:t>, että ollaan samaa </a:t>
            </a:r>
            <a:r>
              <a:rPr lang="fi-FI" sz="2400" b="1" i="1" dirty="0" smtClean="0">
                <a:solidFill>
                  <a:srgbClr val="000000"/>
                </a:solidFill>
              </a:rPr>
              <a:t>porukkaa. Informaatiomerkitys </a:t>
            </a:r>
            <a:r>
              <a:rPr lang="fi-FI" sz="2400" b="1" i="1" dirty="0">
                <a:solidFill>
                  <a:srgbClr val="000000"/>
                </a:solidFill>
              </a:rPr>
              <a:t>on </a:t>
            </a:r>
            <a:r>
              <a:rPr lang="fi-FI" sz="2400" b="1" i="1" dirty="0" smtClean="0">
                <a:solidFill>
                  <a:srgbClr val="000000"/>
                </a:solidFill>
              </a:rPr>
              <a:t>muuttunut taustoittavaksi</a:t>
            </a:r>
            <a:r>
              <a:rPr lang="fi-FI" sz="2400" b="1" i="1" dirty="0">
                <a:solidFill>
                  <a:srgbClr val="000000"/>
                </a:solidFill>
              </a:rPr>
              <a:t>, sitä </a:t>
            </a:r>
            <a:r>
              <a:rPr lang="fi-FI" sz="2400" b="1" i="1" dirty="0" smtClean="0">
                <a:solidFill>
                  <a:srgbClr val="000000"/>
                </a:solidFill>
              </a:rPr>
              <a:t>rakennetaan kiinnostavimman </a:t>
            </a:r>
            <a:r>
              <a:rPr lang="fi-FI" sz="2400" b="1" i="1" dirty="0">
                <a:solidFill>
                  <a:srgbClr val="000000"/>
                </a:solidFill>
              </a:rPr>
              <a:t>kautta</a:t>
            </a:r>
            <a:r>
              <a:rPr lang="fi-FI" sz="2400" b="1" i="1" dirty="0" smtClean="0">
                <a:solidFill>
                  <a:srgbClr val="000000"/>
                </a:solidFill>
              </a:rPr>
              <a:t>.</a:t>
            </a:r>
            <a:br>
              <a:rPr lang="fi-FI" sz="2400" b="1" i="1" dirty="0" smtClean="0">
                <a:solidFill>
                  <a:srgbClr val="000000"/>
                </a:solidFill>
              </a:rPr>
            </a:br>
            <a:r>
              <a:rPr lang="fi-FI" sz="2400" b="1" i="1" dirty="0" smtClean="0">
                <a:solidFill>
                  <a:srgbClr val="000000"/>
                </a:solidFill>
              </a:rPr>
              <a:t/>
            </a:r>
            <a:br>
              <a:rPr lang="fi-FI" sz="2400" b="1" i="1" dirty="0" smtClean="0">
                <a:solidFill>
                  <a:srgbClr val="000000"/>
                </a:solidFill>
              </a:rPr>
            </a:br>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a:t>
            </a:r>
            <a:r>
              <a:rPr lang="fi-FI" sz="1600" b="1" dirty="0">
                <a:solidFill>
                  <a:schemeClr val="accent2">
                    <a:lumMod val="75000"/>
                  </a:schemeClr>
                </a:solidFill>
              </a:rPr>
              <a:t>haastattelu)</a:t>
            </a:r>
          </a:p>
        </p:txBody>
      </p:sp>
    </p:spTree>
    <p:extLst>
      <p:ext uri="{BB962C8B-B14F-4D97-AF65-F5344CB8AC3E}">
        <p14:creationId xmlns:p14="http://schemas.microsoft.com/office/powerpoint/2010/main" val="2172847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Jäsentyytyväisyyskyselyssä </a:t>
            </a:r>
            <a:r>
              <a:rPr lang="fi-FI" sz="2400" b="1" i="1" dirty="0">
                <a:solidFill>
                  <a:srgbClr val="000000"/>
                </a:solidFill>
              </a:rPr>
              <a:t>lehti on jatkuvasti arvioitu kuuluvan tärkeimpien jäsenetujen </a:t>
            </a:r>
            <a:r>
              <a:rPr lang="fi-FI" sz="2400" b="1" i="1" dirty="0" smtClean="0">
                <a:solidFill>
                  <a:srgbClr val="000000"/>
                </a:solidFill>
              </a:rPr>
              <a:t>joukkoon.</a:t>
            </a:r>
            <a:br>
              <a:rPr lang="fi-FI" sz="2400" b="1" i="1" dirty="0" smtClean="0">
                <a:solidFill>
                  <a:srgbClr val="000000"/>
                </a:solidFill>
              </a:rPr>
            </a:br>
            <a:endParaRPr lang="fi-FI" sz="2400" i="1" baseline="30000" dirty="0"/>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322382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Järjestölehtien arvellaan jatkossa muuttuvan laadukkaiden yleisaikakauslehtien suuntaan: </a:t>
            </a:r>
            <a:r>
              <a:rPr lang="fi-FI" sz="2600" b="1" dirty="0" smtClean="0">
                <a:solidFill>
                  <a:srgbClr val="E24426"/>
                </a:solidFill>
              </a:rPr>
              <a:t>visuaalisuus</a:t>
            </a:r>
            <a:r>
              <a:rPr lang="fi-FI" sz="2600" b="1" dirty="0" smtClean="0">
                <a:solidFill>
                  <a:srgbClr val="000000"/>
                </a:solidFill>
              </a:rPr>
              <a:t>, </a:t>
            </a:r>
            <a:r>
              <a:rPr lang="fi-FI" sz="2600" b="1" dirty="0" smtClean="0">
                <a:solidFill>
                  <a:srgbClr val="E24426"/>
                </a:solidFill>
              </a:rPr>
              <a:t>laatu</a:t>
            </a:r>
            <a:r>
              <a:rPr lang="fi-FI" sz="2600" b="1" dirty="0" smtClean="0">
                <a:solidFill>
                  <a:srgbClr val="000000"/>
                </a:solidFill>
              </a:rPr>
              <a:t> ja </a:t>
            </a:r>
            <a:r>
              <a:rPr lang="fi-FI" sz="2600" b="1" dirty="0" smtClean="0">
                <a:solidFill>
                  <a:srgbClr val="E24426"/>
                </a:solidFill>
              </a:rPr>
              <a:t>journalistinen ote</a:t>
            </a:r>
            <a:r>
              <a:rPr lang="fi-FI" sz="2600" b="1" dirty="0" smtClean="0">
                <a:solidFill>
                  <a:srgbClr val="000000"/>
                </a:solidFill>
              </a:rPr>
              <a:t> korostuvat.</a:t>
            </a:r>
          </a:p>
        </p:txBody>
      </p:sp>
    </p:spTree>
    <p:extLst>
      <p:ext uri="{BB962C8B-B14F-4D97-AF65-F5344CB8AC3E}">
        <p14:creationId xmlns:p14="http://schemas.microsoft.com/office/powerpoint/2010/main" val="731255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Muut muutokset painetussa lehdessä, 1/2</a:t>
            </a:r>
            <a:br>
              <a:rPr lang="fi-FI" sz="2900" b="1" dirty="0" smtClean="0">
                <a:solidFill>
                  <a:schemeClr val="accent6"/>
                </a:solidFill>
              </a:rPr>
            </a:br>
            <a:r>
              <a:rPr lang="fi-FI" sz="1800" b="1" dirty="0" smtClean="0">
                <a:solidFill>
                  <a:schemeClr val="bg1">
                    <a:lumMod val="75000"/>
                  </a:schemeClr>
                </a:solidFill>
              </a:rPr>
              <a:t>(</a:t>
            </a:r>
            <a:r>
              <a:rPr lang="fi-FI" sz="1800" b="1" dirty="0">
                <a:solidFill>
                  <a:schemeClr val="bg1">
                    <a:lumMod val="75000"/>
                  </a:schemeClr>
                </a:solidFill>
              </a:rPr>
              <a:t>”Mitä muita muutoksia uskot painetussa lehdessä tapahtuvan seuraavan viiden vuoden aikana?”,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165473213"/>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3665155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Muut muutokset painetussa lehdessä, 2/2</a:t>
            </a:r>
            <a:br>
              <a:rPr lang="fi-FI" sz="2900" b="1" dirty="0" smtClean="0">
                <a:solidFill>
                  <a:schemeClr val="accent6"/>
                </a:solidFill>
              </a:rPr>
            </a:br>
            <a:r>
              <a:rPr lang="fi-FI" sz="1800" b="1" dirty="0" smtClean="0">
                <a:solidFill>
                  <a:schemeClr val="bg1">
                    <a:lumMod val="75000"/>
                  </a:schemeClr>
                </a:solidFill>
              </a:rPr>
              <a:t>(</a:t>
            </a:r>
            <a:r>
              <a:rPr lang="fi-FI" sz="1800" b="1" dirty="0">
                <a:solidFill>
                  <a:schemeClr val="bg1">
                    <a:lumMod val="75000"/>
                  </a:schemeClr>
                </a:solidFill>
              </a:rPr>
              <a:t>”Mitä muita muutoksia uskot painetussa lehdessä tapahtuvan seuraavan viiden vuoden aikana?”, </a:t>
            </a:r>
            <a:r>
              <a:rPr lang="fi-FI" sz="1800" b="1" dirty="0" smtClean="0">
                <a:solidFill>
                  <a:schemeClr val="bg1">
                    <a:lumMod val="75000"/>
                  </a:schemeClr>
                </a:solidFill>
              </a:rPr>
              <a:t>n=44</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756165514"/>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2642456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Painettua järjestölehteä julkaistaan ennen kaikkea jäsenten toiveesta. Se on houkutteleva </a:t>
            </a:r>
            <a:r>
              <a:rPr lang="fi-FI" sz="2600" b="1" dirty="0" smtClean="0">
                <a:solidFill>
                  <a:srgbClr val="E24426"/>
                </a:solidFill>
              </a:rPr>
              <a:t>jäsenetu</a:t>
            </a:r>
            <a:r>
              <a:rPr lang="fi-FI" sz="2600" b="1" dirty="0" smtClean="0">
                <a:solidFill>
                  <a:srgbClr val="000000"/>
                </a:solidFill>
              </a:rPr>
              <a:t>.</a:t>
            </a:r>
          </a:p>
          <a:p>
            <a:endParaRPr lang="fi-FI" sz="2600" b="1" dirty="0">
              <a:solidFill>
                <a:srgbClr val="000000"/>
              </a:solidFill>
            </a:endParaRPr>
          </a:p>
          <a:p>
            <a:r>
              <a:rPr lang="fi-FI" sz="2600" b="1" dirty="0" smtClean="0">
                <a:solidFill>
                  <a:srgbClr val="000000"/>
                </a:solidFill>
              </a:rPr>
              <a:t>Osalle vastaajista lehdestä saatavat </a:t>
            </a:r>
            <a:r>
              <a:rPr lang="fi-FI" sz="2600" b="1" dirty="0" smtClean="0">
                <a:solidFill>
                  <a:schemeClr val="accent1"/>
                </a:solidFill>
              </a:rPr>
              <a:t>mainostulot</a:t>
            </a:r>
            <a:r>
              <a:rPr lang="fi-FI" sz="2600" b="1" dirty="0" smtClean="0">
                <a:solidFill>
                  <a:srgbClr val="000000"/>
                </a:solidFill>
              </a:rPr>
              <a:t> olivat tärkeitä, ja mainostilan myyminen printtiin koettiin helpommaksi </a:t>
            </a:r>
            <a:r>
              <a:rPr lang="fi-FI" sz="2600" b="1" dirty="0" err="1" smtClean="0">
                <a:solidFill>
                  <a:srgbClr val="000000"/>
                </a:solidFill>
              </a:rPr>
              <a:t>digilehteen</a:t>
            </a:r>
            <a:r>
              <a:rPr lang="fi-FI" sz="2600" b="1" dirty="0" smtClean="0">
                <a:solidFill>
                  <a:srgbClr val="000000"/>
                </a:solidFill>
              </a:rPr>
              <a:t> verrattuna.</a:t>
            </a:r>
          </a:p>
        </p:txBody>
      </p:sp>
    </p:spTree>
    <p:extLst>
      <p:ext uri="{BB962C8B-B14F-4D97-AF65-F5344CB8AC3E}">
        <p14:creationId xmlns:p14="http://schemas.microsoft.com/office/powerpoint/2010/main" val="2625080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Raportti pohjautuu järjestölehtien tekijöiden </a:t>
            </a:r>
            <a:r>
              <a:rPr lang="fi-FI" sz="3000" b="1" dirty="0" smtClean="0">
                <a:solidFill>
                  <a:schemeClr val="accent1"/>
                </a:solidFill>
              </a:rPr>
              <a:t>haastatteluihin</a:t>
            </a:r>
            <a:r>
              <a:rPr lang="fi-FI" sz="3000" b="1" dirty="0" smtClean="0">
                <a:solidFill>
                  <a:schemeClr val="accent6"/>
                </a:solidFill>
              </a:rPr>
              <a:t> (6 kpl) sekä pääasiassa järjestölehtien päätoimittajille lähetettyyn </a:t>
            </a:r>
            <a:r>
              <a:rPr lang="fi-FI" sz="3000" b="1" dirty="0" smtClean="0">
                <a:solidFill>
                  <a:srgbClr val="E24426"/>
                </a:solidFill>
              </a:rPr>
              <a:t>nettikyselyyn </a:t>
            </a:r>
            <a:r>
              <a:rPr lang="fi-FI" sz="3000" b="1" dirty="0" smtClean="0">
                <a:solidFill>
                  <a:schemeClr val="accent6"/>
                </a:solidFill>
              </a:rPr>
              <a:t>(44 vastaajaa). </a:t>
            </a:r>
          </a:p>
        </p:txBody>
      </p:sp>
    </p:spTree>
    <p:extLst>
      <p:ext uri="{BB962C8B-B14F-4D97-AF65-F5344CB8AC3E}">
        <p14:creationId xmlns:p14="http://schemas.microsoft.com/office/powerpoint/2010/main" val="2544331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Syyt julkaista painettua lehteä, 1/2</a:t>
            </a:r>
            <a:br>
              <a:rPr lang="fi-FI" sz="2900" b="1" dirty="0" smtClean="0">
                <a:solidFill>
                  <a:schemeClr val="accent6"/>
                </a:solidFill>
              </a:rPr>
            </a:br>
            <a:r>
              <a:rPr lang="fi-FI" sz="1800" b="1" dirty="0" smtClean="0">
                <a:solidFill>
                  <a:schemeClr val="bg1">
                    <a:lumMod val="75000"/>
                  </a:schemeClr>
                </a:solidFill>
              </a:rPr>
              <a:t>(”Miksi </a:t>
            </a:r>
            <a:r>
              <a:rPr lang="fi-FI" sz="1800" b="1" dirty="0">
                <a:solidFill>
                  <a:schemeClr val="bg1">
                    <a:lumMod val="75000"/>
                  </a:schemeClr>
                </a:solidFill>
              </a:rPr>
              <a:t>julkaisette painettua lehteä?”, </a:t>
            </a:r>
            <a:r>
              <a:rPr lang="fi-FI" sz="1800" b="1" dirty="0" smtClean="0">
                <a:solidFill>
                  <a:schemeClr val="bg1">
                    <a:lumMod val="75000"/>
                  </a:schemeClr>
                </a:solidFill>
              </a:rPr>
              <a:t>n=44</a:t>
            </a:r>
            <a:r>
              <a:rPr lang="fi-FI" sz="1800" b="1" dirty="0">
                <a:solidFill>
                  <a:schemeClr val="bg1">
                    <a:lumMod val="75000"/>
                  </a:schemeClr>
                </a:solidFill>
              </a:rPr>
              <a:t>)</a:t>
            </a:r>
          </a:p>
        </p:txBody>
      </p:sp>
      <p:graphicFrame>
        <p:nvGraphicFramePr>
          <p:cNvPr id="2" name="Chart 1"/>
          <p:cNvGraphicFramePr/>
          <p:nvPr>
            <p:extLst>
              <p:ext uri="{D42A27DB-BD31-4B8C-83A1-F6EECF244321}">
                <p14:modId xmlns:p14="http://schemas.microsoft.com/office/powerpoint/2010/main" val="68874216"/>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2567540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Syyt julkaista painettua lehteä, 2/2</a:t>
            </a:r>
            <a:br>
              <a:rPr lang="fi-FI" sz="2900" b="1" dirty="0" smtClean="0">
                <a:solidFill>
                  <a:schemeClr val="accent6"/>
                </a:solidFill>
              </a:rPr>
            </a:br>
            <a:r>
              <a:rPr lang="fi-FI" sz="1800" b="1" dirty="0" smtClean="0">
                <a:solidFill>
                  <a:schemeClr val="bg1">
                    <a:lumMod val="75000"/>
                  </a:schemeClr>
                </a:solidFill>
              </a:rPr>
              <a:t>(”Miksi </a:t>
            </a:r>
            <a:r>
              <a:rPr lang="fi-FI" sz="1800" b="1" dirty="0">
                <a:solidFill>
                  <a:schemeClr val="bg1">
                    <a:lumMod val="75000"/>
                  </a:schemeClr>
                </a:solidFill>
              </a:rPr>
              <a:t>julkaisette painettua lehteä?”, </a:t>
            </a:r>
            <a:r>
              <a:rPr lang="fi-FI" sz="1800" b="1" dirty="0" smtClean="0">
                <a:solidFill>
                  <a:schemeClr val="bg1">
                    <a:lumMod val="75000"/>
                  </a:schemeClr>
                </a:solidFill>
              </a:rPr>
              <a:t>n=44</a:t>
            </a:r>
            <a:r>
              <a:rPr lang="fi-FI" sz="1800" b="1" dirty="0">
                <a:solidFill>
                  <a:schemeClr val="bg1">
                    <a:lumMod val="75000"/>
                  </a:schemeClr>
                </a:solidFill>
              </a:rPr>
              <a:t>)</a:t>
            </a:r>
          </a:p>
        </p:txBody>
      </p:sp>
      <p:graphicFrame>
        <p:nvGraphicFramePr>
          <p:cNvPr id="2" name="Chart 1"/>
          <p:cNvGraphicFramePr/>
          <p:nvPr>
            <p:extLst>
              <p:ext uri="{D42A27DB-BD31-4B8C-83A1-F6EECF244321}">
                <p14:modId xmlns:p14="http://schemas.microsoft.com/office/powerpoint/2010/main" val="546586432"/>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1002854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Ilman </a:t>
            </a:r>
            <a:r>
              <a:rPr lang="fi-FI" sz="2400" b="1" i="1" dirty="0">
                <a:solidFill>
                  <a:srgbClr val="000000"/>
                </a:solidFill>
              </a:rPr>
              <a:t>painettua lehteä meillä ei olisi juuri lainkaan mainostuloja, eikä näin ollen myöskään jäsenlehteä missään muodossa</a:t>
            </a:r>
            <a:r>
              <a:rPr lang="fi-FI" sz="2400" b="1" i="1" dirty="0" smtClean="0">
                <a:solidFill>
                  <a:srgbClr val="000000"/>
                </a:solidFill>
              </a:rPr>
              <a:t>.</a:t>
            </a:r>
            <a:br>
              <a:rPr lang="fi-FI" sz="2400" b="1" i="1" dirty="0" smtClean="0">
                <a:solidFill>
                  <a:srgbClr val="000000"/>
                </a:solidFill>
              </a:rPr>
            </a:br>
            <a:endParaRPr lang="fi-FI" sz="2400" b="1" i="1" dirty="0" smtClean="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199379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Painetulla </a:t>
            </a:r>
            <a:r>
              <a:rPr lang="fi-FI" sz="2400" b="1" i="1" dirty="0">
                <a:solidFill>
                  <a:srgbClr val="000000"/>
                </a:solidFill>
              </a:rPr>
              <a:t>lehdellä erotumme muusta tietovirrasta sekä liiton jäsenten että sidosryhmien silmissä. </a:t>
            </a:r>
            <a:r>
              <a:rPr lang="fi-FI" sz="2400" b="1" i="1" dirty="0" smtClean="0">
                <a:solidFill>
                  <a:srgbClr val="000000"/>
                </a:solidFill>
              </a:rPr>
              <a:t/>
            </a:r>
            <a:br>
              <a:rPr lang="fi-FI" sz="2400" b="1" i="1" dirty="0" smtClean="0">
                <a:solidFill>
                  <a:srgbClr val="000000"/>
                </a:solidFill>
              </a:rPr>
            </a:br>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299251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68 % ei ole harkinnut painetusta lehdestä luopumista.</a:t>
            </a:r>
          </a:p>
          <a:p>
            <a:endParaRPr lang="fi-FI" sz="2600" b="1" dirty="0">
              <a:solidFill>
                <a:srgbClr val="000000"/>
              </a:solidFill>
            </a:endParaRPr>
          </a:p>
          <a:p>
            <a:r>
              <a:rPr lang="fi-FI" sz="2600" b="1" dirty="0" smtClean="0">
                <a:solidFill>
                  <a:srgbClr val="000000"/>
                </a:solidFill>
              </a:rPr>
              <a:t>Suurin syy, miksi printtilehdestä luopumista on harkittu, on </a:t>
            </a:r>
            <a:r>
              <a:rPr lang="fi-FI" sz="2600" b="1" dirty="0" smtClean="0">
                <a:solidFill>
                  <a:srgbClr val="E24426"/>
                </a:solidFill>
              </a:rPr>
              <a:t>jakelukustannukset</a:t>
            </a:r>
            <a:r>
              <a:rPr lang="fi-FI" sz="2600" b="1" dirty="0" smtClean="0">
                <a:solidFill>
                  <a:schemeClr val="accent6"/>
                </a:solidFill>
              </a:rPr>
              <a:t> (27 %)</a:t>
            </a:r>
            <a:r>
              <a:rPr lang="fi-FI" sz="2600" b="1" dirty="0" smtClean="0">
                <a:solidFill>
                  <a:srgbClr val="000000"/>
                </a:solidFill>
              </a:rPr>
              <a:t>.</a:t>
            </a:r>
          </a:p>
        </p:txBody>
      </p:sp>
    </p:spTree>
    <p:extLst>
      <p:ext uri="{BB962C8B-B14F-4D97-AF65-F5344CB8AC3E}">
        <p14:creationId xmlns:p14="http://schemas.microsoft.com/office/powerpoint/2010/main" val="3918741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59458182"/>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pPr>
              <a:lnSpc>
                <a:spcPct val="130000"/>
              </a:lnSpc>
            </a:pPr>
            <a:r>
              <a:rPr lang="fi-FI" sz="4800" b="1" dirty="0">
                <a:solidFill>
                  <a:schemeClr val="accent6"/>
                </a:solidFill>
              </a:rPr>
              <a:t>Onko järjestö harkinnut painetusta lehdestä luopumista, </a:t>
            </a:r>
            <a:r>
              <a:rPr lang="fi-FI" sz="4800" b="1" dirty="0" smtClean="0">
                <a:solidFill>
                  <a:schemeClr val="accent6"/>
                </a:solidFill>
              </a:rPr>
              <a:t>2/</a:t>
            </a:r>
            <a:r>
              <a:rPr lang="fi-FI" sz="4800" b="1" dirty="0">
                <a:solidFill>
                  <a:schemeClr val="accent6"/>
                </a:solidFill>
              </a:rPr>
              <a:t>2</a:t>
            </a:r>
            <a:br>
              <a:rPr lang="fi-FI" sz="4800" b="1" dirty="0">
                <a:solidFill>
                  <a:schemeClr val="accent6"/>
                </a:solidFill>
              </a:rPr>
            </a:br>
            <a:r>
              <a:rPr lang="fi-FI" sz="2900" b="1" dirty="0">
                <a:solidFill>
                  <a:schemeClr val="bg1">
                    <a:lumMod val="75000"/>
                  </a:schemeClr>
                </a:solidFill>
              </a:rPr>
              <a:t>(”Oletteko harkinneet luopuvanne painetusta lehdestä? Jos olette, miksi?”, </a:t>
            </a:r>
            <a:r>
              <a:rPr lang="fi-FI" sz="2900" b="1" dirty="0" smtClean="0">
                <a:solidFill>
                  <a:schemeClr val="bg1">
                    <a:lumMod val="75000"/>
                  </a:schemeClr>
                </a:solidFill>
              </a:rPr>
              <a:t>n=44</a:t>
            </a:r>
            <a:r>
              <a:rPr lang="fi-FI" sz="2900" b="1" dirty="0">
                <a:solidFill>
                  <a:schemeClr val="bg1">
                    <a:lumMod val="75000"/>
                  </a:schemeClr>
                </a:solidFill>
              </a:rPr>
              <a:t>)</a:t>
            </a:r>
          </a:p>
        </p:txBody>
      </p:sp>
    </p:spTree>
    <p:extLst>
      <p:ext uri="{BB962C8B-B14F-4D97-AF65-F5344CB8AC3E}">
        <p14:creationId xmlns:p14="http://schemas.microsoft.com/office/powerpoint/2010/main" val="2988571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pPr>
              <a:lnSpc>
                <a:spcPct val="130000"/>
              </a:lnSpc>
            </a:pPr>
            <a:r>
              <a:rPr lang="fi-FI" sz="4800" b="1" dirty="0">
                <a:solidFill>
                  <a:schemeClr val="accent6"/>
                </a:solidFill>
              </a:rPr>
              <a:t>Onko järjestö harkinnut painetusta lehdestä luopumista, </a:t>
            </a:r>
            <a:r>
              <a:rPr lang="fi-FI" sz="4800" b="1" dirty="0" smtClean="0">
                <a:solidFill>
                  <a:schemeClr val="accent6"/>
                </a:solidFill>
              </a:rPr>
              <a:t>2/</a:t>
            </a:r>
            <a:r>
              <a:rPr lang="fi-FI" sz="4800" b="1" dirty="0">
                <a:solidFill>
                  <a:schemeClr val="accent6"/>
                </a:solidFill>
              </a:rPr>
              <a:t>2</a:t>
            </a:r>
            <a:br>
              <a:rPr lang="fi-FI" sz="4800" b="1" dirty="0">
                <a:solidFill>
                  <a:schemeClr val="accent6"/>
                </a:solidFill>
              </a:rPr>
            </a:br>
            <a:r>
              <a:rPr lang="fi-FI" sz="2900" b="1" dirty="0">
                <a:solidFill>
                  <a:schemeClr val="bg1">
                    <a:lumMod val="75000"/>
                  </a:schemeClr>
                </a:solidFill>
              </a:rPr>
              <a:t>(”Oletteko harkinneet luopuvanne painetusta lehdestä? Jos olette, miksi?”, </a:t>
            </a:r>
            <a:r>
              <a:rPr lang="fi-FI" sz="2900" b="1" dirty="0" smtClean="0">
                <a:solidFill>
                  <a:schemeClr val="bg1">
                    <a:lumMod val="75000"/>
                  </a:schemeClr>
                </a:solidFill>
              </a:rPr>
              <a:t>n=44</a:t>
            </a:r>
            <a:r>
              <a:rPr lang="fi-FI" sz="2900" b="1" dirty="0">
                <a:solidFill>
                  <a:schemeClr val="bg1">
                    <a:lumMod val="75000"/>
                  </a:schemeClr>
                </a:solidFill>
              </a:rPr>
              <a:t>)</a:t>
            </a:r>
          </a:p>
        </p:txBody>
      </p:sp>
      <p:graphicFrame>
        <p:nvGraphicFramePr>
          <p:cNvPr id="2" name="Chart 1"/>
          <p:cNvGraphicFramePr/>
          <p:nvPr>
            <p:extLst>
              <p:ext uri="{D42A27DB-BD31-4B8C-83A1-F6EECF244321}">
                <p14:modId xmlns:p14="http://schemas.microsoft.com/office/powerpoint/2010/main" val="1114707456"/>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1142015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200" b="1" i="1" dirty="0" smtClean="0">
                <a:solidFill>
                  <a:srgbClr val="000000"/>
                </a:solidFill>
              </a:rPr>
              <a:t>[…] moni </a:t>
            </a:r>
            <a:r>
              <a:rPr lang="fi-FI" sz="2200" b="1" i="1" dirty="0">
                <a:solidFill>
                  <a:srgbClr val="000000"/>
                </a:solidFill>
              </a:rPr>
              <a:t>liittyy jäseneksi vain lehden saadakseen. Lehden julkaiseminen on kuitenkin tyyristä, joten paineet ovat kovat siirtää aineistoa yhä enemmän verkkolehteen. Verkkomainonnan tulot ovat kuitenkin marginaaliset printtiin verrattuna. Toisaalta lehden sivumäärää ei voi enempää vähentää ilman, että lehdestä tulee ilmoitusluettelo</a:t>
            </a:r>
            <a:r>
              <a:rPr lang="fi-FI" sz="2200" b="1" i="1" dirty="0" smtClean="0">
                <a:solidFill>
                  <a:srgbClr val="000000"/>
                </a:solidFill>
              </a:rPr>
              <a:t>.</a:t>
            </a: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1780457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[Lehti] koetaan </a:t>
            </a:r>
            <a:r>
              <a:rPr lang="fi-FI" sz="2400" b="1" i="1" dirty="0">
                <a:solidFill>
                  <a:srgbClr val="000000"/>
                </a:solidFill>
              </a:rPr>
              <a:t>luotettavaksi, helppolukuiseksi ja tärkeäksi osaksi oman ammattitaidon kehittämistä. Ainakin tähän asti </a:t>
            </a:r>
            <a:r>
              <a:rPr lang="fi-FI" sz="2400" b="1" i="1" dirty="0" err="1">
                <a:solidFill>
                  <a:srgbClr val="000000"/>
                </a:solidFill>
              </a:rPr>
              <a:t>mobiililehti</a:t>
            </a:r>
            <a:r>
              <a:rPr lang="fi-FI" sz="2400" b="1" i="1" dirty="0">
                <a:solidFill>
                  <a:srgbClr val="000000"/>
                </a:solidFill>
              </a:rPr>
              <a:t> on vain hyvin pienen osan käytössä, vaikka sen kehittämiseen on panostettu. Sen suurin merkitys onkin toimia ammatillisen tiedon sähköisenä arkistona</a:t>
            </a:r>
            <a:r>
              <a:rPr lang="fi-FI" sz="2400" b="1" i="1" dirty="0" smtClean="0">
                <a:solidFill>
                  <a:srgbClr val="000000"/>
                </a:solidFill>
              </a:rPr>
              <a:t>.</a:t>
            </a:r>
            <a:br>
              <a:rPr lang="fi-FI" sz="2400" b="1" i="1" dirty="0" smtClean="0">
                <a:solidFill>
                  <a:srgbClr val="000000"/>
                </a:solidFill>
              </a:rPr>
            </a:br>
            <a:endParaRPr lang="fi-FI" sz="2400" b="1" i="1" dirty="0" smtClean="0">
              <a:solidFill>
                <a:srgbClr val="000000"/>
              </a:solidFill>
            </a:endParaRPr>
          </a:p>
          <a:p>
            <a:r>
              <a:rPr lang="fi-FI" sz="2400" dirty="0" smtClean="0"/>
              <a:t> </a:t>
            </a:r>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208711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smtClean="0">
                <a:solidFill>
                  <a:srgbClr val="000000"/>
                </a:solidFill>
              </a:rPr>
              <a:t>Se </a:t>
            </a:r>
            <a:r>
              <a:rPr lang="fi-FI" sz="2400" b="1" i="1" dirty="0">
                <a:solidFill>
                  <a:srgbClr val="000000"/>
                </a:solidFill>
              </a:rPr>
              <a:t>on ainoa viesti, minkä jäsenet varmasti (tai erittäin todennäköisesti Postin sekoiluista huolimatta) saavat perille asti.</a:t>
            </a:r>
            <a:r>
              <a:rPr lang="fi-FI" sz="2400" dirty="0" smtClean="0"/>
              <a:t> </a:t>
            </a:r>
            <a:br>
              <a:rPr lang="fi-FI" sz="2400" dirty="0" smtClean="0"/>
            </a:br>
            <a:endParaRPr lang="fi-FI" sz="2400" dirty="0" smtClean="0"/>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166148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1038537"/>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Kyselyyn vastaajat, % </a:t>
            </a:r>
            <a:br>
              <a:rPr lang="fi-FI" sz="3000" b="1" dirty="0" smtClean="0">
                <a:solidFill>
                  <a:schemeClr val="accent6"/>
                </a:solidFill>
              </a:rPr>
            </a:br>
            <a:r>
              <a:rPr lang="fi-FI" sz="2200" b="1" dirty="0" smtClean="0">
                <a:solidFill>
                  <a:schemeClr val="bg1">
                    <a:lumMod val="75000"/>
                  </a:schemeClr>
                </a:solidFill>
              </a:rPr>
              <a:t>(”Missä ominaisuudessa vastaat tähän kyselyyn”,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4" name="Chart 3"/>
          <p:cNvGraphicFramePr/>
          <p:nvPr>
            <p:extLst>
              <p:ext uri="{D42A27DB-BD31-4B8C-83A1-F6EECF244321}">
                <p14:modId xmlns:p14="http://schemas.microsoft.com/office/powerpoint/2010/main" val="320143357"/>
              </p:ext>
            </p:extLst>
          </p:nvPr>
        </p:nvGraphicFramePr>
        <p:xfrm>
          <a:off x="479572" y="929770"/>
          <a:ext cx="8164126" cy="383011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891176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dirty="0">
                <a:solidFill>
                  <a:schemeClr val="bg1">
                    <a:lumMod val="75000"/>
                  </a:schemeClr>
                </a:solidFill>
              </a:rPr>
              <a:t>Selvityksen tavoitteet ja toteutus</a:t>
            </a:r>
          </a:p>
          <a:p>
            <a:pPr marL="514350" indent="-514350">
              <a:lnSpc>
                <a:spcPct val="130000"/>
              </a:lnSpc>
              <a:buFont typeface="+mj-lt"/>
              <a:buAutoNum type="arabicPeriod"/>
            </a:pPr>
            <a:r>
              <a:rPr lang="fi-FI" sz="2200" dirty="0">
                <a:solidFill>
                  <a:schemeClr val="bg1">
                    <a:lumMod val="75000"/>
                  </a:schemeClr>
                </a:solidFill>
              </a:rPr>
              <a:t>Vastaajat</a:t>
            </a:r>
          </a:p>
          <a:p>
            <a:pPr marL="514350" indent="-514350">
              <a:lnSpc>
                <a:spcPct val="130000"/>
              </a:lnSpc>
              <a:buFont typeface="+mj-lt"/>
              <a:buAutoNum type="arabicPeriod"/>
            </a:pPr>
            <a:r>
              <a:rPr lang="fi-FI" sz="2200" dirty="0">
                <a:solidFill>
                  <a:schemeClr val="bg1">
                    <a:lumMod val="75000"/>
                  </a:schemeClr>
                </a:solidFill>
              </a:rPr>
              <a:t>Järjestöjen viestintäkanavat</a:t>
            </a:r>
          </a:p>
          <a:p>
            <a:pPr marL="514350" indent="-514350">
              <a:lnSpc>
                <a:spcPct val="130000"/>
              </a:lnSpc>
              <a:buFont typeface="+mj-lt"/>
              <a:buAutoNum type="arabicPeriod"/>
            </a:pPr>
            <a:r>
              <a:rPr lang="fi-FI" sz="2200" dirty="0">
                <a:solidFill>
                  <a:schemeClr val="bg1">
                    <a:lumMod val="75000"/>
                  </a:schemeClr>
                </a:solidFill>
              </a:rPr>
              <a:t>Painettu järjestölehti nyt ja tulevaisuudessa</a:t>
            </a:r>
          </a:p>
          <a:p>
            <a:pPr marL="514350" indent="-514350">
              <a:lnSpc>
                <a:spcPct val="130000"/>
              </a:lnSpc>
              <a:buFont typeface="+mj-lt"/>
              <a:buAutoNum type="arabicPeriod"/>
            </a:pPr>
            <a:r>
              <a:rPr lang="fi-FI" sz="2200" u="sng" dirty="0">
                <a:solidFill>
                  <a:schemeClr val="accent6"/>
                </a:solidFill>
              </a:rPr>
              <a:t>Digitaalinen järjestölehti nyt ja tulevaisuudessa</a:t>
            </a:r>
          </a:p>
          <a:p>
            <a:pPr marL="514350" indent="-514350">
              <a:lnSpc>
                <a:spcPct val="130000"/>
              </a:lnSpc>
              <a:buFont typeface="+mj-lt"/>
              <a:buAutoNum type="arabicPeriod"/>
            </a:pPr>
            <a:r>
              <a:rPr lang="fi-FI" sz="2200" dirty="0" smtClean="0">
                <a:solidFill>
                  <a:schemeClr val="bg1">
                    <a:lumMod val="75000"/>
                  </a:schemeClr>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574359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Suurin osa järjestöistä julkaisee näköislehteä painetun lehden rinnalla. Ns. ”aidosti digitaalista” lehteä julkaisee 23 % kyselyyn vastanneista.</a:t>
            </a:r>
          </a:p>
        </p:txBody>
      </p:sp>
    </p:spTree>
    <p:extLst>
      <p:ext uri="{BB962C8B-B14F-4D97-AF65-F5344CB8AC3E}">
        <p14:creationId xmlns:p14="http://schemas.microsoft.com/office/powerpoint/2010/main" val="2685897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Minkälaista digitaalista lehteä järjestö julkaisee</a:t>
            </a:r>
            <a:br>
              <a:rPr lang="fi-FI" sz="2900" b="1" dirty="0" smtClean="0">
                <a:solidFill>
                  <a:schemeClr val="accent6"/>
                </a:solidFill>
              </a:rPr>
            </a:br>
            <a:r>
              <a:rPr lang="fi-FI" sz="1800" b="1" dirty="0">
                <a:solidFill>
                  <a:schemeClr val="bg1">
                    <a:lumMod val="75000"/>
                  </a:schemeClr>
                </a:solidFill>
              </a:rPr>
              <a:t>(</a:t>
            </a:r>
            <a:r>
              <a:rPr lang="fi-FI" sz="1800" b="1" dirty="0" smtClean="0">
                <a:solidFill>
                  <a:schemeClr val="bg1">
                    <a:lumMod val="75000"/>
                  </a:schemeClr>
                </a:solidFill>
              </a:rPr>
              <a:t>”Minkälaista </a:t>
            </a:r>
            <a:r>
              <a:rPr lang="fi-FI" sz="1800" b="1" dirty="0">
                <a:solidFill>
                  <a:schemeClr val="bg1">
                    <a:lumMod val="75000"/>
                  </a:schemeClr>
                </a:solidFill>
              </a:rPr>
              <a:t>digitaalista lehteä/lehtiä julkaisette</a:t>
            </a:r>
            <a:r>
              <a:rPr lang="fi-FI" sz="1800" b="1" dirty="0" smtClean="0">
                <a:solidFill>
                  <a:schemeClr val="bg1">
                    <a:lumMod val="75000"/>
                  </a:schemeClr>
                </a:solidFill>
              </a:rPr>
              <a:t>?”</a:t>
            </a:r>
            <a:r>
              <a:rPr lang="fi-FI" sz="1800" b="1" dirty="0">
                <a:solidFill>
                  <a:schemeClr val="bg1">
                    <a:lumMod val="75000"/>
                  </a:schemeClr>
                </a:solidFill>
              </a:rPr>
              <a:t>, </a:t>
            </a:r>
            <a:r>
              <a:rPr lang="fi-FI" sz="1800" b="1" dirty="0" smtClean="0">
                <a:solidFill>
                  <a:schemeClr val="bg1">
                    <a:lumMod val="75000"/>
                  </a:schemeClr>
                </a:solidFill>
              </a:rPr>
              <a:t>n=38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638768690"/>
              </p:ext>
            </p:extLst>
          </p:nvPr>
        </p:nvGraphicFramePr>
        <p:xfrm>
          <a:off x="312803" y="986463"/>
          <a:ext cx="6014720" cy="33789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
        <p:nvSpPr>
          <p:cNvPr id="4" name="TextBox 3"/>
          <p:cNvSpPr txBox="1"/>
          <p:nvPr/>
        </p:nvSpPr>
        <p:spPr>
          <a:xfrm>
            <a:off x="6573519" y="1554480"/>
            <a:ext cx="2377441" cy="2308324"/>
          </a:xfrm>
          <a:prstGeom prst="rect">
            <a:avLst/>
          </a:prstGeom>
          <a:noFill/>
        </p:spPr>
        <p:txBody>
          <a:bodyPr wrap="square" rtlCol="0">
            <a:spAutoFit/>
          </a:bodyPr>
          <a:lstStyle/>
          <a:p>
            <a:r>
              <a:rPr lang="fi-FI" sz="1200" i="1" dirty="0" smtClean="0">
                <a:solidFill>
                  <a:schemeClr val="accent6"/>
                </a:solidFill>
              </a:rPr>
              <a:t>*) Jotakin muuta, mitä:</a:t>
            </a:r>
            <a:r>
              <a:rPr lang="fi-FI" sz="1200" dirty="0" smtClean="0">
                <a:solidFill>
                  <a:schemeClr val="accent6"/>
                </a:solidFill>
              </a:rPr>
              <a:t/>
            </a:r>
            <a:br>
              <a:rPr lang="fi-FI" sz="1200" dirty="0" smtClean="0">
                <a:solidFill>
                  <a:schemeClr val="accent6"/>
                </a:solidFill>
              </a:rPr>
            </a:br>
            <a:endParaRPr lang="fi-FI" sz="1200" dirty="0" smtClean="0">
              <a:solidFill>
                <a:schemeClr val="accent6"/>
              </a:solidFill>
            </a:endParaRPr>
          </a:p>
          <a:p>
            <a:pPr marL="285750" indent="-285750">
              <a:buFont typeface="Arial"/>
              <a:buChar char="•"/>
            </a:pPr>
            <a:r>
              <a:rPr lang="fi-FI" sz="1200" dirty="0" smtClean="0">
                <a:solidFill>
                  <a:schemeClr val="accent6"/>
                </a:solidFill>
              </a:rPr>
              <a:t>Lehden artikkeleita verkkosivuillamme </a:t>
            </a:r>
          </a:p>
          <a:p>
            <a:pPr marL="285750" indent="-285750">
              <a:buFont typeface="Arial"/>
              <a:buChar char="•"/>
            </a:pPr>
            <a:r>
              <a:rPr lang="fi-FI" sz="1200" dirty="0" smtClean="0">
                <a:solidFill>
                  <a:schemeClr val="accent6"/>
                </a:solidFill>
              </a:rPr>
              <a:t>lehden juttuja uutisina </a:t>
            </a:r>
          </a:p>
          <a:p>
            <a:pPr marL="285750" indent="-285750">
              <a:buFont typeface="Arial"/>
              <a:buChar char="•"/>
            </a:pPr>
            <a:r>
              <a:rPr lang="fi-FI" sz="1200" dirty="0" smtClean="0">
                <a:solidFill>
                  <a:schemeClr val="accent6"/>
                </a:solidFill>
              </a:rPr>
              <a:t>lisättynä rikasteilla </a:t>
            </a:r>
            <a:r>
              <a:rPr lang="fi-FI" sz="1200" dirty="0" err="1" smtClean="0">
                <a:solidFill>
                  <a:schemeClr val="accent6"/>
                </a:solidFill>
              </a:rPr>
              <a:t>so</a:t>
            </a:r>
            <a:r>
              <a:rPr lang="fi-FI" sz="1200" dirty="0" smtClean="0">
                <a:solidFill>
                  <a:schemeClr val="accent6"/>
                </a:solidFill>
              </a:rPr>
              <a:t> linkeillä, videoilla ja kuvakoosteilla </a:t>
            </a:r>
          </a:p>
          <a:p>
            <a:pPr marL="285750" indent="-285750">
              <a:buFont typeface="Arial"/>
              <a:buChar char="•"/>
            </a:pPr>
            <a:r>
              <a:rPr lang="fi-FI" sz="1200" dirty="0" smtClean="0">
                <a:solidFill>
                  <a:schemeClr val="accent6"/>
                </a:solidFill>
              </a:rPr>
              <a:t>Päivittäinen uutisvirta verkossa </a:t>
            </a:r>
          </a:p>
          <a:p>
            <a:pPr marL="285750" indent="-285750">
              <a:buFont typeface="Arial"/>
              <a:buChar char="•"/>
            </a:pPr>
            <a:r>
              <a:rPr lang="fi-FI" sz="1200" dirty="0" smtClean="0">
                <a:solidFill>
                  <a:schemeClr val="accent6"/>
                </a:solidFill>
              </a:rPr>
              <a:t>verkkosivu </a:t>
            </a:r>
          </a:p>
          <a:p>
            <a:pPr marL="285750" indent="-285750">
              <a:buFont typeface="Arial"/>
              <a:buChar char="•"/>
            </a:pPr>
            <a:r>
              <a:rPr lang="fi-FI" sz="1200" dirty="0" smtClean="0">
                <a:solidFill>
                  <a:schemeClr val="accent6"/>
                </a:solidFill>
              </a:rPr>
              <a:t>lehden oma verkkosivu </a:t>
            </a:r>
          </a:p>
          <a:p>
            <a:pPr marL="285750" indent="-285750">
              <a:buFont typeface="Arial"/>
              <a:buChar char="•"/>
            </a:pPr>
            <a:r>
              <a:rPr lang="fi-FI" sz="1200" dirty="0" smtClean="0">
                <a:solidFill>
                  <a:schemeClr val="accent6"/>
                </a:solidFill>
              </a:rPr>
              <a:t>Julkaisemme pääkirjoitukset. </a:t>
            </a:r>
            <a:endParaRPr lang="fi-FI" sz="1200" dirty="0">
              <a:solidFill>
                <a:schemeClr val="accent6"/>
              </a:solidFill>
            </a:endParaRPr>
          </a:p>
        </p:txBody>
      </p:sp>
    </p:spTree>
    <p:extLst>
      <p:ext uri="{BB962C8B-B14F-4D97-AF65-F5344CB8AC3E}">
        <p14:creationId xmlns:p14="http://schemas.microsoft.com/office/powerpoint/2010/main" val="749647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Digilehti ilmestyi suurimmalla osalla vastaajista korkeintaan 12 kertaa vuodessa.</a:t>
            </a:r>
          </a:p>
          <a:p>
            <a:endParaRPr lang="fi-FI" sz="2600" b="1" dirty="0">
              <a:solidFill>
                <a:srgbClr val="000000"/>
              </a:solidFill>
            </a:endParaRPr>
          </a:p>
          <a:p>
            <a:r>
              <a:rPr lang="fi-FI" sz="2600" b="1" dirty="0" smtClean="0">
                <a:solidFill>
                  <a:schemeClr val="accent1"/>
                </a:solidFill>
              </a:rPr>
              <a:t>Viiden vuoden kuluttua lähes kaikki arvioivat digilehden ilmestyvän yhtä usein tai useammin kuin tällä hetkellä.</a:t>
            </a:r>
          </a:p>
        </p:txBody>
      </p:sp>
    </p:spTree>
    <p:extLst>
      <p:ext uri="{BB962C8B-B14F-4D97-AF65-F5344CB8AC3E}">
        <p14:creationId xmlns:p14="http://schemas.microsoft.com/office/powerpoint/2010/main" val="1486979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Digilehden ilmestyminen </a:t>
            </a:r>
            <a:r>
              <a:rPr lang="fi-FI" sz="3000" b="1" u="sng" dirty="0" smtClean="0">
                <a:solidFill>
                  <a:schemeClr val="accent6"/>
                </a:solidFill>
              </a:rPr>
              <a:t>tällä hetkellä</a:t>
            </a:r>
            <a:r>
              <a:rPr lang="fi-FI" sz="3000" b="1" dirty="0" smtClean="0">
                <a:solidFill>
                  <a:schemeClr val="accent6"/>
                </a:solidFill>
              </a:rPr>
              <a:t/>
            </a:r>
            <a:br>
              <a:rPr lang="fi-FI" sz="3000" b="1" dirty="0" smtClean="0">
                <a:solidFill>
                  <a:schemeClr val="accent6"/>
                </a:solidFill>
              </a:rPr>
            </a:br>
            <a:r>
              <a:rPr lang="fi-FI" sz="1800" b="1" dirty="0" smtClean="0">
                <a:solidFill>
                  <a:schemeClr val="bg1">
                    <a:lumMod val="75000"/>
                  </a:schemeClr>
                </a:solidFill>
              </a:rPr>
              <a:t>(”Kuinka </a:t>
            </a:r>
            <a:r>
              <a:rPr lang="fi-FI" sz="1800" b="1" dirty="0">
                <a:solidFill>
                  <a:schemeClr val="bg1">
                    <a:lumMod val="75000"/>
                  </a:schemeClr>
                </a:solidFill>
              </a:rPr>
              <a:t>monta kertaa vuodessa digitaalinen lehtenne ilmestyy tällä hetkellä?”, </a:t>
            </a:r>
            <a:r>
              <a:rPr lang="fi-FI" sz="1800" b="1" dirty="0" smtClean="0">
                <a:solidFill>
                  <a:schemeClr val="bg1">
                    <a:lumMod val="75000"/>
                  </a:schemeClr>
                </a:solidFill>
              </a:rPr>
              <a:t>n=38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429241521"/>
              </p:ext>
            </p:extLst>
          </p:nvPr>
        </p:nvGraphicFramePr>
        <p:xfrm>
          <a:off x="1459246" y="986463"/>
          <a:ext cx="6323314" cy="33789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3591149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Arvio digilehden ilmestymisestä </a:t>
            </a:r>
            <a:r>
              <a:rPr lang="fi-FI" sz="3000" b="1" u="sng" dirty="0" smtClean="0">
                <a:solidFill>
                  <a:schemeClr val="accent6"/>
                </a:solidFill>
              </a:rPr>
              <a:t>viiden vuoden kuluttua</a:t>
            </a:r>
            <a:r>
              <a:rPr lang="fi-FI" sz="3000" b="1" dirty="0" smtClean="0">
                <a:solidFill>
                  <a:schemeClr val="accent6"/>
                </a:solidFill>
              </a:rPr>
              <a:t/>
            </a:r>
            <a:br>
              <a:rPr lang="fi-FI" sz="3000" b="1" dirty="0" smtClean="0">
                <a:solidFill>
                  <a:schemeClr val="accent6"/>
                </a:solidFill>
              </a:rPr>
            </a:br>
            <a:r>
              <a:rPr lang="fi-FI" sz="1800" b="1" dirty="0" smtClean="0">
                <a:solidFill>
                  <a:schemeClr val="bg1">
                    <a:lumMod val="75000"/>
                  </a:schemeClr>
                </a:solidFill>
              </a:rPr>
              <a:t>(”</a:t>
            </a:r>
            <a:r>
              <a:rPr lang="fi-FI" sz="1800" b="1" dirty="0">
                <a:solidFill>
                  <a:schemeClr val="bg1">
                    <a:lumMod val="75000"/>
                  </a:schemeClr>
                </a:solidFill>
              </a:rPr>
              <a:t>Miten usein arvioit digitaalisen lehden ilmestyvän viiden vuoden päästä verrattuna nykytilanteeseen?”, </a:t>
            </a:r>
            <a:r>
              <a:rPr lang="fi-FI" sz="1800" b="1" dirty="0" smtClean="0">
                <a:solidFill>
                  <a:schemeClr val="bg1">
                    <a:lumMod val="75000"/>
                  </a:schemeClr>
                </a:solidFill>
              </a:rPr>
              <a:t>n=37</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639752676"/>
              </p:ext>
            </p:extLst>
          </p:nvPr>
        </p:nvGraphicFramePr>
        <p:xfrm>
          <a:off x="1459246" y="986463"/>
          <a:ext cx="6323314" cy="33789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4143286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rgbClr val="000000"/>
                </a:solidFill>
              </a:rPr>
              <a:t>Digilehden tehtävät olivat suureksi osaksi samoja kuin painetulla lehdellä, mutta tehtäviä nimettiin huomattavasti painettua lehteä vähemmän. </a:t>
            </a:r>
          </a:p>
          <a:p>
            <a:endParaRPr lang="fi-FI" sz="2600" b="1" dirty="0">
              <a:solidFill>
                <a:srgbClr val="000000"/>
              </a:solidFill>
            </a:endParaRPr>
          </a:p>
          <a:p>
            <a:r>
              <a:rPr lang="fi-FI" sz="2600" b="1" dirty="0" smtClean="0">
                <a:solidFill>
                  <a:srgbClr val="000000"/>
                </a:solidFill>
              </a:rPr>
              <a:t>Molemmissa tärkeimmäksi tehtäväksi nimettiin </a:t>
            </a:r>
            <a:r>
              <a:rPr lang="fi-FI" sz="2600" b="1" dirty="0" smtClean="0">
                <a:solidFill>
                  <a:schemeClr val="accent1"/>
                </a:solidFill>
              </a:rPr>
              <a:t>asiantuntijatiedon välittäminen</a:t>
            </a:r>
            <a:r>
              <a:rPr lang="fi-FI" sz="2600" b="1" dirty="0" smtClean="0">
                <a:solidFill>
                  <a:srgbClr val="000000"/>
                </a:solidFill>
              </a:rPr>
              <a:t>.</a:t>
            </a:r>
          </a:p>
        </p:txBody>
      </p:sp>
    </p:spTree>
    <p:extLst>
      <p:ext uri="{BB962C8B-B14F-4D97-AF65-F5344CB8AC3E}">
        <p14:creationId xmlns:p14="http://schemas.microsoft.com/office/powerpoint/2010/main" val="2125270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Digilehden tehtävät, 1/2</a:t>
            </a:r>
            <a:br>
              <a:rPr lang="fi-FI" sz="2900" b="1" dirty="0" smtClean="0">
                <a:solidFill>
                  <a:schemeClr val="accent6"/>
                </a:solidFill>
              </a:rPr>
            </a:br>
            <a:r>
              <a:rPr lang="fi-FI" sz="1800" b="1" dirty="0" smtClean="0">
                <a:solidFill>
                  <a:schemeClr val="bg1">
                    <a:lumMod val="75000"/>
                  </a:schemeClr>
                </a:solidFill>
              </a:rPr>
              <a:t>(”Mitä </a:t>
            </a:r>
            <a:r>
              <a:rPr lang="fi-FI" sz="1800" b="1" dirty="0">
                <a:solidFill>
                  <a:schemeClr val="bg1">
                    <a:lumMod val="75000"/>
                  </a:schemeClr>
                </a:solidFill>
              </a:rPr>
              <a:t>tehtäviä </a:t>
            </a:r>
            <a:r>
              <a:rPr lang="fi-FI" sz="1800" b="1" dirty="0" smtClean="0">
                <a:solidFill>
                  <a:schemeClr val="bg1">
                    <a:lumMod val="75000"/>
                  </a:schemeClr>
                </a:solidFill>
              </a:rPr>
              <a:t>digitaalisella lehdellä </a:t>
            </a:r>
            <a:r>
              <a:rPr lang="fi-FI" sz="1800" b="1" dirty="0">
                <a:solidFill>
                  <a:schemeClr val="bg1">
                    <a:lumMod val="75000"/>
                  </a:schemeClr>
                </a:solidFill>
              </a:rPr>
              <a:t>on järjestönne </a:t>
            </a:r>
            <a:r>
              <a:rPr lang="fi-FI" sz="1800" b="1" dirty="0" smtClean="0">
                <a:solidFill>
                  <a:schemeClr val="bg1">
                    <a:lumMod val="75000"/>
                  </a:schemeClr>
                </a:solidFill>
              </a:rPr>
              <a:t>viestinnässä?”</a:t>
            </a:r>
            <a:r>
              <a:rPr lang="fi-FI" sz="1800" b="1" dirty="0">
                <a:solidFill>
                  <a:schemeClr val="bg1">
                    <a:lumMod val="75000"/>
                  </a:schemeClr>
                </a:solidFill>
              </a:rPr>
              <a:t>, </a:t>
            </a:r>
            <a:r>
              <a:rPr lang="fi-FI" sz="1800" b="1" dirty="0" smtClean="0">
                <a:solidFill>
                  <a:schemeClr val="bg1">
                    <a:lumMod val="75000"/>
                  </a:schemeClr>
                </a:solidFill>
              </a:rPr>
              <a:t>n=38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803144765"/>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extBox 4"/>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35634485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Digilehden tehtävät, 2/2</a:t>
            </a:r>
            <a:br>
              <a:rPr lang="fi-FI" sz="2900" b="1" dirty="0" smtClean="0">
                <a:solidFill>
                  <a:schemeClr val="accent6"/>
                </a:solidFill>
              </a:rPr>
            </a:br>
            <a:r>
              <a:rPr lang="fi-FI" sz="1800" b="1" dirty="0" smtClean="0">
                <a:solidFill>
                  <a:schemeClr val="bg1">
                    <a:lumMod val="75000"/>
                  </a:schemeClr>
                </a:solidFill>
              </a:rPr>
              <a:t>(”Mitä </a:t>
            </a:r>
            <a:r>
              <a:rPr lang="fi-FI" sz="1800" b="1" dirty="0">
                <a:solidFill>
                  <a:schemeClr val="bg1">
                    <a:lumMod val="75000"/>
                  </a:schemeClr>
                </a:solidFill>
              </a:rPr>
              <a:t>tehtäviä </a:t>
            </a:r>
            <a:r>
              <a:rPr lang="fi-FI" sz="1800" b="1" dirty="0" smtClean="0">
                <a:solidFill>
                  <a:schemeClr val="bg1">
                    <a:lumMod val="75000"/>
                  </a:schemeClr>
                </a:solidFill>
              </a:rPr>
              <a:t>digitaalisella lehdellä </a:t>
            </a:r>
            <a:r>
              <a:rPr lang="fi-FI" sz="1800" b="1" dirty="0">
                <a:solidFill>
                  <a:schemeClr val="bg1">
                    <a:lumMod val="75000"/>
                  </a:schemeClr>
                </a:solidFill>
              </a:rPr>
              <a:t>on järjestönne </a:t>
            </a:r>
            <a:r>
              <a:rPr lang="fi-FI" sz="1800" b="1" dirty="0" smtClean="0">
                <a:solidFill>
                  <a:schemeClr val="bg1">
                    <a:lumMod val="75000"/>
                  </a:schemeClr>
                </a:solidFill>
              </a:rPr>
              <a:t>viestinnässä?”</a:t>
            </a:r>
            <a:r>
              <a:rPr lang="fi-FI" sz="1800" b="1" dirty="0">
                <a:solidFill>
                  <a:schemeClr val="bg1">
                    <a:lumMod val="75000"/>
                  </a:schemeClr>
                </a:solidFill>
              </a:rPr>
              <a:t>, </a:t>
            </a:r>
            <a:r>
              <a:rPr lang="fi-FI" sz="1800" b="1" dirty="0" smtClean="0">
                <a:solidFill>
                  <a:schemeClr val="bg1">
                    <a:lumMod val="75000"/>
                  </a:schemeClr>
                </a:solidFill>
              </a:rPr>
              <a:t>n=38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739436522"/>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extBox 4"/>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29888376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68023109"/>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Digilehden tehtävien muuttuminen, 1/2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t>
            </a:r>
            <a:r>
              <a:rPr lang="fi-FI" sz="1500" b="1" dirty="0">
                <a:solidFill>
                  <a:schemeClr val="bg1">
                    <a:lumMod val="75000"/>
                  </a:schemeClr>
                </a:solidFill>
              </a:rPr>
              <a:t>arvioit </a:t>
            </a:r>
            <a:r>
              <a:rPr lang="fi-FI" sz="1500" b="1" dirty="0" smtClean="0">
                <a:solidFill>
                  <a:schemeClr val="bg1">
                    <a:lumMod val="75000"/>
                  </a:schemeClr>
                </a:solidFill>
              </a:rPr>
              <a:t>digitaalisen lehden </a:t>
            </a:r>
            <a:r>
              <a:rPr lang="fi-FI" sz="1500" b="1" dirty="0">
                <a:solidFill>
                  <a:schemeClr val="bg1">
                    <a:lumMod val="75000"/>
                  </a:schemeClr>
                </a:solidFill>
              </a:rPr>
              <a:t>tehtävien muuttuvan seuraavan viiden vuoden aikana?”, </a:t>
            </a:r>
            <a:r>
              <a:rPr lang="fi-FI" sz="1500" b="1" dirty="0" smtClean="0">
                <a:solidFill>
                  <a:schemeClr val="bg1">
                    <a:lumMod val="75000"/>
                  </a:schemeClr>
                </a:solidFill>
              </a:rPr>
              <a:t>n=34-37</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7" name="TextBox 6"/>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72610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dirty="0">
                <a:solidFill>
                  <a:schemeClr val="bg1">
                    <a:lumMod val="75000"/>
                  </a:schemeClr>
                </a:solidFill>
              </a:rPr>
              <a:t>Selvityksen tavoitteet ja toteutus</a:t>
            </a:r>
          </a:p>
          <a:p>
            <a:pPr marL="514350" indent="-514350">
              <a:lnSpc>
                <a:spcPct val="130000"/>
              </a:lnSpc>
              <a:buFont typeface="+mj-lt"/>
              <a:buAutoNum type="arabicPeriod"/>
            </a:pPr>
            <a:r>
              <a:rPr lang="fi-FI" sz="2200" u="sng" dirty="0">
                <a:solidFill>
                  <a:schemeClr val="accent6"/>
                </a:solidFill>
              </a:rPr>
              <a:t>Vastaajat</a:t>
            </a:r>
          </a:p>
          <a:p>
            <a:pPr marL="514350" indent="-514350">
              <a:lnSpc>
                <a:spcPct val="130000"/>
              </a:lnSpc>
              <a:buFont typeface="+mj-lt"/>
              <a:buAutoNum type="arabicPeriod"/>
            </a:pPr>
            <a:r>
              <a:rPr lang="fi-FI" sz="2200" dirty="0">
                <a:solidFill>
                  <a:schemeClr val="bg1">
                    <a:lumMod val="75000"/>
                  </a:schemeClr>
                </a:solidFill>
              </a:rPr>
              <a:t>Järjestöjen </a:t>
            </a:r>
            <a:r>
              <a:rPr lang="fi-FI" sz="2200" dirty="0" smtClean="0">
                <a:solidFill>
                  <a:schemeClr val="bg1">
                    <a:lumMod val="75000"/>
                  </a:schemeClr>
                </a:solidFill>
              </a:rPr>
              <a:t>viestintäkanavat</a:t>
            </a:r>
          </a:p>
          <a:p>
            <a:pPr marL="514350" indent="-514350">
              <a:lnSpc>
                <a:spcPct val="130000"/>
              </a:lnSpc>
              <a:buFont typeface="+mj-lt"/>
              <a:buAutoNum type="arabicPeriod"/>
            </a:pPr>
            <a:r>
              <a:rPr lang="fi-FI" sz="2200" dirty="0" smtClean="0">
                <a:solidFill>
                  <a:schemeClr val="bg1">
                    <a:lumMod val="75000"/>
                  </a:schemeClr>
                </a:solidFill>
              </a:rPr>
              <a:t>Painettu järjestölehti nyt ja tulevaisuudessa</a:t>
            </a:r>
          </a:p>
          <a:p>
            <a:pPr marL="514350" indent="-514350">
              <a:lnSpc>
                <a:spcPct val="130000"/>
              </a:lnSpc>
              <a:buFont typeface="+mj-lt"/>
              <a:buAutoNum type="arabicPeriod"/>
            </a:pPr>
            <a:r>
              <a:rPr lang="fi-FI" sz="2200" dirty="0" smtClean="0">
                <a:solidFill>
                  <a:schemeClr val="bg1">
                    <a:lumMod val="75000"/>
                  </a:schemeClr>
                </a:solidFill>
              </a:rPr>
              <a:t>Digitaalinen järjestölehti </a:t>
            </a:r>
            <a:r>
              <a:rPr lang="fi-FI" sz="2200" dirty="0">
                <a:solidFill>
                  <a:schemeClr val="bg1">
                    <a:lumMod val="75000"/>
                  </a:schemeClr>
                </a:solidFill>
              </a:rPr>
              <a:t>nyt ja </a:t>
            </a:r>
            <a:r>
              <a:rPr lang="fi-FI" sz="2200" dirty="0" smtClean="0">
                <a:solidFill>
                  <a:schemeClr val="bg1">
                    <a:lumMod val="75000"/>
                  </a:schemeClr>
                </a:solidFill>
              </a:rPr>
              <a:t>tulevaisuudessa</a:t>
            </a:r>
          </a:p>
          <a:p>
            <a:pPr marL="514350" indent="-514350">
              <a:lnSpc>
                <a:spcPct val="130000"/>
              </a:lnSpc>
              <a:buFont typeface="+mj-lt"/>
              <a:buAutoNum type="arabicPeriod"/>
            </a:pPr>
            <a:r>
              <a:rPr lang="fi-FI" sz="2200" dirty="0" smtClean="0">
                <a:solidFill>
                  <a:schemeClr val="bg1">
                    <a:lumMod val="75000"/>
                  </a:schemeClr>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41387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50989307"/>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Digilehden tehtävien muuttuminen, 2/2</a:t>
            </a:r>
            <a:br>
              <a:rPr lang="fi-FI" sz="3000" b="1" dirty="0" smtClean="0">
                <a:solidFill>
                  <a:schemeClr val="accent6"/>
                </a:solidFill>
              </a:rPr>
            </a:br>
            <a:r>
              <a:rPr lang="fi-FI" sz="1500" b="1" dirty="0">
                <a:solidFill>
                  <a:schemeClr val="bg1">
                    <a:lumMod val="75000"/>
                  </a:schemeClr>
                </a:solidFill>
              </a:rPr>
              <a:t>(</a:t>
            </a:r>
            <a:r>
              <a:rPr lang="fi-FI" sz="1500" b="1" dirty="0" smtClean="0">
                <a:solidFill>
                  <a:schemeClr val="bg1">
                    <a:lumMod val="75000"/>
                  </a:schemeClr>
                </a:solidFill>
              </a:rPr>
              <a:t>”Miten </a:t>
            </a:r>
            <a:r>
              <a:rPr lang="fi-FI" sz="1500" b="1" dirty="0">
                <a:solidFill>
                  <a:schemeClr val="bg1">
                    <a:lumMod val="75000"/>
                  </a:schemeClr>
                </a:solidFill>
              </a:rPr>
              <a:t>arvioit </a:t>
            </a:r>
            <a:r>
              <a:rPr lang="fi-FI" sz="1500" b="1" dirty="0" smtClean="0">
                <a:solidFill>
                  <a:schemeClr val="bg1">
                    <a:lumMod val="75000"/>
                  </a:schemeClr>
                </a:solidFill>
              </a:rPr>
              <a:t>digitaalisen lehden </a:t>
            </a:r>
            <a:r>
              <a:rPr lang="fi-FI" sz="1500" b="1" dirty="0">
                <a:solidFill>
                  <a:schemeClr val="bg1">
                    <a:lumMod val="75000"/>
                  </a:schemeClr>
                </a:solidFill>
              </a:rPr>
              <a:t>tehtävien muuttuvan seuraavan viiden vuoden aikana?”, </a:t>
            </a:r>
            <a:r>
              <a:rPr lang="fi-FI" sz="1500" b="1" dirty="0" smtClean="0">
                <a:solidFill>
                  <a:schemeClr val="bg1">
                    <a:lumMod val="75000"/>
                  </a:schemeClr>
                </a:solidFill>
              </a:rPr>
              <a:t>n=34-37</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7" name="TextBox 6"/>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2352286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Suurimmat erot painetun ja digitaalisen lehden tehtävissä olivat </a:t>
            </a:r>
            <a:r>
              <a:rPr lang="fi-FI" sz="2600" b="1" dirty="0" smtClean="0">
                <a:solidFill>
                  <a:schemeClr val="accent1"/>
                </a:solidFill>
              </a:rPr>
              <a:t>tulojen hankinnassa</a:t>
            </a:r>
            <a:r>
              <a:rPr lang="fi-FI" sz="2600" b="1" dirty="0" smtClean="0">
                <a:solidFill>
                  <a:schemeClr val="accent6"/>
                </a:solidFill>
              </a:rPr>
              <a:t> </a:t>
            </a:r>
            <a:br>
              <a:rPr lang="fi-FI" sz="2600" b="1" dirty="0" smtClean="0">
                <a:solidFill>
                  <a:schemeClr val="accent6"/>
                </a:solidFill>
              </a:rPr>
            </a:br>
            <a:r>
              <a:rPr lang="fi-FI" sz="2600" b="1" dirty="0" smtClean="0">
                <a:solidFill>
                  <a:schemeClr val="accent6"/>
                </a:solidFill>
              </a:rPr>
              <a:t>(painettu +34 %-yksikköä), </a:t>
            </a:r>
            <a:r>
              <a:rPr lang="fi-FI" sz="2600" b="1" dirty="0" smtClean="0">
                <a:solidFill>
                  <a:schemeClr val="accent1"/>
                </a:solidFill>
              </a:rPr>
              <a:t>sitouttamisessa</a:t>
            </a:r>
            <a:r>
              <a:rPr lang="fi-FI" sz="2600" b="1" dirty="0" smtClean="0">
                <a:solidFill>
                  <a:schemeClr val="accent6"/>
                </a:solidFill>
              </a:rPr>
              <a:t> (painettu +30 %-yksikköä) sekä </a:t>
            </a:r>
            <a:r>
              <a:rPr lang="fi-FI" sz="2600" b="1" dirty="0" smtClean="0">
                <a:solidFill>
                  <a:schemeClr val="accent1"/>
                </a:solidFill>
              </a:rPr>
              <a:t>syventävän tiedon tarjoamisessa</a:t>
            </a:r>
            <a:r>
              <a:rPr lang="fi-FI" sz="2600" b="1" dirty="0" smtClean="0">
                <a:solidFill>
                  <a:schemeClr val="accent6"/>
                </a:solidFill>
              </a:rPr>
              <a:t> (painettu +26 %-yksikköä)</a:t>
            </a:r>
          </a:p>
        </p:txBody>
      </p:sp>
    </p:spTree>
    <p:extLst>
      <p:ext uri="{BB962C8B-B14F-4D97-AF65-F5344CB8AC3E}">
        <p14:creationId xmlns:p14="http://schemas.microsoft.com/office/powerpoint/2010/main" val="246124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Digilehden tehtäviksi mainittiin painettua </a:t>
            </a:r>
            <a:br>
              <a:rPr lang="fi-FI" sz="2600" b="1" dirty="0" smtClean="0">
                <a:solidFill>
                  <a:schemeClr val="accent6"/>
                </a:solidFill>
              </a:rPr>
            </a:br>
            <a:r>
              <a:rPr lang="fi-FI" sz="2600" b="1" dirty="0" smtClean="0">
                <a:solidFill>
                  <a:schemeClr val="accent6"/>
                </a:solidFill>
              </a:rPr>
              <a:t>lehteä useammin </a:t>
            </a:r>
            <a:r>
              <a:rPr lang="fi-FI" sz="2600" b="1" dirty="0" smtClean="0">
                <a:solidFill>
                  <a:schemeClr val="accent1"/>
                </a:solidFill>
              </a:rPr>
              <a:t>ajankohtaisviestintä alan uutisista</a:t>
            </a:r>
            <a:r>
              <a:rPr lang="fi-FI" sz="2600" b="1" dirty="0">
                <a:solidFill>
                  <a:schemeClr val="accent6"/>
                </a:solidFill>
              </a:rPr>
              <a:t> </a:t>
            </a:r>
            <a:r>
              <a:rPr lang="fi-FI" sz="2600" b="1" dirty="0" smtClean="0">
                <a:solidFill>
                  <a:schemeClr val="accent6"/>
                </a:solidFill>
              </a:rPr>
              <a:t>(3 %-yksikköä enemmän mainintoja) sekä </a:t>
            </a:r>
            <a:r>
              <a:rPr lang="fi-FI" sz="2600" b="1" dirty="0" smtClean="0">
                <a:solidFill>
                  <a:schemeClr val="accent1"/>
                </a:solidFill>
              </a:rPr>
              <a:t>ajankohtaisviestintä järjestön uutisista </a:t>
            </a:r>
            <a:r>
              <a:rPr lang="fi-FI" sz="2600" b="1" dirty="0" smtClean="0">
                <a:solidFill>
                  <a:schemeClr val="accent6"/>
                </a:solidFill>
              </a:rPr>
              <a:t>(erotus </a:t>
            </a:r>
            <a:br>
              <a:rPr lang="fi-FI" sz="2600" b="1" dirty="0" smtClean="0">
                <a:solidFill>
                  <a:schemeClr val="accent6"/>
                </a:solidFill>
              </a:rPr>
            </a:br>
            <a:r>
              <a:rPr lang="fi-FI" sz="2600" b="1" dirty="0" smtClean="0">
                <a:solidFill>
                  <a:schemeClr val="accent6"/>
                </a:solidFill>
              </a:rPr>
              <a:t>1 %-yksikkö).</a:t>
            </a:r>
          </a:p>
        </p:txBody>
      </p:sp>
    </p:spTree>
    <p:extLst>
      <p:ext uri="{BB962C8B-B14F-4D97-AF65-F5344CB8AC3E}">
        <p14:creationId xmlns:p14="http://schemas.microsoft.com/office/powerpoint/2010/main" val="465440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M_logo_RGB.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3" name="Rectangle 2"/>
          <p:cNvSpPr/>
          <p:nvPr/>
        </p:nvSpPr>
        <p:spPr>
          <a:xfrm>
            <a:off x="707571" y="676656"/>
            <a:ext cx="3985454" cy="1842945"/>
          </a:xfrm>
          <a:prstGeom prst="rect">
            <a:avLst/>
          </a:prstGeom>
          <a:solidFill>
            <a:schemeClr val="bg2"/>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charset="0"/>
              <a:buChar char="•"/>
            </a:pPr>
            <a:r>
              <a:rPr lang="fi-FI" sz="1400" b="1" dirty="0" smtClean="0">
                <a:solidFill>
                  <a:schemeClr val="accent6"/>
                </a:solidFill>
              </a:rPr>
              <a:t>Asiantuntijatiedon välittäminen 		(89 %)</a:t>
            </a:r>
            <a:br>
              <a:rPr lang="fi-FI" sz="1400" b="1" dirty="0" smtClean="0">
                <a:solidFill>
                  <a:schemeClr val="accent6"/>
                </a:solidFill>
              </a:rPr>
            </a:br>
            <a:endParaRPr lang="fi-FI" sz="1400" b="1" dirty="0" smtClean="0">
              <a:solidFill>
                <a:schemeClr val="accent6"/>
              </a:solidFill>
            </a:endParaRPr>
          </a:p>
          <a:p>
            <a:pPr marL="342900" indent="-342900">
              <a:buFont typeface="Arial" charset="0"/>
              <a:buChar char="•"/>
            </a:pPr>
            <a:r>
              <a:rPr lang="fi-FI" sz="1400" b="1" dirty="0" smtClean="0">
                <a:solidFill>
                  <a:schemeClr val="accent6"/>
                </a:solidFill>
              </a:rPr>
              <a:t>Järjestön ja sille tärkeiden aiheiden </a:t>
            </a:r>
            <a:br>
              <a:rPr lang="fi-FI" sz="1400" b="1" dirty="0" smtClean="0">
                <a:solidFill>
                  <a:schemeClr val="accent6"/>
                </a:solidFill>
              </a:rPr>
            </a:br>
            <a:r>
              <a:rPr lang="fi-FI" sz="1400" b="1" dirty="0" smtClean="0">
                <a:solidFill>
                  <a:schemeClr val="accent6"/>
                </a:solidFill>
              </a:rPr>
              <a:t>näkyvyyden kasvattaminen 		(84 %)</a:t>
            </a:r>
            <a:br>
              <a:rPr lang="fi-FI" sz="1400" b="1" dirty="0" smtClean="0">
                <a:solidFill>
                  <a:schemeClr val="accent6"/>
                </a:solidFill>
              </a:rPr>
            </a:br>
            <a:endParaRPr lang="fi-FI" sz="1400" b="1" dirty="0" smtClean="0">
              <a:solidFill>
                <a:schemeClr val="accent6"/>
              </a:solidFill>
            </a:endParaRPr>
          </a:p>
          <a:p>
            <a:pPr marL="342900" indent="-342900">
              <a:buFont typeface="Arial" charset="0"/>
              <a:buChar char="•"/>
            </a:pPr>
            <a:r>
              <a:rPr lang="fi-FI" sz="1400" b="1" dirty="0" smtClean="0">
                <a:solidFill>
                  <a:schemeClr val="accent6"/>
                </a:solidFill>
              </a:rPr>
              <a:t>Jäsenten sitouttaminen ja </a:t>
            </a:r>
            <a:br>
              <a:rPr lang="fi-FI" sz="1400" b="1" dirty="0" smtClean="0">
                <a:solidFill>
                  <a:schemeClr val="accent6"/>
                </a:solidFill>
              </a:rPr>
            </a:br>
            <a:r>
              <a:rPr lang="fi-FI" sz="1400" b="1" dirty="0" smtClean="0">
                <a:solidFill>
                  <a:schemeClr val="accent6"/>
                </a:solidFill>
              </a:rPr>
              <a:t>yhteishengen luominen 			(84 %)</a:t>
            </a:r>
          </a:p>
        </p:txBody>
      </p:sp>
      <p:sp>
        <p:nvSpPr>
          <p:cNvPr id="8" name="Rectangle 7"/>
          <p:cNvSpPr/>
          <p:nvPr/>
        </p:nvSpPr>
        <p:spPr>
          <a:xfrm>
            <a:off x="707571" y="2713708"/>
            <a:ext cx="3985454" cy="1842945"/>
          </a:xfrm>
          <a:prstGeom prst="rect">
            <a:avLst/>
          </a:prstGeom>
          <a:solidFill>
            <a:schemeClr val="accent5"/>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charset="0"/>
              <a:buChar char="•"/>
            </a:pPr>
            <a:r>
              <a:rPr lang="fi-FI" sz="1400" b="1" dirty="0" smtClean="0">
                <a:solidFill>
                  <a:schemeClr val="accent6"/>
                </a:solidFill>
              </a:rPr>
              <a:t>Ajankohtaisviestintä </a:t>
            </a:r>
            <a:r>
              <a:rPr lang="fi-FI" sz="1400" b="1" dirty="0">
                <a:solidFill>
                  <a:schemeClr val="accent6"/>
                </a:solidFill>
              </a:rPr>
              <a:t>alan </a:t>
            </a:r>
            <a:r>
              <a:rPr lang="fi-FI" sz="1400" b="1" dirty="0" smtClean="0">
                <a:solidFill>
                  <a:schemeClr val="accent6"/>
                </a:solidFill>
              </a:rPr>
              <a:t>uutisista </a:t>
            </a:r>
            <a:r>
              <a:rPr lang="fi-FI" sz="1400" b="1" dirty="0">
                <a:solidFill>
                  <a:schemeClr val="accent6"/>
                </a:solidFill>
              </a:rPr>
              <a:t>	</a:t>
            </a:r>
            <a:r>
              <a:rPr lang="fi-FI" sz="1400" b="1" dirty="0" smtClean="0">
                <a:solidFill>
                  <a:schemeClr val="accent6"/>
                </a:solidFill>
              </a:rPr>
              <a:t>(50 %)</a:t>
            </a:r>
            <a:br>
              <a:rPr lang="fi-FI" sz="1400" b="1" dirty="0" smtClean="0">
                <a:solidFill>
                  <a:schemeClr val="accent6"/>
                </a:solidFill>
              </a:rPr>
            </a:br>
            <a:endParaRPr lang="fi-FI" sz="1400" b="1" dirty="0" smtClean="0">
              <a:solidFill>
                <a:schemeClr val="accent6"/>
              </a:solidFill>
            </a:endParaRPr>
          </a:p>
          <a:p>
            <a:pPr marL="342900" indent="-342900">
              <a:buFont typeface="Arial" charset="0"/>
              <a:buChar char="•"/>
            </a:pPr>
            <a:r>
              <a:rPr lang="fi-FI" sz="1400" b="1" dirty="0" smtClean="0">
                <a:solidFill>
                  <a:schemeClr val="accent6"/>
                </a:solidFill>
              </a:rPr>
              <a:t>Tiedottaminen </a:t>
            </a:r>
            <a:r>
              <a:rPr lang="fi-FI" sz="1400" b="1" dirty="0">
                <a:solidFill>
                  <a:schemeClr val="accent6"/>
                </a:solidFill>
              </a:rPr>
              <a:t>järjestön </a:t>
            </a:r>
            <a:r>
              <a:rPr lang="fi-FI" sz="1400" b="1" dirty="0" smtClean="0">
                <a:solidFill>
                  <a:schemeClr val="accent6"/>
                </a:solidFill>
              </a:rPr>
              <a:t/>
            </a:r>
            <a:br>
              <a:rPr lang="fi-FI" sz="1400" b="1" dirty="0" smtClean="0">
                <a:solidFill>
                  <a:schemeClr val="accent6"/>
                </a:solidFill>
              </a:rPr>
            </a:br>
            <a:r>
              <a:rPr lang="fi-FI" sz="1400" b="1" dirty="0" smtClean="0">
                <a:solidFill>
                  <a:schemeClr val="accent6"/>
                </a:solidFill>
              </a:rPr>
              <a:t>ajankohtaisista tapahtumista 		(45 %)</a:t>
            </a:r>
            <a:br>
              <a:rPr lang="fi-FI" sz="1400" b="1" dirty="0" smtClean="0">
                <a:solidFill>
                  <a:schemeClr val="accent6"/>
                </a:solidFill>
              </a:rPr>
            </a:br>
            <a:endParaRPr lang="fi-FI" sz="1400" b="1" dirty="0">
              <a:solidFill>
                <a:schemeClr val="accent6"/>
              </a:solidFill>
            </a:endParaRPr>
          </a:p>
          <a:p>
            <a:pPr marL="342900" indent="-342900">
              <a:buFont typeface="Arial" charset="0"/>
              <a:buChar char="•"/>
            </a:pPr>
            <a:r>
              <a:rPr lang="fi-FI" sz="1400" b="1" dirty="0">
                <a:solidFill>
                  <a:schemeClr val="accent6"/>
                </a:solidFill>
              </a:rPr>
              <a:t>V</a:t>
            </a:r>
            <a:r>
              <a:rPr lang="fi-FI" sz="1400" b="1" dirty="0" smtClean="0">
                <a:solidFill>
                  <a:schemeClr val="accent6"/>
                </a:solidFill>
              </a:rPr>
              <a:t>ertaistuen tarjoaminen 			(43 %)</a:t>
            </a:r>
            <a:endParaRPr lang="fi-FI" sz="1400" b="1" dirty="0">
              <a:solidFill>
                <a:schemeClr val="accent6"/>
              </a:solidFill>
            </a:endParaRPr>
          </a:p>
        </p:txBody>
      </p:sp>
      <p:sp>
        <p:nvSpPr>
          <p:cNvPr id="9" name="Rectangle 8"/>
          <p:cNvSpPr/>
          <p:nvPr/>
        </p:nvSpPr>
        <p:spPr>
          <a:xfrm>
            <a:off x="4865131" y="676656"/>
            <a:ext cx="3985454" cy="1842945"/>
          </a:xfrm>
          <a:prstGeom prst="rect">
            <a:avLst/>
          </a:prstGeom>
          <a:solidFill>
            <a:schemeClr val="bg2"/>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charset="0"/>
              <a:buChar char="•"/>
            </a:pPr>
            <a:r>
              <a:rPr lang="fi-FI" sz="1400" b="1" dirty="0" smtClean="0">
                <a:solidFill>
                  <a:schemeClr val="accent6"/>
                </a:solidFill>
              </a:rPr>
              <a:t>Asiantuntijatiedon välittäminen 		(68 %)</a:t>
            </a:r>
            <a:br>
              <a:rPr lang="fi-FI" sz="1400" b="1" dirty="0" smtClean="0">
                <a:solidFill>
                  <a:schemeClr val="accent6"/>
                </a:solidFill>
              </a:rPr>
            </a:br>
            <a:endParaRPr lang="fi-FI" sz="1400" b="1" dirty="0" smtClean="0">
              <a:solidFill>
                <a:schemeClr val="accent6"/>
              </a:solidFill>
            </a:endParaRPr>
          </a:p>
          <a:p>
            <a:pPr marL="285750" indent="-285750">
              <a:buFont typeface="Arial" charset="0"/>
              <a:buChar char="•"/>
            </a:pPr>
            <a:r>
              <a:rPr lang="fi-FI" sz="1400" b="1" dirty="0" smtClean="0">
                <a:solidFill>
                  <a:schemeClr val="accent6"/>
                </a:solidFill>
              </a:rPr>
              <a:t>Järjestön </a:t>
            </a:r>
            <a:r>
              <a:rPr lang="fi-FI" sz="1400" b="1" dirty="0">
                <a:solidFill>
                  <a:schemeClr val="accent6"/>
                </a:solidFill>
              </a:rPr>
              <a:t>ja sille tärkeiden </a:t>
            </a:r>
            <a:r>
              <a:rPr lang="fi-FI" sz="1400" b="1" dirty="0" smtClean="0">
                <a:solidFill>
                  <a:schemeClr val="accent6"/>
                </a:solidFill>
              </a:rPr>
              <a:t/>
            </a:r>
            <a:br>
              <a:rPr lang="fi-FI" sz="1400" b="1" dirty="0" smtClean="0">
                <a:solidFill>
                  <a:schemeClr val="accent6"/>
                </a:solidFill>
              </a:rPr>
            </a:br>
            <a:r>
              <a:rPr lang="fi-FI" sz="1400" b="1" dirty="0" smtClean="0">
                <a:solidFill>
                  <a:schemeClr val="accent6"/>
                </a:solidFill>
              </a:rPr>
              <a:t>aiheiden </a:t>
            </a:r>
            <a:r>
              <a:rPr lang="fi-FI" sz="1400" b="1" dirty="0">
                <a:solidFill>
                  <a:schemeClr val="accent6"/>
                </a:solidFill>
              </a:rPr>
              <a:t>näkyvyyden </a:t>
            </a:r>
            <a:r>
              <a:rPr lang="fi-FI" sz="1400" b="1" dirty="0" smtClean="0">
                <a:solidFill>
                  <a:schemeClr val="accent6"/>
                </a:solidFill>
              </a:rPr>
              <a:t>kasvattaminen 	(66 %)</a:t>
            </a:r>
            <a:endParaRPr lang="fi-FI" sz="1400" b="1" dirty="0">
              <a:solidFill>
                <a:schemeClr val="accent6"/>
              </a:solidFill>
            </a:endParaRPr>
          </a:p>
          <a:p>
            <a:pPr marL="285750" indent="-285750">
              <a:buFont typeface="Arial" charset="0"/>
              <a:buChar char="•"/>
            </a:pPr>
            <a:endParaRPr lang="fi-FI" sz="1400" b="1" dirty="0">
              <a:solidFill>
                <a:schemeClr val="accent6"/>
              </a:solidFill>
            </a:endParaRPr>
          </a:p>
          <a:p>
            <a:pPr marL="285750" indent="-285750">
              <a:buFont typeface="Arial" charset="0"/>
              <a:buChar char="•"/>
            </a:pPr>
            <a:r>
              <a:rPr lang="fi-FI" sz="1400" b="1" dirty="0">
                <a:solidFill>
                  <a:schemeClr val="accent6"/>
                </a:solidFill>
              </a:rPr>
              <a:t>J</a:t>
            </a:r>
            <a:r>
              <a:rPr lang="fi-FI" sz="1400" b="1" dirty="0" smtClean="0">
                <a:solidFill>
                  <a:schemeClr val="accent6"/>
                </a:solidFill>
              </a:rPr>
              <a:t>ärjestön </a:t>
            </a:r>
            <a:r>
              <a:rPr lang="fi-FI" sz="1400" b="1" dirty="0">
                <a:solidFill>
                  <a:schemeClr val="accent6"/>
                </a:solidFill>
              </a:rPr>
              <a:t>mielikuvan </a:t>
            </a:r>
            <a:r>
              <a:rPr lang="fi-FI" sz="1400" b="1" dirty="0" smtClean="0">
                <a:solidFill>
                  <a:schemeClr val="accent6"/>
                </a:solidFill>
              </a:rPr>
              <a:t>muokkaaminen 	(61 %)</a:t>
            </a:r>
            <a:endParaRPr lang="fi-FI" sz="1400" b="1" dirty="0">
              <a:solidFill>
                <a:schemeClr val="accent6"/>
              </a:solidFill>
            </a:endParaRPr>
          </a:p>
        </p:txBody>
      </p:sp>
      <p:sp>
        <p:nvSpPr>
          <p:cNvPr id="10" name="Rectangle 9"/>
          <p:cNvSpPr/>
          <p:nvPr/>
        </p:nvSpPr>
        <p:spPr>
          <a:xfrm>
            <a:off x="4865131" y="2713708"/>
            <a:ext cx="3985454" cy="1842945"/>
          </a:xfrm>
          <a:prstGeom prst="rect">
            <a:avLst/>
          </a:prstGeom>
          <a:solidFill>
            <a:schemeClr val="accent5"/>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charset="0"/>
              <a:buChar char="•"/>
            </a:pPr>
            <a:r>
              <a:rPr lang="fi-FI" sz="1400" b="1" dirty="0" smtClean="0">
                <a:solidFill>
                  <a:schemeClr val="accent6"/>
                </a:solidFill>
              </a:rPr>
              <a:t>Ilmoituskanava jäsenistölle 		(37 %)</a:t>
            </a:r>
            <a:br>
              <a:rPr lang="fi-FI" sz="1400" b="1" dirty="0" smtClean="0">
                <a:solidFill>
                  <a:schemeClr val="accent6"/>
                </a:solidFill>
              </a:rPr>
            </a:br>
            <a:endParaRPr lang="fi-FI" sz="1400" b="1" dirty="0">
              <a:solidFill>
                <a:schemeClr val="accent6"/>
              </a:solidFill>
            </a:endParaRPr>
          </a:p>
          <a:p>
            <a:pPr marL="285750" indent="-285750">
              <a:buFont typeface="Arial" charset="0"/>
              <a:buChar char="•"/>
            </a:pPr>
            <a:r>
              <a:rPr lang="fi-FI" sz="1400" b="1" dirty="0">
                <a:solidFill>
                  <a:schemeClr val="accent6"/>
                </a:solidFill>
              </a:rPr>
              <a:t>V</a:t>
            </a:r>
            <a:r>
              <a:rPr lang="fi-FI" sz="1400" b="1" dirty="0" smtClean="0">
                <a:solidFill>
                  <a:schemeClr val="accent6"/>
                </a:solidFill>
              </a:rPr>
              <a:t>ertaistuen tarjoaminen 			(24 %) </a:t>
            </a:r>
            <a:br>
              <a:rPr lang="fi-FI" sz="1400" b="1" dirty="0" smtClean="0">
                <a:solidFill>
                  <a:schemeClr val="accent6"/>
                </a:solidFill>
              </a:rPr>
            </a:br>
            <a:endParaRPr lang="fi-FI" sz="1400" b="1" dirty="0" smtClean="0">
              <a:solidFill>
                <a:schemeClr val="accent6"/>
              </a:solidFill>
            </a:endParaRPr>
          </a:p>
          <a:p>
            <a:pPr marL="285750" indent="-285750">
              <a:buFont typeface="Arial" charset="0"/>
              <a:buChar char="•"/>
            </a:pPr>
            <a:r>
              <a:rPr lang="fi-FI" sz="1400" b="1" dirty="0">
                <a:solidFill>
                  <a:schemeClr val="accent6"/>
                </a:solidFill>
              </a:rPr>
              <a:t>T</a:t>
            </a:r>
            <a:r>
              <a:rPr lang="fi-FI" sz="1400" b="1" dirty="0" smtClean="0">
                <a:solidFill>
                  <a:schemeClr val="accent6"/>
                </a:solidFill>
              </a:rPr>
              <a:t>ulojen </a:t>
            </a:r>
            <a:r>
              <a:rPr lang="fi-FI" sz="1400" b="1" dirty="0">
                <a:solidFill>
                  <a:schemeClr val="accent6"/>
                </a:solidFill>
              </a:rPr>
              <a:t>hankinta </a:t>
            </a:r>
            <a:r>
              <a:rPr lang="fi-FI" sz="1400" b="1" dirty="0" smtClean="0">
                <a:solidFill>
                  <a:schemeClr val="accent6"/>
                </a:solidFill>
              </a:rPr>
              <a:t>(ilmoitusmyynti)	(21 %)</a:t>
            </a:r>
            <a:endParaRPr lang="fi-FI" sz="1400" b="1" dirty="0">
              <a:solidFill>
                <a:schemeClr val="accent6"/>
              </a:solidFill>
            </a:endParaRPr>
          </a:p>
        </p:txBody>
      </p:sp>
      <p:sp>
        <p:nvSpPr>
          <p:cNvPr id="11" name="TextBox 10"/>
          <p:cNvSpPr txBox="1"/>
          <p:nvPr/>
        </p:nvSpPr>
        <p:spPr>
          <a:xfrm rot="16200000">
            <a:off x="-539894" y="1444240"/>
            <a:ext cx="1842944" cy="307777"/>
          </a:xfrm>
          <a:prstGeom prst="rect">
            <a:avLst/>
          </a:prstGeom>
          <a:noFill/>
        </p:spPr>
        <p:txBody>
          <a:bodyPr wrap="square" rtlCol="0">
            <a:spAutoFit/>
          </a:bodyPr>
          <a:lstStyle/>
          <a:p>
            <a:pPr algn="ctr"/>
            <a:r>
              <a:rPr lang="fi-FI" sz="1400" dirty="0" smtClean="0">
                <a:solidFill>
                  <a:schemeClr val="accent6"/>
                </a:solidFill>
                <a:latin typeface="Calibri" charset="0"/>
                <a:ea typeface="Calibri" charset="0"/>
                <a:cs typeface="Calibri" charset="0"/>
              </a:rPr>
              <a:t>Tärkeimmät</a:t>
            </a:r>
            <a:endParaRPr lang="fi-FI" sz="1400" dirty="0">
              <a:solidFill>
                <a:schemeClr val="accent6"/>
              </a:solidFill>
              <a:latin typeface="Calibri" charset="0"/>
              <a:ea typeface="Calibri" charset="0"/>
              <a:cs typeface="Calibri" charset="0"/>
            </a:endParaRPr>
          </a:p>
        </p:txBody>
      </p:sp>
      <p:sp>
        <p:nvSpPr>
          <p:cNvPr id="12" name="TextBox 11"/>
          <p:cNvSpPr txBox="1"/>
          <p:nvPr/>
        </p:nvSpPr>
        <p:spPr>
          <a:xfrm rot="16200000">
            <a:off x="-539896" y="3481293"/>
            <a:ext cx="1842947" cy="307777"/>
          </a:xfrm>
          <a:prstGeom prst="rect">
            <a:avLst/>
          </a:prstGeom>
          <a:noFill/>
        </p:spPr>
        <p:txBody>
          <a:bodyPr wrap="square" rtlCol="0">
            <a:spAutoFit/>
          </a:bodyPr>
          <a:lstStyle/>
          <a:p>
            <a:pPr algn="ctr"/>
            <a:r>
              <a:rPr lang="fi-FI" sz="1400" smtClean="0">
                <a:solidFill>
                  <a:schemeClr val="accent6"/>
                </a:solidFill>
                <a:latin typeface="Calibri" charset="0"/>
                <a:ea typeface="Calibri" charset="0"/>
                <a:cs typeface="Calibri" charset="0"/>
              </a:rPr>
              <a:t>Vähiten tärkeät</a:t>
            </a:r>
            <a:endParaRPr lang="fi-FI" sz="1400" dirty="0">
              <a:solidFill>
                <a:schemeClr val="accent6"/>
              </a:solidFill>
              <a:latin typeface="Calibri" charset="0"/>
              <a:ea typeface="Calibri" charset="0"/>
              <a:cs typeface="Calibri" charset="0"/>
            </a:endParaRPr>
          </a:p>
        </p:txBody>
      </p:sp>
      <p:cxnSp>
        <p:nvCxnSpPr>
          <p:cNvPr id="19" name="Straight Connector 18"/>
          <p:cNvCxnSpPr/>
          <p:nvPr/>
        </p:nvCxnSpPr>
        <p:spPr>
          <a:xfrm>
            <a:off x="2744083" y="2428616"/>
            <a:ext cx="0" cy="442168"/>
          </a:xfrm>
          <a:prstGeom prst="line">
            <a:avLst/>
          </a:prstGeom>
          <a:ln>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964325" y="2428616"/>
            <a:ext cx="0" cy="442168"/>
          </a:xfrm>
          <a:prstGeom prst="line">
            <a:avLst/>
          </a:prstGeom>
          <a:ln>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40605" y="198187"/>
            <a:ext cx="3719386" cy="338554"/>
          </a:xfrm>
          <a:prstGeom prst="rect">
            <a:avLst/>
          </a:prstGeom>
          <a:noFill/>
        </p:spPr>
        <p:txBody>
          <a:bodyPr wrap="square" rtlCol="0">
            <a:spAutoFit/>
          </a:bodyPr>
          <a:lstStyle/>
          <a:p>
            <a:pPr algn="ctr"/>
            <a:r>
              <a:rPr lang="en-US" sz="1600" b="1" u="sng" dirty="0" smtClean="0">
                <a:solidFill>
                  <a:schemeClr val="accent6"/>
                </a:solidFill>
              </a:rPr>
              <a:t>PRINTTI</a:t>
            </a:r>
            <a:r>
              <a:rPr lang="en-US" sz="1600" b="1" dirty="0" smtClean="0">
                <a:solidFill>
                  <a:schemeClr val="accent6"/>
                </a:solidFill>
              </a:rPr>
              <a:t>LEHDEN TEHTÄVÄT</a:t>
            </a:r>
            <a:endParaRPr lang="en-US" sz="1600" b="1" dirty="0">
              <a:solidFill>
                <a:schemeClr val="accent6"/>
              </a:solidFill>
            </a:endParaRPr>
          </a:p>
        </p:txBody>
      </p:sp>
      <p:sp>
        <p:nvSpPr>
          <p:cNvPr id="28" name="TextBox 27"/>
          <p:cNvSpPr txBox="1"/>
          <p:nvPr/>
        </p:nvSpPr>
        <p:spPr>
          <a:xfrm>
            <a:off x="4998165" y="198187"/>
            <a:ext cx="3719386" cy="323165"/>
          </a:xfrm>
          <a:prstGeom prst="rect">
            <a:avLst/>
          </a:prstGeom>
          <a:noFill/>
        </p:spPr>
        <p:txBody>
          <a:bodyPr wrap="square" rtlCol="0">
            <a:spAutoFit/>
          </a:bodyPr>
          <a:lstStyle/>
          <a:p>
            <a:pPr algn="ctr"/>
            <a:r>
              <a:rPr lang="en-US" sz="1500" b="1" u="sng" dirty="0" smtClean="0">
                <a:solidFill>
                  <a:schemeClr val="accent6"/>
                </a:solidFill>
              </a:rPr>
              <a:t>DIGI</a:t>
            </a:r>
            <a:r>
              <a:rPr lang="en-US" sz="1500" b="1" dirty="0" smtClean="0">
                <a:solidFill>
                  <a:schemeClr val="accent6"/>
                </a:solidFill>
              </a:rPr>
              <a:t>LEHDEN TEHTÄVÄT*</a:t>
            </a:r>
            <a:endParaRPr lang="en-US" sz="1500" b="1" dirty="0">
              <a:solidFill>
                <a:schemeClr val="accent6"/>
              </a:solidFill>
            </a:endParaRPr>
          </a:p>
        </p:txBody>
      </p:sp>
      <p:sp>
        <p:nvSpPr>
          <p:cNvPr id="13" name="TextBox 12"/>
          <p:cNvSpPr txBox="1"/>
          <p:nvPr/>
        </p:nvSpPr>
        <p:spPr>
          <a:xfrm>
            <a:off x="312803" y="4750760"/>
            <a:ext cx="5394960" cy="276999"/>
          </a:xfrm>
          <a:prstGeom prst="rect">
            <a:avLst/>
          </a:prstGeom>
          <a:noFill/>
        </p:spPr>
        <p:txBody>
          <a:bodyPr wrap="square" rtlCol="0">
            <a:spAutoFit/>
          </a:bodyPr>
          <a:lstStyle/>
          <a:p>
            <a:r>
              <a:rPr lang="fi-FI" sz="1200" dirty="0" smtClean="0">
                <a:solidFill>
                  <a:schemeClr val="bg1">
                    <a:lumMod val="50000"/>
                  </a:schemeClr>
                </a:solidFill>
              </a:rPr>
              <a:t>* </a:t>
            </a:r>
            <a:r>
              <a:rPr lang="fi-FI" sz="1200" smtClean="0">
                <a:solidFill>
                  <a:schemeClr val="bg1">
                    <a:lumMod val="50000"/>
                  </a:schemeClr>
                </a:solidFill>
              </a:rPr>
              <a:t>Digilehden tehtävät kysytty </a:t>
            </a:r>
            <a:r>
              <a:rPr lang="fi-FI" sz="1200" dirty="0" smtClean="0">
                <a:solidFill>
                  <a:schemeClr val="bg1">
                    <a:lumMod val="50000"/>
                  </a:schemeClr>
                </a:solidFill>
              </a:rPr>
              <a:t>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783051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Tärkeimmät syyt julkaista </a:t>
            </a:r>
            <a:r>
              <a:rPr lang="fi-FI" sz="2600" b="1" dirty="0" smtClean="0">
                <a:solidFill>
                  <a:schemeClr val="accent6"/>
                </a:solidFill>
              </a:rPr>
              <a:t>digilehteä:</a:t>
            </a:r>
            <a:endParaRPr lang="fi-FI" sz="2600" b="1" dirty="0" smtClean="0">
              <a:solidFill>
                <a:schemeClr val="accent6"/>
              </a:solidFill>
            </a:endParaRPr>
          </a:p>
          <a:p>
            <a:endParaRPr lang="fi-FI" sz="2600" b="1" dirty="0" smtClean="0">
              <a:solidFill>
                <a:schemeClr val="accent6"/>
              </a:solidFill>
            </a:endParaRPr>
          </a:p>
          <a:p>
            <a:pPr marL="514350" indent="-514350">
              <a:buFont typeface="+mj-lt"/>
              <a:buAutoNum type="arabicPeriod"/>
            </a:pPr>
            <a:r>
              <a:rPr lang="fi-FI" sz="2600" b="1" dirty="0" smtClean="0">
                <a:solidFill>
                  <a:schemeClr val="accent6"/>
                </a:solidFill>
              </a:rPr>
              <a:t>Digilehti täydentää muita viestintäkanavia</a:t>
            </a:r>
          </a:p>
          <a:p>
            <a:pPr marL="514350" indent="-514350">
              <a:buFont typeface="+mj-lt"/>
              <a:buAutoNum type="arabicPeriod"/>
            </a:pPr>
            <a:r>
              <a:rPr lang="fi-FI" sz="2600" b="1" dirty="0" smtClean="0">
                <a:solidFill>
                  <a:schemeClr val="accent6"/>
                </a:solidFill>
              </a:rPr>
              <a:t>Digilehti on nykyaikainen tapa viestiä</a:t>
            </a:r>
          </a:p>
          <a:p>
            <a:pPr marL="514350" indent="-514350">
              <a:buFont typeface="+mj-lt"/>
              <a:buAutoNum type="arabicPeriod"/>
            </a:pPr>
            <a:r>
              <a:rPr lang="fi-FI" sz="2600" b="1" dirty="0" smtClean="0">
                <a:solidFill>
                  <a:schemeClr val="accent6"/>
                </a:solidFill>
              </a:rPr>
              <a:t>Digitaalisuus tuo uusia mahdollisuuksia lehden sisältöön</a:t>
            </a:r>
          </a:p>
        </p:txBody>
      </p:sp>
    </p:spTree>
    <p:extLst>
      <p:ext uri="{BB962C8B-B14F-4D97-AF65-F5344CB8AC3E}">
        <p14:creationId xmlns:p14="http://schemas.microsoft.com/office/powerpoint/2010/main" val="532156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Syyt julkaista digilehteä, 1/2</a:t>
            </a:r>
            <a:br>
              <a:rPr lang="fi-FI" sz="2900" b="1" dirty="0" smtClean="0">
                <a:solidFill>
                  <a:schemeClr val="accent6"/>
                </a:solidFill>
              </a:rPr>
            </a:br>
            <a:r>
              <a:rPr lang="fi-FI" sz="1800" b="1" dirty="0" smtClean="0">
                <a:solidFill>
                  <a:schemeClr val="bg1">
                    <a:lumMod val="75000"/>
                  </a:schemeClr>
                </a:solidFill>
              </a:rPr>
              <a:t>(”Miksi </a:t>
            </a:r>
            <a:r>
              <a:rPr lang="fi-FI" sz="1800" b="1" dirty="0">
                <a:solidFill>
                  <a:schemeClr val="bg1">
                    <a:lumMod val="75000"/>
                  </a:schemeClr>
                </a:solidFill>
              </a:rPr>
              <a:t>julkaisette </a:t>
            </a:r>
            <a:r>
              <a:rPr lang="fi-FI" sz="1800" b="1" dirty="0" smtClean="0">
                <a:solidFill>
                  <a:schemeClr val="bg1">
                    <a:lumMod val="75000"/>
                  </a:schemeClr>
                </a:solidFill>
              </a:rPr>
              <a:t>digitaalista lehteä</a:t>
            </a:r>
            <a:r>
              <a:rPr lang="fi-FI" sz="1800" b="1" dirty="0">
                <a:solidFill>
                  <a:schemeClr val="bg1">
                    <a:lumMod val="75000"/>
                  </a:schemeClr>
                </a:solidFill>
              </a:rPr>
              <a:t>?”, </a:t>
            </a:r>
            <a:r>
              <a:rPr lang="fi-FI" sz="1800" b="1" dirty="0">
                <a:solidFill>
                  <a:schemeClr val="bg1">
                    <a:lumMod val="75000"/>
                  </a:schemeClr>
                </a:solidFill>
              </a:rPr>
              <a:t>n</a:t>
            </a:r>
            <a:r>
              <a:rPr lang="fi-FI" sz="1800" b="1" dirty="0" smtClean="0">
                <a:solidFill>
                  <a:schemeClr val="bg1">
                    <a:lumMod val="75000"/>
                  </a:schemeClr>
                </a:solidFill>
              </a:rPr>
              <a:t>=38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529434834"/>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extBox 4"/>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1512895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900" b="1" dirty="0" smtClean="0">
                <a:solidFill>
                  <a:schemeClr val="accent6"/>
                </a:solidFill>
              </a:rPr>
              <a:t>Syyt julkaista digilehteä, 2/2</a:t>
            </a:r>
            <a:br>
              <a:rPr lang="fi-FI" sz="2900" b="1" dirty="0" smtClean="0">
                <a:solidFill>
                  <a:schemeClr val="accent6"/>
                </a:solidFill>
              </a:rPr>
            </a:br>
            <a:r>
              <a:rPr lang="fi-FI" sz="1800" b="1" dirty="0" smtClean="0">
                <a:solidFill>
                  <a:schemeClr val="bg1">
                    <a:lumMod val="75000"/>
                  </a:schemeClr>
                </a:solidFill>
              </a:rPr>
              <a:t>(”Miksi </a:t>
            </a:r>
            <a:r>
              <a:rPr lang="fi-FI" sz="1800" b="1" dirty="0">
                <a:solidFill>
                  <a:schemeClr val="bg1">
                    <a:lumMod val="75000"/>
                  </a:schemeClr>
                </a:solidFill>
              </a:rPr>
              <a:t>julkaisette </a:t>
            </a:r>
            <a:r>
              <a:rPr lang="fi-FI" sz="1800" b="1" dirty="0" smtClean="0">
                <a:solidFill>
                  <a:schemeClr val="bg1">
                    <a:lumMod val="75000"/>
                  </a:schemeClr>
                </a:solidFill>
              </a:rPr>
              <a:t>digitaalista lehteä</a:t>
            </a:r>
            <a:r>
              <a:rPr lang="fi-FI" sz="1800" b="1" dirty="0">
                <a:solidFill>
                  <a:schemeClr val="bg1">
                    <a:lumMod val="75000"/>
                  </a:schemeClr>
                </a:solidFill>
              </a:rPr>
              <a:t>?”, </a:t>
            </a:r>
            <a:r>
              <a:rPr lang="fi-FI" sz="1800" b="1" dirty="0">
                <a:solidFill>
                  <a:schemeClr val="bg1">
                    <a:lumMod val="75000"/>
                  </a:schemeClr>
                </a:solidFill>
              </a:rPr>
              <a:t>n</a:t>
            </a:r>
            <a:r>
              <a:rPr lang="fi-FI" sz="1800" b="1" dirty="0" smtClean="0">
                <a:solidFill>
                  <a:schemeClr val="bg1">
                    <a:lumMod val="75000"/>
                  </a:schemeClr>
                </a:solidFill>
              </a:rPr>
              <a:t>=38</a:t>
            </a:r>
            <a:r>
              <a:rPr lang="fi-FI" sz="1800" b="1" dirty="0" smtClean="0">
                <a:solidFill>
                  <a:schemeClr val="bg1">
                    <a:lumMod val="75000"/>
                  </a:schemeClr>
                </a:solidFill>
              </a:rPr>
              <a:t>)</a:t>
            </a:r>
            <a:endParaRPr lang="fi-FI" sz="18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699744516"/>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extBox 4"/>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863051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Digilehden rooli on vielä pieni verrattuna painettuun lehteen, mutta lehtien tekijöiden toiveissa on, että sekä mainostajat että yleisö löytäisivät digilehden tulevaisuudessa. </a:t>
            </a:r>
          </a:p>
        </p:txBody>
      </p:sp>
    </p:spTree>
    <p:extLst>
      <p:ext uri="{BB962C8B-B14F-4D97-AF65-F5344CB8AC3E}">
        <p14:creationId xmlns:p14="http://schemas.microsoft.com/office/powerpoint/2010/main" val="607603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Digilehti on rinnakkainen paperilehden kanssa. Merkitys vielä pieni. Ilmoittajatkaan eivät ole vielä omaksuneet tätä kanavaa</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363429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Digilehti toimii lehtemme näköislehtenä, joten siitä hyötyvät erityisesti he, joille lehti ei ehkä tule, mutta jotka haluavat silti seurata toimintaamme. </a:t>
            </a:r>
            <a:r>
              <a:rPr lang="fi-FI" sz="2400" b="1" i="1" dirty="0" smtClean="0">
                <a:solidFill>
                  <a:srgbClr val="000000"/>
                </a:solidFill>
              </a:rPr>
              <a:t/>
            </a:r>
            <a:br>
              <a:rPr lang="fi-FI" sz="2400" b="1" i="1" dirty="0" smtClean="0">
                <a:solidFill>
                  <a:srgbClr val="000000"/>
                </a:solidFill>
              </a:rPr>
            </a:br>
            <a:r>
              <a:rPr lang="fi-FI" sz="2400" b="1" i="1" dirty="0" smtClean="0">
                <a:solidFill>
                  <a:srgbClr val="000000"/>
                </a:solidFill>
              </a:rPr>
              <a:t>Sitä </a:t>
            </a:r>
            <a:r>
              <a:rPr lang="fi-FI" sz="2400" b="1" i="1" dirty="0">
                <a:solidFill>
                  <a:srgbClr val="000000"/>
                </a:solidFill>
              </a:rPr>
              <a:t>käytetään pitkälti paperilehden markkinointitarkoituksiin, eikä sen merkitys siten ole läheskään paperilehden tasolla</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20229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200" b="1" dirty="0">
                <a:solidFill>
                  <a:schemeClr val="accent6"/>
                </a:solidFill>
              </a:rPr>
              <a:t>Kyselyyn vastanneiden edustamissa järjestöissä oli useimmiten </a:t>
            </a:r>
            <a:r>
              <a:rPr lang="fi-FI" sz="2200" b="1" dirty="0">
                <a:solidFill>
                  <a:srgbClr val="E24426"/>
                </a:solidFill>
              </a:rPr>
              <a:t>yli 10 000 henkilöjäsentä </a:t>
            </a:r>
            <a:r>
              <a:rPr lang="fi-FI" sz="2200" b="1" dirty="0">
                <a:solidFill>
                  <a:schemeClr val="accent6"/>
                </a:solidFill>
              </a:rPr>
              <a:t>(61 %).</a:t>
            </a:r>
          </a:p>
          <a:p>
            <a:endParaRPr lang="fi-FI" sz="2200" b="1" dirty="0">
              <a:solidFill>
                <a:schemeClr val="accent6"/>
              </a:solidFill>
            </a:endParaRPr>
          </a:p>
          <a:p>
            <a:r>
              <a:rPr lang="fi-FI" sz="2200" b="1" dirty="0">
                <a:solidFill>
                  <a:schemeClr val="accent6"/>
                </a:solidFill>
              </a:rPr>
              <a:t>Järjestöjen jäsenet olivat tyypillisesti </a:t>
            </a:r>
            <a:r>
              <a:rPr lang="fi-FI" sz="2200" b="1" dirty="0" smtClean="0">
                <a:solidFill>
                  <a:srgbClr val="E24426"/>
                </a:solidFill>
              </a:rPr>
              <a:t>keski</a:t>
            </a:r>
            <a:r>
              <a:rPr lang="fi-FI" sz="2200" b="1" dirty="0">
                <a:solidFill>
                  <a:srgbClr val="E24426"/>
                </a:solidFill>
              </a:rPr>
              <a:t>-ikäisiä</a:t>
            </a:r>
            <a:r>
              <a:rPr lang="fi-FI" sz="2200" b="1" dirty="0">
                <a:solidFill>
                  <a:schemeClr val="accent6"/>
                </a:solidFill>
              </a:rPr>
              <a:t> (55 %). </a:t>
            </a:r>
            <a:endParaRPr lang="fi-FI" sz="2200" b="1" dirty="0" smtClean="0">
              <a:solidFill>
                <a:schemeClr val="accent6"/>
              </a:solidFill>
            </a:endParaRPr>
          </a:p>
          <a:p>
            <a:endParaRPr lang="fi-FI" sz="2200" b="1" dirty="0">
              <a:solidFill>
                <a:schemeClr val="accent6"/>
              </a:solidFill>
            </a:endParaRPr>
          </a:p>
          <a:p>
            <a:r>
              <a:rPr lang="fi-FI" sz="2200" b="1" dirty="0" smtClean="0">
                <a:solidFill>
                  <a:schemeClr val="accent6"/>
                </a:solidFill>
              </a:rPr>
              <a:t>Mukana oli nais- ja miesvoittoisia järjestöjä sekä järjestöjä, joissa sukupuolijakauma </a:t>
            </a:r>
            <a:r>
              <a:rPr lang="fi-FI" sz="2200" b="1" dirty="0">
                <a:solidFill>
                  <a:schemeClr val="accent6"/>
                </a:solidFill>
              </a:rPr>
              <a:t>oli tasainen</a:t>
            </a:r>
            <a:r>
              <a:rPr lang="fi-FI" sz="2200" b="1" dirty="0" smtClean="0">
                <a:solidFill>
                  <a:schemeClr val="accent6"/>
                </a:solidFill>
              </a:rPr>
              <a:t>. </a:t>
            </a:r>
          </a:p>
        </p:txBody>
      </p:sp>
    </p:spTree>
    <p:extLst>
      <p:ext uri="{BB962C8B-B14F-4D97-AF65-F5344CB8AC3E}">
        <p14:creationId xmlns:p14="http://schemas.microsoft.com/office/powerpoint/2010/main" val="643638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Digilehti koetaan helppona tapana arkistoida juttuja ja tavoittaa uutta kohderyhmää. Tekijät pitävät digilehteä tärkeänä imagollisena tekijänä.</a:t>
            </a:r>
          </a:p>
        </p:txBody>
      </p:sp>
    </p:spTree>
    <p:extLst>
      <p:ext uri="{BB962C8B-B14F-4D97-AF65-F5344CB8AC3E}">
        <p14:creationId xmlns:p14="http://schemas.microsoft.com/office/powerpoint/2010/main" val="641503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p>
          <a:p>
            <a:r>
              <a:rPr lang="fi-FI" sz="2400" b="1" i="1" dirty="0" smtClean="0">
                <a:solidFill>
                  <a:srgbClr val="000000"/>
                </a:solidFill>
              </a:rPr>
              <a:t>…Digilehden </a:t>
            </a:r>
            <a:r>
              <a:rPr lang="fi-FI" sz="2400" b="1" i="1" dirty="0">
                <a:solidFill>
                  <a:srgbClr val="000000"/>
                </a:solidFill>
              </a:rPr>
              <a:t>merkitys on kuitenkin nopeasti kasvanut ja on ennen kaikkea järjestön imagon kannalta iso. Meillä on vahva oletus, että etenkin nuorempien ikäluokkien ja järjestäytymättömien tavoittamiseen digilehti soveltuu selvästi printtilehteä paremmin</a:t>
            </a:r>
            <a:r>
              <a:rPr lang="fi-FI" sz="2400" b="1" i="1" dirty="0" smtClean="0">
                <a:solidFill>
                  <a:srgbClr val="000000"/>
                </a:solidFill>
              </a:rPr>
              <a:t>.</a:t>
            </a:r>
            <a:br>
              <a:rPr lang="fi-FI" sz="2400" b="1" i="1" dirty="0" smtClean="0">
                <a:solidFill>
                  <a:srgbClr val="000000"/>
                </a:solidFill>
              </a:rPr>
            </a:br>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2741372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Digilehden interaktiiviset mahdollisuudet kiinnostavat tekijöitä. </a:t>
            </a:r>
          </a:p>
        </p:txBody>
      </p:sp>
    </p:spTree>
    <p:extLst>
      <p:ext uri="{BB962C8B-B14F-4D97-AF65-F5344CB8AC3E}">
        <p14:creationId xmlns:p14="http://schemas.microsoft.com/office/powerpoint/2010/main" val="527222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Digilehteen siirtyminen oli silmiä avaavaa. Se antaa printtilehden rinnalla valtavasti mahdollisuuksia mm asiatiedon jakamiseen ja palautteen saamiseen</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1243637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Painettuun lehteen tehtyjä juttuja voidaan jakaa myös netissä erikseen ja esimerkiksi käydä niistä keskustelua sosiaalisessa mediassa. Verkkoon valikoidut jutut saavat enemmän näkyvyyttä ja niitä voivat lukea muutkin kuin jäsenet</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6087431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Noin puolet mittaa digilehden toimivuutta tavoitteellisesti ainakin jollain tavalla.</a:t>
            </a:r>
          </a:p>
          <a:p>
            <a:endParaRPr lang="fi-FI" sz="2600" b="1" dirty="0">
              <a:solidFill>
                <a:schemeClr val="accent6"/>
              </a:solidFill>
            </a:endParaRPr>
          </a:p>
          <a:p>
            <a:r>
              <a:rPr lang="fi-FI" sz="2600" b="1" dirty="0" smtClean="0">
                <a:solidFill>
                  <a:schemeClr val="accent6"/>
                </a:solidFill>
              </a:rPr>
              <a:t>44 % sanoo, että digilehdelle on vaikea saada lukijoita. </a:t>
            </a:r>
          </a:p>
        </p:txBody>
      </p:sp>
    </p:spTree>
    <p:extLst>
      <p:ext uri="{BB962C8B-B14F-4D97-AF65-F5344CB8AC3E}">
        <p14:creationId xmlns:p14="http://schemas.microsoft.com/office/powerpoint/2010/main" val="7243625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7555443"/>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7" name="TextBox 6"/>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
        <p:nvSpPr>
          <p:cNvPr id="8"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Väittämiä digilehdistä 1/2</a:t>
            </a:r>
            <a:br>
              <a:rPr lang="fi-FI" sz="3000" b="1" dirty="0" smtClean="0">
                <a:solidFill>
                  <a:schemeClr val="accent6"/>
                </a:solidFill>
              </a:rPr>
            </a:br>
            <a:r>
              <a:rPr lang="fi-FI" sz="1500" b="1" dirty="0" smtClean="0">
                <a:solidFill>
                  <a:schemeClr val="bg1">
                    <a:lumMod val="75000"/>
                  </a:schemeClr>
                </a:solidFill>
              </a:rPr>
              <a:t>(”Mitä </a:t>
            </a:r>
            <a:r>
              <a:rPr lang="fi-FI" sz="1500" b="1" dirty="0">
                <a:solidFill>
                  <a:schemeClr val="bg1">
                    <a:lumMod val="75000"/>
                  </a:schemeClr>
                </a:solidFill>
              </a:rPr>
              <a:t>mieltä olet seuraavista digitaalista lehteä koskevista väittämistä</a:t>
            </a:r>
            <a:r>
              <a:rPr lang="fi-FI" sz="1500" b="1" dirty="0" smtClean="0">
                <a:solidFill>
                  <a:schemeClr val="bg1">
                    <a:lumMod val="75000"/>
                  </a:schemeClr>
                </a:solidFill>
              </a:rPr>
              <a:t>?” </a:t>
            </a:r>
            <a:r>
              <a:rPr lang="fi-FI" sz="1500" b="1" dirty="0" smtClean="0">
                <a:solidFill>
                  <a:schemeClr val="bg1">
                    <a:lumMod val="75000"/>
                  </a:schemeClr>
                </a:solidFill>
              </a:rPr>
              <a:t>n=36-37</a:t>
            </a:r>
            <a:r>
              <a:rPr lang="fi-FI" sz="1500" b="1" dirty="0" smtClean="0">
                <a:solidFill>
                  <a:schemeClr val="bg1">
                    <a:lumMod val="75000"/>
                  </a:schemeClr>
                </a:solidFill>
              </a:rPr>
              <a:t>)</a:t>
            </a:r>
            <a:endParaRPr lang="fi-FI" sz="1500" b="1" dirty="0">
              <a:solidFill>
                <a:schemeClr val="bg1">
                  <a:lumMod val="75000"/>
                </a:schemeClr>
              </a:solidFill>
            </a:endParaRPr>
          </a:p>
        </p:txBody>
      </p:sp>
    </p:spTree>
    <p:extLst>
      <p:ext uri="{BB962C8B-B14F-4D97-AF65-F5344CB8AC3E}">
        <p14:creationId xmlns:p14="http://schemas.microsoft.com/office/powerpoint/2010/main" val="1719254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86963778"/>
              </p:ext>
            </p:extLst>
          </p:nvPr>
        </p:nvGraphicFramePr>
        <p:xfrm>
          <a:off x="172720" y="843281"/>
          <a:ext cx="8677865"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Väittämiä digilehdistä 2/2</a:t>
            </a:r>
            <a:br>
              <a:rPr lang="fi-FI" sz="3000" b="1" dirty="0" smtClean="0">
                <a:solidFill>
                  <a:schemeClr val="accent6"/>
                </a:solidFill>
              </a:rPr>
            </a:br>
            <a:r>
              <a:rPr lang="fi-FI" sz="1500" b="1" dirty="0" smtClean="0">
                <a:solidFill>
                  <a:schemeClr val="bg1">
                    <a:lumMod val="75000"/>
                  </a:schemeClr>
                </a:solidFill>
              </a:rPr>
              <a:t>(”Mitä </a:t>
            </a:r>
            <a:r>
              <a:rPr lang="fi-FI" sz="1500" b="1" dirty="0">
                <a:solidFill>
                  <a:schemeClr val="bg1">
                    <a:lumMod val="75000"/>
                  </a:schemeClr>
                </a:solidFill>
              </a:rPr>
              <a:t>mieltä olet seuraavista digitaalista lehteä koskevista väittämistä</a:t>
            </a:r>
            <a:r>
              <a:rPr lang="fi-FI" sz="1500" b="1" dirty="0" smtClean="0">
                <a:solidFill>
                  <a:schemeClr val="bg1">
                    <a:lumMod val="75000"/>
                  </a:schemeClr>
                </a:solidFill>
              </a:rPr>
              <a:t>?” </a:t>
            </a:r>
            <a:r>
              <a:rPr lang="fi-FI" sz="1500" b="1" dirty="0" smtClean="0">
                <a:solidFill>
                  <a:schemeClr val="bg1">
                    <a:lumMod val="75000"/>
                  </a:schemeClr>
                </a:solidFill>
              </a:rPr>
              <a:t>n=36-37</a:t>
            </a:r>
            <a:r>
              <a:rPr lang="fi-FI" sz="1500" b="1" dirty="0" smtClean="0">
                <a:solidFill>
                  <a:schemeClr val="bg1">
                    <a:lumMod val="75000"/>
                  </a:schemeClr>
                </a:solidFill>
              </a:rPr>
              <a:t>)</a:t>
            </a:r>
            <a:endParaRPr lang="fi-FI" sz="1500" b="1" dirty="0">
              <a:solidFill>
                <a:schemeClr val="bg1">
                  <a:lumMod val="75000"/>
                </a:schemeClr>
              </a:solidFill>
            </a:endParaRPr>
          </a:p>
        </p:txBody>
      </p:sp>
      <p:pic>
        <p:nvPicPr>
          <p:cNvPr id="6" name="Picture 5"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7" name="TextBox 6"/>
          <p:cNvSpPr txBox="1"/>
          <p:nvPr/>
        </p:nvSpPr>
        <p:spPr>
          <a:xfrm>
            <a:off x="312803" y="4653280"/>
            <a:ext cx="5394960" cy="276999"/>
          </a:xfrm>
          <a:prstGeom prst="rect">
            <a:avLst/>
          </a:prstGeom>
          <a:noFill/>
        </p:spPr>
        <p:txBody>
          <a:bodyPr wrap="square" rtlCol="0">
            <a:spAutoFit/>
          </a:bodyPr>
          <a:lstStyle/>
          <a:p>
            <a:r>
              <a:rPr lang="fi-FI" sz="1200" dirty="0" smtClean="0">
                <a:solidFill>
                  <a:schemeClr val="bg1">
                    <a:lumMod val="50000"/>
                  </a:schemeClr>
                </a:solidFill>
              </a:rPr>
              <a:t>Kysytty vain digitaalista lehteä julkaisevilta</a:t>
            </a:r>
            <a:endParaRPr lang="fi-FI" sz="1200" dirty="0">
              <a:solidFill>
                <a:schemeClr val="bg1">
                  <a:lumMod val="50000"/>
                </a:schemeClr>
              </a:solidFill>
            </a:endParaRPr>
          </a:p>
        </p:txBody>
      </p:sp>
    </p:spTree>
    <p:extLst>
      <p:ext uri="{BB962C8B-B14F-4D97-AF65-F5344CB8AC3E}">
        <p14:creationId xmlns:p14="http://schemas.microsoft.com/office/powerpoint/2010/main" val="488330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Digilehteen uskotaan – vain yksi vastaaja sanoi harkitsevansa digilehdestä luopumista, koska ”</a:t>
            </a:r>
            <a:r>
              <a:rPr lang="fi-FI" sz="2600" b="1" i="1" dirty="0" smtClean="0">
                <a:solidFill>
                  <a:schemeClr val="accent6"/>
                </a:solidFill>
              </a:rPr>
              <a:t>emme halua sen kilpailevan painetun lehden kanssa</a:t>
            </a:r>
            <a:r>
              <a:rPr lang="fi-FI" sz="2600" b="1" dirty="0" smtClean="0">
                <a:solidFill>
                  <a:schemeClr val="accent6"/>
                </a:solidFill>
              </a:rPr>
              <a:t>”.</a:t>
            </a:r>
          </a:p>
        </p:txBody>
      </p:sp>
    </p:spTree>
    <p:extLst>
      <p:ext uri="{BB962C8B-B14F-4D97-AF65-F5344CB8AC3E}">
        <p14:creationId xmlns:p14="http://schemas.microsoft.com/office/powerpoint/2010/main" val="11542272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74002261"/>
              </p:ext>
            </p:extLst>
          </p:nvPr>
        </p:nvGraphicFramePr>
        <p:xfrm>
          <a:off x="558801" y="863601"/>
          <a:ext cx="8139384" cy="379984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
        <p:nvSpPr>
          <p:cNvPr id="5"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pPr>
              <a:lnSpc>
                <a:spcPct val="130000"/>
              </a:lnSpc>
            </a:pPr>
            <a:r>
              <a:rPr lang="fi-FI" sz="4800" b="1" dirty="0">
                <a:solidFill>
                  <a:schemeClr val="accent6"/>
                </a:solidFill>
              </a:rPr>
              <a:t>Onko järjestö harkinnut </a:t>
            </a:r>
            <a:r>
              <a:rPr lang="fi-FI" sz="4800" b="1" dirty="0" smtClean="0">
                <a:solidFill>
                  <a:schemeClr val="accent6"/>
                </a:solidFill>
              </a:rPr>
              <a:t>digilehdestä luopumista</a:t>
            </a:r>
            <a:r>
              <a:rPr lang="fi-FI" sz="4800" b="1" dirty="0">
                <a:solidFill>
                  <a:schemeClr val="accent6"/>
                </a:solidFill>
              </a:rPr>
              <a:t/>
            </a:r>
            <a:br>
              <a:rPr lang="fi-FI" sz="4800" b="1" dirty="0">
                <a:solidFill>
                  <a:schemeClr val="accent6"/>
                </a:solidFill>
              </a:rPr>
            </a:br>
            <a:r>
              <a:rPr lang="fi-FI" sz="2900" b="1" dirty="0">
                <a:solidFill>
                  <a:schemeClr val="bg1">
                    <a:lumMod val="75000"/>
                  </a:schemeClr>
                </a:solidFill>
              </a:rPr>
              <a:t>(”Oletteko harkinneet luopuvanne </a:t>
            </a:r>
            <a:r>
              <a:rPr lang="fi-FI" sz="2900" b="1" dirty="0" smtClean="0">
                <a:solidFill>
                  <a:schemeClr val="bg1">
                    <a:lumMod val="75000"/>
                  </a:schemeClr>
                </a:solidFill>
              </a:rPr>
              <a:t>digitaalisesta lehdestä</a:t>
            </a:r>
            <a:r>
              <a:rPr lang="fi-FI" sz="2900" b="1" dirty="0">
                <a:solidFill>
                  <a:schemeClr val="bg1">
                    <a:lumMod val="75000"/>
                  </a:schemeClr>
                </a:solidFill>
              </a:rPr>
              <a:t>? Jos olette, miksi?”, </a:t>
            </a:r>
            <a:r>
              <a:rPr lang="fi-FI" sz="2900" b="1" dirty="0">
                <a:solidFill>
                  <a:schemeClr val="bg1">
                    <a:lumMod val="75000"/>
                  </a:schemeClr>
                </a:solidFill>
              </a:rPr>
              <a:t>n</a:t>
            </a:r>
            <a:r>
              <a:rPr lang="fi-FI" sz="2900" b="1" dirty="0" smtClean="0">
                <a:solidFill>
                  <a:schemeClr val="bg1">
                    <a:lumMod val="75000"/>
                  </a:schemeClr>
                </a:solidFill>
              </a:rPr>
              <a:t>=37</a:t>
            </a:r>
            <a:r>
              <a:rPr lang="fi-FI" sz="2900" b="1" dirty="0" smtClean="0">
                <a:solidFill>
                  <a:schemeClr val="bg1">
                    <a:lumMod val="75000"/>
                  </a:schemeClr>
                </a:solidFill>
              </a:rPr>
              <a:t>)</a:t>
            </a:r>
            <a:endParaRPr lang="fi-FI" sz="2900" b="1" dirty="0">
              <a:solidFill>
                <a:schemeClr val="bg1">
                  <a:lumMod val="75000"/>
                </a:schemeClr>
              </a:solidFill>
            </a:endParaRPr>
          </a:p>
        </p:txBody>
      </p:sp>
    </p:spTree>
    <p:extLst>
      <p:ext uri="{BB962C8B-B14F-4D97-AF65-F5344CB8AC3E}">
        <p14:creationId xmlns:p14="http://schemas.microsoft.com/office/powerpoint/2010/main" val="79267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smtClean="0">
                <a:solidFill>
                  <a:schemeClr val="accent6"/>
                </a:solidFill>
              </a:rPr>
              <a:t>Järjestöjen jäsenmäärät</a:t>
            </a:r>
            <a:br>
              <a:rPr lang="fi-FI" sz="3000" b="1" dirty="0" smtClean="0">
                <a:solidFill>
                  <a:schemeClr val="accent6"/>
                </a:solidFill>
              </a:rPr>
            </a:br>
            <a:r>
              <a:rPr lang="fi-FI" sz="2200" b="1" dirty="0">
                <a:solidFill>
                  <a:schemeClr val="bg1">
                    <a:lumMod val="75000"/>
                  </a:schemeClr>
                </a:solidFill>
              </a:rPr>
              <a:t>(</a:t>
            </a:r>
            <a:r>
              <a:rPr lang="fi-FI" sz="2200" b="1" dirty="0" smtClean="0">
                <a:solidFill>
                  <a:schemeClr val="bg1">
                    <a:lumMod val="75000"/>
                  </a:schemeClr>
                </a:solidFill>
              </a:rPr>
              <a:t>”Paljonko </a:t>
            </a:r>
            <a:r>
              <a:rPr lang="fi-FI" sz="2200" b="1" dirty="0">
                <a:solidFill>
                  <a:schemeClr val="bg1">
                    <a:lumMod val="75000"/>
                  </a:schemeClr>
                </a:solidFill>
              </a:rPr>
              <a:t>edustamassasi järjestössä on henkilöjäseniä?”,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909410879"/>
              </p:ext>
            </p:extLst>
          </p:nvPr>
        </p:nvGraphicFramePr>
        <p:xfrm>
          <a:off x="963870" y="1133866"/>
          <a:ext cx="7314066" cy="3231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4968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 Emme ole suunnitelleet digilehdestä luopumista. Mutta seuraamme jatkuvasti sen merkitystä lukijoille ja siihen uhrattujen panosten </a:t>
            </a:r>
            <a:r>
              <a:rPr lang="fi-FI" sz="2400" b="1" i="1" dirty="0" smtClean="0">
                <a:solidFill>
                  <a:srgbClr val="000000"/>
                </a:solidFill>
              </a:rPr>
              <a:t>suhdetta </a:t>
            </a:r>
            <a:r>
              <a:rPr lang="fi-FI" sz="2400" b="1" i="1" dirty="0">
                <a:solidFill>
                  <a:srgbClr val="000000"/>
                </a:solidFill>
              </a:rPr>
              <a:t>saavutettuihin tuloksiin. Mikäli huomamme, että panokset ja tulokset eivät ole oikeassa suhteessa, harkitsemme muita parempia vaihtoehtoja tilalle</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11739509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4638" y="561972"/>
            <a:ext cx="6914112" cy="3345834"/>
          </a:xfrm>
          <a:prstGeom prst="rect">
            <a:avLst/>
          </a:prstGeom>
          <a:solidFill>
            <a:srgbClr val="FFFFFF">
              <a:alpha val="93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4800" b="1" dirty="0" smtClean="0">
                <a:solidFill>
                  <a:schemeClr val="accent2">
                    <a:lumMod val="75000"/>
                  </a:schemeClr>
                </a:solidFill>
              </a:rPr>
              <a:t>”</a:t>
            </a:r>
            <a:br>
              <a:rPr lang="fi-FI" sz="4800" b="1" dirty="0" smtClean="0">
                <a:solidFill>
                  <a:schemeClr val="accent2">
                    <a:lumMod val="75000"/>
                  </a:schemeClr>
                </a:solidFill>
              </a:rPr>
            </a:br>
            <a:r>
              <a:rPr lang="fi-FI" sz="2400" b="1" i="1" dirty="0">
                <a:solidFill>
                  <a:srgbClr val="000000"/>
                </a:solidFill>
              </a:rPr>
              <a:t> Verkkojulkaisu on meillä jo nyt ensisijainen julkaisu, mutta painettu lehti on ja pysyy vielä pitkään tärkeänä jäsenviestinnän välineenä sekä jäsenkuntamme ikärakenteen että painotuotteen sitouttamisen kannalta ylivoimaisen käyttöliittymän takia</a:t>
            </a:r>
            <a:r>
              <a:rPr lang="fi-FI" sz="2400" b="1" i="1" dirty="0" smtClean="0">
                <a:solidFill>
                  <a:srgbClr val="000000"/>
                </a:solidFill>
              </a:rPr>
              <a:t>.</a:t>
            </a:r>
          </a:p>
          <a:p>
            <a:endParaRPr lang="fi-FI" sz="2400" b="1" i="1" dirty="0">
              <a:solidFill>
                <a:srgbClr val="000000"/>
              </a:solidFill>
            </a:endParaRPr>
          </a:p>
          <a:p>
            <a:r>
              <a:rPr lang="fi-FI" sz="4800" b="1" i="1" dirty="0" smtClean="0">
                <a:solidFill>
                  <a:schemeClr val="accent2">
                    <a:lumMod val="75000"/>
                  </a:schemeClr>
                </a:solidFill>
              </a:rPr>
              <a:t>”</a:t>
            </a:r>
            <a:endParaRPr lang="fi-FI" sz="4800" b="1" i="1" dirty="0">
              <a:solidFill>
                <a:schemeClr val="accent2">
                  <a:lumMod val="75000"/>
                </a:schemeClr>
              </a:solidFill>
            </a:endParaRPr>
          </a:p>
          <a:p>
            <a:r>
              <a:rPr lang="fi-FI" sz="1600" b="1" dirty="0" smtClean="0">
                <a:solidFill>
                  <a:schemeClr val="accent2">
                    <a:lumMod val="75000"/>
                  </a:schemeClr>
                </a:solidFill>
              </a:rPr>
              <a:t>(kysely)</a:t>
            </a:r>
            <a:endParaRPr lang="fi-FI" sz="1600" b="1" dirty="0">
              <a:solidFill>
                <a:schemeClr val="accent2">
                  <a:lumMod val="75000"/>
                </a:schemeClr>
              </a:solidFill>
            </a:endParaRPr>
          </a:p>
        </p:txBody>
      </p:sp>
    </p:spTree>
    <p:extLst>
      <p:ext uri="{BB962C8B-B14F-4D97-AF65-F5344CB8AC3E}">
        <p14:creationId xmlns:p14="http://schemas.microsoft.com/office/powerpoint/2010/main" val="4580428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509212"/>
            <a:ext cx="7772400" cy="3865101"/>
          </a:xfrm>
          <a:prstGeom prst="rect">
            <a:avLst/>
          </a:prstGeom>
          <a:solidFill>
            <a:srgbClr val="FFFFFF"/>
          </a:solidFill>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FFFFFF"/>
                </a:solidFill>
                <a:latin typeface="Calibri"/>
                <a:ea typeface="+mj-ea"/>
                <a:cs typeface="Calibri"/>
              </a:defRPr>
            </a:lvl1pPr>
          </a:lstStyle>
          <a:p>
            <a:pPr marL="514350" indent="-514350">
              <a:lnSpc>
                <a:spcPct val="130000"/>
              </a:lnSpc>
              <a:buFont typeface="+mj-lt"/>
              <a:buAutoNum type="arabicPeriod"/>
            </a:pPr>
            <a:r>
              <a:rPr lang="fi-FI" sz="2200" dirty="0">
                <a:solidFill>
                  <a:schemeClr val="bg1">
                    <a:lumMod val="75000"/>
                  </a:schemeClr>
                </a:solidFill>
              </a:rPr>
              <a:t>Selvityksen tavoitteet ja toteutus</a:t>
            </a:r>
          </a:p>
          <a:p>
            <a:pPr marL="514350" indent="-514350">
              <a:lnSpc>
                <a:spcPct val="130000"/>
              </a:lnSpc>
              <a:buFont typeface="+mj-lt"/>
              <a:buAutoNum type="arabicPeriod"/>
            </a:pPr>
            <a:r>
              <a:rPr lang="fi-FI" sz="2200" dirty="0">
                <a:solidFill>
                  <a:schemeClr val="bg1">
                    <a:lumMod val="75000"/>
                  </a:schemeClr>
                </a:solidFill>
              </a:rPr>
              <a:t>Vastaajat</a:t>
            </a:r>
          </a:p>
          <a:p>
            <a:pPr marL="514350" indent="-514350">
              <a:lnSpc>
                <a:spcPct val="130000"/>
              </a:lnSpc>
              <a:buFont typeface="+mj-lt"/>
              <a:buAutoNum type="arabicPeriod"/>
            </a:pPr>
            <a:r>
              <a:rPr lang="fi-FI" sz="2200" dirty="0">
                <a:solidFill>
                  <a:schemeClr val="bg1">
                    <a:lumMod val="75000"/>
                  </a:schemeClr>
                </a:solidFill>
              </a:rPr>
              <a:t>Järjestöjen viestintäkanavat</a:t>
            </a:r>
          </a:p>
          <a:p>
            <a:pPr marL="514350" indent="-514350">
              <a:lnSpc>
                <a:spcPct val="130000"/>
              </a:lnSpc>
              <a:buFont typeface="+mj-lt"/>
              <a:buAutoNum type="arabicPeriod"/>
            </a:pPr>
            <a:r>
              <a:rPr lang="fi-FI" sz="2200" dirty="0">
                <a:solidFill>
                  <a:schemeClr val="bg1">
                    <a:lumMod val="75000"/>
                  </a:schemeClr>
                </a:solidFill>
              </a:rPr>
              <a:t>Painettu järjestölehti nyt ja tulevaisuudessa</a:t>
            </a:r>
          </a:p>
          <a:p>
            <a:pPr marL="514350" indent="-514350">
              <a:lnSpc>
                <a:spcPct val="130000"/>
              </a:lnSpc>
              <a:buFont typeface="+mj-lt"/>
              <a:buAutoNum type="arabicPeriod"/>
            </a:pPr>
            <a:r>
              <a:rPr lang="fi-FI" sz="2200" dirty="0">
                <a:solidFill>
                  <a:schemeClr val="bg1">
                    <a:lumMod val="75000"/>
                  </a:schemeClr>
                </a:solidFill>
              </a:rPr>
              <a:t>Digitaalinen järjestölehti nyt ja tulevaisuudessa</a:t>
            </a:r>
          </a:p>
          <a:p>
            <a:pPr marL="514350" indent="-514350">
              <a:lnSpc>
                <a:spcPct val="130000"/>
              </a:lnSpc>
              <a:buFont typeface="+mj-lt"/>
              <a:buAutoNum type="arabicPeriod"/>
            </a:pPr>
            <a:r>
              <a:rPr lang="fi-FI" sz="2200" u="sng" dirty="0">
                <a:solidFill>
                  <a:schemeClr val="accent6"/>
                </a:solidFill>
              </a:rPr>
              <a:t>Yhteenveto</a:t>
            </a:r>
          </a:p>
        </p:txBody>
      </p:sp>
      <p:pic>
        <p:nvPicPr>
          <p:cNvPr id="3" name="Picture 2" descr="AM_logo_RGB_neg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247" y="4749478"/>
            <a:ext cx="1568450" cy="120650"/>
          </a:xfrm>
          <a:prstGeom prst="rect">
            <a:avLst/>
          </a:prstGeom>
        </p:spPr>
      </p:pic>
    </p:spTree>
    <p:extLst>
      <p:ext uri="{BB962C8B-B14F-4D97-AF65-F5344CB8AC3E}">
        <p14:creationId xmlns:p14="http://schemas.microsoft.com/office/powerpoint/2010/main" val="1433640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Painetun ja digitaalisen lehden tehtävät eivät eroa merkittävästi toisistaan. Painetulle lehdelle tehtäviä nimettiin kuitenkin useammin.</a:t>
            </a:r>
            <a:endParaRPr lang="fi-FI" sz="2600" b="1" dirty="0">
              <a:solidFill>
                <a:schemeClr val="accent6"/>
              </a:solidFill>
            </a:endParaRPr>
          </a:p>
        </p:txBody>
      </p:sp>
    </p:spTree>
    <p:extLst>
      <p:ext uri="{BB962C8B-B14F-4D97-AF65-F5344CB8AC3E}">
        <p14:creationId xmlns:p14="http://schemas.microsoft.com/office/powerpoint/2010/main" val="5879586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u="sng" dirty="0" smtClean="0">
                <a:solidFill>
                  <a:schemeClr val="accent6"/>
                </a:solidFill>
              </a:rPr>
              <a:t>Lukijoille</a:t>
            </a:r>
            <a:r>
              <a:rPr lang="fi-FI" sz="2600" b="1" dirty="0" smtClean="0">
                <a:solidFill>
                  <a:schemeClr val="accent6"/>
                </a:solidFill>
              </a:rPr>
              <a:t> painetun lehden merkitys on suuri. </a:t>
            </a:r>
          </a:p>
          <a:p>
            <a:endParaRPr lang="fi-FI" sz="2600" b="1" dirty="0">
              <a:solidFill>
                <a:schemeClr val="accent6"/>
              </a:solidFill>
            </a:endParaRPr>
          </a:p>
          <a:p>
            <a:r>
              <a:rPr lang="fi-FI" sz="2600" b="1" dirty="0">
                <a:solidFill>
                  <a:schemeClr val="accent1"/>
                </a:solidFill>
              </a:rPr>
              <a:t>89 % </a:t>
            </a:r>
            <a:r>
              <a:rPr lang="fi-FI" sz="2600" b="1" dirty="0" smtClean="0">
                <a:solidFill>
                  <a:schemeClr val="accent6"/>
                </a:solidFill>
              </a:rPr>
              <a:t>järjestöistä julkaisee </a:t>
            </a:r>
            <a:r>
              <a:rPr lang="fi-FI" sz="2600" b="1" dirty="0">
                <a:solidFill>
                  <a:schemeClr val="accent6"/>
                </a:solidFill>
              </a:rPr>
              <a:t>painettua lehteä, </a:t>
            </a:r>
            <a:r>
              <a:rPr lang="fi-FI" sz="2600" b="1" dirty="0" smtClean="0">
                <a:solidFill>
                  <a:schemeClr val="accent6"/>
                </a:solidFill>
              </a:rPr>
              <a:t/>
            </a:r>
            <a:br>
              <a:rPr lang="fi-FI" sz="2600" b="1" dirty="0" smtClean="0">
                <a:solidFill>
                  <a:schemeClr val="accent6"/>
                </a:solidFill>
              </a:rPr>
            </a:br>
            <a:r>
              <a:rPr lang="fi-FI" sz="2600" b="1" dirty="0" smtClean="0">
                <a:solidFill>
                  <a:schemeClr val="accent6"/>
                </a:solidFill>
              </a:rPr>
              <a:t>koska </a:t>
            </a:r>
            <a:r>
              <a:rPr lang="fi-FI" sz="2600" b="1" dirty="0">
                <a:solidFill>
                  <a:schemeClr val="accent6"/>
                </a:solidFill>
              </a:rPr>
              <a:t>”jäsenemme haluavat painetun lehden</a:t>
            </a:r>
            <a:r>
              <a:rPr lang="fi-FI" sz="2600" b="1" dirty="0" smtClean="0">
                <a:solidFill>
                  <a:schemeClr val="accent6"/>
                </a:solidFill>
              </a:rPr>
              <a:t>”.</a:t>
            </a:r>
          </a:p>
          <a:p>
            <a:endParaRPr lang="fi-FI" sz="2600" b="1" dirty="0">
              <a:solidFill>
                <a:schemeClr val="accent6"/>
              </a:solidFill>
            </a:endParaRPr>
          </a:p>
          <a:p>
            <a:r>
              <a:rPr lang="fi-FI" sz="2600" b="1" dirty="0" smtClean="0">
                <a:solidFill>
                  <a:schemeClr val="accent1"/>
                </a:solidFill>
              </a:rPr>
              <a:t>16 % </a:t>
            </a:r>
            <a:r>
              <a:rPr lang="fi-FI" sz="2600" b="1" dirty="0" smtClean="0">
                <a:solidFill>
                  <a:schemeClr val="accent6"/>
                </a:solidFill>
              </a:rPr>
              <a:t>julkaisee digitaalista lehteä, koska ”jäsenemme haluavat digitaalisen lehden”. </a:t>
            </a:r>
          </a:p>
        </p:txBody>
      </p:sp>
    </p:spTree>
    <p:extLst>
      <p:ext uri="{BB962C8B-B14F-4D97-AF65-F5344CB8AC3E}">
        <p14:creationId xmlns:p14="http://schemas.microsoft.com/office/powerpoint/2010/main" val="5788585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u="sng" dirty="0" smtClean="0">
                <a:solidFill>
                  <a:schemeClr val="accent6"/>
                </a:solidFill>
              </a:rPr>
              <a:t>Tekijät</a:t>
            </a:r>
            <a:r>
              <a:rPr lang="fi-FI" sz="2600" b="1" dirty="0" smtClean="0">
                <a:solidFill>
                  <a:schemeClr val="accent6"/>
                </a:solidFill>
              </a:rPr>
              <a:t> uskovat digitaaliseen lehteen ja haluavat jatkossa panostaa siihen.</a:t>
            </a:r>
          </a:p>
          <a:p>
            <a:endParaRPr lang="fi-FI" sz="2600" b="1" dirty="0">
              <a:solidFill>
                <a:schemeClr val="accent6"/>
              </a:solidFill>
            </a:endParaRPr>
          </a:p>
          <a:p>
            <a:r>
              <a:rPr lang="fi-FI" sz="2600" b="1" dirty="0" smtClean="0">
                <a:solidFill>
                  <a:schemeClr val="accent6"/>
                </a:solidFill>
              </a:rPr>
              <a:t>Lähes kaikki vastanneet uskovat digilehden ilmestyvän jatkossa useammin tai yhtä usein.</a:t>
            </a:r>
          </a:p>
        </p:txBody>
      </p:sp>
    </p:spTree>
    <p:extLst>
      <p:ext uri="{BB962C8B-B14F-4D97-AF65-F5344CB8AC3E}">
        <p14:creationId xmlns:p14="http://schemas.microsoft.com/office/powerpoint/2010/main" val="1605394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600" b="1" dirty="0" smtClean="0">
                <a:solidFill>
                  <a:schemeClr val="accent6"/>
                </a:solidFill>
              </a:rPr>
              <a:t>Kustannuspaineet vaikuttavat sekä painetun että digitaalisen lehden julkaisemiseen tulevaisuudessa.</a:t>
            </a:r>
          </a:p>
          <a:p>
            <a:endParaRPr lang="fi-FI" sz="2600" b="1" dirty="0">
              <a:solidFill>
                <a:schemeClr val="accent6"/>
              </a:solidFill>
            </a:endParaRPr>
          </a:p>
          <a:p>
            <a:r>
              <a:rPr lang="fi-FI" sz="2600" b="1" dirty="0" smtClean="0">
                <a:solidFill>
                  <a:schemeClr val="accent6"/>
                </a:solidFill>
              </a:rPr>
              <a:t>Suurin syy, miksi painetusta lehdestä luopumista harkitaan, ovat jakelukustannukset.</a:t>
            </a:r>
          </a:p>
          <a:p>
            <a:endParaRPr lang="fi-FI" sz="2600" b="1" dirty="0">
              <a:solidFill>
                <a:schemeClr val="accent6"/>
              </a:solidFill>
            </a:endParaRPr>
          </a:p>
          <a:p>
            <a:r>
              <a:rPr lang="fi-FI" sz="2600" b="1" dirty="0" smtClean="0">
                <a:solidFill>
                  <a:schemeClr val="accent6"/>
                </a:solidFill>
              </a:rPr>
              <a:t>Toisaalta erityisesti haastatteluissa kävi ilmi, että </a:t>
            </a:r>
            <a:r>
              <a:rPr lang="fi-FI" sz="2600" b="1" dirty="0">
                <a:solidFill>
                  <a:schemeClr val="accent6"/>
                </a:solidFill>
              </a:rPr>
              <a:t>d</a:t>
            </a:r>
            <a:r>
              <a:rPr lang="fi-FI" sz="2600" b="1" dirty="0" smtClean="0">
                <a:solidFill>
                  <a:schemeClr val="accent6"/>
                </a:solidFill>
              </a:rPr>
              <a:t>igilehti ja </a:t>
            </a:r>
            <a:r>
              <a:rPr lang="fi-FI" sz="2600" b="1" dirty="0">
                <a:solidFill>
                  <a:schemeClr val="accent6"/>
                </a:solidFill>
              </a:rPr>
              <a:t>sen yhdistäminen </a:t>
            </a:r>
            <a:r>
              <a:rPr lang="fi-FI" sz="2600" b="1" dirty="0" err="1">
                <a:solidFill>
                  <a:schemeClr val="accent6"/>
                </a:solidFill>
              </a:rPr>
              <a:t>somekanaviin</a:t>
            </a:r>
            <a:r>
              <a:rPr lang="fi-FI" sz="2600" b="1" dirty="0">
                <a:solidFill>
                  <a:schemeClr val="accent6"/>
                </a:solidFill>
              </a:rPr>
              <a:t> ei </a:t>
            </a:r>
            <a:r>
              <a:rPr lang="fi-FI" sz="2600" b="1" dirty="0" smtClean="0">
                <a:solidFill>
                  <a:schemeClr val="accent6"/>
                </a:solidFill>
              </a:rPr>
              <a:t>välttämättä säästä </a:t>
            </a:r>
            <a:r>
              <a:rPr lang="fi-FI" sz="2600" b="1" dirty="0">
                <a:solidFill>
                  <a:schemeClr val="accent6"/>
                </a:solidFill>
              </a:rPr>
              <a:t>rahaa tai työaikaa vaan </a:t>
            </a:r>
            <a:r>
              <a:rPr lang="fi-FI" sz="2600" b="1" dirty="0" smtClean="0">
                <a:solidFill>
                  <a:schemeClr val="accent6"/>
                </a:solidFill>
              </a:rPr>
              <a:t>saattaa vaatia </a:t>
            </a:r>
            <a:r>
              <a:rPr lang="fi-FI" sz="2600" b="1" dirty="0">
                <a:solidFill>
                  <a:schemeClr val="accent6"/>
                </a:solidFill>
              </a:rPr>
              <a:t>niitä </a:t>
            </a:r>
            <a:r>
              <a:rPr lang="fi-FI" sz="2600" b="1" dirty="0" smtClean="0">
                <a:solidFill>
                  <a:schemeClr val="accent6"/>
                </a:solidFill>
              </a:rPr>
              <a:t>jopa enemmän </a:t>
            </a:r>
            <a:r>
              <a:rPr lang="fi-FI" sz="2600" b="1" dirty="0">
                <a:solidFill>
                  <a:schemeClr val="accent6"/>
                </a:solidFill>
              </a:rPr>
              <a:t>kuin painettu lehti</a:t>
            </a:r>
            <a:r>
              <a:rPr lang="fi-FI" sz="2600" b="1" dirty="0" smtClean="0">
                <a:solidFill>
                  <a:schemeClr val="accent6"/>
                </a:solidFill>
              </a:rPr>
              <a:t>.</a:t>
            </a:r>
            <a:endParaRPr lang="fi-FI" sz="2600" b="1" dirty="0">
              <a:solidFill>
                <a:schemeClr val="accent6"/>
              </a:solidFill>
            </a:endParaRPr>
          </a:p>
        </p:txBody>
      </p:sp>
    </p:spTree>
    <p:extLst>
      <p:ext uri="{BB962C8B-B14F-4D97-AF65-F5344CB8AC3E}">
        <p14:creationId xmlns:p14="http://schemas.microsoft.com/office/powerpoint/2010/main" val="13671029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2400" b="1" dirty="0">
                <a:solidFill>
                  <a:schemeClr val="accent6"/>
                </a:solidFill>
              </a:rPr>
              <a:t>D</a:t>
            </a:r>
            <a:r>
              <a:rPr lang="fi-FI" sz="2400" b="1" dirty="0" smtClean="0">
                <a:solidFill>
                  <a:schemeClr val="accent6"/>
                </a:solidFill>
              </a:rPr>
              <a:t>igitaalinen lehti ei ole monilla vielä löytänyt luontevaa muotoa – suurimmalla osalla lehti on näköisversio painetusta lehdestä.</a:t>
            </a:r>
          </a:p>
          <a:p>
            <a:endParaRPr lang="fi-FI" sz="2400" b="1" dirty="0">
              <a:solidFill>
                <a:schemeClr val="accent6"/>
              </a:solidFill>
            </a:endParaRPr>
          </a:p>
          <a:p>
            <a:r>
              <a:rPr lang="fi-FI" sz="2400" b="1" dirty="0" smtClean="0">
                <a:solidFill>
                  <a:schemeClr val="accent6"/>
                </a:solidFill>
              </a:rPr>
              <a:t>Printtilehdet ilmestyvät jatkossa harvemmin, mutta laatuun panostetaan enemmän.</a:t>
            </a:r>
            <a:endParaRPr lang="fi-FI" sz="2400" b="1" dirty="0">
              <a:solidFill>
                <a:schemeClr val="accent6"/>
              </a:solidFill>
            </a:endParaRPr>
          </a:p>
        </p:txBody>
      </p:sp>
    </p:spTree>
    <p:extLst>
      <p:ext uri="{BB962C8B-B14F-4D97-AF65-F5344CB8AC3E}">
        <p14:creationId xmlns:p14="http://schemas.microsoft.com/office/powerpoint/2010/main" val="1185823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903308" y="561972"/>
            <a:ext cx="7356772" cy="3345834"/>
          </a:xfrm>
          <a:prstGeom prst="rect">
            <a:avLst/>
          </a:prstGeom>
          <a:solidFill>
            <a:srgbClr val="FFFFFF">
              <a:alpha val="93000"/>
            </a:srgbClr>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endParaRPr lang="fi-FI" sz="2800" b="1" dirty="0">
              <a:solidFill>
                <a:schemeClr val="accent6"/>
              </a:solidFill>
            </a:endParaRPr>
          </a:p>
          <a:p>
            <a:r>
              <a:rPr lang="fi-FI" sz="5400" b="1" dirty="0">
                <a:solidFill>
                  <a:schemeClr val="accent2">
                    <a:lumMod val="75000"/>
                  </a:schemeClr>
                </a:solidFill>
              </a:rPr>
              <a:t>”</a:t>
            </a:r>
            <a:br>
              <a:rPr lang="fi-FI" sz="5400" b="1" dirty="0">
                <a:solidFill>
                  <a:schemeClr val="accent2">
                    <a:lumMod val="75000"/>
                  </a:schemeClr>
                </a:solidFill>
              </a:rPr>
            </a:br>
            <a:r>
              <a:rPr lang="fi-FI" sz="2800" b="1" i="1" dirty="0">
                <a:solidFill>
                  <a:srgbClr val="000000"/>
                </a:solidFill>
              </a:rPr>
              <a:t> </a:t>
            </a:r>
            <a:r>
              <a:rPr lang="fi-FI" sz="2800" b="1" i="1" dirty="0" smtClean="0">
                <a:solidFill>
                  <a:srgbClr val="000000"/>
                </a:solidFill>
              </a:rPr>
              <a:t>Työnjako on vaikeaa. Samoja asioita monessa mediassa. </a:t>
            </a:r>
          </a:p>
          <a:p>
            <a:endParaRPr lang="fi-FI" sz="2800" b="1" i="1" dirty="0">
              <a:solidFill>
                <a:srgbClr val="000000"/>
              </a:solidFill>
            </a:endParaRPr>
          </a:p>
          <a:p>
            <a:r>
              <a:rPr lang="fi-FI" sz="5400" b="1" i="1" dirty="0">
                <a:solidFill>
                  <a:schemeClr val="accent2">
                    <a:lumMod val="75000"/>
                  </a:schemeClr>
                </a:solidFill>
              </a:rPr>
              <a:t>”</a:t>
            </a:r>
          </a:p>
          <a:p>
            <a:r>
              <a:rPr lang="fi-FI" sz="1800" b="1" dirty="0" smtClean="0">
                <a:solidFill>
                  <a:schemeClr val="accent2">
                    <a:lumMod val="75000"/>
                  </a:schemeClr>
                </a:solidFill>
              </a:rPr>
              <a:t>(haastattelu)</a:t>
            </a:r>
            <a:endParaRPr lang="fi-FI" sz="1800" b="1" dirty="0">
              <a:solidFill>
                <a:schemeClr val="accent2">
                  <a:lumMod val="75000"/>
                </a:schemeClr>
              </a:solidFill>
            </a:endParaRPr>
          </a:p>
          <a:p>
            <a:endParaRPr lang="fi-FI" sz="2800" dirty="0"/>
          </a:p>
        </p:txBody>
      </p:sp>
    </p:spTree>
    <p:extLst>
      <p:ext uri="{BB962C8B-B14F-4D97-AF65-F5344CB8AC3E}">
        <p14:creationId xmlns:p14="http://schemas.microsoft.com/office/powerpoint/2010/main" val="4908381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descr="AM_logo_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88" y="1495532"/>
            <a:ext cx="5618730" cy="432210"/>
          </a:xfrm>
          <a:prstGeom prst="rect">
            <a:avLst/>
          </a:prstGeom>
        </p:spPr>
      </p:pic>
      <p:grpSp>
        <p:nvGrpSpPr>
          <p:cNvPr id="17" name="Group 16"/>
          <p:cNvGrpSpPr/>
          <p:nvPr/>
        </p:nvGrpSpPr>
        <p:grpSpPr>
          <a:xfrm>
            <a:off x="2851064" y="3134675"/>
            <a:ext cx="509105" cy="509106"/>
            <a:chOff x="1227668" y="1646882"/>
            <a:chExt cx="597802" cy="597802"/>
          </a:xfrm>
        </p:grpSpPr>
        <p:sp>
          <p:nvSpPr>
            <p:cNvPr id="12" name="Oval 11"/>
            <p:cNvSpPr/>
            <p:nvPr/>
          </p:nvSpPr>
          <p:spPr>
            <a:xfrm>
              <a:off x="1227668" y="1646882"/>
              <a:ext cx="597802" cy="5978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4" name="Picture 13">
              <a:hlinkClick r:id="rId3"/>
            </p:cNvPr>
            <p:cNvPicPr>
              <a:picLocks noChangeAspect="1"/>
            </p:cNvPicPr>
            <p:nvPr/>
          </p:nvPicPr>
          <p:blipFill>
            <a:blip r:embed="rId4"/>
            <a:stretch>
              <a:fillRect/>
            </a:stretch>
          </p:blipFill>
          <p:spPr>
            <a:xfrm>
              <a:off x="1372121" y="1785203"/>
              <a:ext cx="314960" cy="314960"/>
            </a:xfrm>
            <a:prstGeom prst="rect">
              <a:avLst/>
            </a:prstGeom>
          </p:spPr>
        </p:pic>
      </p:grpSp>
      <p:grpSp>
        <p:nvGrpSpPr>
          <p:cNvPr id="19" name="Group 18"/>
          <p:cNvGrpSpPr/>
          <p:nvPr/>
        </p:nvGrpSpPr>
        <p:grpSpPr>
          <a:xfrm>
            <a:off x="3436788" y="3134675"/>
            <a:ext cx="509105" cy="509106"/>
            <a:chOff x="1893980" y="1646882"/>
            <a:chExt cx="597802" cy="597802"/>
          </a:xfrm>
        </p:grpSpPr>
        <p:sp>
          <p:nvSpPr>
            <p:cNvPr id="28" name="Oval 27"/>
            <p:cNvSpPr/>
            <p:nvPr/>
          </p:nvSpPr>
          <p:spPr>
            <a:xfrm>
              <a:off x="1893980" y="1646882"/>
              <a:ext cx="597802" cy="5978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7" name="Picture 66">
              <a:hlinkClick r:id="rId5"/>
            </p:cNvPr>
            <p:cNvPicPr>
              <a:picLocks noChangeAspect="1"/>
            </p:cNvPicPr>
            <p:nvPr/>
          </p:nvPicPr>
          <p:blipFill>
            <a:blip r:embed="rId6"/>
            <a:stretch>
              <a:fillRect/>
            </a:stretch>
          </p:blipFill>
          <p:spPr>
            <a:xfrm>
              <a:off x="2020086" y="1785203"/>
              <a:ext cx="386080" cy="314960"/>
            </a:xfrm>
            <a:prstGeom prst="rect">
              <a:avLst/>
            </a:prstGeom>
          </p:spPr>
        </p:pic>
      </p:grpSp>
      <p:grpSp>
        <p:nvGrpSpPr>
          <p:cNvPr id="21" name="Group 20"/>
          <p:cNvGrpSpPr/>
          <p:nvPr/>
        </p:nvGrpSpPr>
        <p:grpSpPr>
          <a:xfrm>
            <a:off x="4015728" y="3134675"/>
            <a:ext cx="509105" cy="509106"/>
            <a:chOff x="2537512" y="1646882"/>
            <a:chExt cx="597802" cy="597802"/>
          </a:xfrm>
        </p:grpSpPr>
        <p:sp>
          <p:nvSpPr>
            <p:cNvPr id="30" name="Oval 29"/>
            <p:cNvSpPr/>
            <p:nvPr/>
          </p:nvSpPr>
          <p:spPr>
            <a:xfrm>
              <a:off x="2537512" y="1646882"/>
              <a:ext cx="597802" cy="59780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8" name="Picture 67">
              <a:hlinkClick r:id="rId7"/>
            </p:cNvPr>
            <p:cNvPicPr>
              <a:picLocks noChangeAspect="1"/>
            </p:cNvPicPr>
            <p:nvPr/>
          </p:nvPicPr>
          <p:blipFill>
            <a:blip r:embed="rId8"/>
            <a:stretch>
              <a:fillRect/>
            </a:stretch>
          </p:blipFill>
          <p:spPr>
            <a:xfrm>
              <a:off x="2684672" y="1785203"/>
              <a:ext cx="314960" cy="314960"/>
            </a:xfrm>
            <a:prstGeom prst="rect">
              <a:avLst/>
            </a:prstGeom>
          </p:spPr>
        </p:pic>
      </p:grpSp>
      <p:grpSp>
        <p:nvGrpSpPr>
          <p:cNvPr id="24" name="Group 23"/>
          <p:cNvGrpSpPr/>
          <p:nvPr/>
        </p:nvGrpSpPr>
        <p:grpSpPr>
          <a:xfrm>
            <a:off x="5168761" y="3134675"/>
            <a:ext cx="509105" cy="509106"/>
            <a:chOff x="3881527" y="1646882"/>
            <a:chExt cx="597802" cy="597802"/>
          </a:xfrm>
        </p:grpSpPr>
        <p:sp>
          <p:nvSpPr>
            <p:cNvPr id="32" name="Oval 31"/>
            <p:cNvSpPr/>
            <p:nvPr/>
          </p:nvSpPr>
          <p:spPr>
            <a:xfrm>
              <a:off x="3881527" y="1646882"/>
              <a:ext cx="597802" cy="597802"/>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0" name="Picture 69">
              <a:hlinkClick r:id="rId9"/>
            </p:cNvPr>
            <p:cNvPicPr>
              <a:picLocks noChangeAspect="1"/>
            </p:cNvPicPr>
            <p:nvPr/>
          </p:nvPicPr>
          <p:blipFill>
            <a:blip r:embed="rId10"/>
            <a:stretch>
              <a:fillRect/>
            </a:stretch>
          </p:blipFill>
          <p:spPr>
            <a:xfrm>
              <a:off x="3960025" y="1859793"/>
              <a:ext cx="436880" cy="182880"/>
            </a:xfrm>
            <a:prstGeom prst="rect">
              <a:avLst/>
            </a:prstGeom>
          </p:spPr>
        </p:pic>
      </p:grpSp>
      <p:grpSp>
        <p:nvGrpSpPr>
          <p:cNvPr id="23" name="Group 22"/>
          <p:cNvGrpSpPr/>
          <p:nvPr/>
        </p:nvGrpSpPr>
        <p:grpSpPr>
          <a:xfrm>
            <a:off x="4598059" y="3134675"/>
            <a:ext cx="509105" cy="509106"/>
            <a:chOff x="3215214" y="1646882"/>
            <a:chExt cx="597802" cy="597802"/>
          </a:xfrm>
        </p:grpSpPr>
        <p:sp>
          <p:nvSpPr>
            <p:cNvPr id="29" name="Oval 28"/>
            <p:cNvSpPr/>
            <p:nvPr/>
          </p:nvSpPr>
          <p:spPr>
            <a:xfrm>
              <a:off x="3215214" y="1646882"/>
              <a:ext cx="597802" cy="59780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31" name="Picture 30">
              <a:hlinkClick r:id="rId11"/>
            </p:cNvPr>
            <p:cNvPicPr>
              <a:picLocks noChangeAspect="1"/>
            </p:cNvPicPr>
            <p:nvPr/>
          </p:nvPicPr>
          <p:blipFill>
            <a:blip r:embed="rId12"/>
            <a:stretch>
              <a:fillRect/>
            </a:stretch>
          </p:blipFill>
          <p:spPr>
            <a:xfrm>
              <a:off x="3350662" y="1773813"/>
              <a:ext cx="335280" cy="335280"/>
            </a:xfrm>
            <a:prstGeom prst="rect">
              <a:avLst/>
            </a:prstGeom>
          </p:spPr>
        </p:pic>
      </p:grpSp>
      <p:grpSp>
        <p:nvGrpSpPr>
          <p:cNvPr id="7" name="Group 6"/>
          <p:cNvGrpSpPr/>
          <p:nvPr/>
        </p:nvGrpSpPr>
        <p:grpSpPr>
          <a:xfrm>
            <a:off x="5745963" y="3134675"/>
            <a:ext cx="509105" cy="509106"/>
            <a:chOff x="6028559" y="2984185"/>
            <a:chExt cx="503998" cy="503998"/>
          </a:xfrm>
        </p:grpSpPr>
        <p:sp>
          <p:nvSpPr>
            <p:cNvPr id="33" name="Oval 32"/>
            <p:cNvSpPr/>
            <p:nvPr/>
          </p:nvSpPr>
          <p:spPr>
            <a:xfrm>
              <a:off x="6028559" y="2984185"/>
              <a:ext cx="503998" cy="503998"/>
            </a:xfrm>
            <a:prstGeom prst="ellipse">
              <a:avLst/>
            </a:prstGeom>
            <a:solidFill>
              <a:schemeClr val="tx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Picture 5">
              <a:hlinkClick r:id="rId13"/>
            </p:cNvPr>
            <p:cNvPicPr>
              <a:picLocks noChangeAspect="1"/>
            </p:cNvPicPr>
            <p:nvPr/>
          </p:nvPicPr>
          <p:blipFill>
            <a:blip r:embed="rId14"/>
            <a:stretch>
              <a:fillRect/>
            </a:stretch>
          </p:blipFill>
          <p:spPr>
            <a:xfrm>
              <a:off x="6147801" y="3100801"/>
              <a:ext cx="265538" cy="265538"/>
            </a:xfrm>
            <a:prstGeom prst="rect">
              <a:avLst/>
            </a:prstGeom>
          </p:spPr>
        </p:pic>
      </p:grpSp>
      <p:sp>
        <p:nvSpPr>
          <p:cNvPr id="9" name="TextBox 8"/>
          <p:cNvSpPr txBox="1"/>
          <p:nvPr/>
        </p:nvSpPr>
        <p:spPr>
          <a:xfrm>
            <a:off x="0" y="2188990"/>
            <a:ext cx="9144000" cy="646331"/>
          </a:xfrm>
          <a:prstGeom prst="rect">
            <a:avLst/>
          </a:prstGeom>
          <a:noFill/>
        </p:spPr>
        <p:txBody>
          <a:bodyPr wrap="square" rtlCol="0">
            <a:spAutoFit/>
          </a:bodyPr>
          <a:lstStyle/>
          <a:p>
            <a:pPr algn="ctr"/>
            <a:r>
              <a:rPr lang="fi-FI" dirty="0">
                <a:solidFill>
                  <a:schemeClr val="accent6"/>
                </a:solidFill>
              </a:rPr>
              <a:t>www.aikakausmedia.fi    </a:t>
            </a:r>
            <a:r>
              <a:rPr lang="fi-FI" dirty="0">
                <a:solidFill>
                  <a:schemeClr val="accent6"/>
                </a:solidFill>
                <a:latin typeface="Wingdings"/>
                <a:ea typeface="Wingdings"/>
                <a:cs typeface="Wingdings"/>
                <a:sym typeface="Wingdings"/>
              </a:rPr>
              <a:t></a:t>
            </a:r>
            <a:r>
              <a:rPr lang="fi-FI" dirty="0">
                <a:solidFill>
                  <a:schemeClr val="accent6"/>
                </a:solidFill>
              </a:rPr>
              <a:t>   www.mediakortit.fi</a:t>
            </a:r>
          </a:p>
          <a:p>
            <a:pPr algn="ctr"/>
            <a:endParaRPr lang="fi-FI" dirty="0">
              <a:solidFill>
                <a:schemeClr val="accent6"/>
              </a:solidFill>
            </a:endParaRPr>
          </a:p>
        </p:txBody>
      </p:sp>
      <p:sp>
        <p:nvSpPr>
          <p:cNvPr id="35" name="TextBox 34"/>
          <p:cNvSpPr txBox="1"/>
          <p:nvPr/>
        </p:nvSpPr>
        <p:spPr>
          <a:xfrm>
            <a:off x="0" y="3776426"/>
            <a:ext cx="9144000" cy="369332"/>
          </a:xfrm>
          <a:prstGeom prst="rect">
            <a:avLst/>
          </a:prstGeom>
          <a:noFill/>
        </p:spPr>
        <p:txBody>
          <a:bodyPr wrap="square" rtlCol="0">
            <a:spAutoFit/>
          </a:bodyPr>
          <a:lstStyle/>
          <a:p>
            <a:pPr algn="ctr"/>
            <a:r>
              <a:rPr lang="fi-FI" dirty="0">
                <a:solidFill>
                  <a:schemeClr val="accent6"/>
                </a:solidFill>
              </a:rPr>
              <a:t>@aikakausmedia</a:t>
            </a:r>
          </a:p>
        </p:txBody>
      </p:sp>
    </p:spTree>
    <p:extLst>
      <p:ext uri="{BB962C8B-B14F-4D97-AF65-F5344CB8AC3E}">
        <p14:creationId xmlns:p14="http://schemas.microsoft.com/office/powerpoint/2010/main" val="1167044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312803" y="0"/>
            <a:ext cx="8537782" cy="986463"/>
          </a:xfrm>
          <a:prstGeom prst="rect">
            <a:avLst/>
          </a:prstGeom>
          <a:solidFill>
            <a:srgbClr val="FFFFFF">
              <a:alpha val="93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alibri"/>
                <a:ea typeface="+mj-ea"/>
                <a:cs typeface="Calibri"/>
              </a:defRPr>
            </a:lvl1pPr>
          </a:lstStyle>
          <a:p>
            <a:r>
              <a:rPr lang="fi-FI" sz="3000" b="1" dirty="0">
                <a:solidFill>
                  <a:schemeClr val="accent6"/>
                </a:solidFill>
              </a:rPr>
              <a:t>J</a:t>
            </a:r>
            <a:r>
              <a:rPr lang="fi-FI" sz="3000" b="1" dirty="0" smtClean="0">
                <a:solidFill>
                  <a:schemeClr val="accent6"/>
                </a:solidFill>
              </a:rPr>
              <a:t>äsenistön tyypillinen ikä </a:t>
            </a:r>
            <a:br>
              <a:rPr lang="fi-FI" sz="3000" b="1" dirty="0" smtClean="0">
                <a:solidFill>
                  <a:schemeClr val="accent6"/>
                </a:solidFill>
              </a:rPr>
            </a:br>
            <a:r>
              <a:rPr lang="fi-FI" sz="2200" b="1" dirty="0" smtClean="0">
                <a:solidFill>
                  <a:schemeClr val="bg1">
                    <a:lumMod val="75000"/>
                  </a:schemeClr>
                </a:solidFill>
              </a:rPr>
              <a:t>(”Minkä ikäisiä suurin osa jäsenistänne on?”, </a:t>
            </a:r>
            <a:r>
              <a:rPr lang="fi-FI" sz="2200" b="1" dirty="0" smtClean="0">
                <a:solidFill>
                  <a:schemeClr val="bg1">
                    <a:lumMod val="75000"/>
                  </a:schemeClr>
                </a:solidFill>
              </a:rPr>
              <a:t>n=44</a:t>
            </a:r>
            <a:r>
              <a:rPr lang="fi-FI" sz="2200" b="1" dirty="0" smtClean="0">
                <a:solidFill>
                  <a:schemeClr val="bg1">
                    <a:lumMod val="75000"/>
                  </a:schemeClr>
                </a:solidFill>
              </a:rPr>
              <a:t>)</a:t>
            </a:r>
            <a:endParaRPr lang="fi-FI" sz="2200" b="1" dirty="0">
              <a:solidFill>
                <a:schemeClr val="bg1">
                  <a:lumMod val="75000"/>
                </a:schemeClr>
              </a:solidFill>
            </a:endParaRPr>
          </a:p>
        </p:txBody>
      </p:sp>
      <p:graphicFrame>
        <p:nvGraphicFramePr>
          <p:cNvPr id="2" name="Chart 1"/>
          <p:cNvGraphicFramePr/>
          <p:nvPr>
            <p:extLst>
              <p:ext uri="{D42A27DB-BD31-4B8C-83A1-F6EECF244321}">
                <p14:modId xmlns:p14="http://schemas.microsoft.com/office/powerpoint/2010/main" val="1931795234"/>
              </p:ext>
            </p:extLst>
          </p:nvPr>
        </p:nvGraphicFramePr>
        <p:xfrm>
          <a:off x="949384" y="764512"/>
          <a:ext cx="7385481" cy="448842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M_logo_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8503" y="4750760"/>
            <a:ext cx="1525194" cy="117323"/>
          </a:xfrm>
          <a:prstGeom prst="rect">
            <a:avLst/>
          </a:prstGeom>
        </p:spPr>
      </p:pic>
    </p:spTree>
    <p:extLst>
      <p:ext uri="{BB962C8B-B14F-4D97-AF65-F5344CB8AC3E}">
        <p14:creationId xmlns:p14="http://schemas.microsoft.com/office/powerpoint/2010/main" val="1777572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OTER" val="LINE"/>
</p:tagLst>
</file>

<file path=ppt/theme/theme1.xml><?xml version="1.0" encoding="utf-8"?>
<a:theme xmlns:a="http://schemas.openxmlformats.org/drawingml/2006/main" name="Aikakausmedia_widescreen_2015">
  <a:themeElements>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ikakausmedia">
    <a:dk1>
      <a:srgbClr val="E24426"/>
    </a:dk1>
    <a:lt1>
      <a:sysClr val="window" lastClr="FFFFFF"/>
    </a:lt1>
    <a:dk2>
      <a:srgbClr val="000000"/>
    </a:dk2>
    <a:lt2>
      <a:srgbClr val="F2F6F7"/>
    </a:lt2>
    <a:accent1>
      <a:srgbClr val="E24426"/>
    </a:accent1>
    <a:accent2>
      <a:srgbClr val="7AC3BB"/>
    </a:accent2>
    <a:accent3>
      <a:srgbClr val="EBD656"/>
    </a:accent3>
    <a:accent4>
      <a:srgbClr val="F4A89D"/>
    </a:accent4>
    <a:accent5>
      <a:srgbClr val="F2F6F7"/>
    </a:accent5>
    <a:accent6>
      <a:srgbClr val="000000"/>
    </a:accent6>
    <a:hlink>
      <a:srgbClr val="F4A89D"/>
    </a:hlink>
    <a:folHlink>
      <a:srgbClr val="7AC3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2700</TotalTime>
  <Words>1103</Words>
  <Application>Microsoft Macintosh PowerPoint</Application>
  <PresentationFormat>On-screen Show (16:9)</PresentationFormat>
  <Paragraphs>286</Paragraphs>
  <Slides>89</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Calibri</vt:lpstr>
      <vt:lpstr>Wingdings</vt:lpstr>
      <vt:lpstr>Arial</vt:lpstr>
      <vt:lpstr>Aikakausmedia_widescreen_2015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Aikakausmedia</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Järjestölehtien merkitys 2017</dc:title>
  <dc:subject/>
  <dc:creator/>
  <cp:keywords/>
  <dc:description/>
  <cp:lastModifiedBy>Outi Sonkamuotka</cp:lastModifiedBy>
  <cp:revision>195</cp:revision>
  <cp:lastPrinted>2017-10-31T13:19:53Z</cp:lastPrinted>
  <dcterms:created xsi:type="dcterms:W3CDTF">2016-04-06T11:52:17Z</dcterms:created>
  <dcterms:modified xsi:type="dcterms:W3CDTF">2017-10-31T13:26:59Z</dcterms:modified>
  <cp:category/>
</cp:coreProperties>
</file>