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7"/>
  </p:notesMasterIdLst>
  <p:sldIdLst>
    <p:sldId id="257" r:id="rId2"/>
    <p:sldId id="260" r:id="rId3"/>
    <p:sldId id="262" r:id="rId4"/>
    <p:sldId id="259" r:id="rId5"/>
    <p:sldId id="261" r:id="rId6"/>
    <p:sldId id="265" r:id="rId7"/>
    <p:sldId id="264" r:id="rId8"/>
    <p:sldId id="274" r:id="rId9"/>
    <p:sldId id="266" r:id="rId10"/>
    <p:sldId id="267" r:id="rId11"/>
    <p:sldId id="258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7" autoAdjust="0"/>
    <p:restoredTop sz="94535" autoAdjust="0"/>
  </p:normalViewPr>
  <p:slideViewPr>
    <p:cSldViewPr snapToGrid="0" snapToObjects="1">
      <p:cViewPr varScale="1">
        <p:scale>
          <a:sx n="191" d="100"/>
          <a:sy n="191" d="100"/>
        </p:scale>
        <p:origin x="1704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48891807355697E-2"/>
          <c:y val="3.0008206968940101E-2"/>
          <c:w val="0.91284048946791496"/>
          <c:h val="0.9266466051870350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0533-4C6A-9024-8938C62E239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0533-4C6A-9024-8938C62E239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Instagram</c:v>
                </c:pt>
                <c:pt idx="2">
                  <c:v>Twitter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550</c:v>
                </c:pt>
                <c:pt idx="1">
                  <c:v>223</c:v>
                </c:pt>
                <c:pt idx="2">
                  <c:v>190</c:v>
                </c:pt>
                <c:pt idx="3">
                  <c:v>25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4.22555743084553E-2"/>
          <c:w val="0.84276799474168695"/>
          <c:h val="0.774156686416600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02/2018</c:v>
                </c:pt>
                <c:pt idx="1">
                  <c:v>03/2018</c:v>
                </c:pt>
                <c:pt idx="2">
                  <c:v>04/2018</c:v>
                </c:pt>
                <c:pt idx="3">
                  <c:v>05/2018</c:v>
                </c:pt>
                <c:pt idx="4">
                  <c:v>06/2018</c:v>
                </c:pt>
                <c:pt idx="5">
                  <c:v>07/2018</c:v>
                </c:pt>
                <c:pt idx="6">
                  <c:v>08/2018</c:v>
                </c:pt>
                <c:pt idx="7">
                  <c:v>09/2018</c:v>
                </c:pt>
                <c:pt idx="8">
                  <c:v>10/2018</c:v>
                </c:pt>
                <c:pt idx="9">
                  <c:v>11/2018</c:v>
                </c:pt>
                <c:pt idx="10">
                  <c:v>12/2018</c:v>
                </c:pt>
                <c:pt idx="11">
                  <c:v>01/2019</c:v>
                </c:pt>
                <c:pt idx="12">
                  <c:v>02/2019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3234495</c:v>
                </c:pt>
                <c:pt idx="1">
                  <c:v>3274106</c:v>
                </c:pt>
                <c:pt idx="2">
                  <c:v>3308991</c:v>
                </c:pt>
                <c:pt idx="3">
                  <c:v>3337959</c:v>
                </c:pt>
                <c:pt idx="4">
                  <c:v>3369907</c:v>
                </c:pt>
                <c:pt idx="5">
                  <c:v>3393208</c:v>
                </c:pt>
                <c:pt idx="6">
                  <c:v>3432665</c:v>
                </c:pt>
                <c:pt idx="7">
                  <c:v>3474005</c:v>
                </c:pt>
                <c:pt idx="8">
                  <c:v>3516952</c:v>
                </c:pt>
                <c:pt idx="9">
                  <c:v>3560941</c:v>
                </c:pt>
                <c:pt idx="10">
                  <c:v>3589283</c:v>
                </c:pt>
                <c:pt idx="11">
                  <c:v>3569028</c:v>
                </c:pt>
                <c:pt idx="12">
                  <c:v>3605810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02/2018</c:v>
                </c:pt>
                <c:pt idx="1">
                  <c:v>03/2018</c:v>
                </c:pt>
                <c:pt idx="2">
                  <c:v>04/2018</c:v>
                </c:pt>
                <c:pt idx="3">
                  <c:v>05/2018</c:v>
                </c:pt>
                <c:pt idx="4">
                  <c:v>06/2018</c:v>
                </c:pt>
                <c:pt idx="5">
                  <c:v>07/2018</c:v>
                </c:pt>
                <c:pt idx="6">
                  <c:v>08/2018</c:v>
                </c:pt>
                <c:pt idx="7">
                  <c:v>09/2018</c:v>
                </c:pt>
                <c:pt idx="8">
                  <c:v>10/2018</c:v>
                </c:pt>
                <c:pt idx="9">
                  <c:v>11/2018</c:v>
                </c:pt>
                <c:pt idx="10">
                  <c:v>12/2018</c:v>
                </c:pt>
                <c:pt idx="11">
                  <c:v>01/2019</c:v>
                </c:pt>
                <c:pt idx="12">
                  <c:v>02/2019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1866707</c:v>
                </c:pt>
                <c:pt idx="1">
                  <c:v>1888145</c:v>
                </c:pt>
                <c:pt idx="2">
                  <c:v>1902952</c:v>
                </c:pt>
                <c:pt idx="3">
                  <c:v>1917951</c:v>
                </c:pt>
                <c:pt idx="4">
                  <c:v>1932335</c:v>
                </c:pt>
                <c:pt idx="5">
                  <c:v>1944929</c:v>
                </c:pt>
                <c:pt idx="6">
                  <c:v>1955478</c:v>
                </c:pt>
                <c:pt idx="7">
                  <c:v>1968173</c:v>
                </c:pt>
                <c:pt idx="8">
                  <c:v>1980297</c:v>
                </c:pt>
                <c:pt idx="9">
                  <c:v>1995229</c:v>
                </c:pt>
                <c:pt idx="10">
                  <c:v>2003459</c:v>
                </c:pt>
                <c:pt idx="11">
                  <c:v>1963062</c:v>
                </c:pt>
                <c:pt idx="12">
                  <c:v>1974001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02/2018</c:v>
                </c:pt>
                <c:pt idx="1">
                  <c:v>03/2018</c:v>
                </c:pt>
                <c:pt idx="2">
                  <c:v>04/2018</c:v>
                </c:pt>
                <c:pt idx="3">
                  <c:v>05/2018</c:v>
                </c:pt>
                <c:pt idx="4">
                  <c:v>06/2018</c:v>
                </c:pt>
                <c:pt idx="5">
                  <c:v>07/2018</c:v>
                </c:pt>
                <c:pt idx="6">
                  <c:v>08/2018</c:v>
                </c:pt>
                <c:pt idx="7">
                  <c:v>09/2018</c:v>
                </c:pt>
                <c:pt idx="8">
                  <c:v>10/2018</c:v>
                </c:pt>
                <c:pt idx="9">
                  <c:v>11/2018</c:v>
                </c:pt>
                <c:pt idx="10">
                  <c:v>12/2018</c:v>
                </c:pt>
                <c:pt idx="11">
                  <c:v>01/2019</c:v>
                </c:pt>
                <c:pt idx="12">
                  <c:v>02/2019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648506</c:v>
                </c:pt>
                <c:pt idx="1">
                  <c:v>658215</c:v>
                </c:pt>
                <c:pt idx="2">
                  <c:v>663774</c:v>
                </c:pt>
                <c:pt idx="3">
                  <c:v>665475</c:v>
                </c:pt>
                <c:pt idx="4">
                  <c:v>666901</c:v>
                </c:pt>
                <c:pt idx="5">
                  <c:v>665294</c:v>
                </c:pt>
                <c:pt idx="6">
                  <c:v>666989</c:v>
                </c:pt>
                <c:pt idx="7">
                  <c:v>670081</c:v>
                </c:pt>
                <c:pt idx="8">
                  <c:v>674066</c:v>
                </c:pt>
                <c:pt idx="9">
                  <c:v>675489</c:v>
                </c:pt>
                <c:pt idx="10">
                  <c:v>677737</c:v>
                </c:pt>
                <c:pt idx="11">
                  <c:v>677932</c:v>
                </c:pt>
                <c:pt idx="12">
                  <c:v>680645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02/2018</c:v>
                </c:pt>
                <c:pt idx="1">
                  <c:v>03/2018</c:v>
                </c:pt>
                <c:pt idx="2">
                  <c:v>04/2018</c:v>
                </c:pt>
                <c:pt idx="3">
                  <c:v>05/2018</c:v>
                </c:pt>
                <c:pt idx="4">
                  <c:v>06/2018</c:v>
                </c:pt>
                <c:pt idx="5">
                  <c:v>07/2018</c:v>
                </c:pt>
                <c:pt idx="6">
                  <c:v>08/2018</c:v>
                </c:pt>
                <c:pt idx="7">
                  <c:v>09/2018</c:v>
                </c:pt>
                <c:pt idx="8">
                  <c:v>10/2018</c:v>
                </c:pt>
                <c:pt idx="9">
                  <c:v>11/2018</c:v>
                </c:pt>
                <c:pt idx="10">
                  <c:v>12/2018</c:v>
                </c:pt>
                <c:pt idx="11">
                  <c:v>01/2019</c:v>
                </c:pt>
                <c:pt idx="12">
                  <c:v>02/2019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626480</c:v>
                </c:pt>
                <c:pt idx="1">
                  <c:v>633526</c:v>
                </c:pt>
                <c:pt idx="2">
                  <c:v>645460</c:v>
                </c:pt>
                <c:pt idx="3">
                  <c:v>655436</c:v>
                </c:pt>
                <c:pt idx="4">
                  <c:v>668373</c:v>
                </c:pt>
                <c:pt idx="5">
                  <c:v>678894</c:v>
                </c:pt>
                <c:pt idx="6">
                  <c:v>702593</c:v>
                </c:pt>
                <c:pt idx="7">
                  <c:v>724868</c:v>
                </c:pt>
                <c:pt idx="8">
                  <c:v>749503</c:v>
                </c:pt>
                <c:pt idx="9">
                  <c:v>774139</c:v>
                </c:pt>
                <c:pt idx="10">
                  <c:v>790634</c:v>
                </c:pt>
                <c:pt idx="11">
                  <c:v>797116</c:v>
                </c:pt>
                <c:pt idx="12">
                  <c:v>817347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19788976"/>
        <c:axId val="-2119884656"/>
      </c:lineChart>
      <c:catAx>
        <c:axId val="-211978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-2119884656"/>
        <c:crosses val="autoZero"/>
        <c:auto val="1"/>
        <c:lblAlgn val="ctr"/>
        <c:lblOffset val="100"/>
        <c:noMultiLvlLbl val="0"/>
      </c:catAx>
      <c:valAx>
        <c:axId val="-211988465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fi-FI"/>
          </a:p>
        </c:txPr>
        <c:crossAx val="-2119788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Helmikuu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881685236185699E-3"/>
                  <c:y val="3.9357919740658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EC-406D-82AA-7358C6725749}"/>
                </c:ext>
              </c:extLst>
            </c:dLbl>
            <c:dLbl>
              <c:idx val="1"/>
              <c:layout>
                <c:manualLayout>
                  <c:x val="3.3222139442998099E-3"/>
                  <c:y val="8.7746086317276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EC-406D-82AA-7358C6725749}"/>
                </c:ext>
              </c:extLst>
            </c:dLbl>
            <c:dLbl>
              <c:idx val="2"/>
              <c:layout>
                <c:manualLayout>
                  <c:x val="-8.3055348607495305E-3"/>
                  <c:y val="4.3869588588310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EC-406D-82AA-7358C6725749}"/>
                </c:ext>
              </c:extLst>
            </c:dLbl>
            <c:dLbl>
              <c:idx val="3"/>
              <c:layout>
                <c:manualLayout>
                  <c:x val="5.4397983442295E-4"/>
                  <c:y val="-4.5185779883069702E-4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en-US" sz="18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8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[VALUE]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n-lt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36782</c:v>
                </c:pt>
                <c:pt idx="1">
                  <c:v>10939</c:v>
                </c:pt>
                <c:pt idx="2">
                  <c:v>20231</c:v>
                </c:pt>
                <c:pt idx="3">
                  <c:v>2713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2.1684639756908101E-2"/>
                  <c:y val="4.1617208734812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EC-406D-82AA-7358C6725749}"/>
                </c:ext>
              </c:extLst>
            </c:dLbl>
            <c:dLbl>
              <c:idx val="1"/>
              <c:layout>
                <c:manualLayout>
                  <c:x val="2.0416312645968101E-2"/>
                  <c:y val="8.2115136683528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EC-406D-82AA-7358C6725749}"/>
                </c:ext>
              </c:extLst>
            </c:dLbl>
            <c:dLbl>
              <c:idx val="2"/>
              <c:layout>
                <c:manualLayout>
                  <c:x val="2.1608908974476999E-2"/>
                  <c:y val="9.1069382972284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EC-406D-82AA-7358C6725749}"/>
                </c:ext>
              </c:extLst>
            </c:dLbl>
            <c:dLbl>
              <c:idx val="3"/>
              <c:layout>
                <c:manualLayout>
                  <c:x val="2.0733361724747001E-2"/>
                  <c:y val="8.4930611500402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46964.108108108107</c:v>
                </c:pt>
                <c:pt idx="1">
                  <c:v>21571.891891891893</c:v>
                </c:pt>
                <c:pt idx="2">
                  <c:v>16010.108108108108</c:v>
                </c:pt>
                <c:pt idx="3">
                  <c:v>6998.4594594594591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568240"/>
        <c:axId val="-2116565920"/>
      </c:barChart>
      <c:catAx>
        <c:axId val="-21165682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16565920"/>
        <c:crosses val="autoZero"/>
        <c:auto val="1"/>
        <c:lblAlgn val="ctr"/>
        <c:lblOffset val="100"/>
        <c:noMultiLvlLbl val="0"/>
      </c:catAx>
      <c:valAx>
        <c:axId val="-21165659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-2116568240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fi-FI"/>
          </a:p>
        </c:txPr>
      </c:legendEntry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99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95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2/2019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2/2019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chart" Target="../charts/char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57370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helmikuu 2019,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helmikuu 2018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54,7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-3,0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22,7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+3,3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18,9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-1,2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+0,7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helmikuu 2019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908044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3 605 810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302" y="2629069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5246" y="3980433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2/2019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991082"/>
              </p:ext>
            </p:extLst>
          </p:nvPr>
        </p:nvGraphicFramePr>
        <p:xfrm>
          <a:off x="3254011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1 462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1 453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648313" y="1002759"/>
            <a:ext cx="184773" cy="184773"/>
            <a:chOff x="2537512" y="1646882"/>
            <a:chExt cx="597802" cy="597802"/>
          </a:xfrm>
        </p:grpSpPr>
        <p:sp>
          <p:nvSpPr>
            <p:cNvPr id="25" name="Oval 2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306163"/>
              </p:ext>
            </p:extLst>
          </p:nvPr>
        </p:nvGraphicFramePr>
        <p:xfrm>
          <a:off x="6179379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7218445" y="1011641"/>
            <a:ext cx="184773" cy="184773"/>
            <a:chOff x="1893980" y="1646882"/>
            <a:chExt cx="597802" cy="597802"/>
          </a:xfrm>
        </p:grpSpPr>
        <p:sp>
          <p:nvSpPr>
            <p:cNvPr id="21" name="Oval 20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helmikuu 2019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2/2019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518269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FACEBOOK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2 441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Tee Itse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Cosmopolitan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(209 kpl) / helmikuu 2019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69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Ammattiautot      Anna      Antiikki &amp; Design      Apteekkarilehti     Apu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Juniori      Arkkitehti      Arkkitehtiuutiset      Aromi      Arvopaperi      Askel      Auto Bild Suomi      Automaatioväylä      Avotakka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Hevoshullu      Hifimaailma      Hiihto      HR Viesti      Hymy      Hyvä Terveys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Käsityöt      Kauneus &amp; Terveys      Kello &amp; Kulta      Kemia-Kemi      Kippari      KITA Kiinteistö &amp; Talotekniikka      Kodin Kuvalehti      Koiramme      Kolmiokirjan Ristikot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Konekuriiri      Konepörssi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Markkinointi &amp; Mainonta Matkaopas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Nuotta      Nyyrikki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(209 kpl) / helmikuu 2019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69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Oluelle      Oma Aika      Oma Piha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Osuustoiminta      Palokuntalainen      Parnasso      Partiojohtaja      Pelastustieto      Pelit      Perhokalastus      Perusta      Pieni on Suurin      Pikkukaupunki      Pinni      Polemiikki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Rakennustaito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TAITO      Talentia      Talotekniikka      Talouselämä      Taloustaito      Teatteri &amp; Tanssi -lehti      Tee Itse      Tehy      Tekniikan Historia      Tekniikan Maailma      Tekniikka &amp; Talous      Terveydeksi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www.aikakausmedia.fi/some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6785425" y="2682333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88" name="TextBox 87"/>
          <p:cNvSpPr txBox="1"/>
          <p:nvPr/>
        </p:nvSpPr>
        <p:spPr>
          <a:xfrm>
            <a:off x="7500132" y="268457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+ 190 867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30 %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85425" y="3501304"/>
            <a:ext cx="2290178" cy="616256"/>
            <a:chOff x="6785425" y="3501304"/>
            <a:chExt cx="2290178" cy="616256"/>
          </a:xfrm>
        </p:grpSpPr>
        <p:grpSp>
          <p:nvGrpSpPr>
            <p:cNvPr id="63" name="Group 62"/>
            <p:cNvGrpSpPr/>
            <p:nvPr/>
          </p:nvGrpSpPr>
          <p:grpSpPr>
            <a:xfrm>
              <a:off x="6785425" y="3501304"/>
              <a:ext cx="599465" cy="599465"/>
              <a:chOff x="1893980" y="1646882"/>
              <a:chExt cx="597802" cy="597802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sp>
          <p:nvSpPr>
            <p:cNvPr id="69" name="TextBox 68"/>
            <p:cNvSpPr txBox="1"/>
            <p:nvPr/>
          </p:nvSpPr>
          <p:spPr>
            <a:xfrm>
              <a:off x="7500132" y="3532784"/>
              <a:ext cx="1575471" cy="5847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i-FI" sz="1600" b="1" dirty="0">
                  <a:solidFill>
                    <a:srgbClr val="7F7F7F"/>
                  </a:solidFill>
                </a:rPr>
                <a:t>+ 32 139</a:t>
              </a:r>
              <a:br>
                <a:rPr lang="fi-FI" sz="1600" b="1" dirty="0">
                  <a:solidFill>
                    <a:srgbClr val="7F7F7F"/>
                  </a:solidFill>
                </a:rPr>
              </a:br>
              <a:r>
                <a:rPr lang="fi-FI" sz="1200" b="1" dirty="0">
                  <a:solidFill>
                    <a:srgbClr val="7F7F7F"/>
                  </a:solidFill>
                  <a:latin typeface="Wingdings"/>
                  <a:ea typeface="Wingdings"/>
                  <a:cs typeface="Wingdings"/>
                  <a:sym typeface="Wingdings"/>
                </a:rPr>
                <a:t></a:t>
              </a:r>
              <a:r>
                <a:rPr lang="fi-FI" sz="1600" b="1" dirty="0">
                  <a:solidFill>
                    <a:srgbClr val="7F7F7F"/>
                  </a:solidFill>
                </a:rPr>
                <a:t> 5 %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2/2018 – 2/2019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92668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2/2019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491047470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497869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432939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898538" y="1351406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91689" y="1619802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56989" y="2579226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485660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44629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109396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3 605 810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21926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1 974 001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05192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817 347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3550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680 645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355296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3 234 495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5245" y="228831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1 866 707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5952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648 506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69769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624 480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+ 107 294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6 %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+ 371 315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11 %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880009" y="3322743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helmikuu 2019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2/2019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7"/>
            <a:chOff x="720308" y="909225"/>
            <a:chExt cx="7645504" cy="3695597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3476078879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6963233" y="3803941"/>
              <a:ext cx="800879" cy="800879"/>
              <a:chOff x="3158233" y="1646882"/>
              <a:chExt cx="597802" cy="59780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58233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84340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5272218" y="3803942"/>
              <a:ext cx="800879" cy="800880"/>
              <a:chOff x="1275283" y="1646881"/>
              <a:chExt cx="597802" cy="5978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275283" y="1646881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6704" y="1782967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helmikuu 2019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2/2019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05898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76 505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71 326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70 122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57 656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53 500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52 922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50 630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44 795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44 577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44 297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981243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212 692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207 603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164 105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148 803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138 966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110 388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103 202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94 542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93 414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80 687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45481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148 974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97 130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82 266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72 247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64 553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61 309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50 147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48 613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44 808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37 607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helmikuu 2019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2/2019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719064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36 492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35 798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35 634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32 156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30 791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30 614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26 733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24 936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24 551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74587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54 672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42 112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38 024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31 609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30 635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30 523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30 239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27 389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25 762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24 561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helmikuu 2019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2/2019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876161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23 490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22 926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22 549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21 488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20 322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20 224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20 020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16 911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15 953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15 463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097665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168 609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119 930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74 920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49 626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20 425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18 871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16 415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11 488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10 844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10 157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helmikuu 2019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2/2019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275254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9 154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8 058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7 730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6 909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6 165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6 144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5 763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4 772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4 442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4 352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49411" y="1009622"/>
            <a:ext cx="173991" cy="173991"/>
            <a:chOff x="4787029" y="686141"/>
            <a:chExt cx="343540" cy="343540"/>
          </a:xfrm>
        </p:grpSpPr>
        <p:sp>
          <p:nvSpPr>
            <p:cNvPr id="30" name="Oval 29"/>
            <p:cNvSpPr/>
            <p:nvPr/>
          </p:nvSpPr>
          <p:spPr>
            <a:xfrm>
              <a:off x="4787029" y="686141"/>
              <a:ext cx="343540" cy="3435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64867" y="759085"/>
              <a:ext cx="192676" cy="192676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1591256" y="1004526"/>
            <a:ext cx="191888" cy="191888"/>
            <a:chOff x="5324534" y="838541"/>
            <a:chExt cx="343540" cy="343540"/>
          </a:xfrm>
        </p:grpSpPr>
        <p:sp>
          <p:nvSpPr>
            <p:cNvPr id="28" name="Oval 27"/>
            <p:cNvSpPr/>
            <p:nvPr/>
          </p:nvSpPr>
          <p:spPr>
            <a:xfrm>
              <a:off x="5324534" y="838541"/>
              <a:ext cx="343540" cy="3435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69645" y="960895"/>
              <a:ext cx="251063" cy="105096"/>
            </a:xfrm>
            <a:prstGeom prst="rect">
              <a:avLst/>
            </a:prstGeom>
          </p:spPr>
        </p:pic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750640"/>
              </p:ext>
            </p:extLst>
          </p:nvPr>
        </p:nvGraphicFramePr>
        <p:xfrm>
          <a:off x="4758347" y="917625"/>
          <a:ext cx="4063942" cy="36305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80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6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noProof="0" dirty="0"/>
                        <a:t>PINTEREST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noProof="0" dirty="0"/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  <a:endParaRPr lang="fi-FI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14 014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4 989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4 699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4 061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2 315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Kotipuutarha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2 090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1 161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200" u="sng" dirty="0">
                <a:solidFill>
                  <a:schemeClr val="bg1">
                    <a:lumMod val="65000"/>
                  </a:schemeClr>
                </a:solidFill>
              </a:rPr>
              <a:t>YouTubessa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ja </a:t>
            </a:r>
            <a:r>
              <a:rPr lang="fi-FI" sz="2200" u="sng" dirty="0">
                <a:solidFill>
                  <a:schemeClr val="accent4"/>
                </a:solidFill>
              </a:rPr>
              <a:t>Pinterestissä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10 / helmikuu 2019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2/2019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110676"/>
              </p:ext>
            </p:extLst>
          </p:nvPr>
        </p:nvGraphicFramePr>
        <p:xfrm>
          <a:off x="353029" y="917626"/>
          <a:ext cx="4097099" cy="36460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8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YOUTUBE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kanavan</a:t>
                      </a:r>
                      <a:r>
                        <a:rPr lang="fi-FI" sz="1100" b="0" baseline="0" noProof="0" dirty="0"/>
                        <a:t> </a:t>
                      </a:r>
                      <a:br>
                        <a:rPr lang="fi-FI" sz="1100" b="0" baseline="0" noProof="0" dirty="0"/>
                      </a:br>
                      <a:r>
                        <a:rPr lang="fi-FI" sz="1100" b="0" baseline="0" noProof="0" dirty="0"/>
                        <a:t>tilaajia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37 863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14 089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Koululainen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5 130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Tuulilasi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3 754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Konepörssi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3 694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2 421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2 333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Urakointi Uutiset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1 601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25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helmikuu 2019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2/2019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89750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Tuulilasi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891940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3 957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3 076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1 717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1 522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1 453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2798</TotalTime>
  <Words>1509</Words>
  <Application>Microsoft Macintosh PowerPoint</Application>
  <PresentationFormat>On-screen Show (16:9)</PresentationFormat>
  <Paragraphs>559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Aikakausmedia_widescreen_2017</vt:lpstr>
      <vt:lpstr>Aikakausmedioiden someyleisöt / helmikuu 2019</vt:lpstr>
      <vt:lpstr>Yleisömäärien kehitys 2/2018 – 2/2019</vt:lpstr>
      <vt:lpstr>Yleisömäärien kasvu / helmikuu 2019</vt:lpstr>
      <vt:lpstr>Eniten seuraajia kaikissa kanavissa TOP 20 / helmikuu 2019</vt:lpstr>
      <vt:lpstr>Eniten seuraajia Facebookissa TOP 20 / helmikuu 2019</vt:lpstr>
      <vt:lpstr>Eniten seuraajia Instagramissa TOP 20 / helmikuu 2019</vt:lpstr>
      <vt:lpstr>Eniten seuraajia Twitterissä TOP 20 / helmikuu 2019</vt:lpstr>
      <vt:lpstr>Eniten seuraajia YouTubessa ja Pinterestissä TOP 10 / helmikuu 2019</vt:lpstr>
      <vt:lpstr>Eniten uusia seuraajia kaikissa kanavissa / helmikuu 2019</vt:lpstr>
      <vt:lpstr>Eniten uusia seuraajia Facebookissa, Twitterissä ja Instagramissa / helmikuu 2019</vt:lpstr>
      <vt:lpstr>Mukana olleet mediat (209 kpl) / helmikuu 2019</vt:lpstr>
      <vt:lpstr>Mukana olleet mediat (209 kpl) / helmikuu 2019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Outi Itävuo</cp:lastModifiedBy>
  <cp:revision>339</cp:revision>
  <dcterms:created xsi:type="dcterms:W3CDTF">2016-11-29T11:48:27Z</dcterms:created>
  <dcterms:modified xsi:type="dcterms:W3CDTF">2019-03-04T14:11:11Z</dcterms:modified>
  <cp:category/>
</cp:coreProperties>
</file>