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41"/>
  </p:notesMasterIdLst>
  <p:handoutMasterIdLst>
    <p:handoutMasterId r:id="rId42"/>
  </p:handoutMasterIdLst>
  <p:sldIdLst>
    <p:sldId id="307" r:id="rId2"/>
    <p:sldId id="302" r:id="rId3"/>
    <p:sldId id="362" r:id="rId4"/>
    <p:sldId id="301" r:id="rId5"/>
    <p:sldId id="303" r:id="rId6"/>
    <p:sldId id="304" r:id="rId7"/>
    <p:sldId id="305" r:id="rId8"/>
    <p:sldId id="306" r:id="rId9"/>
    <p:sldId id="308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6" r:id="rId19"/>
    <p:sldId id="347" r:id="rId20"/>
    <p:sldId id="348" r:id="rId21"/>
    <p:sldId id="349" r:id="rId22"/>
    <p:sldId id="361" r:id="rId23"/>
    <p:sldId id="350" r:id="rId24"/>
    <p:sldId id="322" r:id="rId25"/>
    <p:sldId id="323" r:id="rId26"/>
    <p:sldId id="324" r:id="rId27"/>
    <p:sldId id="325" r:id="rId28"/>
    <p:sldId id="326" r:id="rId29"/>
    <p:sldId id="327" r:id="rId30"/>
    <p:sldId id="351" r:id="rId31"/>
    <p:sldId id="352" r:id="rId32"/>
    <p:sldId id="353" r:id="rId33"/>
    <p:sldId id="354" r:id="rId34"/>
    <p:sldId id="355" r:id="rId35"/>
    <p:sldId id="356" r:id="rId36"/>
    <p:sldId id="357" r:id="rId37"/>
    <p:sldId id="358" r:id="rId38"/>
    <p:sldId id="360" r:id="rId39"/>
    <p:sldId id="363" r:id="rId4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3F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 autoAdjust="0"/>
    <p:restoredTop sz="91212" autoAdjust="0"/>
  </p:normalViewPr>
  <p:slideViewPr>
    <p:cSldViewPr snapToGrid="0" snapToObjects="1">
      <p:cViewPr varScale="1">
        <p:scale>
          <a:sx n="159" d="100"/>
          <a:sy n="159" d="100"/>
        </p:scale>
        <p:origin x="712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F7E472-477F-6D4F-9AA8-9A433E6C41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1C43D0-2948-E242-B401-082A413B70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83E45-E5FA-654B-9CA8-AA1E19421202}" type="datetimeFigureOut">
              <a:rPr lang="fi-FI" smtClean="0"/>
              <a:t>15.4.2019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7D4424-6EC2-1244-B9B3-E70D5733E9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B03002-0643-FF44-A31D-69F1A9887E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DFBCD-45CA-0F41-AF6C-BA4640918E7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0409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B7CBD-601D-F444-A318-0C5E70F29762}" type="datetimeFigureOut">
              <a:rPr lang="en-US" smtClean="0"/>
              <a:t>4/15/19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86774-E067-664B-857E-7B97D051BD2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0912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0543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dirty="0"/>
              <a:t>Kuvahaku esim. ”illanistujaiset”, ”</a:t>
            </a:r>
            <a:r>
              <a:rPr lang="fi-FI" dirty="0" err="1"/>
              <a:t>illanvietto+ruoka</a:t>
            </a:r>
            <a:r>
              <a:rPr lang="fi-FI" dirty="0"/>
              <a:t>”, ”risotto” tms. ”Olisi</a:t>
            </a:r>
            <a:r>
              <a:rPr lang="fi-FI" baseline="0" dirty="0"/>
              <a:t> hyvä että resepti </a:t>
            </a:r>
            <a:r>
              <a:rPr lang="fi-FI" baseline="0" dirty="0" err="1"/>
              <a:t>tulis</a:t>
            </a:r>
            <a:r>
              <a:rPr lang="fi-FI" baseline="0" dirty="0"/>
              <a:t> netissä heti </a:t>
            </a:r>
            <a:r>
              <a:rPr lang="fi-FI" baseline="0" dirty="0" err="1"/>
              <a:t>alkuuun</a:t>
            </a:r>
            <a:r>
              <a:rPr lang="fi-FI" baseline="0" dirty="0"/>
              <a:t> ja </a:t>
            </a:r>
            <a:r>
              <a:rPr lang="fi-FI" baseline="0" dirty="0" err="1"/>
              <a:t>mahtuis</a:t>
            </a:r>
            <a:r>
              <a:rPr lang="fi-FI" baseline="0" dirty="0"/>
              <a:t> näyttöruutuun, ettei tarvis sotkea sormilla kännykkää</a:t>
            </a:r>
            <a:r>
              <a:rPr lang="mr-IN" baseline="0" dirty="0"/>
              <a:t>…</a:t>
            </a:r>
            <a:r>
              <a:rPr lang="fi-FI" baseline="0" dirty="0"/>
              <a:t>”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8309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dirty="0"/>
              <a:t>”Ei </a:t>
            </a:r>
            <a:r>
              <a:rPr lang="fi-FI" dirty="0" err="1"/>
              <a:t>oo</a:t>
            </a:r>
            <a:r>
              <a:rPr lang="fi-FI" dirty="0"/>
              <a:t> lapsia, niin en </a:t>
            </a:r>
            <a:r>
              <a:rPr lang="fi-FI" dirty="0" err="1"/>
              <a:t>tota</a:t>
            </a:r>
            <a:r>
              <a:rPr lang="fi-FI" dirty="0"/>
              <a:t> lukisi” ”Jos aihe on kiinnostava, niin sitten luen.”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4747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>
                <a:latin typeface="Calibri" pitchFamily="34" charset="0"/>
              </a:rPr>
              <a:t>”Uusia tuotteita seuraan kyllä ja ostankin</a:t>
            </a:r>
            <a:r>
              <a:rPr lang="mr-IN" sz="1200" dirty="0">
                <a:latin typeface="Calibri" pitchFamily="34" charset="0"/>
              </a:rPr>
              <a:t>…</a:t>
            </a:r>
            <a:r>
              <a:rPr lang="fi-FI" sz="1200" dirty="0">
                <a:latin typeface="Calibri" pitchFamily="34" charset="0"/>
              </a:rPr>
              <a:t>paitsi kosmetiikassa ne on usein niin kalliita, että pitäisi saada se testeri ensin, sopiiko omalle iholle.”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7986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100" dirty="0">
              <a:latin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0277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sz="1100" dirty="0"/>
              <a:t>Tarpeen mukaan katsellaan </a:t>
            </a:r>
            <a:r>
              <a:rPr lang="fi-FI" sz="1100" dirty="0" err="1"/>
              <a:t>natiivimainoksia</a:t>
            </a:r>
            <a:r>
              <a:rPr lang="fi-FI" sz="1100" dirty="0"/>
              <a:t>, mitkä</a:t>
            </a:r>
            <a:r>
              <a:rPr lang="fi-FI" sz="1100" baseline="0" dirty="0"/>
              <a:t> asiat itselle sillä hetkellä tärkeitä tai mitä on aikeissa ostaa lähiaikoina. Jos on lapsia, lasten juttuja </a:t>
            </a:r>
            <a:r>
              <a:rPr lang="mr-IN" sz="1100" baseline="0" dirty="0"/>
              <a:t>–</a:t>
            </a:r>
            <a:r>
              <a:rPr lang="fi-FI" sz="1100" baseline="0" dirty="0"/>
              <a:t> jos ei </a:t>
            </a:r>
            <a:r>
              <a:rPr lang="fi-FI" sz="1100" baseline="0" dirty="0" err="1"/>
              <a:t>oo</a:t>
            </a:r>
            <a:r>
              <a:rPr lang="fi-FI" sz="1100" baseline="0" dirty="0"/>
              <a:t> lapsia, niin ei lasten jutut niin kiinnosta. Joskin osa naisista huolehtii kaikkien muidenkin asioista ja haluaa olla perillä kaikesta ;)</a:t>
            </a:r>
          </a:p>
          <a:p>
            <a:pPr eaLnBrk="1" hangingPunct="1"/>
            <a:endParaRPr lang="fi-FI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8685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sz="1100" dirty="0"/>
              <a:t>BLOGIT YMS: Ei saa olla liian lavastettu fiilis, ei toistaa brändiä/tuotetta liian monta kertaa, ei kehua liian ylenpalttisesti ja muovisesti </a:t>
            </a:r>
            <a:r>
              <a:rPr lang="mr-IN" sz="1100" dirty="0"/>
              <a:t>–</a:t>
            </a:r>
            <a:r>
              <a:rPr lang="fi-FI" sz="1100" dirty="0"/>
              <a:t> mieluiten olla AIDON oloinen,</a:t>
            </a:r>
            <a:r>
              <a:rPr lang="fi-FI" sz="1100" baseline="0" dirty="0"/>
              <a:t> reilusti kertoa että sain tuotenäytteet ja kokeilin ja tätä mieltä olen. Ei saa olla liian siloteltua ja liian täydellistä. Liian teennäiset jäävät lukijalta kesken. Ärsyttää myös, jos on liian piilomainontaa </a:t>
            </a:r>
            <a:r>
              <a:rPr lang="mr-IN" sz="1100" baseline="0" dirty="0"/>
              <a:t>–</a:t>
            </a:r>
            <a:r>
              <a:rPr lang="fi-FI" sz="1100" baseline="0" dirty="0"/>
              <a:t> juttu tehty toimituksellisesti, sitten </a:t>
            </a:r>
            <a:r>
              <a:rPr lang="fi-FI" sz="1100" baseline="0" dirty="0" err="1"/>
              <a:t>yllättäin</a:t>
            </a:r>
            <a:r>
              <a:rPr lang="fi-FI" sz="1100" baseline="0" dirty="0"/>
              <a:t> paljastuu että yhtä merkkiä vain kehutaan.</a:t>
            </a:r>
            <a:endParaRPr lang="fi-FI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652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sz="1100" dirty="0"/>
              <a:t>”Netissähän liikkuu vaikka minkälaista käyttäjäkokemusta, että niistä pitää vaan päättää,</a:t>
            </a:r>
            <a:r>
              <a:rPr lang="fi-FI" sz="1100" baseline="0" dirty="0"/>
              <a:t> mihin uskoo”</a:t>
            </a:r>
            <a:endParaRPr lang="fi-FI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5201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100" dirty="0">
                <a:latin typeface="Calibri" pitchFamily="34" charset="0"/>
              </a:rPr>
              <a:t>”Tässä on näitä kivoja tuotteita ja kun </a:t>
            </a:r>
            <a:r>
              <a:rPr lang="fi-FI" sz="1100" dirty="0" err="1">
                <a:latin typeface="Calibri" pitchFamily="34" charset="0"/>
              </a:rPr>
              <a:t>mä</a:t>
            </a:r>
            <a:r>
              <a:rPr lang="fi-FI" sz="1100" dirty="0">
                <a:latin typeface="Calibri" pitchFamily="34" charset="0"/>
              </a:rPr>
              <a:t> jotain haluaisin, niin ei mitään tietoa, mistä voisin sen ostaa ja millä hinnalla, ei edes linkkiä nettiin”</a:t>
            </a:r>
            <a:br>
              <a:rPr lang="fi-FI" sz="1100" dirty="0">
                <a:latin typeface="Calibri" pitchFamily="34" charset="0"/>
              </a:rPr>
            </a:br>
            <a:r>
              <a:rPr lang="fi-FI" sz="1100" dirty="0">
                <a:latin typeface="Calibri" pitchFamily="34" charset="0"/>
              </a:rPr>
              <a:t>”Tässä porrastreenissä jos olisi linkit tuotebrändeihin, niin menisin kyllä katsomaan noita tossuja ja jumppavaatteita”</a:t>
            </a:r>
            <a:br>
              <a:rPr lang="fi-FI" sz="1100" dirty="0">
                <a:latin typeface="Calibri" pitchFamily="34" charset="0"/>
              </a:rPr>
            </a:br>
            <a:r>
              <a:rPr lang="fi-FI" sz="1100" dirty="0">
                <a:latin typeface="Calibri" pitchFamily="34" charset="0"/>
              </a:rPr>
              <a:t>”Miksei kuvaa klikkaamalla pääse tuotesivustolle?”</a:t>
            </a:r>
            <a:endParaRPr lang="fi-FI" sz="1050" dirty="0">
              <a:latin typeface="Calibri" pitchFamily="34" charset="0"/>
            </a:endParaRPr>
          </a:p>
          <a:p>
            <a:pPr eaLnBrk="1" hangingPunct="1"/>
            <a:endParaRPr lang="fi-FI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078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5877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15037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7415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05327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200" dirty="0">
              <a:solidFill>
                <a:schemeClr val="tx2">
                  <a:lumMod val="85000"/>
                  <a:lumOff val="15000"/>
                </a:schemeClr>
              </a:solidFill>
              <a:latin typeface="Times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2176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sz="1200" dirty="0">
              <a:solidFill>
                <a:schemeClr val="tx2">
                  <a:lumMod val="85000"/>
                  <a:lumOff val="15000"/>
                </a:schemeClr>
              </a:solidFill>
              <a:latin typeface="Times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33169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97F260-48E0-4C41-918A-54873D09834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0024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9CF8F-ADFA-4B32-A25C-E266DB4C7E7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92522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9CF8F-ADFA-4B32-A25C-E266DB4C7E7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26475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9CF8F-ADFA-4B32-A25C-E266DB4C7E7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22811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9CF8F-ADFA-4B32-A25C-E266DB4C7E7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42545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9CF8F-ADFA-4B32-A25C-E266DB4C7E7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059453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9CF8F-ADFA-4B32-A25C-E266DB4C7E7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6470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34037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9CF8F-ADFA-4B32-A25C-E266DB4C7E7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37066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9CF8F-ADFA-4B32-A25C-E266DB4C7E7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Kertovalla tasolla luotettavan todistajan merkitys on vahvistaa, että tarina on totta. Kiinnostava henkilö myös saa ylipäänsä kiinnostumaan aiheesta, jos ei muuten olisikaan omalla</a:t>
            </a:r>
            <a:r>
              <a:rPr lang="fi-FI" baseline="0" dirty="0"/>
              <a:t> asialistalla päällimmäisenä. Kun uskottava ja ihailtu hahmo suosittelee asiaa, tulee lukijalle helposti mieleen, että pitäisiköhän hänenkin toimia noin.</a:t>
            </a:r>
            <a:endParaRPr lang="fi-FI" dirty="0"/>
          </a:p>
          <a:p>
            <a:pPr eaLnBrk="1" hangingPunct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134423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9CF8F-ADFA-4B32-A25C-E266DB4C7E72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i-FI" dirty="0"/>
              <a:t>Kertova taso: tieteellisten termien sanamagiaa, mikroskooppikuvien ja %-lukujen todistusvoimaa, </a:t>
            </a:r>
          </a:p>
        </p:txBody>
      </p:sp>
    </p:spTree>
    <p:extLst>
      <p:ext uri="{BB962C8B-B14F-4D97-AF65-F5344CB8AC3E}">
        <p14:creationId xmlns:p14="http://schemas.microsoft.com/office/powerpoint/2010/main" val="11470758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9CF8F-ADFA-4B32-A25C-E266DB4C7E7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Kertova taso: Nyt! Uutta! Kokeile! Länsimaisen ihmisen perusvaatimus: olla perillä maailmanmenosta, tietää mistä puhutaan, mieluiten ensimmäisten joukossa.</a:t>
            </a:r>
          </a:p>
          <a:p>
            <a:pPr eaLnBrk="1" hangingPunct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01632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9CF8F-ADFA-4B32-A25C-E266DB4C7E7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fi-FI" dirty="0"/>
              <a:t>Tuote on parempi, palvelu on parempi, kuluttaja</a:t>
            </a:r>
            <a:r>
              <a:rPr lang="fi-FI" baseline="0" dirty="0"/>
              <a:t> on parempi kun hän on perillä kaikesta ja osaa meikata hyvin, jumpata hyvin, laittaa ruokaa hyvin.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56898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9CF8F-ADFA-4B32-A25C-E266DB4C7E72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88270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1686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38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88691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6565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Haastateltavat rekrytoitiin </a:t>
            </a:r>
            <a:r>
              <a:rPr lang="fi-FI" dirty="0" err="1"/>
              <a:t>Norstatin</a:t>
            </a:r>
            <a:r>
              <a:rPr lang="fi-FI" dirty="0"/>
              <a:t> paneelista. Jokainen luki säännöllisesti yhtä tai useampaa tutkimuksessa käytettyä lehteä ja oli vieraillut jonkin </a:t>
            </a:r>
            <a:r>
              <a:rPr lang="fi-FI" dirty="0" err="1"/>
              <a:t>lifestylelehden</a:t>
            </a:r>
            <a:r>
              <a:rPr lang="fi-FI" dirty="0"/>
              <a:t> nettisivuilla vähintään viimeisen kuukauden aikana.</a:t>
            </a: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2370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fi-FI" dirty="0"/>
              <a:t>”Otan valokuvan mainoksesta,</a:t>
            </a:r>
            <a:r>
              <a:rPr lang="fi-FI" baseline="0" dirty="0"/>
              <a:t> että muistan </a:t>
            </a:r>
            <a:r>
              <a:rPr lang="fi-FI" baseline="0" dirty="0" err="1"/>
              <a:t>sit</a:t>
            </a:r>
            <a:r>
              <a:rPr lang="fi-FI" baseline="0" dirty="0"/>
              <a:t> kaupassa ostaa sitä”. 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8332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2225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8714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Mainos</a:t>
            </a:r>
            <a:r>
              <a:rPr lang="fi-FI" baseline="0" dirty="0"/>
              <a:t> lehdessä osuu lukijan silmiin joutilaassa tilanteessa, jolloin on aikaa jäädä haaveilemaan hyvän kuvan ääreen. </a:t>
            </a:r>
            <a:endParaRPr lang="fi-FI" dirty="0"/>
          </a:p>
          <a:p>
            <a:pPr eaLnBrk="1" hangingPunct="1"/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925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86774-E067-664B-857E-7B97D051BD2F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0187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Times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  <a:cs typeface="Arial" panose="020B0604020202020204" pitchFamily="34" charset="0"/>
              </a:defRPr>
            </a:lvl1pPr>
          </a:lstStyle>
          <a:p>
            <a:fld id="{D7C20031-A4C4-A140-BAA1-9C172D6AFEC4}" type="datetimeFigureOut">
              <a:rPr lang="en-US" smtClean="0"/>
              <a:pPr/>
              <a:t>4/15/19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  <a:cs typeface="Arial" panose="020B0604020202020204" pitchFamily="34" charset="0"/>
              </a:defRPr>
            </a:lvl1pPr>
          </a:lstStyle>
          <a:p>
            <a:fld id="{CDA19447-6D5E-E949-95E8-B6C88710CCA7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911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fld id="{D7C20031-A4C4-A140-BAA1-9C172D6AFEC4}" type="datetimeFigureOut">
              <a:rPr lang="en-US" smtClean="0"/>
              <a:pPr/>
              <a:t>4/15/19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fld id="{CDA19447-6D5E-E949-95E8-B6C88710CCA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5482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fld id="{D7C20031-A4C4-A140-BAA1-9C172D6AFEC4}" type="datetimeFigureOut">
              <a:rPr lang="en-US" smtClean="0"/>
              <a:pPr/>
              <a:t>4/15/19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fld id="{CDA19447-6D5E-E949-95E8-B6C88710CCA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2345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fld id="{D7C20031-A4C4-A140-BAA1-9C172D6AFEC4}" type="datetimeFigureOut">
              <a:rPr lang="en-US" smtClean="0"/>
              <a:pPr/>
              <a:t>4/15/19</a:t>
            </a:fld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fld id="{CDA19447-6D5E-E949-95E8-B6C88710CCA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476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fld id="{D7C20031-A4C4-A140-BAA1-9C172D6AFEC4}" type="datetimeFigureOut">
              <a:rPr lang="en-US" smtClean="0"/>
              <a:pPr/>
              <a:t>4/15/19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fld id="{CDA19447-6D5E-E949-95E8-B6C88710CCA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8133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fld id="{D7C20031-A4C4-A140-BAA1-9C172D6AFEC4}" type="datetimeFigureOut">
              <a:rPr lang="en-US" smtClean="0"/>
              <a:pPr/>
              <a:t>4/15/19</a:t>
            </a:fld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fld id="{CDA19447-6D5E-E949-95E8-B6C88710CCA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237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fld id="{D7C20031-A4C4-A140-BAA1-9C172D6AFEC4}" type="datetimeFigureOut">
              <a:rPr lang="en-US" smtClean="0"/>
              <a:pPr/>
              <a:t>4/15/19</a:t>
            </a:fld>
            <a:endParaRPr lang="fi-F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fld id="{CDA19447-6D5E-E949-95E8-B6C88710CCA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1018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fld id="{D7C20031-A4C4-A140-BAA1-9C172D6AFEC4}" type="datetimeFigureOut">
              <a:rPr lang="en-US" smtClean="0"/>
              <a:pPr/>
              <a:t>4/15/19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fld id="{CDA19447-6D5E-E949-95E8-B6C88710CCA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837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fld id="{D7C20031-A4C4-A140-BAA1-9C172D6AFEC4}" type="datetimeFigureOut">
              <a:rPr lang="en-US" smtClean="0"/>
              <a:pPr/>
              <a:t>4/15/19</a:t>
            </a:fld>
            <a:endParaRPr lang="fi-F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fld id="{CDA19447-6D5E-E949-95E8-B6C88710CCA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9494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fld id="{D7C20031-A4C4-A140-BAA1-9C172D6AFEC4}" type="datetimeFigureOut">
              <a:rPr lang="en-US" smtClean="0"/>
              <a:pPr/>
              <a:t>4/15/19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fld id="{CDA19447-6D5E-E949-95E8-B6C88710CCA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3903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fld id="{D7C20031-A4C4-A140-BAA1-9C172D6AFEC4}" type="datetimeFigureOut">
              <a:rPr lang="en-US" smtClean="0"/>
              <a:pPr/>
              <a:t>4/15/19</a:t>
            </a:fld>
            <a:endParaRPr lang="fi-F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Times" pitchFamily="2" charset="0"/>
              </a:defRPr>
            </a:lvl1pPr>
          </a:lstStyle>
          <a:p>
            <a:fld id="{CDA19447-6D5E-E949-95E8-B6C88710CCA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4823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62000" y="205979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62000" y="1200151"/>
            <a:ext cx="76200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pic>
        <p:nvPicPr>
          <p:cNvPr id="5" name="Picture 4" descr="AM_logo_RGB.eps">
            <a:extLst>
              <a:ext uri="{FF2B5EF4-FFF2-40B4-BE49-F238E27FC236}">
                <a16:creationId xmlns:a16="http://schemas.microsoft.com/office/drawing/2014/main" id="{0FE9458C-3898-2147-A2C7-7E3F160DB76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03" y="4820003"/>
            <a:ext cx="1525194" cy="1173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D8C4C3C-4967-B54B-B979-A3E5631331EE}"/>
              </a:ext>
            </a:extLst>
          </p:cNvPr>
          <p:cNvSpPr txBox="1">
            <a:spLocks/>
          </p:cNvSpPr>
          <p:nvPr userDrawn="1"/>
        </p:nvSpPr>
        <p:spPr>
          <a:xfrm>
            <a:off x="0" y="4672688"/>
            <a:ext cx="9144000" cy="411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" pitchFamily="2" charset="0"/>
                <a:ea typeface="+mj-ea"/>
                <a:cs typeface="+mj-cs"/>
              </a:defRPr>
            </a:lvl1pPr>
          </a:lstStyle>
          <a:p>
            <a:r>
              <a:rPr lang="fi-FI" sz="1100" dirty="0">
                <a:solidFill>
                  <a:schemeClr val="bg1">
                    <a:lumMod val="50000"/>
                  </a:schemeClr>
                </a:solidFill>
              </a:rPr>
              <a:t>Vaula Norrena / Valores Consult</a:t>
            </a:r>
          </a:p>
        </p:txBody>
      </p:sp>
    </p:spTree>
    <p:extLst>
      <p:ext uri="{BB962C8B-B14F-4D97-AF65-F5344CB8AC3E}">
        <p14:creationId xmlns:p14="http://schemas.microsoft.com/office/powerpoint/2010/main" val="184868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Times" pitchFamily="2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mes" pitchFamily="2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image" Target="../media/image91.jpg"/><Relationship Id="rId7" Type="http://schemas.openxmlformats.org/officeDocument/2006/relationships/image" Target="../media/image94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10" Type="http://schemas.openxmlformats.org/officeDocument/2006/relationships/image" Target="../media/image97.emf"/><Relationship Id="rId4" Type="http://schemas.openxmlformats.org/officeDocument/2006/relationships/image" Target="../media/image1.emf"/><Relationship Id="rId9" Type="http://schemas.openxmlformats.org/officeDocument/2006/relationships/image" Target="../media/image9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975DE1-7A2C-5547-BE07-3A17E14B9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375"/>
            <a:ext cx="9144000" cy="857250"/>
          </a:xfrm>
        </p:spPr>
        <p:txBody>
          <a:bodyPr>
            <a:normAutofit/>
          </a:bodyPr>
          <a:lstStyle/>
          <a:p>
            <a:r>
              <a:rPr lang="fi-FI" sz="4000" dirty="0"/>
              <a:t>Natiivimainontatutkimus 2019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24239EA-E344-2349-A629-A72EA9FA52C9}"/>
              </a:ext>
            </a:extLst>
          </p:cNvPr>
          <p:cNvSpPr txBox="1">
            <a:spLocks/>
          </p:cNvSpPr>
          <p:nvPr/>
        </p:nvSpPr>
        <p:spPr>
          <a:xfrm>
            <a:off x="0" y="857647"/>
            <a:ext cx="9144000" cy="411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" pitchFamily="2" charset="0"/>
                <a:ea typeface="+mj-ea"/>
                <a:cs typeface="+mj-cs"/>
              </a:defRPr>
            </a:lvl1pPr>
          </a:lstStyle>
          <a:p>
            <a:r>
              <a:rPr lang="fi-FI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Vaula Norrena / Valores Consult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31A354-9E6C-D44E-B26C-2674257F8129}"/>
              </a:ext>
            </a:extLst>
          </p:cNvPr>
          <p:cNvGrpSpPr/>
          <p:nvPr/>
        </p:nvGrpSpPr>
        <p:grpSpPr>
          <a:xfrm>
            <a:off x="5144039" y="1571105"/>
            <a:ext cx="3499658" cy="2685011"/>
            <a:chOff x="5253644" y="1571105"/>
            <a:chExt cx="3499658" cy="268501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D2D64D6-B2E7-D647-A954-C96C6744D0CD}"/>
                </a:ext>
              </a:extLst>
            </p:cNvPr>
            <p:cNvSpPr/>
            <p:nvPr/>
          </p:nvSpPr>
          <p:spPr>
            <a:xfrm>
              <a:off x="5253644" y="1571105"/>
              <a:ext cx="3499658" cy="2685011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4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D58293-F3C0-7649-9F05-A4C5EA60A29D}"/>
                </a:ext>
              </a:extLst>
            </p:cNvPr>
            <p:cNvSpPr txBox="1"/>
            <p:nvPr/>
          </p:nvSpPr>
          <p:spPr>
            <a:xfrm>
              <a:off x="5451839" y="1920874"/>
              <a:ext cx="3191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600" b="1" dirty="0">
                  <a:latin typeface="Times" pitchFamily="2" charset="0"/>
                  <a:cs typeface="Calibri" panose="020F0502020204030204" pitchFamily="34" charset="0"/>
                </a:rPr>
                <a:t>Millainen natiivimainonta vetoaa </a:t>
              </a:r>
              <a:r>
                <a:rPr lang="fi-FI" sz="1600" b="1" dirty="0">
                  <a:solidFill>
                    <a:schemeClr val="accent1"/>
                  </a:solidFill>
                  <a:latin typeface="Times" pitchFamily="2" charset="0"/>
                  <a:cs typeface="Calibri" panose="020F0502020204030204" pitchFamily="34" charset="0"/>
                </a:rPr>
                <a:t>naisiin</a:t>
              </a:r>
              <a:r>
                <a:rPr lang="fi-FI" sz="1600" b="1" dirty="0">
                  <a:latin typeface="Times" pitchFamily="2" charset="0"/>
                  <a:cs typeface="Calibri" panose="020F0502020204030204" pitchFamily="34" charset="0"/>
                </a:rPr>
                <a:t> painetuissa aikakauslehdissä ja netissä?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11CD9F-D29F-634F-9F8E-11FD3A99C978}"/>
                </a:ext>
              </a:extLst>
            </p:cNvPr>
            <p:cNvSpPr txBox="1"/>
            <p:nvPr/>
          </p:nvSpPr>
          <p:spPr>
            <a:xfrm>
              <a:off x="5451840" y="3053374"/>
              <a:ext cx="3191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600" b="1" dirty="0">
                  <a:latin typeface="Times" pitchFamily="2" charset="0"/>
                  <a:cs typeface="Calibri" panose="020F0502020204030204" pitchFamily="34" charset="0"/>
                </a:rPr>
                <a:t>Millaista natiivimainonta aikakausmedioissa on ja millaisia keinoja niissä käytetään?</a:t>
              </a:r>
            </a:p>
          </p:txBody>
        </p:sp>
      </p:grpSp>
      <p:pic>
        <p:nvPicPr>
          <p:cNvPr id="15" name="Picture 14" descr="AM_logo_RGB.eps">
            <a:extLst>
              <a:ext uri="{FF2B5EF4-FFF2-40B4-BE49-F238E27FC236}">
                <a16:creationId xmlns:a16="http://schemas.microsoft.com/office/drawing/2014/main" id="{7407A77B-3FB8-DA43-B08D-3BEEA507F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03" y="4750759"/>
            <a:ext cx="1525194" cy="11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69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5" y="93571"/>
            <a:ext cx="2072119" cy="21253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D0C8C3-DF1D-944F-8510-A8D5888CE8FE}"/>
              </a:ext>
            </a:extLst>
          </p:cNvPr>
          <p:cNvSpPr txBox="1"/>
          <p:nvPr/>
        </p:nvSpPr>
        <p:spPr>
          <a:xfrm>
            <a:off x="578949" y="1068229"/>
            <a:ext cx="3345423" cy="3672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defRPr/>
            </a:pPr>
            <a:endParaRPr lang="fi-FI" sz="1600" kern="0" dirty="0">
              <a:latin typeface="Times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590A9-88CB-954D-A319-A5DD7B76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742" y="167965"/>
            <a:ext cx="3088257" cy="184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A.  Syvähaastattelut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9092" y="510718"/>
            <a:ext cx="2064907" cy="18494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791" y="1078262"/>
            <a:ext cx="1206064" cy="149724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3F0AC4A0-2786-454D-BE14-CCF49F4201A5}"/>
              </a:ext>
            </a:extLst>
          </p:cNvPr>
          <p:cNvGrpSpPr/>
          <p:nvPr/>
        </p:nvGrpSpPr>
        <p:grpSpPr>
          <a:xfrm>
            <a:off x="2668371" y="506563"/>
            <a:ext cx="3742820" cy="4086701"/>
            <a:chOff x="1247524" y="874132"/>
            <a:chExt cx="3917483" cy="369079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B6279D2-0EBF-AD4C-B597-A30DEDCF3166}"/>
                </a:ext>
              </a:extLst>
            </p:cNvPr>
            <p:cNvSpPr/>
            <p:nvPr/>
          </p:nvSpPr>
          <p:spPr>
            <a:xfrm>
              <a:off x="1247524" y="874132"/>
              <a:ext cx="3917483" cy="3690797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4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2D0C8C3-DF1D-944F-8510-A8D5888CE8FE}"/>
                </a:ext>
              </a:extLst>
            </p:cNvPr>
            <p:cNvSpPr txBox="1"/>
            <p:nvPr/>
          </p:nvSpPr>
          <p:spPr>
            <a:xfrm>
              <a:off x="1873843" y="1519417"/>
              <a:ext cx="3195902" cy="2938091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500" b="1" kern="0" dirty="0">
                  <a:solidFill>
                    <a:schemeClr val="accent1"/>
                  </a:solidFill>
                  <a:latin typeface="Times" pitchFamily="2" charset="0"/>
                </a:rPr>
                <a:t>1.	</a:t>
              </a:r>
              <a:r>
                <a:rPr lang="fi-FI" sz="1500" b="1" kern="0" dirty="0">
                  <a:latin typeface="Times" pitchFamily="2" charset="0"/>
                </a:rPr>
                <a:t>Vahva visuaalisuus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500" b="1" kern="0" dirty="0">
                  <a:solidFill>
                    <a:schemeClr val="accent1"/>
                  </a:solidFill>
                  <a:latin typeface="Times" pitchFamily="2" charset="0"/>
                </a:rPr>
                <a:t>2.</a:t>
              </a:r>
              <a:r>
                <a:rPr lang="fi-FI" sz="1500" b="1" kern="0" dirty="0">
                  <a:latin typeface="Times" pitchFamily="2" charset="0"/>
                </a:rPr>
                <a:t>	Kiinnostava aihe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500" b="1" kern="0" dirty="0">
                  <a:solidFill>
                    <a:schemeClr val="accent1"/>
                  </a:solidFill>
                  <a:latin typeface="Times" pitchFamily="2" charset="0"/>
                </a:rPr>
                <a:t>3.</a:t>
              </a:r>
              <a:r>
                <a:rPr lang="fi-FI" sz="1500" b="1" kern="0" dirty="0">
                  <a:latin typeface="Times" pitchFamily="2" charset="0"/>
                </a:rPr>
                <a:t>	Uutuus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500" b="1" kern="0" dirty="0">
                  <a:solidFill>
                    <a:schemeClr val="accent1"/>
                  </a:solidFill>
                  <a:latin typeface="Times" pitchFamily="2" charset="0"/>
                </a:rPr>
                <a:t>4.</a:t>
              </a:r>
              <a:r>
                <a:rPr lang="fi-FI" sz="1500" b="1" kern="0" dirty="0">
                  <a:latin typeface="Times" pitchFamily="2" charset="0"/>
                </a:rPr>
                <a:t>	Kiinnostava henkilö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500" b="1" kern="0" dirty="0">
                  <a:solidFill>
                    <a:schemeClr val="accent1"/>
                  </a:solidFill>
                  <a:latin typeface="Times" pitchFamily="2" charset="0"/>
                </a:rPr>
                <a:t>5.</a:t>
              </a:r>
              <a:r>
                <a:rPr lang="fi-FI" sz="1500" b="1" kern="0" dirty="0">
                  <a:latin typeface="Times" pitchFamily="2" charset="0"/>
                </a:rPr>
                <a:t>	Osuu tarpeeseen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500" b="1" kern="0" dirty="0">
                  <a:solidFill>
                    <a:schemeClr val="accent1"/>
                  </a:solidFill>
                  <a:latin typeface="Times" pitchFamily="2" charset="0"/>
                </a:rPr>
                <a:t>6.</a:t>
              </a:r>
              <a:r>
                <a:rPr lang="fi-FI" sz="1500" b="1" kern="0" dirty="0">
                  <a:latin typeface="Times" pitchFamily="2" charset="0"/>
                </a:rPr>
                <a:t>	Luontevasti kaupallinen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500" b="1" kern="0" dirty="0">
                  <a:solidFill>
                    <a:schemeClr val="accent1"/>
                  </a:solidFill>
                  <a:latin typeface="Times" pitchFamily="2" charset="0"/>
                </a:rPr>
                <a:t>7.</a:t>
              </a:r>
              <a:r>
                <a:rPr lang="fi-FI" sz="1500" b="1" kern="0" dirty="0">
                  <a:latin typeface="Times" pitchFamily="2" charset="0"/>
                </a:rPr>
                <a:t>	Uskottava informaatio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500" b="1" kern="0" dirty="0">
                  <a:solidFill>
                    <a:schemeClr val="accent1"/>
                  </a:solidFill>
                  <a:latin typeface="Times" pitchFamily="2" charset="0"/>
                </a:rPr>
                <a:t>8.</a:t>
              </a:r>
              <a:r>
                <a:rPr lang="fi-FI" sz="1500" b="1" kern="0" dirty="0">
                  <a:latin typeface="Times" pitchFamily="2" charset="0"/>
                </a:rPr>
                <a:t>	Lisätieto netissä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500" b="1" kern="0" dirty="0">
                  <a:solidFill>
                    <a:schemeClr val="accent1"/>
                  </a:solidFill>
                  <a:latin typeface="Times" pitchFamily="2" charset="0"/>
                </a:rPr>
                <a:t>9.</a:t>
              </a:r>
              <a:r>
                <a:rPr lang="fi-FI" sz="1500" b="1" kern="0" dirty="0">
                  <a:latin typeface="Times" pitchFamily="2" charset="0"/>
                </a:rPr>
                <a:t>	Kilpailukoukut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500" b="1" kern="0" dirty="0">
                  <a:solidFill>
                    <a:schemeClr val="accent1"/>
                  </a:solidFill>
                  <a:latin typeface="Times" pitchFamily="2" charset="0"/>
                </a:rPr>
                <a:t>10.</a:t>
              </a:r>
              <a:r>
                <a:rPr lang="fi-FI" sz="1500" b="1" kern="0" dirty="0">
                  <a:latin typeface="Times" pitchFamily="2" charset="0"/>
                </a:rPr>
                <a:t>	Toisto eri kanavissa</a:t>
              </a: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56" y="506564"/>
            <a:ext cx="3275544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800" dirty="0"/>
              <a:t>Hyvä </a:t>
            </a:r>
            <a:r>
              <a:rPr lang="fi-FI" sz="2800" dirty="0" err="1"/>
              <a:t>natiivimainos</a:t>
            </a:r>
            <a:endParaRPr lang="fi-FI" sz="2800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00F514B1-8744-D54F-B349-2E862A6A6321}"/>
              </a:ext>
            </a:extLst>
          </p:cNvPr>
          <p:cNvSpPr txBox="1">
            <a:spLocks/>
          </p:cNvSpPr>
          <p:nvPr/>
        </p:nvSpPr>
        <p:spPr>
          <a:xfrm>
            <a:off x="0" y="4672688"/>
            <a:ext cx="9144000" cy="411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" pitchFamily="2" charset="0"/>
                <a:ea typeface="+mj-ea"/>
                <a:cs typeface="+mj-cs"/>
              </a:defRPr>
            </a:lvl1pPr>
          </a:lstStyle>
          <a:p>
            <a:r>
              <a:rPr lang="fi-FI" sz="1100" dirty="0">
                <a:solidFill>
                  <a:schemeClr val="bg1">
                    <a:lumMod val="50000"/>
                  </a:schemeClr>
                </a:solidFill>
              </a:rPr>
              <a:t>Vaula Norrena / Valores Consult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058E08-3312-A14B-B550-AB302AE5B2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02" y="1276533"/>
            <a:ext cx="1607135" cy="21428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A64D97-D7B2-6547-BA35-F6D500215E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033" y="2347956"/>
            <a:ext cx="1501261" cy="2674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661" y="2498049"/>
            <a:ext cx="1727119" cy="2230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E1B2DF-C3C1-044B-A770-C1E22AF0F6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122" y="2910004"/>
            <a:ext cx="943048" cy="217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2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A0015C-CCD4-704A-9DCB-87369F073C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775" y="438406"/>
            <a:ext cx="2278794" cy="30359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B4315E-CAA7-6244-9A07-C83CF8B39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" y="438405"/>
            <a:ext cx="4083946" cy="4262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F0AC4A0-2786-454D-BE14-CCF49F4201A5}"/>
              </a:ext>
            </a:extLst>
          </p:cNvPr>
          <p:cNvGrpSpPr/>
          <p:nvPr/>
        </p:nvGrpSpPr>
        <p:grpSpPr>
          <a:xfrm>
            <a:off x="2668371" y="499947"/>
            <a:ext cx="3742820" cy="2872427"/>
            <a:chOff x="1247524" y="874132"/>
            <a:chExt cx="3917483" cy="216987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6279D2-0EBF-AD4C-B597-A30DEDCF3166}"/>
                </a:ext>
              </a:extLst>
            </p:cNvPr>
            <p:cNvSpPr/>
            <p:nvPr/>
          </p:nvSpPr>
          <p:spPr>
            <a:xfrm>
              <a:off x="1247524" y="874132"/>
              <a:ext cx="3917483" cy="2169876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4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D0C8C3-DF1D-944F-8510-A8D5888CE8FE}"/>
                </a:ext>
              </a:extLst>
            </p:cNvPr>
            <p:cNvSpPr txBox="1"/>
            <p:nvPr/>
          </p:nvSpPr>
          <p:spPr>
            <a:xfrm>
              <a:off x="1347675" y="1549479"/>
              <a:ext cx="3752656" cy="1331058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latin typeface="Times" pitchFamily="2" charset="0"/>
                </a:rPr>
                <a:t>Tarpeeksi isot, </a:t>
              </a: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näyttöruutuun skaalautuvat kuvat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latin typeface="Times" pitchFamily="2" charset="0"/>
                </a:rPr>
                <a:t>Laadukkaat</a:t>
              </a:r>
              <a:r>
                <a:rPr lang="fi-FI" sz="1400" kern="0" dirty="0">
                  <a:latin typeface="Times" pitchFamily="2" charset="0"/>
                </a:rPr>
                <a:t> kuvat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Herkulliset lähikuvat esim. ruoasta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Muista: kuvahaku monilla käytössä netissä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55" y="552442"/>
            <a:ext cx="3415851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1"/>
                </a:solidFill>
              </a:rPr>
              <a:t>1. </a:t>
            </a:r>
            <a:r>
              <a:rPr lang="fi-FI" sz="2600" dirty="0"/>
              <a:t>Vahva visuaalisuus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590A9-88CB-954D-A319-A5DD7B76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742" y="167965"/>
            <a:ext cx="3088257" cy="184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A.  Syvähaastattelut</a:t>
            </a:r>
          </a:p>
        </p:txBody>
      </p:sp>
      <p:sp>
        <p:nvSpPr>
          <p:cNvPr id="17" name="Pyöristetty kuvatekstisuorakulmio 12">
            <a:extLst>
              <a:ext uri="{FF2B5EF4-FFF2-40B4-BE49-F238E27FC236}">
                <a16:creationId xmlns:a16="http://schemas.microsoft.com/office/drawing/2014/main" id="{858F2EDE-DEEA-ED49-9B0A-BC1B56F08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75" y="4067313"/>
            <a:ext cx="1835201" cy="883023"/>
          </a:xfrm>
          <a:prstGeom prst="wedgeRoundRectCallout">
            <a:avLst>
              <a:gd name="adj1" fmla="val 20669"/>
              <a:gd name="adj2" fmla="val 604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”En </a:t>
            </a:r>
            <a:r>
              <a:rPr lang="fi-FI" sz="1200" dirty="0" err="1">
                <a:latin typeface="Calibri" pitchFamily="34" charset="0"/>
              </a:rPr>
              <a:t>mä</a:t>
            </a:r>
            <a:r>
              <a:rPr lang="fi-FI" sz="1200" dirty="0">
                <a:latin typeface="Calibri" pitchFamily="34" charset="0"/>
              </a:rPr>
              <a:t> lue näin paljon tekstiä</a:t>
            </a:r>
            <a:r>
              <a:rPr lang="mr-IN" sz="1200" dirty="0">
                <a:latin typeface="Calibri" pitchFamily="34" charset="0"/>
              </a:rPr>
              <a:t>…</a:t>
            </a:r>
            <a:r>
              <a:rPr lang="fi-FI" sz="1200" dirty="0">
                <a:latin typeface="Calibri" pitchFamily="34" charset="0"/>
              </a:rPr>
              <a:t> ja jos kuva on pieni ja </a:t>
            </a:r>
            <a:r>
              <a:rPr lang="fi-FI" sz="1200" dirty="0" err="1">
                <a:latin typeface="Calibri" pitchFamily="34" charset="0"/>
              </a:rPr>
              <a:t>suttunen</a:t>
            </a:r>
            <a:r>
              <a:rPr lang="fi-FI" sz="1200" dirty="0">
                <a:latin typeface="Calibri" pitchFamily="34" charset="0"/>
              </a:rPr>
              <a:t>, niin en tosiaan</a:t>
            </a:r>
            <a:r>
              <a:rPr lang="mr-IN" sz="1200" dirty="0">
                <a:latin typeface="Calibri" pitchFamily="34" charset="0"/>
              </a:rPr>
              <a:t>…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18" name="Pyöristetty kuvatekstisuorakulmio 12">
            <a:extLst>
              <a:ext uri="{FF2B5EF4-FFF2-40B4-BE49-F238E27FC236}">
                <a16:creationId xmlns:a16="http://schemas.microsoft.com/office/drawing/2014/main" id="{47D37DA2-5A15-784C-9ED2-A620E9EF5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7603" y="3560087"/>
            <a:ext cx="2213665" cy="1043284"/>
          </a:xfrm>
          <a:prstGeom prst="wedgeRoundRectCallout">
            <a:avLst>
              <a:gd name="adj1" fmla="val 26882"/>
              <a:gd name="adj2" fmla="val 7237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”Jos koko kuva ei mahdu näyttöruutuun, </a:t>
            </a:r>
            <a:r>
              <a:rPr lang="fi-FI" sz="1200" dirty="0" err="1">
                <a:latin typeface="Calibri" pitchFamily="34" charset="0"/>
              </a:rPr>
              <a:t>esmes</a:t>
            </a:r>
            <a:r>
              <a:rPr lang="fi-FI" sz="1200" dirty="0">
                <a:latin typeface="Calibri" pitchFamily="34" charset="0"/>
              </a:rPr>
              <a:t> kännykässä, se ärsyttää </a:t>
            </a:r>
            <a:r>
              <a:rPr lang="mr-IN" sz="1200" dirty="0">
                <a:latin typeface="Calibri" pitchFamily="34" charset="0"/>
              </a:rPr>
              <a:t>–</a:t>
            </a:r>
            <a:r>
              <a:rPr lang="fi-FI" sz="1200" dirty="0">
                <a:latin typeface="Calibri" pitchFamily="34" charset="0"/>
              </a:rPr>
              <a:t> eli isot, </a:t>
            </a:r>
            <a:r>
              <a:rPr lang="fi-FI" sz="1200" dirty="0" err="1">
                <a:latin typeface="Calibri" pitchFamily="34" charset="0"/>
              </a:rPr>
              <a:t>mut</a:t>
            </a:r>
            <a:r>
              <a:rPr lang="fi-FI" sz="1200" dirty="0">
                <a:latin typeface="Calibri" pitchFamily="34" charset="0"/>
              </a:rPr>
              <a:t> ei liian isot kuvat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21" name="Pyöristetty kuvatekstisuorakulmio 12">
            <a:extLst>
              <a:ext uri="{FF2B5EF4-FFF2-40B4-BE49-F238E27FC236}">
                <a16:creationId xmlns:a16="http://schemas.microsoft.com/office/drawing/2014/main" id="{917BFC28-2C39-6146-A12C-3158989F2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75" y="3175200"/>
            <a:ext cx="1835201" cy="815265"/>
          </a:xfrm>
          <a:prstGeom prst="wedgeRoundRectCallout">
            <a:avLst>
              <a:gd name="adj1" fmla="val -20109"/>
              <a:gd name="adj2" fmla="val -7159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”Hyvännäköinen kuva pysäyttää, esim. ruoassa se tuo ihan veden kielelle…”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22" name="Pyöristetty kuvatekstisuorakulmio 12">
            <a:extLst>
              <a:ext uri="{FF2B5EF4-FFF2-40B4-BE49-F238E27FC236}">
                <a16:creationId xmlns:a16="http://schemas.microsoft.com/office/drawing/2014/main" id="{D6618530-5B31-B14A-BD55-0E7B86560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9144" y="3682767"/>
            <a:ext cx="2058991" cy="899332"/>
          </a:xfrm>
          <a:prstGeom prst="wedgeRoundRectCallout">
            <a:avLst>
              <a:gd name="adj1" fmla="val 26188"/>
              <a:gd name="adj2" fmla="val 6311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”Kauniita kuvia katselee mielellään ja jos kuvat ei </a:t>
            </a:r>
            <a:r>
              <a:rPr lang="fi-FI" sz="1200" dirty="0" err="1">
                <a:latin typeface="Calibri" pitchFamily="34" charset="0"/>
              </a:rPr>
              <a:t>oo</a:t>
            </a:r>
            <a:r>
              <a:rPr lang="fi-FI" sz="1200" dirty="0">
                <a:latin typeface="Calibri" pitchFamily="34" charset="0"/>
              </a:rPr>
              <a:t> hyvät, niin aika lailla ohi menee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23" name="Pyöristetty kuvatekstisuorakulmio 12">
            <a:extLst>
              <a:ext uri="{FF2B5EF4-FFF2-40B4-BE49-F238E27FC236}">
                <a16:creationId xmlns:a16="http://schemas.microsoft.com/office/drawing/2014/main" id="{C98FE2D0-A4BF-2A40-9178-485C92267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858" y="3552527"/>
            <a:ext cx="2093847" cy="1050844"/>
          </a:xfrm>
          <a:prstGeom prst="wedgeRoundRectCallout">
            <a:avLst>
              <a:gd name="adj1" fmla="val -28467"/>
              <a:gd name="adj2" fmla="val 6962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”Kuvan laatu tekee </a:t>
            </a:r>
            <a:r>
              <a:rPr lang="fi-FI" sz="1200" dirty="0" err="1">
                <a:latin typeface="Calibri" pitchFamily="34" charset="0"/>
              </a:rPr>
              <a:t>hirveesti</a:t>
            </a:r>
            <a:r>
              <a:rPr lang="fi-FI" sz="1200" dirty="0">
                <a:latin typeface="Calibri" pitchFamily="34" charset="0"/>
              </a:rPr>
              <a:t> </a:t>
            </a:r>
            <a:r>
              <a:rPr lang="mr-IN" sz="1200" dirty="0">
                <a:latin typeface="Calibri" pitchFamily="34" charset="0"/>
              </a:rPr>
              <a:t>–</a:t>
            </a:r>
            <a:r>
              <a:rPr lang="fi-FI" sz="1200" dirty="0">
                <a:latin typeface="Calibri" pitchFamily="34" charset="0"/>
              </a:rPr>
              <a:t> </a:t>
            </a:r>
            <a:r>
              <a:rPr lang="fi-FI" sz="1200" dirty="0" err="1">
                <a:latin typeface="Calibri" pitchFamily="34" charset="0"/>
              </a:rPr>
              <a:t>mähän</a:t>
            </a:r>
            <a:r>
              <a:rPr lang="fi-FI" sz="1200" dirty="0">
                <a:latin typeface="Calibri" pitchFamily="34" charset="0"/>
              </a:rPr>
              <a:t> haen reseptejä kuvahaulla, niin kyllä </a:t>
            </a:r>
            <a:r>
              <a:rPr lang="fi-FI" sz="1200" dirty="0" err="1">
                <a:latin typeface="Calibri" pitchFamily="34" charset="0"/>
              </a:rPr>
              <a:t>mä</a:t>
            </a:r>
            <a:r>
              <a:rPr lang="fi-FI" sz="1200" dirty="0">
                <a:latin typeface="Calibri" pitchFamily="34" charset="0"/>
              </a:rPr>
              <a:t> sieltä parhaimman </a:t>
            </a:r>
            <a:r>
              <a:rPr lang="fi-FI" sz="1200" dirty="0" err="1">
                <a:latin typeface="Calibri" pitchFamily="34" charset="0"/>
              </a:rPr>
              <a:t>näkösen</a:t>
            </a:r>
            <a:r>
              <a:rPr lang="fi-FI" sz="1200" dirty="0">
                <a:latin typeface="Calibri" pitchFamily="34" charset="0"/>
              </a:rPr>
              <a:t> aina valitsen”</a:t>
            </a:r>
            <a:endParaRPr lang="fi-FI" sz="11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475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037A2C-FD89-464E-8A2B-7B1B5B787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73" y="3237277"/>
            <a:ext cx="2705082" cy="1804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F743FF-CAB1-A943-A4D9-E3BEFB7C2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775" y="540344"/>
            <a:ext cx="2213665" cy="28593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F0AC4A0-2786-454D-BE14-CCF49F4201A5}"/>
              </a:ext>
            </a:extLst>
          </p:cNvPr>
          <p:cNvGrpSpPr/>
          <p:nvPr/>
        </p:nvGrpSpPr>
        <p:grpSpPr>
          <a:xfrm>
            <a:off x="2668371" y="499946"/>
            <a:ext cx="3742820" cy="3809504"/>
            <a:chOff x="1247524" y="874131"/>
            <a:chExt cx="3917483" cy="251679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6279D2-0EBF-AD4C-B597-A30DEDCF3166}"/>
                </a:ext>
              </a:extLst>
            </p:cNvPr>
            <p:cNvSpPr/>
            <p:nvPr/>
          </p:nvSpPr>
          <p:spPr>
            <a:xfrm>
              <a:off x="1247524" y="874131"/>
              <a:ext cx="3917483" cy="2516790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4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D0C8C3-DF1D-944F-8510-A8D5888CE8FE}"/>
                </a:ext>
              </a:extLst>
            </p:cNvPr>
            <p:cNvSpPr txBox="1"/>
            <p:nvPr/>
          </p:nvSpPr>
          <p:spPr>
            <a:xfrm>
              <a:off x="1347675" y="1851504"/>
              <a:ext cx="3752656" cy="1363368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Itselle </a:t>
              </a:r>
              <a:r>
                <a:rPr lang="fi-FI" sz="1400" kern="0" dirty="0">
                  <a:latin typeface="Times" pitchFamily="2" charset="0"/>
                </a:rPr>
                <a:t>tai läheiselle</a:t>
              </a:r>
              <a:r>
                <a:rPr lang="fi-FI" sz="1400" kern="0" dirty="0">
                  <a:solidFill>
                    <a:schemeClr val="accent1"/>
                  </a:solidFill>
                  <a:latin typeface="Times" pitchFamily="2" charset="0"/>
                </a:rPr>
                <a:t> </a:t>
              </a:r>
              <a:r>
                <a:rPr lang="fi-FI" sz="1400" kern="0" dirty="0">
                  <a:latin typeface="Times" pitchFamily="2" charset="0"/>
                </a:rPr>
                <a:t>ajankohtainen aihe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Yleisesti nyt pinnalla </a:t>
              </a:r>
              <a:r>
                <a:rPr lang="fi-FI" sz="1400" kern="0" dirty="0">
                  <a:latin typeface="Times" pitchFamily="2" charset="0"/>
                </a:rPr>
                <a:t>oleva aihe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Ei pelkkää mainospuhetta, vaan oikeaa, kiinnostavaa informaatiota antavaa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Uusi tieto kiinnostaa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Mainoksen tulee pärjätä toimitukselliselle aineistolle kiinnostavuudessa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55" y="781150"/>
            <a:ext cx="3415851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1"/>
                </a:solidFill>
              </a:rPr>
              <a:t>2. </a:t>
            </a:r>
            <a:r>
              <a:rPr lang="fi-FI" sz="2600" dirty="0"/>
              <a:t>Kiinnostava aihe, omaperäinen näkökulma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590A9-88CB-954D-A319-A5DD7B76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742" y="167965"/>
            <a:ext cx="3088257" cy="184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A.  Syvähaastattelut</a:t>
            </a:r>
          </a:p>
        </p:txBody>
      </p:sp>
      <p:sp>
        <p:nvSpPr>
          <p:cNvPr id="17" name="Pyöristetty kuvatekstisuorakulmio 12">
            <a:extLst>
              <a:ext uri="{FF2B5EF4-FFF2-40B4-BE49-F238E27FC236}">
                <a16:creationId xmlns:a16="http://schemas.microsoft.com/office/drawing/2014/main" id="{858F2EDE-DEEA-ED49-9B0A-BC1B56F08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75" y="2293703"/>
            <a:ext cx="2088219" cy="750296"/>
          </a:xfrm>
          <a:prstGeom prst="wedgeRoundRectCallout">
            <a:avLst>
              <a:gd name="adj1" fmla="val 62602"/>
              <a:gd name="adj2" fmla="val -2469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</a:t>
            </a:r>
            <a:r>
              <a:rPr lang="fi-FI" sz="1200" dirty="0"/>
              <a:t> Ainahan sitä pitää pysyä perillä, mikä nyt on pinnalla ja mistä ihmiset puhuu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18" name="Pyöristetty kuvatekstisuorakulmio 12">
            <a:extLst>
              <a:ext uri="{FF2B5EF4-FFF2-40B4-BE49-F238E27FC236}">
                <a16:creationId xmlns:a16="http://schemas.microsoft.com/office/drawing/2014/main" id="{47D37DA2-5A15-784C-9ED2-A620E9EF5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75" y="1048887"/>
            <a:ext cx="2088219" cy="1108764"/>
          </a:xfrm>
          <a:prstGeom prst="wedgeRoundRectCallout">
            <a:avLst>
              <a:gd name="adj1" fmla="val 63388"/>
              <a:gd name="adj2" fmla="val 2256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”Luen kyllä melkein kaiken käsitöistä ja puutarhanhoidosta mitä vastaan tulee, ja aika paljon ruokajuttujakin…”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21" name="Pyöristetty kuvatekstisuorakulmio 12">
            <a:extLst>
              <a:ext uri="{FF2B5EF4-FFF2-40B4-BE49-F238E27FC236}">
                <a16:creationId xmlns:a16="http://schemas.microsoft.com/office/drawing/2014/main" id="{917BFC28-2C39-6146-A12C-3158989F2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75" y="167965"/>
            <a:ext cx="2088219" cy="744871"/>
          </a:xfrm>
          <a:prstGeom prst="wedgeRoundRectCallout">
            <a:avLst>
              <a:gd name="adj1" fmla="val 58673"/>
              <a:gd name="adj2" fmla="val 2542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”Aihe ratkaisee, luenko, ja haluan </a:t>
            </a:r>
            <a:r>
              <a:rPr lang="fi-FI" sz="1200" dirty="0" err="1">
                <a:latin typeface="Calibri" pitchFamily="34" charset="0"/>
              </a:rPr>
              <a:t>sit</a:t>
            </a:r>
            <a:r>
              <a:rPr lang="fi-FI" sz="1200" dirty="0">
                <a:latin typeface="Calibri" pitchFamily="34" charset="0"/>
              </a:rPr>
              <a:t> faktatietoja, en liirumlaarumia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23" name="Pyöristetty kuvatekstisuorakulmio 12">
            <a:extLst>
              <a:ext uri="{FF2B5EF4-FFF2-40B4-BE49-F238E27FC236}">
                <a16:creationId xmlns:a16="http://schemas.microsoft.com/office/drawing/2014/main" id="{C98FE2D0-A4BF-2A40-9178-485C92267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6482" y="3702867"/>
            <a:ext cx="2464249" cy="900504"/>
          </a:xfrm>
          <a:prstGeom prst="wedgeRoundRectCallout">
            <a:avLst>
              <a:gd name="adj1" fmla="val -20252"/>
              <a:gd name="adj2" fmla="val -7166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”Tämän </a:t>
            </a:r>
            <a:r>
              <a:rPr lang="fi-FI" sz="1200" dirty="0" err="1">
                <a:latin typeface="Calibri" pitchFamily="34" charset="0"/>
              </a:rPr>
              <a:t>mä</a:t>
            </a:r>
            <a:r>
              <a:rPr lang="fi-FI" sz="1200" dirty="0">
                <a:latin typeface="Calibri" pitchFamily="34" charset="0"/>
              </a:rPr>
              <a:t> lukisin, koska </a:t>
            </a:r>
            <a:r>
              <a:rPr lang="fi-FI" sz="1200" dirty="0" err="1">
                <a:latin typeface="Calibri" pitchFamily="34" charset="0"/>
              </a:rPr>
              <a:t>mun</a:t>
            </a:r>
            <a:r>
              <a:rPr lang="fi-FI" sz="1200" dirty="0">
                <a:latin typeface="Calibri" pitchFamily="34" charset="0"/>
              </a:rPr>
              <a:t> työkaverilla todettiin juuri syöpä, niin on ajankohtainen </a:t>
            </a:r>
            <a:r>
              <a:rPr lang="fi-FI" sz="1200" dirty="0" err="1">
                <a:latin typeface="Calibri" pitchFamily="34" charset="0"/>
              </a:rPr>
              <a:t>mulle</a:t>
            </a:r>
            <a:r>
              <a:rPr lang="fi-FI" sz="1200" dirty="0">
                <a:latin typeface="Calibri" pitchFamily="34" charset="0"/>
              </a:rPr>
              <a:t>, vaikka ennen ei </a:t>
            </a:r>
            <a:r>
              <a:rPr lang="fi-FI" sz="1200" dirty="0" err="1">
                <a:latin typeface="Calibri" pitchFamily="34" charset="0"/>
              </a:rPr>
              <a:t>olis</a:t>
            </a:r>
            <a:r>
              <a:rPr lang="fi-FI" sz="1200" dirty="0">
                <a:latin typeface="Calibri" pitchFamily="34" charset="0"/>
              </a:rPr>
              <a:t> ollut”</a:t>
            </a:r>
            <a:endParaRPr lang="fi-FI" sz="11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803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29C627-BF70-CD4E-B4F2-9F1945F0C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390" y="517311"/>
            <a:ext cx="2427126" cy="31309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808CA3-3708-B94C-9660-B202C919A2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38" y="499945"/>
            <a:ext cx="2350741" cy="313432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F0AC4A0-2786-454D-BE14-CCF49F4201A5}"/>
              </a:ext>
            </a:extLst>
          </p:cNvPr>
          <p:cNvGrpSpPr/>
          <p:nvPr/>
        </p:nvGrpSpPr>
        <p:grpSpPr>
          <a:xfrm>
            <a:off x="2793663" y="499945"/>
            <a:ext cx="3667991" cy="2899715"/>
            <a:chOff x="1247524" y="874130"/>
            <a:chExt cx="3917483" cy="191572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6279D2-0EBF-AD4C-B597-A30DEDCF3166}"/>
                </a:ext>
              </a:extLst>
            </p:cNvPr>
            <p:cNvSpPr/>
            <p:nvPr/>
          </p:nvSpPr>
          <p:spPr>
            <a:xfrm>
              <a:off x="1247524" y="874130"/>
              <a:ext cx="3917483" cy="1915728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4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D0C8C3-DF1D-944F-8510-A8D5888CE8FE}"/>
                </a:ext>
              </a:extLst>
            </p:cNvPr>
            <p:cNvSpPr txBox="1"/>
            <p:nvPr/>
          </p:nvSpPr>
          <p:spPr>
            <a:xfrm>
              <a:off x="1347675" y="1445729"/>
              <a:ext cx="3752656" cy="1164098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Uutuudet tutkitaan tarkoin</a:t>
              </a:r>
              <a:r>
                <a:rPr lang="fi-FI" sz="1400" kern="0" dirty="0">
                  <a:latin typeface="Times" pitchFamily="2" charset="0"/>
                </a:rPr>
                <a:t>, halutaan pysyä perillä maailmanmenosta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Uudet tuotteet, ainesosat, brändit, palvelut kiinnostavat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latin typeface="Times" pitchFamily="2" charset="0"/>
                </a:rPr>
                <a:t>Kokeilupakkaukset suosittuja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Trendiruoat, -harrastukset, vaatteet jne.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081" y="607723"/>
            <a:ext cx="3415851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1"/>
                </a:solidFill>
              </a:rPr>
              <a:t>3. </a:t>
            </a:r>
            <a:r>
              <a:rPr lang="fi-FI" sz="2600" dirty="0"/>
              <a:t>Uutuus!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590A9-88CB-954D-A319-A5DD7B76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742" y="167965"/>
            <a:ext cx="3088257" cy="184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A.  Syvähaastattelut</a:t>
            </a:r>
          </a:p>
        </p:txBody>
      </p:sp>
      <p:sp>
        <p:nvSpPr>
          <p:cNvPr id="18" name="Pyöristetty kuvatekstisuorakulmio 12">
            <a:extLst>
              <a:ext uri="{FF2B5EF4-FFF2-40B4-BE49-F238E27FC236}">
                <a16:creationId xmlns:a16="http://schemas.microsoft.com/office/drawing/2014/main" id="{47D37DA2-5A15-784C-9ED2-A620E9EF5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38" y="3515389"/>
            <a:ext cx="2571719" cy="1518337"/>
          </a:xfrm>
          <a:prstGeom prst="wedgeRoundRectCallout">
            <a:avLst>
              <a:gd name="adj1" fmla="val -7369"/>
              <a:gd name="adj2" fmla="val -7133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”Jaha, </a:t>
            </a:r>
            <a:r>
              <a:rPr lang="fi-FI" sz="1200" b="1" dirty="0">
                <a:latin typeface="Calibri" pitchFamily="34" charset="0"/>
              </a:rPr>
              <a:t>UUTUUS</a:t>
            </a:r>
            <a:r>
              <a:rPr lang="fi-FI" sz="1200" dirty="0">
                <a:latin typeface="Calibri" pitchFamily="34" charset="0"/>
              </a:rPr>
              <a:t>!</a:t>
            </a:r>
            <a:br>
              <a:rPr lang="fi-FI" sz="1200" dirty="0">
                <a:latin typeface="Calibri" pitchFamily="34" charset="0"/>
              </a:rPr>
            </a:br>
            <a:r>
              <a:rPr lang="fi-FI" sz="1200" dirty="0">
                <a:latin typeface="Calibri" pitchFamily="34" charset="0"/>
              </a:rPr>
              <a:t> Lukisin heti, mitä ihmeellistä tässä on – kuulostaa </a:t>
            </a:r>
            <a:r>
              <a:rPr lang="fi-FI" sz="1200" dirty="0" err="1">
                <a:latin typeface="Calibri" pitchFamily="34" charset="0"/>
              </a:rPr>
              <a:t>suht</a:t>
            </a:r>
            <a:r>
              <a:rPr lang="fi-FI" sz="1200" dirty="0">
                <a:latin typeface="Calibri" pitchFamily="34" charset="0"/>
              </a:rPr>
              <a:t> uskottavalta </a:t>
            </a:r>
            <a:r>
              <a:rPr lang="mr-IN" sz="1200" dirty="0">
                <a:latin typeface="Calibri" pitchFamily="34" charset="0"/>
              </a:rPr>
              <a:t>–</a:t>
            </a:r>
            <a:r>
              <a:rPr lang="fi-FI" sz="1200" dirty="0">
                <a:latin typeface="Calibri" pitchFamily="34" charset="0"/>
              </a:rPr>
              <a:t> jos muistaisin </a:t>
            </a:r>
            <a:r>
              <a:rPr lang="fi-FI" sz="1200" dirty="0" err="1">
                <a:latin typeface="Calibri" pitchFamily="34" charset="0"/>
              </a:rPr>
              <a:t>tän</a:t>
            </a:r>
            <a:r>
              <a:rPr lang="fi-FI" sz="1200" dirty="0">
                <a:latin typeface="Calibri" pitchFamily="34" charset="0"/>
              </a:rPr>
              <a:t> vielä kaupassa, tai jos se olisi hyvin esillä, ja varsinkin jos olisi tarjous, niin varmasti ostaisin.”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21" name="Pyöristetty kuvatekstisuorakulmio 12">
            <a:extLst>
              <a:ext uri="{FF2B5EF4-FFF2-40B4-BE49-F238E27FC236}">
                <a16:creationId xmlns:a16="http://schemas.microsoft.com/office/drawing/2014/main" id="{917BFC28-2C39-6146-A12C-3158989F2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348" y="3759992"/>
            <a:ext cx="1639895" cy="899922"/>
          </a:xfrm>
          <a:prstGeom prst="wedgeRoundRectCallout">
            <a:avLst>
              <a:gd name="adj1" fmla="val -19170"/>
              <a:gd name="adj2" fmla="val -7115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”Tuotevertailut ja testit on kivoja lukea, että mikä nyt on paras malli ja merkki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23" name="Pyöristetty kuvatekstisuorakulmio 12">
            <a:extLst>
              <a:ext uri="{FF2B5EF4-FFF2-40B4-BE49-F238E27FC236}">
                <a16:creationId xmlns:a16="http://schemas.microsoft.com/office/drawing/2014/main" id="{C98FE2D0-A4BF-2A40-9178-485C92267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6482" y="3759410"/>
            <a:ext cx="2464249" cy="900504"/>
          </a:xfrm>
          <a:prstGeom prst="wedgeRoundRectCallout">
            <a:avLst>
              <a:gd name="adj1" fmla="val -20252"/>
              <a:gd name="adj2" fmla="val -7166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”Mikäs ihme tämä on? Joku uudenlainen parkettipesuri</a:t>
            </a:r>
            <a:r>
              <a:rPr lang="mr-IN" sz="1200" dirty="0">
                <a:latin typeface="Calibri" pitchFamily="34" charset="0"/>
              </a:rPr>
              <a:t>…</a:t>
            </a:r>
            <a:r>
              <a:rPr lang="fi-FI" sz="1200" dirty="0">
                <a:latin typeface="Calibri" pitchFamily="34" charset="0"/>
              </a:rPr>
              <a:t> jaa meillähän on jo höyrypesuri, muuten ehkä kiinnostaisi!”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19" name="Pyöristetty kuvatekstisuorakulmio 12">
            <a:extLst>
              <a:ext uri="{FF2B5EF4-FFF2-40B4-BE49-F238E27FC236}">
                <a16:creationId xmlns:a16="http://schemas.microsoft.com/office/drawing/2014/main" id="{77FFD699-B959-8849-A148-5D63CD2E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4699" y="3761632"/>
            <a:ext cx="1756492" cy="900504"/>
          </a:xfrm>
          <a:prstGeom prst="wedgeRoundRectCallout">
            <a:avLst>
              <a:gd name="adj1" fmla="val 21385"/>
              <a:gd name="adj2" fmla="val -7568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”Uutuudet täytyy aina tsekata, mitä on tullut markkinoille ja miten ne toimii. 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5342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01DE6A-321D-1B43-A16D-D27CFD53D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908" y="1473025"/>
            <a:ext cx="1949477" cy="35607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137E68-D5BD-7046-834B-E807516754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72" y="165806"/>
            <a:ext cx="1961430" cy="243497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F0AC4A0-2786-454D-BE14-CCF49F4201A5}"/>
              </a:ext>
            </a:extLst>
          </p:cNvPr>
          <p:cNvGrpSpPr/>
          <p:nvPr/>
        </p:nvGrpSpPr>
        <p:grpSpPr>
          <a:xfrm>
            <a:off x="2793663" y="499945"/>
            <a:ext cx="3667991" cy="3259465"/>
            <a:chOff x="1247524" y="874130"/>
            <a:chExt cx="3917483" cy="21534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6279D2-0EBF-AD4C-B597-A30DEDCF3166}"/>
                </a:ext>
              </a:extLst>
            </p:cNvPr>
            <p:cNvSpPr/>
            <p:nvPr/>
          </p:nvSpPr>
          <p:spPr>
            <a:xfrm>
              <a:off x="1247524" y="874130"/>
              <a:ext cx="3917483" cy="2153401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4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D0C8C3-DF1D-944F-8510-A8D5888CE8FE}"/>
                </a:ext>
              </a:extLst>
            </p:cNvPr>
            <p:cNvSpPr txBox="1"/>
            <p:nvPr/>
          </p:nvSpPr>
          <p:spPr>
            <a:xfrm>
              <a:off x="1347675" y="1445729"/>
              <a:ext cx="3752656" cy="1534169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Julkkiksen tai vertaisen kautta on hauskempi saada tietoa 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Kiinnostavan henkilön takia asiakin alkaa kiinnostaa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Tuttu tyyppi, jota seurataan 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Henkilö, jonka valinnat kiinnostavat ja joista otetaan vinkkiä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Henkilö jota ihaillaan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773" y="607723"/>
            <a:ext cx="3415851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1"/>
                </a:solidFill>
              </a:rPr>
              <a:t>4. </a:t>
            </a:r>
            <a:r>
              <a:rPr lang="fi-FI" sz="2600" dirty="0"/>
              <a:t>Kiinnostava henkilö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590A9-88CB-954D-A319-A5DD7B76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742" y="167965"/>
            <a:ext cx="3088257" cy="184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A.  Syvähaastattelut</a:t>
            </a:r>
          </a:p>
        </p:txBody>
      </p:sp>
      <p:sp>
        <p:nvSpPr>
          <p:cNvPr id="21" name="Pyöristetty kuvatekstisuorakulmio 12">
            <a:extLst>
              <a:ext uri="{FF2B5EF4-FFF2-40B4-BE49-F238E27FC236}">
                <a16:creationId xmlns:a16="http://schemas.microsoft.com/office/drawing/2014/main" id="{917BFC28-2C39-6146-A12C-3158989F2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515" y="1765942"/>
            <a:ext cx="2131109" cy="727470"/>
          </a:xfrm>
          <a:prstGeom prst="wedgeRoundRectCallout">
            <a:avLst>
              <a:gd name="adj1" fmla="val -19170"/>
              <a:gd name="adj2" fmla="val -7115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”Seuraan Karita Tykkää ja katson aina mitä hänellä nyt on uutta ideaa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23" name="Pyöristetty kuvatekstisuorakulmio 12">
            <a:extLst>
              <a:ext uri="{FF2B5EF4-FFF2-40B4-BE49-F238E27FC236}">
                <a16:creationId xmlns:a16="http://schemas.microsoft.com/office/drawing/2014/main" id="{C98FE2D0-A4BF-2A40-9178-485C92267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618" y="697453"/>
            <a:ext cx="2292113" cy="685841"/>
          </a:xfrm>
          <a:prstGeom prst="wedgeRoundRectCallout">
            <a:avLst>
              <a:gd name="adj1" fmla="val 55063"/>
              <a:gd name="adj2" fmla="val -2150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”Heti </a:t>
            </a:r>
            <a:r>
              <a:rPr lang="fi-FI" sz="1200" dirty="0" err="1">
                <a:latin typeface="Calibri" pitchFamily="34" charset="0"/>
              </a:rPr>
              <a:t>aattelee</a:t>
            </a:r>
            <a:r>
              <a:rPr lang="fi-FI" sz="1200" dirty="0">
                <a:latin typeface="Calibri" pitchFamily="34" charset="0"/>
              </a:rPr>
              <a:t>, että hmm, </a:t>
            </a:r>
            <a:r>
              <a:rPr lang="fi-FI" sz="1200" dirty="0" err="1">
                <a:latin typeface="Calibri" pitchFamily="34" charset="0"/>
              </a:rPr>
              <a:t>kenes</a:t>
            </a:r>
            <a:r>
              <a:rPr lang="fi-FI" sz="1200" dirty="0">
                <a:latin typeface="Calibri" pitchFamily="34" charset="0"/>
              </a:rPr>
              <a:t> </a:t>
            </a:r>
            <a:r>
              <a:rPr lang="fi-FI" sz="1200" dirty="0" err="1">
                <a:latin typeface="Calibri" pitchFamily="34" charset="0"/>
              </a:rPr>
              <a:t>kaa</a:t>
            </a:r>
            <a:r>
              <a:rPr lang="fi-FI" sz="1200" dirty="0">
                <a:latin typeface="Calibri" pitchFamily="34" charset="0"/>
              </a:rPr>
              <a:t> </a:t>
            </a:r>
            <a:r>
              <a:rPr lang="fi-FI" sz="1200" dirty="0" err="1">
                <a:latin typeface="Calibri" pitchFamily="34" charset="0"/>
              </a:rPr>
              <a:t>tää</a:t>
            </a:r>
            <a:r>
              <a:rPr lang="fi-FI" sz="1200" dirty="0">
                <a:latin typeface="Calibri" pitchFamily="34" charset="0"/>
              </a:rPr>
              <a:t> seurusteleekaan ja </a:t>
            </a:r>
            <a:r>
              <a:rPr lang="fi-FI" sz="1200" dirty="0" err="1">
                <a:latin typeface="Calibri" pitchFamily="34" charset="0"/>
              </a:rPr>
              <a:t>sit</a:t>
            </a:r>
            <a:r>
              <a:rPr lang="fi-FI" sz="1200" dirty="0">
                <a:latin typeface="Calibri" pitchFamily="34" charset="0"/>
              </a:rPr>
              <a:t> alkaa lukea</a:t>
            </a:r>
            <a:r>
              <a:rPr lang="mr-IN" sz="1200" dirty="0">
                <a:latin typeface="Calibri" pitchFamily="34" charset="0"/>
              </a:rPr>
              <a:t>…</a:t>
            </a:r>
            <a:r>
              <a:rPr lang="fi-FI" sz="1200" dirty="0">
                <a:latin typeface="Calibri" pitchFamily="34" charset="0"/>
              </a:rPr>
              <a:t>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19" name="Pyöristetty kuvatekstisuorakulmio 12">
            <a:extLst>
              <a:ext uri="{FF2B5EF4-FFF2-40B4-BE49-F238E27FC236}">
                <a16:creationId xmlns:a16="http://schemas.microsoft.com/office/drawing/2014/main" id="{77FFD699-B959-8849-A148-5D63CD2E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789" y="3928598"/>
            <a:ext cx="3914954" cy="757415"/>
          </a:xfrm>
          <a:prstGeom prst="wedgeRoundRectCallout">
            <a:avLst>
              <a:gd name="adj1" fmla="val 56283"/>
              <a:gd name="adj2" fmla="val -236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</a:t>
            </a:r>
            <a:r>
              <a:rPr lang="fi-FI" sz="1200" dirty="0" err="1">
                <a:latin typeface="Calibri" pitchFamily="34" charset="0"/>
              </a:rPr>
              <a:t>Tää</a:t>
            </a:r>
            <a:r>
              <a:rPr lang="fi-FI" sz="1200" dirty="0">
                <a:latin typeface="Calibri" pitchFamily="34" charset="0"/>
              </a:rPr>
              <a:t> tuoksujuttu oli ihana, vei ihan mukanaan ja </a:t>
            </a:r>
            <a:r>
              <a:rPr lang="fi-FI" sz="1200" dirty="0" err="1">
                <a:latin typeface="Calibri" pitchFamily="34" charset="0"/>
              </a:rPr>
              <a:t>nää</a:t>
            </a:r>
            <a:r>
              <a:rPr lang="fi-FI" sz="1200" dirty="0">
                <a:latin typeface="Calibri" pitchFamily="34" charset="0"/>
              </a:rPr>
              <a:t> ihmiset, vaikka en tunne heitä, niin juttelivat niin kivasti</a:t>
            </a:r>
            <a:r>
              <a:rPr lang="mr-IN" sz="1200" dirty="0">
                <a:latin typeface="Calibri" pitchFamily="34" charset="0"/>
              </a:rPr>
              <a:t>…</a:t>
            </a:r>
            <a:r>
              <a:rPr lang="fi-FI" sz="1200" dirty="0">
                <a:latin typeface="Calibri" pitchFamily="34" charset="0"/>
              </a:rPr>
              <a:t> herätti nostalgiannälän</a:t>
            </a:r>
            <a:r>
              <a:rPr lang="mr-IN" sz="1200" dirty="0">
                <a:latin typeface="Calibri" pitchFamily="34" charset="0"/>
              </a:rPr>
              <a:t>…</a:t>
            </a:r>
            <a:r>
              <a:rPr lang="fi-FI" sz="1200" dirty="0">
                <a:latin typeface="Calibri" pitchFamily="34" charset="0"/>
              </a:rPr>
              <a:t> kuuntelin heti loppuun asti</a:t>
            </a:r>
            <a:r>
              <a:rPr lang="mr-IN" sz="1200" dirty="0">
                <a:latin typeface="Calibri" pitchFamily="34" charset="0"/>
              </a:rPr>
              <a:t>…</a:t>
            </a:r>
            <a:r>
              <a:rPr lang="fi-FI" sz="1200" dirty="0">
                <a:latin typeface="Calibri" pitchFamily="34" charset="0"/>
              </a:rPr>
              <a:t>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17" name="Pyöristetty kuvatekstisuorakulmio 12">
            <a:extLst>
              <a:ext uri="{FF2B5EF4-FFF2-40B4-BE49-F238E27FC236}">
                <a16:creationId xmlns:a16="http://schemas.microsoft.com/office/drawing/2014/main" id="{57542F47-D2F9-2E4B-A01B-93F0E599A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515" y="2634697"/>
            <a:ext cx="2131109" cy="727470"/>
          </a:xfrm>
          <a:prstGeom prst="wedgeRoundRectCallout">
            <a:avLst>
              <a:gd name="adj1" fmla="val -58703"/>
              <a:gd name="adj2" fmla="val -203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”En </a:t>
            </a:r>
            <a:r>
              <a:rPr lang="fi-FI" sz="1200" dirty="0" err="1">
                <a:latin typeface="Calibri" pitchFamily="34" charset="0"/>
              </a:rPr>
              <a:t>ois</a:t>
            </a:r>
            <a:r>
              <a:rPr lang="fi-FI" sz="1200" dirty="0">
                <a:latin typeface="Calibri" pitchFamily="34" charset="0"/>
              </a:rPr>
              <a:t> ehkä muuten </a:t>
            </a:r>
            <a:r>
              <a:rPr lang="fi-FI" sz="1200" dirty="0" err="1">
                <a:latin typeface="Calibri" pitchFamily="34" charset="0"/>
              </a:rPr>
              <a:t>lukenu</a:t>
            </a:r>
            <a:r>
              <a:rPr lang="fi-FI" sz="1200" dirty="0">
                <a:latin typeface="Calibri" pitchFamily="34" charset="0"/>
              </a:rPr>
              <a:t>, </a:t>
            </a:r>
            <a:r>
              <a:rPr lang="fi-FI" sz="1200" dirty="0" err="1">
                <a:latin typeface="Calibri" pitchFamily="34" charset="0"/>
              </a:rPr>
              <a:t>mut</a:t>
            </a:r>
            <a:r>
              <a:rPr lang="fi-FI" sz="1200" dirty="0">
                <a:latin typeface="Calibri" pitchFamily="34" charset="0"/>
              </a:rPr>
              <a:t> kun tykkään Meri-Tuuli </a:t>
            </a:r>
            <a:r>
              <a:rPr lang="fi-FI" sz="1200" dirty="0" err="1">
                <a:latin typeface="Calibri" pitchFamily="34" charset="0"/>
              </a:rPr>
              <a:t>Väntsistä</a:t>
            </a:r>
            <a:r>
              <a:rPr lang="fi-FI" sz="1200" dirty="0">
                <a:latin typeface="Calibri" pitchFamily="34" charset="0"/>
              </a:rPr>
              <a:t>, niin luin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22" name="Pyöristetty kuvatekstisuorakulmio 12">
            <a:extLst>
              <a:ext uri="{FF2B5EF4-FFF2-40B4-BE49-F238E27FC236}">
                <a16:creationId xmlns:a16="http://schemas.microsoft.com/office/drawing/2014/main" id="{44755132-38DD-E740-9165-D53939BF9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515" y="3503453"/>
            <a:ext cx="2131109" cy="727470"/>
          </a:xfrm>
          <a:prstGeom prst="wedgeRoundRectCallout">
            <a:avLst>
              <a:gd name="adj1" fmla="val -58703"/>
              <a:gd name="adj2" fmla="val -203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”No Riitta Väisänen on aina ollut, katon kyllä aina että mitäs se tällä kertaa</a:t>
            </a:r>
            <a:r>
              <a:rPr lang="mr-IN" sz="1200" dirty="0">
                <a:latin typeface="Calibri" pitchFamily="34" charset="0"/>
              </a:rPr>
              <a:t>…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25" name="Pyöristetty kuvatekstisuorakulmio 12">
            <a:extLst>
              <a:ext uri="{FF2B5EF4-FFF2-40B4-BE49-F238E27FC236}">
                <a16:creationId xmlns:a16="http://schemas.microsoft.com/office/drawing/2014/main" id="{DB0E6EB9-B653-274E-BD31-F2450D00C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515" y="4372209"/>
            <a:ext cx="2131109" cy="532262"/>
          </a:xfrm>
          <a:prstGeom prst="wedgeRoundRectCallout">
            <a:avLst>
              <a:gd name="adj1" fmla="val -58703"/>
              <a:gd name="adj2" fmla="val -203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”Luen kaikki Hanna </a:t>
            </a:r>
            <a:r>
              <a:rPr lang="fi-FI" sz="1200" dirty="0" err="1">
                <a:latin typeface="Calibri" pitchFamily="34" charset="0"/>
              </a:rPr>
              <a:t>Sumari</a:t>
            </a:r>
            <a:r>
              <a:rPr lang="fi-FI" sz="1200" dirty="0">
                <a:latin typeface="Calibri" pitchFamily="34" charset="0"/>
              </a:rPr>
              <a:t> -jutut kyllä”</a:t>
            </a:r>
            <a:endParaRPr lang="fi-FI" sz="11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639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96C023-C3C6-C749-A1B5-CC8236026D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55" y="62197"/>
            <a:ext cx="1213906" cy="32296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FAC7F6-DC59-CC4E-BB5E-C0E563BB39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24" y="2400551"/>
            <a:ext cx="1952930" cy="260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7DFE5-BEA9-B046-9A3A-49B3C09522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318" y="1562435"/>
            <a:ext cx="2370711" cy="3062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F0AC4A0-2786-454D-BE14-CCF49F4201A5}"/>
              </a:ext>
            </a:extLst>
          </p:cNvPr>
          <p:cNvGrpSpPr/>
          <p:nvPr/>
        </p:nvGrpSpPr>
        <p:grpSpPr>
          <a:xfrm>
            <a:off x="2793663" y="499945"/>
            <a:ext cx="3667991" cy="3402811"/>
            <a:chOff x="1247524" y="874130"/>
            <a:chExt cx="3917483" cy="224810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6279D2-0EBF-AD4C-B597-A30DEDCF3166}"/>
                </a:ext>
              </a:extLst>
            </p:cNvPr>
            <p:cNvSpPr/>
            <p:nvPr/>
          </p:nvSpPr>
          <p:spPr>
            <a:xfrm>
              <a:off x="1247524" y="874130"/>
              <a:ext cx="3917483" cy="2153401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4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D0C8C3-DF1D-944F-8510-A8D5888CE8FE}"/>
                </a:ext>
              </a:extLst>
            </p:cNvPr>
            <p:cNvSpPr txBox="1"/>
            <p:nvPr/>
          </p:nvSpPr>
          <p:spPr>
            <a:xfrm>
              <a:off x="1347675" y="1445729"/>
              <a:ext cx="3752656" cy="1676505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Itselle ajankohtainen asia bongataan joka paikasta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Vertailevaa tietoa kaivataan eniten silloin, kun hankintahetki on jo lähellä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Osumatarkkuutta voi parantaa panostamalla mediaympäristön valintaan, hakukoneoptimointiin ja kampanjan tarkkaan ajoittamiseen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endParaRPr lang="fi-FI" sz="1400" kern="0" dirty="0">
                <a:latin typeface="Times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773" y="607723"/>
            <a:ext cx="3415851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1"/>
                </a:solidFill>
              </a:rPr>
              <a:t>5. </a:t>
            </a:r>
            <a:r>
              <a:rPr lang="fi-FI" sz="2600" dirty="0"/>
              <a:t>Osuu tarpeeseen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590A9-88CB-954D-A319-A5DD7B76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742" y="167965"/>
            <a:ext cx="3088257" cy="184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A.  Syvähaastattelut</a:t>
            </a:r>
          </a:p>
        </p:txBody>
      </p:sp>
      <p:sp>
        <p:nvSpPr>
          <p:cNvPr id="21" name="Pyöristetty kuvatekstisuorakulmio 12">
            <a:extLst>
              <a:ext uri="{FF2B5EF4-FFF2-40B4-BE49-F238E27FC236}">
                <a16:creationId xmlns:a16="http://schemas.microsoft.com/office/drawing/2014/main" id="{917BFC28-2C39-6146-A12C-3158989F2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133" y="607723"/>
            <a:ext cx="1125783" cy="1559971"/>
          </a:xfrm>
          <a:prstGeom prst="wedgeRoundRectCallout">
            <a:avLst>
              <a:gd name="adj1" fmla="val -68875"/>
              <a:gd name="adj2" fmla="val -1886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”Kohta pitää ostaa uudet lasit, niin </a:t>
            </a:r>
            <a:r>
              <a:rPr lang="fi-FI" sz="1200" dirty="0" err="1">
                <a:latin typeface="Calibri" pitchFamily="34" charset="0"/>
              </a:rPr>
              <a:t>nää</a:t>
            </a:r>
            <a:r>
              <a:rPr lang="fi-FI" sz="1200" dirty="0">
                <a:latin typeface="Calibri" pitchFamily="34" charset="0"/>
              </a:rPr>
              <a:t> silmälasijutut ja alennukset katson tarkkaan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23" name="Pyöristetty kuvatekstisuorakulmio 12">
            <a:extLst>
              <a:ext uri="{FF2B5EF4-FFF2-40B4-BE49-F238E27FC236}">
                <a16:creationId xmlns:a16="http://schemas.microsoft.com/office/drawing/2014/main" id="{C98FE2D0-A4BF-2A40-9178-485C92267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618" y="697453"/>
            <a:ext cx="2292113" cy="685841"/>
          </a:xfrm>
          <a:prstGeom prst="wedgeRoundRectCallout">
            <a:avLst>
              <a:gd name="adj1" fmla="val 19652"/>
              <a:gd name="adj2" fmla="val 7587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”Alkaa jo kohta kesämatkoja miettiä, niin kyllä uudet kohteet ja tarjoukset pistää silmään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17" name="Pyöristetty kuvatekstisuorakulmio 12">
            <a:extLst>
              <a:ext uri="{FF2B5EF4-FFF2-40B4-BE49-F238E27FC236}">
                <a16:creationId xmlns:a16="http://schemas.microsoft.com/office/drawing/2014/main" id="{57542F47-D2F9-2E4B-A01B-93F0E599A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7139" y="3909091"/>
            <a:ext cx="2364340" cy="727470"/>
          </a:xfrm>
          <a:prstGeom prst="wedgeRoundRectCallout">
            <a:avLst>
              <a:gd name="adj1" fmla="val -58703"/>
              <a:gd name="adj2" fmla="val -203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”Joskus voi olla minullakin edessä, niin sillä silmällä voi vähän katella, mistä on kysymys”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25" name="Pyöristetty kuvatekstisuorakulmio 12">
            <a:extLst>
              <a:ext uri="{FF2B5EF4-FFF2-40B4-BE49-F238E27FC236}">
                <a16:creationId xmlns:a16="http://schemas.microsoft.com/office/drawing/2014/main" id="{DB0E6EB9-B653-274E-BD31-F2450D00C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209" y="3921049"/>
            <a:ext cx="2131109" cy="703554"/>
          </a:xfrm>
          <a:prstGeom prst="wedgeRoundRectCallout">
            <a:avLst>
              <a:gd name="adj1" fmla="val 20362"/>
              <a:gd name="adj2" fmla="val 819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”En </a:t>
            </a:r>
            <a:r>
              <a:rPr lang="fi-FI" sz="1200" dirty="0" err="1">
                <a:latin typeface="Calibri" pitchFamily="34" charset="0"/>
              </a:rPr>
              <a:t>oo</a:t>
            </a:r>
            <a:r>
              <a:rPr lang="fi-FI" sz="1200" dirty="0">
                <a:latin typeface="Calibri" pitchFamily="34" charset="0"/>
              </a:rPr>
              <a:t> vielä noin vanha, niin ohitan </a:t>
            </a:r>
            <a:r>
              <a:rPr lang="fi-FI" sz="1200" dirty="0" err="1">
                <a:latin typeface="Calibri" pitchFamily="34" charset="0"/>
              </a:rPr>
              <a:t>nää</a:t>
            </a:r>
            <a:r>
              <a:rPr lang="fi-FI" sz="1200" dirty="0">
                <a:latin typeface="Calibri" pitchFamily="34" charset="0"/>
              </a:rPr>
              <a:t> ryppyvoiteet </a:t>
            </a:r>
            <a:r>
              <a:rPr lang="fi-FI" sz="1200" dirty="0" err="1">
                <a:latin typeface="Calibri" pitchFamily="34" charset="0"/>
              </a:rPr>
              <a:t>sun</a:t>
            </a:r>
            <a:r>
              <a:rPr lang="fi-FI" sz="1200" dirty="0">
                <a:latin typeface="Calibri" pitchFamily="34" charset="0"/>
              </a:rPr>
              <a:t> muut”</a:t>
            </a:r>
            <a:endParaRPr lang="fi-FI" sz="11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49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A256C4-748E-F347-9C33-E817BBAEE2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95" y="167965"/>
            <a:ext cx="2292381" cy="33337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303FA8-8C4F-9340-97F3-40EA6B677A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401" y="499945"/>
            <a:ext cx="2392330" cy="185704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F0AC4A0-2786-454D-BE14-CCF49F4201A5}"/>
              </a:ext>
            </a:extLst>
          </p:cNvPr>
          <p:cNvGrpSpPr/>
          <p:nvPr/>
        </p:nvGrpSpPr>
        <p:grpSpPr>
          <a:xfrm>
            <a:off x="2793663" y="499944"/>
            <a:ext cx="3667991" cy="3831232"/>
            <a:chOff x="1247524" y="874129"/>
            <a:chExt cx="3917483" cy="253114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6279D2-0EBF-AD4C-B597-A30DEDCF3166}"/>
                </a:ext>
              </a:extLst>
            </p:cNvPr>
            <p:cNvSpPr/>
            <p:nvPr/>
          </p:nvSpPr>
          <p:spPr>
            <a:xfrm>
              <a:off x="1247524" y="874129"/>
              <a:ext cx="3917483" cy="2445889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4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D0C8C3-DF1D-944F-8510-A8D5888CE8FE}"/>
                </a:ext>
              </a:extLst>
            </p:cNvPr>
            <p:cNvSpPr txBox="1"/>
            <p:nvPr/>
          </p:nvSpPr>
          <p:spPr>
            <a:xfrm>
              <a:off x="1347675" y="1529500"/>
              <a:ext cx="3752656" cy="1875774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Kaupallinen yhteistyö on OK ja normaalia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Kunhan on luontevaa, rentoa, ei liian tuputtavaa tai teennäistä, ei myöskään piilomainontaa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latin typeface="Times" pitchFamily="2" charset="0"/>
                </a:rPr>
                <a:t>Brändiä ei pidä toitottaa</a:t>
              </a:r>
              <a:r>
                <a:rPr lang="fi-FI" sz="1400" kern="0" dirty="0">
                  <a:latin typeface="Times" pitchFamily="2" charset="0"/>
                </a:rPr>
                <a:t> joka käänteessä, pari kertaa riittää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latin typeface="Times" pitchFamily="2" charset="0"/>
                </a:rPr>
                <a:t>Brändiä ei pidä piilottaa</a:t>
              </a:r>
              <a:r>
                <a:rPr lang="fi-FI" sz="1400" kern="0" dirty="0">
                  <a:latin typeface="Times" pitchFamily="2" charset="0"/>
                </a:rPr>
                <a:t>, linkit tuotesivuille jopa toivottavia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endParaRPr lang="fi-FI" sz="1400" kern="0" dirty="0">
                <a:latin typeface="Times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773" y="607723"/>
            <a:ext cx="3415851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1"/>
                </a:solidFill>
              </a:rPr>
              <a:t>6. </a:t>
            </a:r>
            <a:r>
              <a:rPr lang="fi-FI" sz="2600" dirty="0"/>
              <a:t>Luontevasti kaupallinen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590A9-88CB-954D-A319-A5DD7B76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742" y="167965"/>
            <a:ext cx="3088257" cy="184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A.  Syvähaastattelut</a:t>
            </a:r>
          </a:p>
        </p:txBody>
      </p:sp>
      <p:sp>
        <p:nvSpPr>
          <p:cNvPr id="21" name="Pyöristetty kuvatekstisuorakulmio 12">
            <a:extLst>
              <a:ext uri="{FF2B5EF4-FFF2-40B4-BE49-F238E27FC236}">
                <a16:creationId xmlns:a16="http://schemas.microsoft.com/office/drawing/2014/main" id="{917BFC28-2C39-6146-A12C-3158989F2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479" y="844028"/>
            <a:ext cx="1167437" cy="1743313"/>
          </a:xfrm>
          <a:prstGeom prst="wedgeRoundRectCallout">
            <a:avLst>
              <a:gd name="adj1" fmla="val -18681"/>
              <a:gd name="adj2" fmla="val -5717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”Hyvä että reilusti lukee ”Kaupallinen yhteistyö” tai ”mainos”, ettei sitä yritetä piilottaa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23" name="Pyöristetty kuvatekstisuorakulmio 12">
            <a:extLst>
              <a:ext uri="{FF2B5EF4-FFF2-40B4-BE49-F238E27FC236}">
                <a16:creationId xmlns:a16="http://schemas.microsoft.com/office/drawing/2014/main" id="{C98FE2D0-A4BF-2A40-9178-485C92267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618" y="2467178"/>
            <a:ext cx="2292113" cy="940796"/>
          </a:xfrm>
          <a:prstGeom prst="wedgeRoundRectCallout">
            <a:avLst>
              <a:gd name="adj1" fmla="val 20100"/>
              <a:gd name="adj2" fmla="val -8357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”Aina alussahan (videossa, </a:t>
            </a:r>
            <a:r>
              <a:rPr lang="fi-FI" sz="1200" dirty="0" err="1">
                <a:latin typeface="Calibri" pitchFamily="34" charset="0"/>
              </a:rPr>
              <a:t>podcastissa</a:t>
            </a:r>
            <a:r>
              <a:rPr lang="fi-FI" sz="1200" dirty="0">
                <a:latin typeface="Calibri" pitchFamily="34" charset="0"/>
              </a:rPr>
              <a:t>) se sanotaan, sponsori, </a:t>
            </a:r>
            <a:r>
              <a:rPr lang="fi-FI" sz="1200" dirty="0" err="1">
                <a:latin typeface="Calibri" pitchFamily="34" charset="0"/>
              </a:rPr>
              <a:t>mä</a:t>
            </a:r>
            <a:r>
              <a:rPr lang="fi-FI" sz="1200" dirty="0">
                <a:latin typeface="Calibri" pitchFamily="34" charset="0"/>
              </a:rPr>
              <a:t> suhtaudun siihen neutraalisti, että kuuluu asiaan”</a:t>
            </a:r>
          </a:p>
        </p:txBody>
      </p:sp>
      <p:sp>
        <p:nvSpPr>
          <p:cNvPr id="17" name="Pyöristetty kuvatekstisuorakulmio 12">
            <a:extLst>
              <a:ext uri="{FF2B5EF4-FFF2-40B4-BE49-F238E27FC236}">
                <a16:creationId xmlns:a16="http://schemas.microsoft.com/office/drawing/2014/main" id="{57542F47-D2F9-2E4B-A01B-93F0E599A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95" y="3583226"/>
            <a:ext cx="2364340" cy="915389"/>
          </a:xfrm>
          <a:prstGeom prst="wedgeRoundRectCallout">
            <a:avLst>
              <a:gd name="adj1" fmla="val -56095"/>
              <a:gd name="adj2" fmla="val 3917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”Tässä on jo xx-pullo ja jos merkki mainitaan kerran tekstissä, se riittää – ärsyttää jos joka kappaleessa on xx sitä ja xx tätä”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25" name="Pyöristetty kuvatekstisuorakulmio 12">
            <a:extLst>
              <a:ext uri="{FF2B5EF4-FFF2-40B4-BE49-F238E27FC236}">
                <a16:creationId xmlns:a16="http://schemas.microsoft.com/office/drawing/2014/main" id="{DB0E6EB9-B653-274E-BD31-F2450D00C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618" y="3583226"/>
            <a:ext cx="2292113" cy="703554"/>
          </a:xfrm>
          <a:prstGeom prst="wedgeRoundRectCallout">
            <a:avLst>
              <a:gd name="adj1" fmla="val 20362"/>
              <a:gd name="adj2" fmla="val 819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”Luen kuitenkin suodattimella, ei haittaa jos vähän kehuvat itseään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18" name="Pyöristetty kuvatekstisuorakulmio 12">
            <a:extLst>
              <a:ext uri="{FF2B5EF4-FFF2-40B4-BE49-F238E27FC236}">
                <a16:creationId xmlns:a16="http://schemas.microsoft.com/office/drawing/2014/main" id="{8671652E-031B-2D49-AEB7-A8ED0EA11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2969" y="4410766"/>
            <a:ext cx="3482593" cy="556270"/>
          </a:xfrm>
          <a:prstGeom prst="wedgeRoundRectCallout">
            <a:avLst>
              <a:gd name="adj1" fmla="val 57617"/>
              <a:gd name="adj2" fmla="val 2129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”Kaikkihan nuo blogit on kaupallisia ja joskus on niin läpinäkyvää suitsutusta, että vähempikin riittäisi</a:t>
            </a:r>
            <a:r>
              <a:rPr lang="mr-IN" sz="1200" dirty="0">
                <a:latin typeface="Calibri" pitchFamily="34" charset="0"/>
              </a:rPr>
              <a:t>…</a:t>
            </a:r>
            <a:r>
              <a:rPr lang="fi-FI" sz="1200" dirty="0">
                <a:latin typeface="Calibri" pitchFamily="34" charset="0"/>
              </a:rPr>
              <a:t>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D19AAF0-37F4-E143-B7AE-80CF2C0F24B0}"/>
              </a:ext>
            </a:extLst>
          </p:cNvPr>
          <p:cNvSpPr txBox="1">
            <a:spLocks/>
          </p:cNvSpPr>
          <p:nvPr/>
        </p:nvSpPr>
        <p:spPr>
          <a:xfrm>
            <a:off x="-30439" y="4688901"/>
            <a:ext cx="3103143" cy="411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" pitchFamily="2" charset="0"/>
                <a:ea typeface="+mj-ea"/>
                <a:cs typeface="+mj-cs"/>
              </a:defRPr>
            </a:lvl1pPr>
          </a:lstStyle>
          <a:p>
            <a:r>
              <a:rPr lang="fi-FI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Vaula Norrena / Valores Consult</a:t>
            </a:r>
          </a:p>
        </p:txBody>
      </p:sp>
    </p:spTree>
    <p:extLst>
      <p:ext uri="{BB962C8B-B14F-4D97-AF65-F5344CB8AC3E}">
        <p14:creationId xmlns:p14="http://schemas.microsoft.com/office/powerpoint/2010/main" val="2764725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C558D2-27C9-4641-BF2E-85939A976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003" y="234907"/>
            <a:ext cx="2420951" cy="280484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F0AC4A0-2786-454D-BE14-CCF49F4201A5}"/>
              </a:ext>
            </a:extLst>
          </p:cNvPr>
          <p:cNvGrpSpPr/>
          <p:nvPr/>
        </p:nvGrpSpPr>
        <p:grpSpPr>
          <a:xfrm>
            <a:off x="2793663" y="822877"/>
            <a:ext cx="3667991" cy="3075463"/>
            <a:chOff x="1247524" y="874129"/>
            <a:chExt cx="3917483" cy="203183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6279D2-0EBF-AD4C-B597-A30DEDCF3166}"/>
                </a:ext>
              </a:extLst>
            </p:cNvPr>
            <p:cNvSpPr/>
            <p:nvPr/>
          </p:nvSpPr>
          <p:spPr>
            <a:xfrm>
              <a:off x="1247524" y="874129"/>
              <a:ext cx="3917483" cy="2031838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4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D0C8C3-DF1D-944F-8510-A8D5888CE8FE}"/>
                </a:ext>
              </a:extLst>
            </p:cNvPr>
            <p:cNvSpPr txBox="1"/>
            <p:nvPr/>
          </p:nvSpPr>
          <p:spPr>
            <a:xfrm>
              <a:off x="1347675" y="1645244"/>
              <a:ext cx="3752656" cy="1192566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Aito käyttäjäkokemus, ei pidä liioitella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Testit ja tutkimustulokset joskus liian hyviä ollakseen totta?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Rauhallinen informaatio parasta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Ei liikaa tekstiä, loput netissä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endParaRPr lang="fi-FI" sz="1400" kern="0" dirty="0">
                <a:latin typeface="Times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803" y="1044279"/>
            <a:ext cx="3415851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1"/>
                </a:solidFill>
              </a:rPr>
              <a:t>7. </a:t>
            </a:r>
            <a:r>
              <a:rPr lang="fi-FI" sz="2600" dirty="0"/>
              <a:t>Uskottava informaatio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590A9-88CB-954D-A319-A5DD7B76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742" y="167965"/>
            <a:ext cx="3088257" cy="184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A.  Syvähaastattelut</a:t>
            </a:r>
          </a:p>
        </p:txBody>
      </p:sp>
      <p:sp>
        <p:nvSpPr>
          <p:cNvPr id="23" name="Pyöristetty kuvatekstisuorakulmio 12">
            <a:extLst>
              <a:ext uri="{FF2B5EF4-FFF2-40B4-BE49-F238E27FC236}">
                <a16:creationId xmlns:a16="http://schemas.microsoft.com/office/drawing/2014/main" id="{C98FE2D0-A4BF-2A40-9178-485C92267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4764" y="822877"/>
            <a:ext cx="2292113" cy="940796"/>
          </a:xfrm>
          <a:prstGeom prst="wedgeRoundRectCallout">
            <a:avLst>
              <a:gd name="adj1" fmla="val 59097"/>
              <a:gd name="adj2" fmla="val -235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”Tällaisesta haen </a:t>
            </a:r>
            <a:r>
              <a:rPr lang="fi-FI" sz="1200" dirty="0" err="1">
                <a:latin typeface="Calibri" pitchFamily="34" charset="0"/>
              </a:rPr>
              <a:t>ennenkaikkea</a:t>
            </a:r>
            <a:r>
              <a:rPr lang="fi-FI" sz="1200" dirty="0">
                <a:latin typeface="Calibri" pitchFamily="34" charset="0"/>
              </a:rPr>
              <a:t> </a:t>
            </a:r>
            <a:r>
              <a:rPr lang="fi-FI" sz="1200" dirty="0" err="1">
                <a:latin typeface="Calibri" pitchFamily="34" charset="0"/>
              </a:rPr>
              <a:t>FAKTAtietoa</a:t>
            </a:r>
            <a:r>
              <a:rPr lang="fi-FI" sz="1200" dirty="0">
                <a:latin typeface="Calibri" pitchFamily="34" charset="0"/>
              </a:rPr>
              <a:t>, ärsyttää jos maalaillaan liikaa tai faktat on epämääräisiä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17" name="Pyöristetty kuvatekstisuorakulmio 12">
            <a:extLst>
              <a:ext uri="{FF2B5EF4-FFF2-40B4-BE49-F238E27FC236}">
                <a16:creationId xmlns:a16="http://schemas.microsoft.com/office/drawing/2014/main" id="{57542F47-D2F9-2E4B-A01B-93F0E599A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95" y="3174716"/>
            <a:ext cx="2364340" cy="1323900"/>
          </a:xfrm>
          <a:prstGeom prst="wedgeRoundRectCallout">
            <a:avLst>
              <a:gd name="adj1" fmla="val -20462"/>
              <a:gd name="adj2" fmla="val -6401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”Asia pitää olla sillä tavalla kirjoitettu, että voin uskoa siihen. Ei ylimakeaa blogielämää  tai lavastettua fiilistä, vaan jotain aitoa ja rosoistakin edes  mukana.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26" name="Pyöristetty kuvatekstisuorakulmio 12">
            <a:extLst>
              <a:ext uri="{FF2B5EF4-FFF2-40B4-BE49-F238E27FC236}">
                <a16:creationId xmlns:a16="http://schemas.microsoft.com/office/drawing/2014/main" id="{02B8933B-225C-2342-A812-C4070ABC9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4764" y="1998796"/>
            <a:ext cx="2292113" cy="940796"/>
          </a:xfrm>
          <a:prstGeom prst="wedgeRoundRectCallout">
            <a:avLst>
              <a:gd name="adj1" fmla="val 59097"/>
              <a:gd name="adj2" fmla="val -235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”Näihin kosmetiikkamainosten supertuloksiin en usko, että rypyt vähenee 75 % viikossa tai jotain”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27" name="Pyöristetty kuvatekstisuorakulmio 12">
            <a:extLst>
              <a:ext uri="{FF2B5EF4-FFF2-40B4-BE49-F238E27FC236}">
                <a16:creationId xmlns:a16="http://schemas.microsoft.com/office/drawing/2014/main" id="{34B9AB97-1FAD-B943-A1F4-3D6BDEDEB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4764" y="3174716"/>
            <a:ext cx="2292113" cy="1090744"/>
          </a:xfrm>
          <a:prstGeom prst="wedgeRoundRectCallout">
            <a:avLst>
              <a:gd name="adj1" fmla="val 59097"/>
              <a:gd name="adj2" fmla="val -235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”Pienet jutut merkkaa kuvissakin, tässä </a:t>
            </a:r>
            <a:r>
              <a:rPr lang="fi-FI" sz="1200" dirty="0" err="1">
                <a:latin typeface="Calibri" pitchFamily="34" charset="0"/>
              </a:rPr>
              <a:t>esim</a:t>
            </a:r>
            <a:r>
              <a:rPr lang="fi-FI" sz="1200" dirty="0">
                <a:latin typeface="Calibri" pitchFamily="34" charset="0"/>
              </a:rPr>
              <a:t> ihan jättisuuri jäätelö, kuka tuollaista oikeasti jaksaisi syödä, </a:t>
            </a:r>
            <a:r>
              <a:rPr lang="fi-FI" sz="1200" dirty="0" err="1">
                <a:latin typeface="Calibri" pitchFamily="34" charset="0"/>
              </a:rPr>
              <a:t>bloggarikaan</a:t>
            </a:r>
            <a:r>
              <a:rPr lang="fi-FI" sz="1200" dirty="0">
                <a:latin typeface="Calibri" pitchFamily="34" charset="0"/>
              </a:rPr>
              <a:t>?”</a:t>
            </a:r>
            <a:endParaRPr lang="fi-FI" sz="11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649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F0AC4A0-2786-454D-BE14-CCF49F4201A5}"/>
              </a:ext>
            </a:extLst>
          </p:cNvPr>
          <p:cNvGrpSpPr/>
          <p:nvPr/>
        </p:nvGrpSpPr>
        <p:grpSpPr>
          <a:xfrm>
            <a:off x="2793663" y="648218"/>
            <a:ext cx="3667991" cy="3396174"/>
            <a:chOff x="1247524" y="874130"/>
            <a:chExt cx="3917483" cy="224371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6279D2-0EBF-AD4C-B597-A30DEDCF3166}"/>
                </a:ext>
              </a:extLst>
            </p:cNvPr>
            <p:cNvSpPr/>
            <p:nvPr/>
          </p:nvSpPr>
          <p:spPr>
            <a:xfrm>
              <a:off x="1247524" y="874130"/>
              <a:ext cx="3917483" cy="2185026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4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D0C8C3-DF1D-944F-8510-A8D5888CE8FE}"/>
                </a:ext>
              </a:extLst>
            </p:cNvPr>
            <p:cNvSpPr txBox="1"/>
            <p:nvPr/>
          </p:nvSpPr>
          <p:spPr>
            <a:xfrm>
              <a:off x="1347675" y="1412878"/>
              <a:ext cx="3752656" cy="1704971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Tarpeen jokaiseen </a:t>
              </a:r>
              <a:r>
                <a:rPr lang="fi-FI" sz="1400" b="1" kern="0" dirty="0" err="1">
                  <a:solidFill>
                    <a:schemeClr val="accent1"/>
                  </a:solidFill>
                  <a:latin typeface="Times" pitchFamily="2" charset="0"/>
                </a:rPr>
                <a:t>natiivimainokseen</a:t>
              </a: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!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Tuote, brändi, ostopaikat, hinta, käyttäjäkokemukset, suositukset jne., lisätietoa kaivataan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Nettiosoitteita voi olla useampiakin mainoksessa, myös nettimainoksessa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Ei liian pitkää tekstiä printtiin, lisätieto nettiin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endParaRPr lang="fi-FI" sz="1400" kern="0" dirty="0">
                <a:latin typeface="Times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803" y="661474"/>
            <a:ext cx="3415851" cy="1086704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1"/>
                </a:solidFill>
              </a:rPr>
              <a:t>8. </a:t>
            </a:r>
            <a:r>
              <a:rPr lang="fi-FI" sz="2600" dirty="0"/>
              <a:t>Lisätieto netissä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590A9-88CB-954D-A319-A5DD7B76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742" y="167965"/>
            <a:ext cx="3088257" cy="184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A.  Syvähaastattelut</a:t>
            </a:r>
          </a:p>
        </p:txBody>
      </p:sp>
      <p:sp>
        <p:nvSpPr>
          <p:cNvPr id="23" name="Pyöristetty kuvatekstisuorakulmio 12">
            <a:extLst>
              <a:ext uri="{FF2B5EF4-FFF2-40B4-BE49-F238E27FC236}">
                <a16:creationId xmlns:a16="http://schemas.microsoft.com/office/drawing/2014/main" id="{C98FE2D0-A4BF-2A40-9178-485C92267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4764" y="822876"/>
            <a:ext cx="2292113" cy="1086705"/>
          </a:xfrm>
          <a:prstGeom prst="wedgeRoundRectCallout">
            <a:avLst>
              <a:gd name="adj1" fmla="val 59097"/>
              <a:gd name="adj2" fmla="val -235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r>
              <a:rPr lang="fi-FI" sz="1200" dirty="0">
                <a:latin typeface="Calibri" pitchFamily="34" charset="0"/>
              </a:rPr>
              <a:t>”</a:t>
            </a:r>
            <a:r>
              <a:rPr lang="fi-FI" sz="1200" b="1" dirty="0">
                <a:latin typeface="Calibri" pitchFamily="34" charset="0"/>
              </a:rPr>
              <a:t>Lehdessä jos kerrankin olisi se nettiosoite kunnolla näkyvillä, niin kaikkihan </a:t>
            </a:r>
            <a:r>
              <a:rPr lang="fi-FI" sz="1200" b="1" dirty="0" err="1">
                <a:latin typeface="Calibri" pitchFamily="34" charset="0"/>
              </a:rPr>
              <a:t>mä</a:t>
            </a:r>
            <a:r>
              <a:rPr lang="fi-FI" sz="1200" b="1" dirty="0">
                <a:latin typeface="Calibri" pitchFamily="34" charset="0"/>
              </a:rPr>
              <a:t> menisin katsomaan</a:t>
            </a:r>
            <a:r>
              <a:rPr lang="fi-FI" sz="1200" dirty="0">
                <a:latin typeface="Calibri" pitchFamily="34" charset="0"/>
              </a:rPr>
              <a:t>, mistä mitäkin saa ja mitä ne maksaa”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26" name="Pyöristetty kuvatekstisuorakulmio 12">
            <a:extLst>
              <a:ext uri="{FF2B5EF4-FFF2-40B4-BE49-F238E27FC236}">
                <a16:creationId xmlns:a16="http://schemas.microsoft.com/office/drawing/2014/main" id="{02B8933B-225C-2342-A812-C4070ABC9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4764" y="2087161"/>
            <a:ext cx="2292113" cy="940796"/>
          </a:xfrm>
          <a:prstGeom prst="wedgeRoundRectCallout">
            <a:avLst>
              <a:gd name="adj1" fmla="val 59097"/>
              <a:gd name="adj2" fmla="val -235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r>
              <a:rPr lang="fi-FI" sz="1200" dirty="0">
                <a:latin typeface="Calibri" pitchFamily="34" charset="0"/>
              </a:rPr>
              <a:t>”Ei näin paljon tekstiä lehteen, vaan nettiosoite, josta haen lisätiedon. Ikävän näköistä, kun kuvalle ei jää tilaa.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27" name="Pyöristetty kuvatekstisuorakulmio 12">
            <a:extLst>
              <a:ext uri="{FF2B5EF4-FFF2-40B4-BE49-F238E27FC236}">
                <a16:creationId xmlns:a16="http://schemas.microsoft.com/office/drawing/2014/main" id="{34B9AB97-1FAD-B943-A1F4-3D6BDEDEB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5389" y="4161833"/>
            <a:ext cx="2744538" cy="414511"/>
          </a:xfrm>
          <a:prstGeom prst="wedgeRoundRectCallout">
            <a:avLst>
              <a:gd name="adj1" fmla="val 59097"/>
              <a:gd name="adj2" fmla="val -235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r>
              <a:rPr lang="fi-FI" sz="1200" b="1" dirty="0">
                <a:latin typeface="Calibri" pitchFamily="34" charset="0"/>
              </a:rPr>
              <a:t>”Miksei tässä ole nettiosoitetta?!</a:t>
            </a:r>
            <a:r>
              <a:rPr lang="fi-FI" sz="1100" b="1" dirty="0">
                <a:latin typeface="Calibri" pitchFamily="34" charset="0"/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71FEB-C581-9D4E-980B-4A85DE5E85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2" y="866252"/>
            <a:ext cx="2583598" cy="3340223"/>
          </a:xfrm>
          <a:prstGeom prst="rect">
            <a:avLst/>
          </a:prstGeom>
        </p:spPr>
      </p:pic>
      <p:sp>
        <p:nvSpPr>
          <p:cNvPr id="15" name="Pyöristetty kuvatekstisuorakulmio 12">
            <a:extLst>
              <a:ext uri="{FF2B5EF4-FFF2-40B4-BE49-F238E27FC236}">
                <a16:creationId xmlns:a16="http://schemas.microsoft.com/office/drawing/2014/main" id="{396A8FD3-B0E8-BA4C-A50D-9129BE0F7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046" y="4206475"/>
            <a:ext cx="2531724" cy="739739"/>
          </a:xfrm>
          <a:prstGeom prst="wedgeRoundRectCallout">
            <a:avLst>
              <a:gd name="adj1" fmla="val 21791"/>
              <a:gd name="adj2" fmla="val -7889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r>
              <a:rPr lang="fi-FI" sz="1200" dirty="0">
                <a:latin typeface="Calibri" pitchFamily="34" charset="0"/>
              </a:rPr>
              <a:t>”Tästähän voi valita, </a:t>
            </a:r>
            <a:r>
              <a:rPr lang="fi-FI" sz="1200" dirty="0" err="1">
                <a:latin typeface="Calibri" pitchFamily="34" charset="0"/>
              </a:rPr>
              <a:t>kattooko</a:t>
            </a:r>
            <a:r>
              <a:rPr lang="fi-FI" sz="1200" dirty="0">
                <a:latin typeface="Calibri" pitchFamily="34" charset="0"/>
              </a:rPr>
              <a:t> videon, lukeeko jutun vai </a:t>
            </a:r>
            <a:r>
              <a:rPr lang="fi-FI" sz="1200" dirty="0" err="1">
                <a:latin typeface="Calibri" pitchFamily="34" charset="0"/>
              </a:rPr>
              <a:t>kattooko</a:t>
            </a:r>
            <a:r>
              <a:rPr lang="fi-FI" sz="1200" dirty="0">
                <a:latin typeface="Calibri" pitchFamily="34" charset="0"/>
              </a:rPr>
              <a:t> nuo jumppakuvat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16" name="Pyöristetty kuvatekstisuorakulmio 12">
            <a:extLst>
              <a:ext uri="{FF2B5EF4-FFF2-40B4-BE49-F238E27FC236}">
                <a16:creationId xmlns:a16="http://schemas.microsoft.com/office/drawing/2014/main" id="{820722AC-7A96-F04C-B506-80565E392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046" y="167966"/>
            <a:ext cx="2531724" cy="582048"/>
          </a:xfrm>
          <a:prstGeom prst="wedgeRoundRectCallout">
            <a:avLst>
              <a:gd name="adj1" fmla="val 20979"/>
              <a:gd name="adj2" fmla="val 7249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r>
              <a:rPr lang="fi-FI" sz="1200" dirty="0">
                <a:latin typeface="Calibri" pitchFamily="34" charset="0"/>
              </a:rPr>
              <a:t>”Miksei kuvaa klikkaamalla pääse tuotesivustolle?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18" name="Pyöristetty kuvatekstisuorakulmio 12">
            <a:extLst>
              <a:ext uri="{FF2B5EF4-FFF2-40B4-BE49-F238E27FC236}">
                <a16:creationId xmlns:a16="http://schemas.microsoft.com/office/drawing/2014/main" id="{BB94554B-974D-DB42-9B88-1E04D6458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4764" y="3205537"/>
            <a:ext cx="2292113" cy="1399560"/>
          </a:xfrm>
          <a:prstGeom prst="wedgeRoundRectCallout">
            <a:avLst>
              <a:gd name="adj1" fmla="val 59097"/>
              <a:gd name="adj2" fmla="val -235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r>
              <a:rPr lang="fi-FI" sz="1200" dirty="0">
                <a:latin typeface="Calibri" pitchFamily="34" charset="0"/>
              </a:rPr>
              <a:t>”Aina kun on joku juttu kannessa tai on tehty testi tai esitellään uutuuksia, niin ne tuotteet on heti loppu kaupasta</a:t>
            </a:r>
            <a:r>
              <a:rPr lang="mr-IN" sz="1200" dirty="0">
                <a:latin typeface="Calibri" pitchFamily="34" charset="0"/>
              </a:rPr>
              <a:t>…</a:t>
            </a:r>
            <a:r>
              <a:rPr lang="fi-FI" sz="1200" dirty="0">
                <a:latin typeface="Calibri" pitchFamily="34" charset="0"/>
              </a:rPr>
              <a:t> </a:t>
            </a:r>
            <a:r>
              <a:rPr lang="fi-FI" sz="1200" dirty="0" err="1">
                <a:latin typeface="Calibri" pitchFamily="34" charset="0"/>
              </a:rPr>
              <a:t>olis</a:t>
            </a:r>
            <a:r>
              <a:rPr lang="fi-FI" sz="1200" dirty="0">
                <a:latin typeface="Calibri" pitchFamily="34" charset="0"/>
              </a:rPr>
              <a:t> kiva tietää, mistä minäkin voisin tilata”</a:t>
            </a:r>
            <a:endParaRPr lang="fi-FI" sz="11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020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AD05A7-7D36-D243-A62A-6C19F2C9E3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145" y="648218"/>
            <a:ext cx="2310043" cy="27588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65427D-4E4F-2442-B956-5A9ED49F52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78" y="173931"/>
            <a:ext cx="2110859" cy="332270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F0AC4A0-2786-454D-BE14-CCF49F4201A5}"/>
              </a:ext>
            </a:extLst>
          </p:cNvPr>
          <p:cNvGrpSpPr/>
          <p:nvPr/>
        </p:nvGrpSpPr>
        <p:grpSpPr>
          <a:xfrm>
            <a:off x="2793663" y="648220"/>
            <a:ext cx="3667991" cy="3558256"/>
            <a:chOff x="1247524" y="874131"/>
            <a:chExt cx="3917483" cy="212577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6279D2-0EBF-AD4C-B597-A30DEDCF3166}"/>
                </a:ext>
              </a:extLst>
            </p:cNvPr>
            <p:cNvSpPr/>
            <p:nvPr/>
          </p:nvSpPr>
          <p:spPr>
            <a:xfrm>
              <a:off x="1247524" y="874131"/>
              <a:ext cx="3917483" cy="2125778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4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D0C8C3-DF1D-944F-8510-A8D5888CE8FE}"/>
                </a:ext>
              </a:extLst>
            </p:cNvPr>
            <p:cNvSpPr txBox="1"/>
            <p:nvPr/>
          </p:nvSpPr>
          <p:spPr>
            <a:xfrm>
              <a:off x="1347675" y="1323403"/>
              <a:ext cx="3752656" cy="1516027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Monet osallistuvat, </a:t>
              </a:r>
              <a:r>
                <a:rPr lang="fi-FI" sz="1400" b="1" kern="0" dirty="0">
                  <a:latin typeface="Times" pitchFamily="2" charset="0"/>
                </a:rPr>
                <a:t>kun palkinto sopiva ja osallistuminen tarpeeksi helppoa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Osa oikein tieten bongaa kilpailuja ja testejä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Kilpailu herättää helposti niidenkin huomion, jotka eivät osallistu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”Äänestä ja voita”, ”Kerro mielipiteesi ja voita” sekä ”Testaa itsesi” ovat suosittuja formaatteja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803" y="648218"/>
            <a:ext cx="3415851" cy="815468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1"/>
                </a:solidFill>
              </a:rPr>
              <a:t>9. </a:t>
            </a:r>
            <a:r>
              <a:rPr lang="fi-FI" sz="2600" dirty="0"/>
              <a:t>Kilpailukoukut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590A9-88CB-954D-A319-A5DD7B76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742" y="167965"/>
            <a:ext cx="3088257" cy="184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A.  Syvähaastattelut</a:t>
            </a:r>
          </a:p>
        </p:txBody>
      </p:sp>
      <p:sp>
        <p:nvSpPr>
          <p:cNvPr id="23" name="Pyöristetty kuvatekstisuorakulmio 12">
            <a:extLst>
              <a:ext uri="{FF2B5EF4-FFF2-40B4-BE49-F238E27FC236}">
                <a16:creationId xmlns:a16="http://schemas.microsoft.com/office/drawing/2014/main" id="{C98FE2D0-A4BF-2A40-9178-485C92267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78" y="3887594"/>
            <a:ext cx="2237694" cy="722120"/>
          </a:xfrm>
          <a:prstGeom prst="wedgeRoundRectCallout">
            <a:avLst>
              <a:gd name="adj1" fmla="val -58742"/>
              <a:gd name="adj2" fmla="val -118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r>
              <a:rPr lang="fi-FI" sz="1200" dirty="0">
                <a:latin typeface="Calibri" pitchFamily="34" charset="0"/>
              </a:rPr>
              <a:t>”Osallistun, jos ei </a:t>
            </a:r>
            <a:r>
              <a:rPr lang="fi-FI" sz="1200" dirty="0" err="1">
                <a:latin typeface="Calibri" pitchFamily="34" charset="0"/>
              </a:rPr>
              <a:t>tarvii</a:t>
            </a:r>
            <a:r>
              <a:rPr lang="fi-FI" sz="1200" dirty="0">
                <a:latin typeface="Calibri" pitchFamily="34" charset="0"/>
              </a:rPr>
              <a:t> antaa markkinointilupaa ja palkinto on yli 100 euron arvoinen…”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26" name="Pyöristetty kuvatekstisuorakulmio 12">
            <a:extLst>
              <a:ext uri="{FF2B5EF4-FFF2-40B4-BE49-F238E27FC236}">
                <a16:creationId xmlns:a16="http://schemas.microsoft.com/office/drawing/2014/main" id="{02B8933B-225C-2342-A812-C4070ABC9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1981" y="3496636"/>
            <a:ext cx="2084734" cy="1005026"/>
          </a:xfrm>
          <a:prstGeom prst="wedgeRoundRectCallout">
            <a:avLst>
              <a:gd name="adj1" fmla="val 60740"/>
              <a:gd name="adj2" fmla="val 199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r>
              <a:rPr lang="fi-FI" sz="1200" dirty="0">
                <a:latin typeface="Calibri" pitchFamily="34" charset="0"/>
              </a:rPr>
              <a:t>”Osallistun aina kun palkinto on tarpeeksi hyvä, esim. illallinen hyvässä ravintolassa tai matkalahjakortti”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15" name="Pyöristetty kuvatekstisuorakulmio 12">
            <a:extLst>
              <a:ext uri="{FF2B5EF4-FFF2-40B4-BE49-F238E27FC236}">
                <a16:creationId xmlns:a16="http://schemas.microsoft.com/office/drawing/2014/main" id="{396A8FD3-B0E8-BA4C-A50D-9129BE0F7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7245" y="4403761"/>
            <a:ext cx="3654041" cy="554733"/>
          </a:xfrm>
          <a:prstGeom prst="wedgeRoundRectCallout">
            <a:avLst>
              <a:gd name="adj1" fmla="val 28442"/>
              <a:gd name="adj2" fmla="val 718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r>
              <a:rPr lang="fi-FI" sz="1200" dirty="0">
                <a:latin typeface="Calibri" pitchFamily="34" charset="0"/>
              </a:rPr>
              <a:t>”Teen mitä älyttömämpiä testejä ihan vaan huvin vuoksi, että testillä saa minut kyllä koukkuun”</a:t>
            </a:r>
          </a:p>
        </p:txBody>
      </p:sp>
      <p:sp>
        <p:nvSpPr>
          <p:cNvPr id="16" name="Pyöristetty kuvatekstisuorakulmio 12">
            <a:extLst>
              <a:ext uri="{FF2B5EF4-FFF2-40B4-BE49-F238E27FC236}">
                <a16:creationId xmlns:a16="http://schemas.microsoft.com/office/drawing/2014/main" id="{820722AC-7A96-F04C-B506-80565E392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78" y="2932771"/>
            <a:ext cx="2237694" cy="818119"/>
          </a:xfrm>
          <a:prstGeom prst="wedgeRoundRectCallout">
            <a:avLst>
              <a:gd name="adj1" fmla="val -20350"/>
              <a:gd name="adj2" fmla="val -7178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r>
              <a:rPr lang="fi-FI" sz="1200" dirty="0">
                <a:latin typeface="Calibri" pitchFamily="34" charset="0"/>
              </a:rPr>
              <a:t>”Kyllä kilpailu aina herättää uteliaisuuden, että sen katsoo, vaikkei osallistuisikaan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DB09E0D-28A7-AC4C-AA20-ACF1A0C8E3F9}"/>
              </a:ext>
            </a:extLst>
          </p:cNvPr>
          <p:cNvSpPr txBox="1">
            <a:spLocks/>
          </p:cNvSpPr>
          <p:nvPr/>
        </p:nvSpPr>
        <p:spPr>
          <a:xfrm>
            <a:off x="-30439" y="4688901"/>
            <a:ext cx="3103143" cy="411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" pitchFamily="2" charset="0"/>
                <a:ea typeface="+mj-ea"/>
                <a:cs typeface="+mj-cs"/>
              </a:defRPr>
            </a:lvl1pPr>
          </a:lstStyle>
          <a:p>
            <a:r>
              <a:rPr lang="fi-FI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Vaula Norrena / Valores Consult</a:t>
            </a:r>
          </a:p>
        </p:txBody>
      </p:sp>
    </p:spTree>
    <p:extLst>
      <p:ext uri="{BB962C8B-B14F-4D97-AF65-F5344CB8AC3E}">
        <p14:creationId xmlns:p14="http://schemas.microsoft.com/office/powerpoint/2010/main" val="248281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11" y="6350"/>
            <a:ext cx="3885757" cy="857250"/>
          </a:xfrm>
        </p:spPr>
        <p:txBody>
          <a:bodyPr>
            <a:normAutofit/>
          </a:bodyPr>
          <a:lstStyle/>
          <a:p>
            <a:pPr algn="l"/>
            <a:r>
              <a:rPr lang="fi-FI" sz="3400" dirty="0"/>
              <a:t>Tutkimusmateriaali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B6125E-34C6-3A4D-87FE-BE3619B3950A}"/>
              </a:ext>
            </a:extLst>
          </p:cNvPr>
          <p:cNvGrpSpPr/>
          <p:nvPr/>
        </p:nvGrpSpPr>
        <p:grpSpPr>
          <a:xfrm>
            <a:off x="443396" y="1063624"/>
            <a:ext cx="3499658" cy="3408623"/>
            <a:chOff x="5253644" y="1571105"/>
            <a:chExt cx="3499658" cy="335248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435FBA-7C28-A449-8F8C-65F36692DF9D}"/>
                </a:ext>
              </a:extLst>
            </p:cNvPr>
            <p:cNvSpPr/>
            <p:nvPr/>
          </p:nvSpPr>
          <p:spPr>
            <a:xfrm>
              <a:off x="5253644" y="1571105"/>
              <a:ext cx="3499658" cy="3352487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4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9279EA-F700-9542-BBE5-DB3741BED002}"/>
                </a:ext>
              </a:extLst>
            </p:cNvPr>
            <p:cNvSpPr txBox="1"/>
            <p:nvPr/>
          </p:nvSpPr>
          <p:spPr>
            <a:xfrm>
              <a:off x="5451839" y="1920874"/>
              <a:ext cx="31918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600" b="1" dirty="0">
                  <a:solidFill>
                    <a:schemeClr val="accent1"/>
                  </a:solidFill>
                  <a:latin typeface="Times" pitchFamily="2" charset="0"/>
                  <a:cs typeface="Calibri" panose="020F0502020204030204" pitchFamily="34" charset="0"/>
                </a:rPr>
                <a:t>58</a:t>
              </a:r>
              <a:r>
                <a:rPr lang="fi-FI" sz="1600" b="1" dirty="0">
                  <a:latin typeface="Times" pitchFamily="2" charset="0"/>
                  <a:cs typeface="Calibri" panose="020F0502020204030204" pitchFamily="34" charset="0"/>
                </a:rPr>
                <a:t> mainosta aikakauslehdissä  </a:t>
              </a:r>
              <a:br>
                <a:rPr lang="fi-FI" sz="1600" b="1" dirty="0">
                  <a:latin typeface="Times" pitchFamily="2" charset="0"/>
                  <a:cs typeface="Calibri" panose="020F0502020204030204" pitchFamily="34" charset="0"/>
                </a:rPr>
              </a:br>
              <a:r>
                <a:rPr lang="fi-FI" sz="1600" b="1" dirty="0">
                  <a:solidFill>
                    <a:schemeClr val="accent1"/>
                  </a:solidFill>
                  <a:latin typeface="Times" pitchFamily="2" charset="0"/>
                  <a:cs typeface="Calibri" panose="020F0502020204030204" pitchFamily="34" charset="0"/>
                </a:rPr>
                <a:t>50</a:t>
              </a:r>
              <a:r>
                <a:rPr lang="fi-FI" sz="1600" b="1" dirty="0">
                  <a:latin typeface="Times" pitchFamily="2" charset="0"/>
                  <a:cs typeface="Calibri" panose="020F0502020204030204" pitchFamily="34" charset="0"/>
                </a:rPr>
                <a:t> mainosta lehtien nettisivuilla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C18C28-7214-5E48-91A1-62E3AF7C5B18}"/>
                </a:ext>
              </a:extLst>
            </p:cNvPr>
            <p:cNvSpPr txBox="1"/>
            <p:nvPr/>
          </p:nvSpPr>
          <p:spPr>
            <a:xfrm>
              <a:off x="5451840" y="2621777"/>
              <a:ext cx="3191857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400" dirty="0" err="1">
                  <a:latin typeface="Times" pitchFamily="2" charset="0"/>
                  <a:cs typeface="Calibri" panose="020F0502020204030204" pitchFamily="34" charset="0"/>
                </a:rPr>
                <a:t>Advertoriaalit</a:t>
              </a:r>
              <a:endParaRPr lang="fi-FI" sz="1400" dirty="0">
                <a:latin typeface="Times" pitchFamily="2" charset="0"/>
                <a:cs typeface="Calibri" panose="020F0502020204030204" pitchFamily="34" charset="0"/>
              </a:endParaRPr>
            </a:p>
            <a:p>
              <a:endParaRPr lang="fi-FI" sz="1400" dirty="0">
                <a:latin typeface="Times" pitchFamily="2" charset="0"/>
                <a:cs typeface="Calibri" panose="020F0502020204030204" pitchFamily="34" charset="0"/>
              </a:endParaRPr>
            </a:p>
            <a:p>
              <a:r>
                <a:rPr lang="fi-FI" sz="1400" dirty="0">
                  <a:latin typeface="Times" pitchFamily="2" charset="0"/>
                  <a:cs typeface="Calibri" panose="020F0502020204030204" pitchFamily="34" charset="0"/>
                </a:rPr>
                <a:t>Blogiyhteistyöt</a:t>
              </a:r>
              <a:br>
                <a:rPr lang="fi-FI" sz="1400" dirty="0">
                  <a:latin typeface="Times" pitchFamily="2" charset="0"/>
                  <a:cs typeface="Calibri" panose="020F0502020204030204" pitchFamily="34" charset="0"/>
                </a:rPr>
              </a:br>
              <a:endParaRPr lang="fi-FI" sz="1400" dirty="0">
                <a:latin typeface="Times" pitchFamily="2" charset="0"/>
                <a:cs typeface="Calibri" panose="020F0502020204030204" pitchFamily="34" charset="0"/>
              </a:endParaRPr>
            </a:p>
            <a:p>
              <a:r>
                <a:rPr lang="fi-FI" sz="1400" dirty="0">
                  <a:latin typeface="Times" pitchFamily="2" charset="0"/>
                  <a:cs typeface="Calibri" panose="020F0502020204030204" pitchFamily="34" charset="0"/>
                </a:rPr>
                <a:t>Muut kaupalliset yhteistyöt verkossa (artikkelit, reseptit, testit, kilpailut, ohjeet…)</a:t>
              </a:r>
            </a:p>
            <a:p>
              <a:br>
                <a:rPr lang="fi-FI" sz="1400" dirty="0">
                  <a:latin typeface="Times" pitchFamily="2" charset="0"/>
                  <a:cs typeface="Calibri" panose="020F0502020204030204" pitchFamily="34" charset="0"/>
                </a:rPr>
              </a:br>
              <a:r>
                <a:rPr lang="fi-FI" sz="1400" dirty="0">
                  <a:latin typeface="Times" pitchFamily="2" charset="0"/>
                  <a:cs typeface="Calibri" panose="020F0502020204030204" pitchFamily="34" charset="0"/>
                </a:rPr>
                <a:t>Videot, </a:t>
              </a:r>
              <a:r>
                <a:rPr lang="fi-FI" sz="1400" dirty="0" err="1">
                  <a:latin typeface="Times" pitchFamily="2" charset="0"/>
                  <a:cs typeface="Calibri" panose="020F0502020204030204" pitchFamily="34" charset="0"/>
                </a:rPr>
                <a:t>podcast</a:t>
              </a:r>
              <a:endParaRPr lang="fi-FI" sz="1400" dirty="0">
                <a:latin typeface="Times" pitchFamily="2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B6A28AB9-6BC7-BA46-BC19-FE1B2E758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963" y="245559"/>
            <a:ext cx="2929317" cy="378370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2ED3D1F-4D6B-024D-9F1A-2E5A4B46C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207" y="863600"/>
            <a:ext cx="2929317" cy="37837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2E4B24-C771-924B-B8F6-1C5554D84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769" y="664464"/>
            <a:ext cx="4509272" cy="30083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4191259-0991-DB43-BAB7-3D76AC0537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768" y="245559"/>
            <a:ext cx="3249432" cy="339159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FBAC83B-C1E3-AB46-B683-A700A22713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9002" y="863600"/>
            <a:ext cx="3277959" cy="378370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DD258A1-AEB5-774D-87AE-20087A0D83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9584" y="93287"/>
            <a:ext cx="2397473" cy="4378960"/>
          </a:xfrm>
          <a:prstGeom prst="rect">
            <a:avLst/>
          </a:prstGeom>
        </p:spPr>
      </p:pic>
      <p:pic>
        <p:nvPicPr>
          <p:cNvPr id="13" name="Picture 12" descr="AM_logo_RGB.eps">
            <a:extLst>
              <a:ext uri="{FF2B5EF4-FFF2-40B4-BE49-F238E27FC236}">
                <a16:creationId xmlns:a16="http://schemas.microsoft.com/office/drawing/2014/main" id="{534941D7-4649-8B45-9A32-4215C0F3A8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11" y="4807708"/>
            <a:ext cx="1525194" cy="11732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20F3775-A12E-5B48-9775-18027EC587FC}"/>
              </a:ext>
            </a:extLst>
          </p:cNvPr>
          <p:cNvSpPr txBox="1">
            <a:spLocks/>
          </p:cNvSpPr>
          <p:nvPr/>
        </p:nvSpPr>
        <p:spPr>
          <a:xfrm>
            <a:off x="0" y="4672688"/>
            <a:ext cx="9144000" cy="411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" pitchFamily="2" charset="0"/>
                <a:ea typeface="+mj-ea"/>
                <a:cs typeface="+mj-cs"/>
              </a:defRPr>
            </a:lvl1pPr>
          </a:lstStyle>
          <a:p>
            <a:r>
              <a:rPr lang="fi-FI" sz="1100" dirty="0">
                <a:solidFill>
                  <a:schemeClr val="bg1">
                    <a:lumMod val="50000"/>
                  </a:schemeClr>
                </a:solidFill>
              </a:rPr>
              <a:t>Vaula Norrena / Valores Consult</a:t>
            </a:r>
          </a:p>
        </p:txBody>
      </p:sp>
    </p:spTree>
    <p:extLst>
      <p:ext uri="{BB962C8B-B14F-4D97-AF65-F5344CB8AC3E}">
        <p14:creationId xmlns:p14="http://schemas.microsoft.com/office/powerpoint/2010/main" val="50425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0F4B00-D6C3-7141-A468-27F00965E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792" y="2067856"/>
            <a:ext cx="2374847" cy="1533473"/>
          </a:xfrm>
          <a:prstGeom prst="rect">
            <a:avLst/>
          </a:prstGeom>
        </p:spPr>
      </p:pic>
      <p:pic>
        <p:nvPicPr>
          <p:cNvPr id="22" name="Sisällön paikkamerkki 1" descr="Näyttökuva 2019-03-06 kello 18.38.09.png">
            <a:extLst>
              <a:ext uri="{FF2B5EF4-FFF2-40B4-BE49-F238E27FC236}">
                <a16:creationId xmlns:a16="http://schemas.microsoft.com/office/drawing/2014/main" id="{264C1237-AF8F-2B40-955A-B7AAE978C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62431" y="894300"/>
            <a:ext cx="2368208" cy="97670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BB6295-73DD-D044-9400-48AAB1F59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78" y="2512881"/>
            <a:ext cx="3266530" cy="210924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F0AC4A0-2786-454D-BE14-CCF49F4201A5}"/>
              </a:ext>
            </a:extLst>
          </p:cNvPr>
          <p:cNvGrpSpPr/>
          <p:nvPr/>
        </p:nvGrpSpPr>
        <p:grpSpPr>
          <a:xfrm>
            <a:off x="2793663" y="499944"/>
            <a:ext cx="3667991" cy="3318940"/>
            <a:chOff x="1247524" y="874129"/>
            <a:chExt cx="3917483" cy="219269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6279D2-0EBF-AD4C-B597-A30DEDCF3166}"/>
                </a:ext>
              </a:extLst>
            </p:cNvPr>
            <p:cNvSpPr/>
            <p:nvPr/>
          </p:nvSpPr>
          <p:spPr>
            <a:xfrm>
              <a:off x="1247524" y="874129"/>
              <a:ext cx="3917483" cy="2161073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4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D0C8C3-DF1D-944F-8510-A8D5888CE8FE}"/>
                </a:ext>
              </a:extLst>
            </p:cNvPr>
            <p:cNvSpPr txBox="1"/>
            <p:nvPr/>
          </p:nvSpPr>
          <p:spPr>
            <a:xfrm>
              <a:off x="1347675" y="1561121"/>
              <a:ext cx="3752656" cy="1505702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Toisto lisää tuttuutta, tuttuus luo luottamusta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Toisto eri kanavissa luo mielikuvan isosta ja tunnetusta brändistä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Nähdessään uudestaan lukija/katsoja ilahtuu, kun tuntee jo merkin (pätemisen tunne)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endParaRPr lang="fi-FI" sz="1400" kern="0" dirty="0">
                <a:latin typeface="Times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704" y="607723"/>
            <a:ext cx="3415851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1"/>
                </a:solidFill>
              </a:rPr>
              <a:t>10. </a:t>
            </a:r>
            <a:r>
              <a:rPr lang="fi-FI" sz="2600" dirty="0"/>
              <a:t>Toisto eri kanavissa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590A9-88CB-954D-A319-A5DD7B76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742" y="167965"/>
            <a:ext cx="3088257" cy="184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A.  Syvähaastattelut</a:t>
            </a:r>
          </a:p>
        </p:txBody>
      </p:sp>
      <p:sp>
        <p:nvSpPr>
          <p:cNvPr id="17" name="Pyöristetty kuvatekstisuorakulmio 12">
            <a:extLst>
              <a:ext uri="{FF2B5EF4-FFF2-40B4-BE49-F238E27FC236}">
                <a16:creationId xmlns:a16="http://schemas.microsoft.com/office/drawing/2014/main" id="{57542F47-D2F9-2E4B-A01B-93F0E599A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66" y="481841"/>
            <a:ext cx="2114233" cy="703554"/>
          </a:xfrm>
          <a:prstGeom prst="wedgeRoundRectCallout">
            <a:avLst>
              <a:gd name="adj1" fmla="val -62749"/>
              <a:gd name="adj2" fmla="val 151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r>
              <a:rPr lang="fi-FI" sz="1200" dirty="0">
                <a:latin typeface="Calibri" pitchFamily="34" charset="0"/>
              </a:rPr>
              <a:t>”Joo </a:t>
            </a:r>
            <a:r>
              <a:rPr lang="fi-FI" sz="1200" dirty="0" err="1">
                <a:latin typeface="Calibri" pitchFamily="34" charset="0"/>
              </a:rPr>
              <a:t>mä</a:t>
            </a:r>
            <a:r>
              <a:rPr lang="fi-FI" sz="1200" dirty="0">
                <a:latin typeface="Calibri" pitchFamily="34" charset="0"/>
              </a:rPr>
              <a:t> tunnen </a:t>
            </a:r>
            <a:r>
              <a:rPr lang="fi-FI" sz="1200" dirty="0" err="1">
                <a:latin typeface="Calibri" pitchFamily="34" charset="0"/>
              </a:rPr>
              <a:t>tän</a:t>
            </a:r>
            <a:r>
              <a:rPr lang="fi-FI" sz="1200" dirty="0">
                <a:latin typeface="Calibri" pitchFamily="34" charset="0"/>
              </a:rPr>
              <a:t> tuotteen, </a:t>
            </a:r>
            <a:r>
              <a:rPr lang="fi-FI" sz="1200" dirty="0" err="1">
                <a:latin typeface="Calibri" pitchFamily="34" charset="0"/>
              </a:rPr>
              <a:t>oon</a:t>
            </a:r>
            <a:r>
              <a:rPr lang="fi-FI" sz="1200" dirty="0">
                <a:latin typeface="Calibri" pitchFamily="34" charset="0"/>
              </a:rPr>
              <a:t> jossain muuallakin nähnyt…”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18" name="Pyöristetty kuvatekstisuorakulmio 12">
            <a:extLst>
              <a:ext uri="{FF2B5EF4-FFF2-40B4-BE49-F238E27FC236}">
                <a16:creationId xmlns:a16="http://schemas.microsoft.com/office/drawing/2014/main" id="{8671652E-031B-2D49-AEB7-A8ED0EA11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5372" y="4068756"/>
            <a:ext cx="1869833" cy="556270"/>
          </a:xfrm>
          <a:prstGeom prst="wedgeRoundRectCallout">
            <a:avLst>
              <a:gd name="adj1" fmla="val 21504"/>
              <a:gd name="adj2" fmla="val -10514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r>
              <a:rPr lang="fi-FI" sz="1200" dirty="0">
                <a:latin typeface="Calibri" pitchFamily="34" charset="0"/>
              </a:rPr>
              <a:t>”</a:t>
            </a:r>
            <a:r>
              <a:rPr lang="fi-FI" sz="1200" dirty="0" err="1">
                <a:latin typeface="Calibri" pitchFamily="34" charset="0"/>
              </a:rPr>
              <a:t>Tää</a:t>
            </a:r>
            <a:r>
              <a:rPr lang="fi-FI" sz="1200" dirty="0">
                <a:latin typeface="Calibri" pitchFamily="34" charset="0"/>
              </a:rPr>
              <a:t> on ollut netissäkin!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15" name="Pyöristetty kuvatekstisuorakulmio 12">
            <a:extLst>
              <a:ext uri="{FF2B5EF4-FFF2-40B4-BE49-F238E27FC236}">
                <a16:creationId xmlns:a16="http://schemas.microsoft.com/office/drawing/2014/main" id="{3A56B4D1-E687-404B-904E-4454AF2E9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66" y="1396241"/>
            <a:ext cx="2114233" cy="703554"/>
          </a:xfrm>
          <a:prstGeom prst="wedgeRoundRectCallout">
            <a:avLst>
              <a:gd name="adj1" fmla="val -23492"/>
              <a:gd name="adj2" fmla="val 8516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r>
              <a:rPr lang="fi-FI" sz="1200" dirty="0">
                <a:latin typeface="Calibri" pitchFamily="34" charset="0"/>
              </a:rPr>
              <a:t>”Nyt kun näen tämän toisen kerran, niin ajattelen, että on yleinen merkki (Roche)”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26" name="Pyöristetty kuvatekstisuorakulmio 12">
            <a:extLst>
              <a:ext uri="{FF2B5EF4-FFF2-40B4-BE49-F238E27FC236}">
                <a16:creationId xmlns:a16="http://schemas.microsoft.com/office/drawing/2014/main" id="{4904862D-7483-9143-9DF4-828F6AEAC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9803" y="4055422"/>
            <a:ext cx="3038622" cy="566704"/>
          </a:xfrm>
          <a:prstGeom prst="wedgeRoundRectCallout">
            <a:avLst>
              <a:gd name="adj1" fmla="val 60752"/>
              <a:gd name="adj2" fmla="val -8479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 anchor="ctr"/>
          <a:lstStyle/>
          <a:p>
            <a:r>
              <a:rPr lang="fi-FI" sz="1200" dirty="0">
                <a:latin typeface="Calibri" pitchFamily="34" charset="0"/>
              </a:rPr>
              <a:t>”Kun joku juttu tulee koko ajan vastaan, niin alkaa ajattelemaan, että minunkin pitäisi</a:t>
            </a:r>
            <a:r>
              <a:rPr lang="mr-IN" sz="1200" dirty="0">
                <a:latin typeface="Calibri" pitchFamily="34" charset="0"/>
              </a:rPr>
              <a:t>…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2845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2D0C8C3-DF1D-944F-8510-A8D5888CE8FE}"/>
              </a:ext>
            </a:extLst>
          </p:cNvPr>
          <p:cNvSpPr txBox="1"/>
          <p:nvPr/>
        </p:nvSpPr>
        <p:spPr>
          <a:xfrm>
            <a:off x="578949" y="1068229"/>
            <a:ext cx="3345423" cy="3672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defRPr/>
            </a:pPr>
            <a:endParaRPr lang="fi-FI" sz="1600" kern="0" dirty="0">
              <a:latin typeface="Times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590A9-88CB-954D-A319-A5DD7B76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742" y="167965"/>
            <a:ext cx="3088257" cy="184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A.  Syvähaastattelut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0AC4A0-2786-454D-BE14-CCF49F4201A5}"/>
              </a:ext>
            </a:extLst>
          </p:cNvPr>
          <p:cNvGrpSpPr/>
          <p:nvPr/>
        </p:nvGrpSpPr>
        <p:grpSpPr>
          <a:xfrm>
            <a:off x="795130" y="742664"/>
            <a:ext cx="7941366" cy="3859154"/>
            <a:chOff x="462400" y="874133"/>
            <a:chExt cx="6016275" cy="3485294"/>
          </a:xfrm>
          <a:solidFill>
            <a:schemeClr val="bg1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B6279D2-0EBF-AD4C-B597-A30DEDCF3166}"/>
                </a:ext>
              </a:extLst>
            </p:cNvPr>
            <p:cNvSpPr/>
            <p:nvPr/>
          </p:nvSpPr>
          <p:spPr>
            <a:xfrm>
              <a:off x="462400" y="874133"/>
              <a:ext cx="6016275" cy="3485294"/>
            </a:xfrm>
            <a:prstGeom prst="rect">
              <a:avLst/>
            </a:prstGeom>
            <a:grpFill/>
            <a:ln w="38100" cap="rnd">
              <a:solidFill>
                <a:schemeClr val="accent4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2D0C8C3-DF1D-944F-8510-A8D5888CE8FE}"/>
                </a:ext>
              </a:extLst>
            </p:cNvPr>
            <p:cNvSpPr txBox="1"/>
            <p:nvPr/>
          </p:nvSpPr>
          <p:spPr>
            <a:xfrm>
              <a:off x="840521" y="1730203"/>
              <a:ext cx="5449908" cy="2366138"/>
            </a:xfrm>
            <a:prstGeom prst="rect">
              <a:avLst/>
            </a:prstGeom>
            <a:grpFill/>
          </p:spPr>
          <p:txBody>
            <a:bodyPr wrap="square" numCol="1" rtlCol="0">
              <a:spAutoFit/>
            </a:bodyPr>
            <a:lstStyle/>
            <a:p>
              <a:pPr marL="342900" indent="-342900">
                <a:lnSpc>
                  <a:spcPct val="120000"/>
                </a:lnSpc>
                <a:spcBef>
                  <a:spcPct val="20000"/>
                </a:spcBef>
                <a:buAutoNum type="arabicPeriod"/>
                <a:defRPr/>
              </a:pPr>
              <a:r>
                <a:rPr lang="fi-FI" sz="1500" b="1" kern="0" dirty="0">
                  <a:solidFill>
                    <a:schemeClr val="accent1"/>
                  </a:solidFill>
                  <a:latin typeface="Times" pitchFamily="2" charset="0"/>
                </a:rPr>
                <a:t>Vaisut kuvat</a:t>
              </a:r>
              <a:r>
                <a:rPr lang="fi-FI" sz="1500" kern="0" dirty="0">
                  <a:latin typeface="Times" pitchFamily="2" charset="0"/>
                </a:rPr>
                <a:t>:</a:t>
              </a:r>
              <a:r>
                <a:rPr lang="fi-FI" sz="1500" b="1" kern="0" dirty="0">
                  <a:latin typeface="Times" pitchFamily="2" charset="0"/>
                </a:rPr>
                <a:t> </a:t>
              </a:r>
              <a:r>
                <a:rPr lang="fi-FI" sz="1500" kern="0" dirty="0">
                  <a:latin typeface="Times" pitchFamily="2" charset="0"/>
                </a:rPr>
                <a:t>liian pienet, liian tavanomaiset, liian sameat värit → eivät erotu 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AutoNum type="arabicPeriod"/>
                <a:defRPr/>
              </a:pPr>
              <a:r>
                <a:rPr lang="fi-FI" sz="1500" b="1" kern="0" dirty="0">
                  <a:solidFill>
                    <a:schemeClr val="accent1"/>
                  </a:solidFill>
                  <a:latin typeface="Times" pitchFamily="2" charset="0"/>
                </a:rPr>
                <a:t>Tylsä käsittely</a:t>
              </a:r>
              <a:r>
                <a:rPr lang="fi-FI" sz="1500" kern="0" dirty="0">
                  <a:latin typeface="Times" pitchFamily="2" charset="0"/>
                </a:rPr>
                <a:t>: liian kaluttu aihe, tavanomainen otsikko, liikaa tekstiä ja sekin kuivaa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AutoNum type="arabicPeriod"/>
                <a:defRPr/>
              </a:pPr>
              <a:r>
                <a:rPr lang="fi-FI" sz="1500" b="1" kern="0" dirty="0">
                  <a:solidFill>
                    <a:schemeClr val="accent1"/>
                  </a:solidFill>
                  <a:latin typeface="Times" pitchFamily="2" charset="0"/>
                </a:rPr>
                <a:t>Vanha juttu</a:t>
              </a:r>
              <a:r>
                <a:rPr lang="fi-FI" sz="1500" kern="0" dirty="0">
                  <a:latin typeface="Times" pitchFamily="2" charset="0"/>
                </a:rPr>
                <a:t>: kaikki tietävät tämän jo, muoti on jo muualla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AutoNum type="arabicPeriod"/>
                <a:defRPr/>
              </a:pPr>
              <a:r>
                <a:rPr lang="fi-FI" sz="1500" b="1" kern="0" dirty="0">
                  <a:solidFill>
                    <a:schemeClr val="accent1"/>
                  </a:solidFill>
                  <a:latin typeface="Times" pitchFamily="2" charset="0"/>
                </a:rPr>
                <a:t>Epäsopiva henkilö</a:t>
              </a:r>
              <a:r>
                <a:rPr lang="fi-FI" sz="1500" kern="0" dirty="0">
                  <a:latin typeface="Times" pitchFamily="2" charset="0"/>
                </a:rPr>
                <a:t>: tyyppi joka ei kiinnosta tai jota inhotaan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AutoNum type="arabicPeriod"/>
                <a:defRPr/>
              </a:pPr>
              <a:r>
                <a:rPr lang="fi-FI" sz="1500" b="1" kern="0" dirty="0">
                  <a:solidFill>
                    <a:schemeClr val="accent1"/>
                  </a:solidFill>
                  <a:latin typeface="Times" pitchFamily="2" charset="0"/>
                </a:rPr>
                <a:t>Ei tarvetta</a:t>
              </a:r>
              <a:r>
                <a:rPr lang="fi-FI" sz="1500" kern="0" dirty="0">
                  <a:latin typeface="Times" pitchFamily="2" charset="0"/>
                </a:rPr>
                <a:t>: ei liity lukijaan, väärä media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AutoNum type="arabicPeriod"/>
                <a:defRPr/>
              </a:pPr>
              <a:r>
                <a:rPr lang="fi-FI" sz="1500" b="1" kern="0" dirty="0">
                  <a:solidFill>
                    <a:schemeClr val="accent1"/>
                  </a:solidFill>
                  <a:latin typeface="Times" pitchFamily="2" charset="0"/>
                </a:rPr>
                <a:t>Liian kaupallinen</a:t>
              </a:r>
              <a:r>
                <a:rPr lang="fi-FI" sz="1500" kern="0" dirty="0">
                  <a:latin typeface="Times" pitchFamily="2" charset="0"/>
                </a:rPr>
                <a:t>: liian tyrkyttävä, liian ylistävä, teennäinen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AutoNum type="arabicPeriod"/>
                <a:defRPr/>
              </a:pPr>
              <a:r>
                <a:rPr lang="fi-FI" sz="1500" b="1" kern="0" dirty="0">
                  <a:solidFill>
                    <a:schemeClr val="accent1"/>
                  </a:solidFill>
                  <a:latin typeface="Times" pitchFamily="2" charset="0"/>
                </a:rPr>
                <a:t>Epäuskottava informaatio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AutoNum type="arabicPeriod"/>
                <a:defRPr/>
              </a:pPr>
              <a:r>
                <a:rPr lang="fi-FI" sz="1500" b="1" kern="0" dirty="0">
                  <a:solidFill>
                    <a:schemeClr val="accent1"/>
                  </a:solidFill>
                  <a:latin typeface="Times" pitchFamily="2" charset="0"/>
                </a:rPr>
                <a:t>Informaatio puuttuu</a:t>
              </a:r>
              <a:r>
                <a:rPr lang="fi-FI" sz="1500" kern="0" dirty="0">
                  <a:latin typeface="Times" pitchFamily="2" charset="0"/>
                </a:rPr>
                <a:t>, ei mahdollisuutta hakea lisätietoa </a:t>
              </a:r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9" y="901689"/>
            <a:ext cx="5150891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800" dirty="0"/>
              <a:t>Ei-niin-hyvä </a:t>
            </a:r>
            <a:r>
              <a:rPr lang="fi-FI" sz="2800" dirty="0" err="1"/>
              <a:t>natiivimainos</a:t>
            </a:r>
            <a:r>
              <a:rPr lang="fi-FI" sz="2800"/>
              <a:t> 👎 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817560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F6CB6FD-52BD-CA4F-B2D3-2C05EE1D8FF8}"/>
              </a:ext>
            </a:extLst>
          </p:cNvPr>
          <p:cNvSpPr/>
          <p:nvPr/>
        </p:nvSpPr>
        <p:spPr>
          <a:xfrm>
            <a:off x="577516" y="1401418"/>
            <a:ext cx="8158979" cy="3122456"/>
          </a:xfrm>
          <a:prstGeom prst="rect">
            <a:avLst/>
          </a:prstGeom>
          <a:solidFill>
            <a:schemeClr val="bg1"/>
          </a:solidFill>
          <a:ln w="38100" cap="rnd">
            <a:solidFill>
              <a:schemeClr val="accent2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11" y="6536"/>
            <a:ext cx="8709988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3400" dirty="0">
                <a:solidFill>
                  <a:schemeClr val="accent2"/>
                </a:solidFill>
              </a:rPr>
              <a:t>B.</a:t>
            </a:r>
            <a:r>
              <a:rPr lang="fi-FI" sz="3400" dirty="0"/>
              <a:t> Semioottinen analyysi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590A9-88CB-954D-A319-A5DD7B76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910" y="167965"/>
            <a:ext cx="3344090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B.  Semioottinen analyysi</a:t>
            </a:r>
          </a:p>
        </p:txBody>
      </p:sp>
      <p:sp>
        <p:nvSpPr>
          <p:cNvPr id="15" name="Tekstikehys 17">
            <a:extLst>
              <a:ext uri="{FF2B5EF4-FFF2-40B4-BE49-F238E27FC236}">
                <a16:creationId xmlns:a16="http://schemas.microsoft.com/office/drawing/2014/main" id="{9E38CCD5-87F0-9449-A24B-AE9E595AE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648" y="1593047"/>
            <a:ext cx="7699773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i-FI" sz="1600" b="1" i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" pitchFamily="2" charset="0"/>
              </a:rPr>
              <a:t>Lukijan oma kulttuuri ja tausta </a:t>
            </a:r>
            <a:r>
              <a:rPr lang="fi-FI" sz="1600" dirty="0">
                <a:solidFill>
                  <a:schemeClr val="tx2">
                    <a:lumMod val="85000"/>
                    <a:lumOff val="15000"/>
                  </a:schemeClr>
                </a:solidFill>
                <a:latin typeface="Times" pitchFamily="2" charset="0"/>
              </a:rPr>
              <a:t>vaikuttaa siihen, miten hän lukee mainontaa ja millaisia arvoja kannattaa tai ei kannata. </a:t>
            </a:r>
          </a:p>
          <a:p>
            <a:endParaRPr lang="fi-FI" sz="1600" dirty="0">
              <a:solidFill>
                <a:schemeClr val="tx2">
                  <a:lumMod val="85000"/>
                  <a:lumOff val="15000"/>
                </a:schemeClr>
              </a:solidFill>
              <a:latin typeface="Times" pitchFamily="2" charset="0"/>
            </a:endParaRPr>
          </a:p>
          <a:p>
            <a:r>
              <a:rPr lang="fi-FI" sz="1600" b="1" i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" pitchFamily="2" charset="0"/>
              </a:rPr>
              <a:t>Myytit</a:t>
            </a:r>
            <a:r>
              <a:rPr lang="fi-FI" sz="1600" dirty="0">
                <a:solidFill>
                  <a:schemeClr val="tx2">
                    <a:lumMod val="85000"/>
                    <a:lumOff val="15000"/>
                  </a:schemeClr>
                </a:solidFill>
                <a:latin typeface="Times" pitchFamily="2" charset="0"/>
              </a:rPr>
              <a:t> kuitenkin ovat meihin kulttuurin asettamia ja opettamia, niin että otamme niiden tarjoamat arvot itsestään selvinä, oikeina ja hyvinä. </a:t>
            </a:r>
          </a:p>
          <a:p>
            <a:endParaRPr lang="fi-FI" sz="1600" dirty="0">
              <a:solidFill>
                <a:schemeClr val="tx2">
                  <a:lumMod val="85000"/>
                  <a:lumOff val="15000"/>
                </a:schemeClr>
              </a:solidFill>
              <a:latin typeface="Times" pitchFamily="2" charset="0"/>
            </a:endParaRPr>
          </a:p>
          <a:p>
            <a:r>
              <a:rPr lang="fi-FI" sz="1600" b="1" i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" pitchFamily="2" charset="0"/>
              </a:rPr>
              <a:t>Värien</a:t>
            </a:r>
            <a:r>
              <a:rPr lang="fi-FI" sz="1600" dirty="0">
                <a:solidFill>
                  <a:schemeClr val="tx2">
                    <a:lumMod val="85000"/>
                    <a:lumOff val="15000"/>
                  </a:schemeClr>
                </a:solidFill>
                <a:latin typeface="Times" pitchFamily="2" charset="0"/>
              </a:rPr>
              <a:t> vaikutus taas on suuresti fysiologinen, joten reagoimme niihin varsin yhdenmukaisesti. </a:t>
            </a:r>
          </a:p>
          <a:p>
            <a:endParaRPr lang="fi-FI" sz="1600" dirty="0">
              <a:solidFill>
                <a:schemeClr val="tx2">
                  <a:lumMod val="85000"/>
                  <a:lumOff val="15000"/>
                </a:schemeClr>
              </a:solidFill>
              <a:latin typeface="Times" pitchFamily="2" charset="0"/>
            </a:endParaRPr>
          </a:p>
          <a:p>
            <a:r>
              <a:rPr lang="fi-FI" sz="1600" b="1" i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" pitchFamily="2" charset="0"/>
              </a:rPr>
              <a:t>Kertovalla tasolla</a:t>
            </a:r>
            <a:r>
              <a:rPr lang="fi-FI" sz="1600" dirty="0">
                <a:solidFill>
                  <a:schemeClr val="tx2">
                    <a:lumMod val="85000"/>
                    <a:lumOff val="15000"/>
                  </a:schemeClr>
                </a:solidFill>
                <a:latin typeface="Times" pitchFamily="2" charset="0"/>
              </a:rPr>
              <a:t> lukijalla on eniten aitoa tulkinnan vapautta, ja samat kertomukset voidaan tulkita hyvinkin eri tavoin, lukijan asenteesta riippuen.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1C7F50-FE93-FC49-B781-3C05A3AED098}"/>
              </a:ext>
            </a:extLst>
          </p:cNvPr>
          <p:cNvSpPr/>
          <p:nvPr/>
        </p:nvSpPr>
        <p:spPr>
          <a:xfrm>
            <a:off x="434010" y="808079"/>
            <a:ext cx="7407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b="1" kern="0" dirty="0">
                <a:solidFill>
                  <a:schemeClr val="accent2">
                    <a:lumMod val="50000"/>
                  </a:schemeClr>
                </a:solidFill>
                <a:latin typeface="Times" pitchFamily="2" charset="0"/>
              </a:rPr>
              <a:t>Semioottinen analyysi selvittää viestinnän välittämän arvomaailman</a:t>
            </a:r>
          </a:p>
        </p:txBody>
      </p:sp>
    </p:spTree>
    <p:extLst>
      <p:ext uri="{BB962C8B-B14F-4D97-AF65-F5344CB8AC3E}">
        <p14:creationId xmlns:p14="http://schemas.microsoft.com/office/powerpoint/2010/main" val="2147954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F6CB6FD-52BD-CA4F-B2D3-2C05EE1D8FF8}"/>
              </a:ext>
            </a:extLst>
          </p:cNvPr>
          <p:cNvSpPr/>
          <p:nvPr/>
        </p:nvSpPr>
        <p:spPr>
          <a:xfrm>
            <a:off x="4303642" y="1401418"/>
            <a:ext cx="4432853" cy="2992396"/>
          </a:xfrm>
          <a:prstGeom prst="rect">
            <a:avLst/>
          </a:prstGeom>
          <a:solidFill>
            <a:schemeClr val="bg1"/>
          </a:solidFill>
          <a:ln w="38100" cap="rnd">
            <a:solidFill>
              <a:schemeClr val="accent2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11" y="6536"/>
            <a:ext cx="8709988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3400" dirty="0">
                <a:solidFill>
                  <a:schemeClr val="accent2"/>
                </a:solidFill>
              </a:rPr>
              <a:t>B.</a:t>
            </a:r>
            <a:r>
              <a:rPr lang="fi-FI" sz="3400" dirty="0"/>
              <a:t> Semioottinen analyysi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590A9-88CB-954D-A319-A5DD7B76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910" y="167965"/>
            <a:ext cx="3344090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B.  Semioottinen analyysi</a:t>
            </a:r>
          </a:p>
        </p:txBody>
      </p:sp>
      <p:sp>
        <p:nvSpPr>
          <p:cNvPr id="15" name="Tekstikehys 17">
            <a:extLst>
              <a:ext uri="{FF2B5EF4-FFF2-40B4-BE49-F238E27FC236}">
                <a16:creationId xmlns:a16="http://schemas.microsoft.com/office/drawing/2014/main" id="{9E38CCD5-87F0-9449-A24B-AE9E595AE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005" y="1909380"/>
            <a:ext cx="356023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i-FI" sz="1600" b="1" dirty="0">
                <a:solidFill>
                  <a:schemeClr val="accent2"/>
                </a:solidFill>
                <a:latin typeface="Times" pitchFamily="2" charset="0"/>
              </a:rPr>
              <a:t>Käyttöarvot</a:t>
            </a:r>
            <a:r>
              <a:rPr lang="fi-FI" sz="1600" dirty="0">
                <a:solidFill>
                  <a:schemeClr val="tx2">
                    <a:lumMod val="85000"/>
                    <a:lumOff val="15000"/>
                  </a:schemeClr>
                </a:solidFill>
                <a:latin typeface="Times" pitchFamily="2" charset="0"/>
              </a:rPr>
              <a:t>: Rationaaliset edut, joita kuluttaja saa viestinnästä</a:t>
            </a:r>
          </a:p>
          <a:p>
            <a:endParaRPr lang="fi-FI" sz="1600" dirty="0">
              <a:solidFill>
                <a:schemeClr val="tx2">
                  <a:lumMod val="85000"/>
                  <a:lumOff val="15000"/>
                </a:schemeClr>
              </a:solidFill>
              <a:latin typeface="Times" pitchFamily="2" charset="0"/>
            </a:endParaRPr>
          </a:p>
          <a:p>
            <a:r>
              <a:rPr lang="fi-FI" sz="1600" b="1" dirty="0">
                <a:solidFill>
                  <a:schemeClr val="accent2">
                    <a:lumMod val="50000"/>
                  </a:schemeClr>
                </a:solidFill>
                <a:latin typeface="Times" pitchFamily="2" charset="0"/>
              </a:rPr>
              <a:t>Näyttöarvot</a:t>
            </a:r>
            <a:r>
              <a:rPr lang="fi-FI" sz="1600" dirty="0">
                <a:solidFill>
                  <a:schemeClr val="tx2">
                    <a:lumMod val="85000"/>
                    <a:lumOff val="15000"/>
                  </a:schemeClr>
                </a:solidFill>
                <a:latin typeface="Times" pitchFamily="2" charset="0"/>
              </a:rPr>
              <a:t>: Emotionaaliset edut, joita kuluttaja saa viestinnästä</a:t>
            </a:r>
          </a:p>
          <a:p>
            <a:endParaRPr lang="fi-FI" sz="1600" dirty="0">
              <a:solidFill>
                <a:schemeClr val="tx2">
                  <a:lumMod val="85000"/>
                  <a:lumOff val="15000"/>
                </a:schemeClr>
              </a:solidFill>
              <a:latin typeface="Times" pitchFamily="2" charset="0"/>
            </a:endParaRPr>
          </a:p>
          <a:p>
            <a:r>
              <a:rPr lang="fi-FI" sz="1600" b="1" dirty="0">
                <a:latin typeface="Times" pitchFamily="2" charset="0"/>
              </a:rPr>
              <a:t>Perusarvot</a:t>
            </a:r>
            <a:r>
              <a:rPr lang="fi-FI" sz="1600" dirty="0">
                <a:latin typeface="Times" pitchFamily="2" charset="0"/>
              </a:rPr>
              <a:t>:</a:t>
            </a:r>
            <a:r>
              <a:rPr lang="fi-FI" sz="1600" dirty="0">
                <a:solidFill>
                  <a:schemeClr val="accent4">
                    <a:lumMod val="50000"/>
                  </a:schemeClr>
                </a:solidFill>
                <a:latin typeface="Times" pitchFamily="2" charset="0"/>
              </a:rPr>
              <a:t> </a:t>
            </a:r>
            <a:r>
              <a:rPr lang="fi-FI" sz="1600" dirty="0">
                <a:solidFill>
                  <a:schemeClr val="tx2">
                    <a:lumMod val="85000"/>
                    <a:lumOff val="15000"/>
                  </a:schemeClr>
                </a:solidFill>
                <a:latin typeface="Times" pitchFamily="2" charset="0"/>
              </a:rPr>
              <a:t>Ideologiset edut, joita kuluttaja saa viestinnästä</a:t>
            </a:r>
          </a:p>
          <a:p>
            <a:endParaRPr lang="fi-FI" sz="1600" dirty="0">
              <a:solidFill>
                <a:schemeClr val="tx2">
                  <a:lumMod val="85000"/>
                  <a:lumOff val="15000"/>
                </a:schemeClr>
              </a:solidFill>
              <a:latin typeface="Times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AF1AE58-4248-7143-B75E-F6F6F9A8FF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138" y="1401418"/>
            <a:ext cx="3501781" cy="29923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1C7F50-FE93-FC49-B781-3C05A3AED098}"/>
              </a:ext>
            </a:extLst>
          </p:cNvPr>
          <p:cNvSpPr/>
          <p:nvPr/>
        </p:nvSpPr>
        <p:spPr>
          <a:xfrm>
            <a:off x="434010" y="808079"/>
            <a:ext cx="7407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b="1" kern="0" dirty="0">
                <a:solidFill>
                  <a:schemeClr val="accent2">
                    <a:lumMod val="50000"/>
                  </a:schemeClr>
                </a:solidFill>
                <a:latin typeface="Times" pitchFamily="2" charset="0"/>
              </a:rPr>
              <a:t>Semioottinen analyysi selvittää viestinnän välittämän arvomaailman</a:t>
            </a:r>
          </a:p>
        </p:txBody>
      </p:sp>
    </p:spTree>
    <p:extLst>
      <p:ext uri="{BB962C8B-B14F-4D97-AF65-F5344CB8AC3E}">
        <p14:creationId xmlns:p14="http://schemas.microsoft.com/office/powerpoint/2010/main" val="1391915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F083E771-B186-8040-8A28-8894C305A1E8}"/>
              </a:ext>
            </a:extLst>
          </p:cNvPr>
          <p:cNvGrpSpPr/>
          <p:nvPr/>
        </p:nvGrpSpPr>
        <p:grpSpPr>
          <a:xfrm>
            <a:off x="795130" y="420227"/>
            <a:ext cx="7941366" cy="2859686"/>
            <a:chOff x="462400" y="874131"/>
            <a:chExt cx="6016275" cy="4694791"/>
          </a:xfrm>
          <a:solidFill>
            <a:schemeClr val="bg1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B9291B7-6CE4-5D44-8C78-E84C69418117}"/>
                </a:ext>
              </a:extLst>
            </p:cNvPr>
            <p:cNvSpPr/>
            <p:nvPr/>
          </p:nvSpPr>
          <p:spPr>
            <a:xfrm>
              <a:off x="462400" y="874131"/>
              <a:ext cx="6016275" cy="4694791"/>
            </a:xfrm>
            <a:prstGeom prst="rect">
              <a:avLst/>
            </a:prstGeom>
            <a:grpFill/>
            <a:ln w="3810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D5A044-ED57-A746-93AC-AA796EF088FE}"/>
                </a:ext>
              </a:extLst>
            </p:cNvPr>
            <p:cNvSpPr txBox="1"/>
            <p:nvPr/>
          </p:nvSpPr>
          <p:spPr>
            <a:xfrm>
              <a:off x="840521" y="2348771"/>
              <a:ext cx="5449908" cy="2556724"/>
            </a:xfrm>
            <a:prstGeom prst="rect">
              <a:avLst/>
            </a:prstGeom>
            <a:grpFill/>
          </p:spPr>
          <p:txBody>
            <a:bodyPr wrap="square" numCol="2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2"/>
                  </a:solidFill>
                  <a:latin typeface="Times" pitchFamily="2" charset="0"/>
                </a:rPr>
                <a:t>1. 		</a:t>
              </a:r>
              <a:r>
                <a:rPr lang="fi-FI" sz="1400" b="1" kern="0" dirty="0">
                  <a:latin typeface="Times" pitchFamily="2" charset="0"/>
                </a:rPr>
                <a:t>Herkulliset värit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2"/>
                  </a:solidFill>
                  <a:latin typeface="Times" pitchFamily="2" charset="0"/>
                </a:rPr>
                <a:t>2. </a:t>
              </a:r>
              <a:r>
                <a:rPr lang="fi-FI" sz="1400" b="1" kern="0" dirty="0">
                  <a:latin typeface="Times" pitchFamily="2" charset="0"/>
                </a:rPr>
                <a:t> 		Lähikuvat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2"/>
                  </a:solidFill>
                  <a:latin typeface="Times" pitchFamily="2" charset="0"/>
                </a:rPr>
                <a:t>3. 	</a:t>
              </a:r>
              <a:r>
                <a:rPr lang="fi-FI" sz="1400" b="1" kern="0" dirty="0">
                  <a:latin typeface="Times" pitchFamily="2" charset="0"/>
                </a:rPr>
                <a:t>Toimituksellisuus, typografiat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2"/>
                  </a:solidFill>
                  <a:latin typeface="Times" pitchFamily="2" charset="0"/>
                </a:rPr>
                <a:t>4. 	</a:t>
              </a:r>
              <a:r>
                <a:rPr lang="fi-FI" sz="1400" b="1" kern="0" dirty="0">
                  <a:latin typeface="Times" pitchFamily="2" charset="0"/>
                </a:rPr>
                <a:t>Selkeys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2"/>
                  </a:solidFill>
                  <a:latin typeface="Times" pitchFamily="2" charset="0"/>
                </a:rPr>
                <a:t>5. </a:t>
              </a:r>
              <a:r>
                <a:rPr lang="fi-FI" sz="1400" b="1" kern="0" dirty="0">
                  <a:latin typeface="Times" pitchFamily="2" charset="0"/>
                </a:rPr>
                <a:t> 	Luottamuksen luominen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2"/>
                  </a:solidFill>
                  <a:latin typeface="Times" pitchFamily="2" charset="0"/>
                </a:rPr>
                <a:t>6.</a:t>
              </a:r>
              <a:r>
                <a:rPr lang="fi-FI" sz="1400" b="1" kern="0" dirty="0">
                  <a:latin typeface="Times" pitchFamily="2" charset="0"/>
                </a:rPr>
                <a:t> 	Ihailtu suosittelija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2"/>
                  </a:solidFill>
                  <a:latin typeface="Times" pitchFamily="2" charset="0"/>
                </a:rPr>
                <a:t>7.</a:t>
              </a:r>
              <a:r>
                <a:rPr lang="fi-FI" sz="1400" b="1" kern="0" dirty="0">
                  <a:latin typeface="Times" pitchFamily="2" charset="0"/>
                </a:rPr>
                <a:t> 	Objektiivisuuden myytti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2"/>
                  </a:solidFill>
                  <a:latin typeface="Times" pitchFamily="2" charset="0"/>
                </a:rPr>
                <a:t>8. </a:t>
              </a:r>
              <a:r>
                <a:rPr lang="fi-FI" sz="1400" b="1" kern="0" dirty="0">
                  <a:latin typeface="Times" pitchFamily="2" charset="0"/>
                </a:rPr>
                <a:t> 	Uutisten myytti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2"/>
                  </a:solidFill>
                  <a:latin typeface="Times" pitchFamily="2" charset="0"/>
                </a:rPr>
                <a:t>9.</a:t>
              </a:r>
              <a:r>
                <a:rPr lang="fi-FI" sz="1400" b="1" kern="0" dirty="0">
                  <a:latin typeface="Times" pitchFamily="2" charset="0"/>
                </a:rPr>
                <a:t> 	Osaamisen ihanne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2"/>
                  </a:solidFill>
                  <a:latin typeface="Times" pitchFamily="2" charset="0"/>
                </a:rPr>
                <a:t>10.</a:t>
              </a:r>
              <a:r>
                <a:rPr lang="fi-FI" sz="1400" b="1" kern="0" dirty="0">
                  <a:latin typeface="Times" pitchFamily="2" charset="0"/>
                </a:rPr>
                <a:t> 	Mestarin myytti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463" y="2892603"/>
            <a:ext cx="1964921" cy="1589239"/>
          </a:xfrm>
          <a:prstGeom prst="rect">
            <a:avLst/>
          </a:prstGeom>
        </p:spPr>
      </p:pic>
      <p:pic>
        <p:nvPicPr>
          <p:cNvPr id="12" name="Picture 8" descr="nuol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7166" y="3508795"/>
            <a:ext cx="448647" cy="22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65813" y="3153930"/>
            <a:ext cx="1748216" cy="132791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4E26DBDF-7084-A54F-942A-186457242F81}"/>
              </a:ext>
            </a:extLst>
          </p:cNvPr>
          <p:cNvSpPr txBox="1">
            <a:spLocks/>
          </p:cNvSpPr>
          <p:nvPr/>
        </p:nvSpPr>
        <p:spPr>
          <a:xfrm>
            <a:off x="1043609" y="427030"/>
            <a:ext cx="7180496" cy="8653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fi-FI" sz="2800" dirty="0">
                <a:solidFill>
                  <a:schemeClr val="accent2"/>
                </a:solidFill>
              </a:rPr>
              <a:t>B.</a:t>
            </a:r>
            <a:r>
              <a:rPr lang="fi-FI" sz="2800" dirty="0"/>
              <a:t> Semioottinen analyysi </a:t>
            </a:r>
            <a:r>
              <a:rPr lang="fi-FI" sz="2800" dirty="0" err="1"/>
              <a:t>natiivimainoksista</a:t>
            </a:r>
            <a:r>
              <a:rPr lang="fi-FI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3694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lumen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526" y="104778"/>
            <a:ext cx="2686474" cy="3478983"/>
          </a:xfrm>
          <a:prstGeom prst="rect">
            <a:avLst/>
          </a:prstGeom>
        </p:spPr>
      </p:pic>
      <p:pic>
        <p:nvPicPr>
          <p:cNvPr id="2" name="Kuva 1" descr="eu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41" y="209256"/>
            <a:ext cx="2717391" cy="3509963"/>
          </a:xfrm>
          <a:prstGeom prst="rect">
            <a:avLst/>
          </a:prstGeom>
        </p:spPr>
      </p:pic>
      <p:pic>
        <p:nvPicPr>
          <p:cNvPr id="3" name="Kuva 2" descr="Näyttökuva 2019-03-06 kello 18.30.35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41" y="3644169"/>
            <a:ext cx="2732233" cy="1528198"/>
          </a:xfrm>
          <a:prstGeom prst="rect">
            <a:avLst/>
          </a:prstGeom>
        </p:spPr>
      </p:pic>
      <p:pic>
        <p:nvPicPr>
          <p:cNvPr id="5" name="Kuva 4" descr="marimekko_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936" y="2037941"/>
            <a:ext cx="1930769" cy="2493910"/>
          </a:xfrm>
          <a:prstGeom prst="rect">
            <a:avLst/>
          </a:prstGeom>
        </p:spPr>
      </p:pic>
      <p:pic>
        <p:nvPicPr>
          <p:cNvPr id="11" name="Kuva 10" descr="Näyttökuva 2019-03-10 kello 13.20.44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79" y="1848503"/>
            <a:ext cx="3053212" cy="17352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ECC96D3-098C-494B-B4DB-33ADEB7E7513}"/>
              </a:ext>
            </a:extLst>
          </p:cNvPr>
          <p:cNvGrpSpPr/>
          <p:nvPr/>
        </p:nvGrpSpPr>
        <p:grpSpPr>
          <a:xfrm>
            <a:off x="2793663" y="499945"/>
            <a:ext cx="3915250" cy="4062886"/>
            <a:chOff x="1247524" y="874130"/>
            <a:chExt cx="3917483" cy="268418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880596-9685-7041-AC94-BD4786B41577}"/>
                </a:ext>
              </a:extLst>
            </p:cNvPr>
            <p:cNvSpPr/>
            <p:nvPr/>
          </p:nvSpPr>
          <p:spPr>
            <a:xfrm>
              <a:off x="1247524" y="874130"/>
              <a:ext cx="3917483" cy="2684189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0E3E11-C80B-364B-91AC-5DACABAD2354}"/>
                </a:ext>
              </a:extLst>
            </p:cNvPr>
            <p:cNvSpPr txBox="1"/>
            <p:nvPr/>
          </p:nvSpPr>
          <p:spPr>
            <a:xfrm>
              <a:off x="1347675" y="1445729"/>
              <a:ext cx="3752656" cy="1989642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42900" indent="-342900">
                <a:lnSpc>
                  <a:spcPct val="120000"/>
                </a:lnSpc>
                <a:spcBef>
                  <a:spcPct val="20000"/>
                </a:spcBef>
                <a:buAutoNum type="alphaUcPeriod"/>
                <a:defRPr/>
              </a:pPr>
              <a:r>
                <a:rPr lang="fi-FI" sz="1400" b="1" i="1" kern="0" dirty="0">
                  <a:latin typeface="Times" pitchFamily="2" charset="0"/>
                </a:rPr>
                <a:t>Kirkkaat, voimakkaat, erottuvat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kern="0" dirty="0">
                  <a:latin typeface="Times" pitchFamily="2" charset="0"/>
                </a:rPr>
                <a:t>Fyysisesti ja hormonaalisesti aktivoivat</a:t>
              </a: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Pakko huomata, pakko reagoida</a:t>
              </a: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Lämpö, valo, tuli</a:t>
              </a: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Elinvoima, hedelmällisyys</a:t>
              </a: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Ilo, sosiaalisuus, aktiivisuus</a:t>
              </a: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Vahvuus, nopeus</a:t>
              </a: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”Olen innokas ja energinen”</a:t>
              </a: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Jo pelkästään hyvät värit saavat monet lukijat pitämään mainoksista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60A2612C-CD5E-3840-9ACD-4C10B2FDF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757" y="607723"/>
            <a:ext cx="3415851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2"/>
                </a:solidFill>
              </a:rPr>
              <a:t>1. </a:t>
            </a:r>
            <a:r>
              <a:rPr lang="fi-FI" sz="2600" dirty="0"/>
              <a:t>Herkulliset värit</a:t>
            </a: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4CDC9235-1B23-7541-9410-E2A599CFF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910" y="167965"/>
            <a:ext cx="3344090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B.  Semioottinen analyysi</a:t>
            </a:r>
          </a:p>
        </p:txBody>
      </p:sp>
    </p:spTree>
    <p:extLst>
      <p:ext uri="{BB962C8B-B14F-4D97-AF65-F5344CB8AC3E}">
        <p14:creationId xmlns:p14="http://schemas.microsoft.com/office/powerpoint/2010/main" val="1671862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2484438" y="844153"/>
            <a:ext cx="5287962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63538" indent="-363538">
              <a:lnSpc>
                <a:spcPct val="120000"/>
              </a:lnSpc>
              <a:spcBef>
                <a:spcPct val="20000"/>
              </a:spcBef>
              <a:defRPr/>
            </a:pPr>
            <a:r>
              <a:rPr lang="fi-FI" sz="1400" b="1" kern="0" dirty="0">
                <a:solidFill>
                  <a:srgbClr val="544915"/>
                </a:solidFill>
                <a:latin typeface="Calibri" pitchFamily="34" charset="0"/>
                <a:ea typeface="+mn-ea"/>
              </a:rPr>
              <a:t> </a:t>
            </a: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defRPr/>
            </a:pPr>
            <a:endParaRPr lang="fi-FI" sz="1400" kern="0" dirty="0">
              <a:solidFill>
                <a:srgbClr val="544915"/>
              </a:solidFill>
              <a:latin typeface="Calibri" pitchFamily="34" charset="0"/>
              <a:ea typeface="+mn-ea"/>
            </a:endParaRP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endParaRPr lang="fi-FI" sz="1400" kern="0" dirty="0">
              <a:solidFill>
                <a:srgbClr val="544915"/>
              </a:solidFill>
              <a:latin typeface="+mn-lt"/>
              <a:ea typeface="+mn-ea"/>
            </a:endParaRP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endParaRPr lang="fi-FI" sz="1400" kern="0" dirty="0">
              <a:solidFill>
                <a:srgbClr val="544915"/>
              </a:solidFill>
              <a:latin typeface="+mn-lt"/>
              <a:ea typeface="+mn-ea"/>
            </a:endParaRPr>
          </a:p>
        </p:txBody>
      </p:sp>
      <p:pic>
        <p:nvPicPr>
          <p:cNvPr id="2" name="Kuva 1" descr="Näyttökuva 2019-03-06 kello 18.17.3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20" y="664123"/>
            <a:ext cx="2699019" cy="2286001"/>
          </a:xfrm>
          <a:prstGeom prst="rect">
            <a:avLst/>
          </a:prstGeom>
        </p:spPr>
      </p:pic>
      <p:pic>
        <p:nvPicPr>
          <p:cNvPr id="5" name="Kuva 4" descr="Näyttökuva 2019-03-06 kello 20.02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19" y="2493513"/>
            <a:ext cx="2661920" cy="2221043"/>
          </a:xfrm>
          <a:prstGeom prst="rect">
            <a:avLst/>
          </a:prstGeom>
        </p:spPr>
      </p:pic>
      <p:pic>
        <p:nvPicPr>
          <p:cNvPr id="6" name="Kuva 5" descr="bioluvil_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726" y="518159"/>
            <a:ext cx="2341348" cy="3024242"/>
          </a:xfrm>
          <a:prstGeom prst="rect">
            <a:avLst/>
          </a:prstGeom>
        </p:spPr>
      </p:pic>
      <p:pic>
        <p:nvPicPr>
          <p:cNvPr id="7" name="Kuva 6" descr="love_beaut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445" y="2684300"/>
            <a:ext cx="3018325" cy="19489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62773B1-4338-AA43-88EB-278F6C63CECF}"/>
              </a:ext>
            </a:extLst>
          </p:cNvPr>
          <p:cNvGrpSpPr/>
          <p:nvPr/>
        </p:nvGrpSpPr>
        <p:grpSpPr>
          <a:xfrm>
            <a:off x="2793663" y="499945"/>
            <a:ext cx="3915250" cy="4062886"/>
            <a:chOff x="1247524" y="874130"/>
            <a:chExt cx="3917483" cy="26841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54509E-5DBD-BB43-8C34-E0135EF9A0B2}"/>
                </a:ext>
              </a:extLst>
            </p:cNvPr>
            <p:cNvSpPr/>
            <p:nvPr/>
          </p:nvSpPr>
          <p:spPr>
            <a:xfrm>
              <a:off x="1247524" y="874130"/>
              <a:ext cx="3917483" cy="2684189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7FCBF63-2170-014C-AE16-49A63EA2452B}"/>
                </a:ext>
              </a:extLst>
            </p:cNvPr>
            <p:cNvSpPr txBox="1"/>
            <p:nvPr/>
          </p:nvSpPr>
          <p:spPr>
            <a:xfrm>
              <a:off x="1347675" y="1445729"/>
              <a:ext cx="3752656" cy="1989642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i="1" kern="0" dirty="0">
                  <a:latin typeface="Times" pitchFamily="2" charset="0"/>
                </a:rPr>
                <a:t>B.	Pehmeät, luonnolliset</a:t>
              </a: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buFontTx/>
                <a:buChar char="-"/>
                <a:defRPr/>
              </a:pPr>
              <a:r>
                <a:rPr lang="fi-FI" sz="1400" kern="0" dirty="0">
                  <a:latin typeface="Times" pitchFamily="2" charset="0"/>
                </a:rPr>
                <a:t>Ruokahalua herättävät ruskeat, </a:t>
              </a: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buFontTx/>
                <a:buChar char="-"/>
                <a:defRPr/>
              </a:pPr>
              <a:r>
                <a:rPr lang="fi-FI" sz="1400" kern="0" dirty="0">
                  <a:latin typeface="Times" pitchFamily="2" charset="0"/>
                </a:rPr>
                <a:t>tiilenpunaiset, kellertävät</a:t>
              </a: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buFontTx/>
                <a:buChar char="-"/>
                <a:defRPr/>
              </a:pPr>
              <a:r>
                <a:rPr lang="fi-FI" sz="1400" kern="0" dirty="0">
                  <a:latin typeface="Times" pitchFamily="2" charset="0"/>
                </a:rPr>
                <a:t>Rauhoittavat luonnonvihreät, taivaansiniset </a:t>
              </a: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buFontTx/>
                <a:buChar char="-"/>
                <a:defRPr/>
              </a:pPr>
              <a:r>
                <a:rPr lang="fi-FI" sz="1400" kern="0" dirty="0">
                  <a:latin typeface="Times" pitchFamily="2" charset="0"/>
                </a:rPr>
                <a:t>Valoisat vaaleat</a:t>
              </a:r>
            </a:p>
            <a:p>
              <a:pPr marL="820738" lvl="1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Pehmeä ’tekstuuri’, </a:t>
              </a:r>
              <a:r>
                <a:rPr lang="fi-FI" sz="1400" kern="0" dirty="0" err="1">
                  <a:latin typeface="Times" pitchFamily="2" charset="0"/>
                </a:rPr>
                <a:t>softattu</a:t>
              </a:r>
              <a:endParaRPr lang="fi-FI" sz="1400" kern="0" dirty="0">
                <a:latin typeface="Times" pitchFamily="2" charset="0"/>
              </a:endParaRPr>
            </a:p>
            <a:p>
              <a:pPr marL="820738" lvl="1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Vetoavat aisteihin</a:t>
              </a:r>
            </a:p>
            <a:p>
              <a:pPr marL="820738" lvl="1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Luonnollisuus, helppous</a:t>
              </a:r>
            </a:p>
            <a:p>
              <a:pPr marL="820738" lvl="1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”Olen turvassa, sylissä”</a:t>
              </a:r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879C5467-78FE-DC4D-941F-4CD5CB650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757" y="607723"/>
            <a:ext cx="3415851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2"/>
                </a:solidFill>
              </a:rPr>
              <a:t>1. </a:t>
            </a:r>
            <a:r>
              <a:rPr lang="fi-FI" sz="2600" dirty="0"/>
              <a:t>Herkulliset värit</a:t>
            </a: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51197F5C-5387-EA4F-B73D-078358A2C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910" y="167965"/>
            <a:ext cx="3344090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B.  Semioottinen analyysi</a:t>
            </a:r>
          </a:p>
        </p:txBody>
      </p:sp>
    </p:spTree>
    <p:extLst>
      <p:ext uri="{BB962C8B-B14F-4D97-AF65-F5344CB8AC3E}">
        <p14:creationId xmlns:p14="http://schemas.microsoft.com/office/powerpoint/2010/main" val="2052066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lumen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912" y="475546"/>
            <a:ext cx="2585155" cy="3446873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2740004" y="844153"/>
            <a:ext cx="6119812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63538" indent="-363538">
              <a:lnSpc>
                <a:spcPct val="120000"/>
              </a:lnSpc>
              <a:spcBef>
                <a:spcPct val="20000"/>
              </a:spcBef>
              <a:defRPr/>
            </a:pPr>
            <a:r>
              <a:rPr lang="fi-FI" sz="1400" b="1" kern="0" dirty="0">
                <a:solidFill>
                  <a:srgbClr val="544915"/>
                </a:solidFill>
                <a:latin typeface="Calibri" pitchFamily="34" charset="0"/>
                <a:ea typeface="+mn-ea"/>
              </a:rPr>
              <a:t> </a:t>
            </a: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defRPr/>
            </a:pPr>
            <a:endParaRPr lang="fi-FI" sz="1400" kern="0" dirty="0">
              <a:solidFill>
                <a:srgbClr val="544915"/>
              </a:solidFill>
              <a:latin typeface="Calibri" pitchFamily="34" charset="0"/>
              <a:ea typeface="+mn-ea"/>
            </a:endParaRP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endParaRPr lang="fi-FI" sz="1400" kern="0" dirty="0">
              <a:solidFill>
                <a:srgbClr val="544915"/>
              </a:solidFill>
              <a:latin typeface="+mn-lt"/>
              <a:ea typeface="+mn-ea"/>
            </a:endParaRP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endParaRPr lang="fi-FI" sz="1400" kern="0" dirty="0">
              <a:solidFill>
                <a:srgbClr val="544915"/>
              </a:solidFill>
              <a:latin typeface="+mn-lt"/>
              <a:ea typeface="+mn-ea"/>
            </a:endParaRPr>
          </a:p>
        </p:txBody>
      </p:sp>
      <p:pic>
        <p:nvPicPr>
          <p:cNvPr id="6" name="Kuva 5" descr="Näyttökuva 2019-03-06 kello 20.01.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489" y="0"/>
            <a:ext cx="2770553" cy="2999052"/>
          </a:xfrm>
          <a:prstGeom prst="rect">
            <a:avLst/>
          </a:prstGeom>
        </p:spPr>
      </p:pic>
      <p:pic>
        <p:nvPicPr>
          <p:cNvPr id="7" name="Kuva 6" descr="Näyttökuva 2019-03-06 kello 18.15.06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50" y="2977728"/>
            <a:ext cx="2760216" cy="2250254"/>
          </a:xfrm>
          <a:prstGeom prst="rect">
            <a:avLst/>
          </a:prstGeom>
        </p:spPr>
      </p:pic>
      <p:pic>
        <p:nvPicPr>
          <p:cNvPr id="10" name="Kuva 9" descr="Näyttökuva 2019-03-06 kello 19.40.33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755" y="1995027"/>
            <a:ext cx="2731748" cy="2595519"/>
          </a:xfrm>
          <a:prstGeom prst="rect">
            <a:avLst/>
          </a:prstGeom>
        </p:spPr>
      </p:pic>
      <p:sp>
        <p:nvSpPr>
          <p:cNvPr id="11" name="Rectangle 11">
            <a:extLst>
              <a:ext uri="{FF2B5EF4-FFF2-40B4-BE49-F238E27FC236}">
                <a16:creationId xmlns:a16="http://schemas.microsoft.com/office/drawing/2014/main" id="{DBBADA61-29A7-AE4A-83BA-B3AF5CFC7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910" y="167965"/>
            <a:ext cx="3344090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B.  Semioottinen analyysi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F4C67E-5C6B-8145-B7BE-7615CDCAC778}"/>
              </a:ext>
            </a:extLst>
          </p:cNvPr>
          <p:cNvGrpSpPr/>
          <p:nvPr/>
        </p:nvGrpSpPr>
        <p:grpSpPr>
          <a:xfrm>
            <a:off x="2855601" y="499945"/>
            <a:ext cx="3796747" cy="3714246"/>
            <a:chOff x="1366094" y="874130"/>
            <a:chExt cx="3798913" cy="245385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8470143-8041-4747-8927-97EC40FAC5AF}"/>
                </a:ext>
              </a:extLst>
            </p:cNvPr>
            <p:cNvSpPr/>
            <p:nvPr/>
          </p:nvSpPr>
          <p:spPr>
            <a:xfrm>
              <a:off x="1366094" y="874130"/>
              <a:ext cx="3798913" cy="2453856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4FCC18-3499-5E42-B83C-980CD4789F5B}"/>
                </a:ext>
              </a:extLst>
            </p:cNvPr>
            <p:cNvSpPr txBox="1"/>
            <p:nvPr/>
          </p:nvSpPr>
          <p:spPr>
            <a:xfrm>
              <a:off x="1515266" y="1445729"/>
              <a:ext cx="3585066" cy="1391834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i="1" kern="0" dirty="0">
                  <a:latin typeface="Times" pitchFamily="2" charset="0"/>
                </a:rPr>
                <a:t>Haluttavuus, aistillisuus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Luo voimakkaita mielikuvia asioiden hajusta, mausta, tunnusta, äänistä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Katsoja saa ahmia ja eläytyä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Herättää halun, himon, veden kielelle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Tyydyttää tuntoaistia 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Vie katsojan irti arjesta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563D315D-2B5A-8E45-9075-260183D67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340" y="607723"/>
            <a:ext cx="3415851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2"/>
                </a:solidFill>
              </a:rPr>
              <a:t>2. </a:t>
            </a:r>
            <a:r>
              <a:rPr lang="fi-FI" sz="2600" dirty="0"/>
              <a:t>Lähikuvat</a:t>
            </a:r>
          </a:p>
        </p:txBody>
      </p:sp>
    </p:spTree>
    <p:extLst>
      <p:ext uri="{BB962C8B-B14F-4D97-AF65-F5344CB8AC3E}">
        <p14:creationId xmlns:p14="http://schemas.microsoft.com/office/powerpoint/2010/main" val="13786531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BlueWings_Kyush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78" y="610913"/>
            <a:ext cx="3237684" cy="2146121"/>
          </a:xfrm>
          <a:prstGeom prst="rect">
            <a:avLst/>
          </a:prstGeom>
        </p:spPr>
      </p:pic>
      <p:pic>
        <p:nvPicPr>
          <p:cNvPr id="10" name="Kuva 9" descr="nailne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64" y="1968515"/>
            <a:ext cx="1971698" cy="2628930"/>
          </a:xfrm>
          <a:prstGeom prst="rect">
            <a:avLst/>
          </a:prstGeom>
        </p:spPr>
      </p:pic>
      <p:pic>
        <p:nvPicPr>
          <p:cNvPr id="8" name="Kuva 7" descr="stockman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051" y="607723"/>
            <a:ext cx="2116331" cy="2733593"/>
          </a:xfrm>
          <a:prstGeom prst="rect">
            <a:avLst/>
          </a:prstGeom>
        </p:spPr>
      </p:pic>
      <p:pic>
        <p:nvPicPr>
          <p:cNvPr id="11" name="Kuva 10" descr="marimekko_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240" y="2521729"/>
            <a:ext cx="1569142" cy="20268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F716BC-B5DB-7543-B86B-345C115119DD}"/>
              </a:ext>
            </a:extLst>
          </p:cNvPr>
          <p:cNvGrpSpPr/>
          <p:nvPr/>
        </p:nvGrpSpPr>
        <p:grpSpPr>
          <a:xfrm>
            <a:off x="2855601" y="499944"/>
            <a:ext cx="3796747" cy="4514181"/>
            <a:chOff x="1366094" y="874129"/>
            <a:chExt cx="3798913" cy="284591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2F5315-CAA4-414C-A86E-D7FB3AD3BE6E}"/>
                </a:ext>
              </a:extLst>
            </p:cNvPr>
            <p:cNvSpPr/>
            <p:nvPr/>
          </p:nvSpPr>
          <p:spPr>
            <a:xfrm>
              <a:off x="1366094" y="874129"/>
              <a:ext cx="3798913" cy="2845911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559108-6BA3-2945-86C8-2F3DA8154F57}"/>
                </a:ext>
              </a:extLst>
            </p:cNvPr>
            <p:cNvSpPr txBox="1"/>
            <p:nvPr/>
          </p:nvSpPr>
          <p:spPr>
            <a:xfrm>
              <a:off x="1515266" y="1445729"/>
              <a:ext cx="3585066" cy="2170270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i="1" kern="0" dirty="0">
                  <a:latin typeface="Times" pitchFamily="2" charset="0"/>
                </a:rPr>
                <a:t>A.	Tiedonhalu, uskottavuus, informaatio</a:t>
              </a:r>
              <a:endParaRPr lang="fi-FI" sz="1400" b="1" u="sng" kern="0" dirty="0">
                <a:solidFill>
                  <a:srgbClr val="800000"/>
                </a:solidFill>
                <a:latin typeface="Calibri" pitchFamily="34" charset="0"/>
              </a:endParaRP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kern="0" dirty="0">
                  <a:solidFill>
                    <a:schemeClr val="accent6">
                      <a:lumMod val="10000"/>
                    </a:schemeClr>
                  </a:solidFill>
                  <a:latin typeface="Times" pitchFamily="2" charset="0"/>
                </a:rPr>
                <a:t>Toimituksellinen ulkoasu ja sisältö viestivät: </a:t>
              </a: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Tässä on tärkeää tietoa hyödyksesi</a:t>
              </a: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Tiedon on asiantuntija koostanut, siis uskottavaa </a:t>
              </a: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Tieto on toimitettu jutun muodossa, helppo lukea</a:t>
              </a: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Toimituksellinen ote vetoaa ihmisiin, jotka haluavat tietää</a:t>
              </a:r>
            </a:p>
            <a:p>
              <a:pPr marL="742950" lvl="1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Saa sellaisenkin lukemaan, joka ohittaa mainokset – koska informaatio kiinnostaa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CA73BB8-C42E-3E46-B4EB-9E95226E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340" y="607723"/>
            <a:ext cx="3415851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2"/>
                </a:solidFill>
              </a:rPr>
              <a:t>3. </a:t>
            </a:r>
            <a:r>
              <a:rPr lang="fi-FI" sz="2600" dirty="0"/>
              <a:t>Toimituksellisuus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8265A927-526E-D143-8DB3-182B953CB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910" y="167965"/>
            <a:ext cx="3344090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B.  Semioottinen analyysi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4021B80-5240-FD4F-8A8F-E019889016CD}"/>
              </a:ext>
            </a:extLst>
          </p:cNvPr>
          <p:cNvSpPr txBox="1">
            <a:spLocks/>
          </p:cNvSpPr>
          <p:nvPr/>
        </p:nvSpPr>
        <p:spPr>
          <a:xfrm>
            <a:off x="-30439" y="4688901"/>
            <a:ext cx="3103143" cy="411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" pitchFamily="2" charset="0"/>
                <a:ea typeface="+mj-ea"/>
                <a:cs typeface="+mj-cs"/>
              </a:defRPr>
            </a:lvl1pPr>
          </a:lstStyle>
          <a:p>
            <a:r>
              <a:rPr lang="fi-FI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Vaula Norrena / Valores Consult</a:t>
            </a:r>
          </a:p>
        </p:txBody>
      </p:sp>
    </p:spTree>
    <p:extLst>
      <p:ext uri="{BB962C8B-B14F-4D97-AF65-F5344CB8AC3E}">
        <p14:creationId xmlns:p14="http://schemas.microsoft.com/office/powerpoint/2010/main" val="2132403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2524D2-7CBF-2449-8B47-49841F06AF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374" y="523589"/>
            <a:ext cx="2227321" cy="2969761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2718173" y="833993"/>
            <a:ext cx="3035840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63538" indent="-363538">
              <a:lnSpc>
                <a:spcPct val="120000"/>
              </a:lnSpc>
              <a:spcBef>
                <a:spcPct val="20000"/>
              </a:spcBef>
              <a:defRPr/>
            </a:pPr>
            <a:r>
              <a:rPr lang="fi-FI" sz="1400" b="1" kern="0" dirty="0">
                <a:solidFill>
                  <a:srgbClr val="544915"/>
                </a:solidFill>
                <a:latin typeface="Calibri" pitchFamily="34" charset="0"/>
                <a:ea typeface="+mn-ea"/>
              </a:rPr>
              <a:t> </a:t>
            </a: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defRPr/>
            </a:pPr>
            <a:endParaRPr lang="fi-FI" sz="1400" kern="0" dirty="0">
              <a:solidFill>
                <a:srgbClr val="544915"/>
              </a:solidFill>
              <a:latin typeface="Calibri" pitchFamily="34" charset="0"/>
              <a:ea typeface="+mn-ea"/>
            </a:endParaRP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endParaRPr lang="fi-FI" sz="1400" kern="0" dirty="0">
              <a:solidFill>
                <a:srgbClr val="544915"/>
              </a:solidFill>
              <a:latin typeface="+mn-lt"/>
              <a:ea typeface="+mn-ea"/>
            </a:endParaRP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endParaRPr lang="fi-FI" sz="1400" kern="0" dirty="0">
              <a:solidFill>
                <a:srgbClr val="544915"/>
              </a:solidFill>
              <a:latin typeface="+mn-lt"/>
              <a:ea typeface="+mn-ea"/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4332595" y="3879030"/>
            <a:ext cx="2549087" cy="464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9771F4-D6BD-F440-B110-048C010928DA}"/>
              </a:ext>
            </a:extLst>
          </p:cNvPr>
          <p:cNvGrpSpPr/>
          <p:nvPr/>
        </p:nvGrpSpPr>
        <p:grpSpPr>
          <a:xfrm>
            <a:off x="436718" y="523589"/>
            <a:ext cx="6577031" cy="4012092"/>
            <a:chOff x="1366094" y="874129"/>
            <a:chExt cx="3734238" cy="281829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937CBE8-F2D1-AE4D-B04D-207C165F31A4}"/>
                </a:ext>
              </a:extLst>
            </p:cNvPr>
            <p:cNvSpPr/>
            <p:nvPr/>
          </p:nvSpPr>
          <p:spPr>
            <a:xfrm>
              <a:off x="1366094" y="874129"/>
              <a:ext cx="3173527" cy="2818293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5CF2D5-A001-314C-9E08-D909BCF69B47}"/>
                </a:ext>
              </a:extLst>
            </p:cNvPr>
            <p:cNvSpPr txBox="1"/>
            <p:nvPr/>
          </p:nvSpPr>
          <p:spPr>
            <a:xfrm>
              <a:off x="1515266" y="1302554"/>
              <a:ext cx="3585066" cy="213398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i="1" kern="0" dirty="0">
                  <a:latin typeface="Times" pitchFamily="2" charset="0"/>
                </a:rPr>
                <a:t>B.	Toimitukselliset typografiat</a:t>
              </a:r>
              <a:endParaRPr lang="fi-FI" sz="1400" b="1" u="sng" kern="0" dirty="0">
                <a:solidFill>
                  <a:srgbClr val="800000"/>
                </a:solidFill>
                <a:latin typeface="Calibri" pitchFamily="34" charset="0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19FCFB4D-EEB1-5A46-B669-ACC45F158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663" y="446702"/>
            <a:ext cx="3415851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2"/>
                </a:solidFill>
              </a:rPr>
              <a:t>3. </a:t>
            </a:r>
            <a:r>
              <a:rPr lang="fi-FI" sz="2600" dirty="0"/>
              <a:t>Toimituksellisuus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698429" y="1603193"/>
            <a:ext cx="2950451" cy="266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63538" indent="-363538">
              <a:lnSpc>
                <a:spcPct val="120000"/>
              </a:lnSpc>
              <a:spcBef>
                <a:spcPct val="20000"/>
              </a:spcBef>
              <a:defRPr/>
            </a:pPr>
            <a:r>
              <a:rPr lang="fi-FI" sz="1400" b="1" kern="0" dirty="0">
                <a:latin typeface="Times" pitchFamily="2" charset="0"/>
              </a:rPr>
              <a:t>Antiikvatekstityypit</a:t>
            </a: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 typeface="Symbol"/>
              <a:buChar char="Þ"/>
              <a:defRPr/>
            </a:pPr>
            <a:r>
              <a:rPr lang="fi-FI" sz="1400" kern="0" dirty="0">
                <a:latin typeface="Times" pitchFamily="2" charset="0"/>
              </a:rPr>
              <a:t>Perinteinen kerronta</a:t>
            </a: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 typeface="Symbol"/>
              <a:buChar char="Þ"/>
              <a:defRPr/>
            </a:pPr>
            <a:r>
              <a:rPr lang="fi-FI" sz="1400" kern="0" dirty="0">
                <a:latin typeface="Times" pitchFamily="2" charset="0"/>
              </a:rPr>
              <a:t>Romaanityyppi, elävä puhe</a:t>
            </a: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 typeface="Symbol"/>
              <a:buChar char="Þ"/>
              <a:defRPr/>
            </a:pPr>
            <a:r>
              <a:rPr lang="fi-FI" sz="1400" kern="0" dirty="0">
                <a:latin typeface="Times" pitchFamily="2" charset="0"/>
              </a:rPr>
              <a:t>Jutteleva, joustava</a:t>
            </a: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 typeface="Symbol"/>
              <a:buChar char="Þ"/>
              <a:defRPr/>
            </a:pPr>
            <a:r>
              <a:rPr lang="fi-FI" sz="1400" kern="0" dirty="0">
                <a:latin typeface="Times" pitchFamily="2" charset="0"/>
              </a:rPr>
              <a:t>Vaaleana ajaton, ’mietiskelevä’</a:t>
            </a: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 typeface="Symbol"/>
              <a:buChar char="Þ"/>
              <a:defRPr/>
            </a:pPr>
            <a:r>
              <a:rPr lang="fi-FI" sz="1400" kern="0" dirty="0">
                <a:latin typeface="Times" pitchFamily="2" charset="0"/>
              </a:rPr>
              <a:t>Mustana, paksuna ’julistava’</a:t>
            </a: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 typeface="Symbol"/>
              <a:buChar char="Þ"/>
              <a:defRPr/>
            </a:pPr>
            <a:r>
              <a:rPr lang="fi-FI" sz="1400" kern="0" dirty="0" err="1">
                <a:latin typeface="Times" pitchFamily="2" charset="0"/>
              </a:rPr>
              <a:t>Käsinkirjoitustyyli</a:t>
            </a:r>
            <a:r>
              <a:rPr lang="fi-FI" sz="1400" kern="0" dirty="0">
                <a:latin typeface="Times" pitchFamily="2" charset="0"/>
              </a:rPr>
              <a:t> henkilökohtainen, </a:t>
            </a:r>
            <a:br>
              <a:rPr lang="fi-FI" sz="1400" kern="0" dirty="0">
                <a:latin typeface="Times" pitchFamily="2" charset="0"/>
              </a:rPr>
            </a:br>
            <a:r>
              <a:rPr lang="fi-FI" sz="1400" kern="0" dirty="0">
                <a:latin typeface="Times" pitchFamily="2" charset="0"/>
              </a:rPr>
              <a:t>naisellinen, romanttinen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3440493" y="1603193"/>
            <a:ext cx="2567432" cy="266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>
              <a:lnSpc>
                <a:spcPct val="120000"/>
              </a:lnSpc>
              <a:spcBef>
                <a:spcPct val="20000"/>
              </a:spcBef>
              <a:defRPr/>
            </a:pPr>
            <a:r>
              <a:rPr lang="fi-FI" sz="1400" b="1" kern="0" dirty="0">
                <a:latin typeface="Times" pitchFamily="2" charset="0"/>
              </a:rPr>
              <a:t>Groteskit tekstityypit</a:t>
            </a: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 typeface="Symbol" pitchFamily="18" charset="2"/>
              <a:buChar char="Þ"/>
              <a:defRPr/>
            </a:pPr>
            <a:r>
              <a:rPr lang="fi-FI" sz="1400" kern="0" dirty="0">
                <a:latin typeface="Times" pitchFamily="2" charset="0"/>
              </a:rPr>
              <a:t>Tikkukirjaimet</a:t>
            </a: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 typeface="Symbol" pitchFamily="18" charset="2"/>
              <a:buChar char="Þ"/>
              <a:defRPr/>
            </a:pPr>
            <a:r>
              <a:rPr lang="fi-FI" sz="1400" kern="0" dirty="0">
                <a:latin typeface="Times" pitchFamily="2" charset="0"/>
              </a:rPr>
              <a:t>Otsikot, uutismaisuus</a:t>
            </a: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 typeface="Symbol" pitchFamily="18" charset="2"/>
              <a:buChar char="Þ"/>
              <a:defRPr/>
            </a:pPr>
            <a:r>
              <a:rPr lang="fi-FI" sz="1400" kern="0" dirty="0">
                <a:latin typeface="Times" pitchFamily="2" charset="0"/>
              </a:rPr>
              <a:t>Selkeä, rationaalinen</a:t>
            </a: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 typeface="Symbol" pitchFamily="18" charset="2"/>
              <a:buChar char="Þ"/>
              <a:defRPr/>
            </a:pPr>
            <a:r>
              <a:rPr lang="fi-FI" sz="1400" kern="0" dirty="0">
                <a:latin typeface="Times" pitchFamily="2" charset="0"/>
              </a:rPr>
              <a:t>Konkreettinen</a:t>
            </a: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 typeface="Symbol" pitchFamily="18" charset="2"/>
              <a:buChar char="Þ"/>
              <a:defRPr/>
            </a:pPr>
            <a:r>
              <a:rPr lang="fi-FI" sz="1400" kern="0" dirty="0">
                <a:latin typeface="Times" pitchFamily="2" charset="0"/>
              </a:rPr>
              <a:t>Mustana, paksuna </a:t>
            </a:r>
            <a:br>
              <a:rPr lang="fi-FI" sz="1400" kern="0" dirty="0">
                <a:latin typeface="Times" pitchFamily="2" charset="0"/>
              </a:rPr>
            </a:br>
            <a:r>
              <a:rPr lang="fi-FI" sz="1400" kern="0" dirty="0">
                <a:latin typeface="Times" pitchFamily="2" charset="0"/>
              </a:rPr>
              <a:t>’nyrkki pöytään’</a:t>
            </a: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 typeface="Symbol" pitchFamily="18" charset="2"/>
              <a:buChar char="Þ"/>
              <a:defRPr/>
            </a:pPr>
            <a:r>
              <a:rPr lang="fi-FI" sz="1400" kern="0" dirty="0">
                <a:latin typeface="Times" pitchFamily="2" charset="0"/>
              </a:rPr>
              <a:t>Pyöristetyt linjat pehmentävät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035B03-1CCA-844C-9E36-78B5479789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5542" y="1577609"/>
            <a:ext cx="2290122" cy="2958073"/>
          </a:xfrm>
          <a:prstGeom prst="rect">
            <a:avLst/>
          </a:prstGeom>
        </p:spPr>
      </p:pic>
      <p:sp>
        <p:nvSpPr>
          <p:cNvPr id="26" name="Rectangle 11">
            <a:extLst>
              <a:ext uri="{FF2B5EF4-FFF2-40B4-BE49-F238E27FC236}">
                <a16:creationId xmlns:a16="http://schemas.microsoft.com/office/drawing/2014/main" id="{40890018-C754-814A-8DDD-6B1D3ADCE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910" y="167965"/>
            <a:ext cx="3344090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B.  Semioottinen analyysi</a:t>
            </a:r>
          </a:p>
        </p:txBody>
      </p:sp>
    </p:spTree>
    <p:extLst>
      <p:ext uri="{BB962C8B-B14F-4D97-AF65-F5344CB8AC3E}">
        <p14:creationId xmlns:p14="http://schemas.microsoft.com/office/powerpoint/2010/main" val="1445539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F2E9961-C799-3346-9F6C-A117978E4B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57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8B9783-D889-9B4F-9979-45C98DE8B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08" y="1114302"/>
            <a:ext cx="2351363" cy="1518309"/>
          </a:xfrm>
          <a:prstGeom prst="rect">
            <a:avLst/>
          </a:prstGeom>
        </p:spPr>
      </p:pic>
      <p:pic>
        <p:nvPicPr>
          <p:cNvPr id="13" name="Kuva 9" descr="theotherdanishguy.jpg">
            <a:extLst>
              <a:ext uri="{FF2B5EF4-FFF2-40B4-BE49-F238E27FC236}">
                <a16:creationId xmlns:a16="http://schemas.microsoft.com/office/drawing/2014/main" id="{1CB2770B-52F4-764D-BE60-2D0846A3A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462" y="1114302"/>
            <a:ext cx="2335006" cy="30160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F716BC-B5DB-7543-B86B-345C115119DD}"/>
              </a:ext>
            </a:extLst>
          </p:cNvPr>
          <p:cNvGrpSpPr/>
          <p:nvPr/>
        </p:nvGrpSpPr>
        <p:grpSpPr>
          <a:xfrm>
            <a:off x="2752628" y="499944"/>
            <a:ext cx="3796747" cy="4188956"/>
            <a:chOff x="1366094" y="874129"/>
            <a:chExt cx="3798913" cy="274474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2F5315-CAA4-414C-A86E-D7FB3AD3BE6E}"/>
                </a:ext>
              </a:extLst>
            </p:cNvPr>
            <p:cNvSpPr/>
            <p:nvPr/>
          </p:nvSpPr>
          <p:spPr>
            <a:xfrm>
              <a:off x="1366094" y="874129"/>
              <a:ext cx="3798913" cy="2744740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559108-6BA3-2945-86C8-2F3DA8154F57}"/>
                </a:ext>
              </a:extLst>
            </p:cNvPr>
            <p:cNvSpPr txBox="1"/>
            <p:nvPr/>
          </p:nvSpPr>
          <p:spPr>
            <a:xfrm>
              <a:off x="1515266" y="1445729"/>
              <a:ext cx="3585066" cy="2086227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i="1" kern="0" dirty="0">
                  <a:latin typeface="Times" pitchFamily="2" charset="0"/>
                </a:rPr>
                <a:t>Ei liikaa tekstiä, selkeä asettelu</a:t>
              </a:r>
              <a:endParaRPr lang="fi-FI" sz="1400" b="1" u="sng" kern="0" dirty="0">
                <a:solidFill>
                  <a:srgbClr val="800000"/>
                </a:solidFill>
                <a:latin typeface="Calibri" pitchFamily="34" charset="0"/>
              </a:endParaRP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Tässä on tärkeää tietoa hyödyksesi</a:t>
              </a: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Selkeys on helppolukuisuutta, se imaisee mukaansa</a:t>
              </a: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Ei liikaa tekstiä pienellä präntillä</a:t>
              </a: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Kuville annettava tarpeeksi tilaa ja roolia</a:t>
              </a: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Harmonia asettelussa: järjestys, </a:t>
              </a:r>
              <a:br>
                <a:rPr lang="fi-FI" sz="1400" kern="0" dirty="0">
                  <a:latin typeface="Times" pitchFamily="2" charset="0"/>
                </a:rPr>
              </a:br>
              <a:r>
                <a:rPr lang="fi-FI" sz="1400" kern="0" dirty="0">
                  <a:latin typeface="Times" pitchFamily="2" charset="0"/>
                </a:rPr>
                <a:t>tasapaino, ei liikaa erilaisia elementtejä, </a:t>
              </a:r>
              <a:br>
                <a:rPr lang="fi-FI" sz="1400" kern="0" dirty="0">
                  <a:latin typeface="Times" pitchFamily="2" charset="0"/>
                </a:rPr>
              </a:br>
              <a:r>
                <a:rPr lang="fi-FI" sz="1400" kern="0" dirty="0">
                  <a:latin typeface="Times" pitchFamily="2" charset="0"/>
                </a:rPr>
                <a:t>ei </a:t>
              </a:r>
              <a:r>
                <a:rPr lang="fi-FI" sz="1400" kern="0" dirty="0" err="1">
                  <a:latin typeface="Times" pitchFamily="2" charset="0"/>
                </a:rPr>
                <a:t>sikinsokin</a:t>
              </a:r>
              <a:r>
                <a:rPr lang="fi-FI" sz="1400" kern="0" dirty="0">
                  <a:latin typeface="Times" pitchFamily="2" charset="0"/>
                </a:rPr>
                <a:t>-asettelua</a:t>
              </a: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Mediaympäristön kaltainen taitto sulautuu osaksi mediaa ja on uskottavaa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CA73BB8-C42E-3E46-B4EB-9E95226E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367" y="607723"/>
            <a:ext cx="3415851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2"/>
                </a:solidFill>
              </a:rPr>
              <a:t>4. </a:t>
            </a:r>
            <a:r>
              <a:rPr lang="fi-FI" sz="2600" dirty="0"/>
              <a:t>Selkeys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8265A927-526E-D143-8DB3-182B953CB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910" y="167965"/>
            <a:ext cx="3344090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B.  Semioottinen analyysi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5CCEE8-A192-694B-BC49-C5B4FFA565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08" y="2751392"/>
            <a:ext cx="2351363" cy="151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55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7" descr="Näyttökuva 2019-03-06 kello 18.58.31.png">
            <a:extLst>
              <a:ext uri="{FF2B5EF4-FFF2-40B4-BE49-F238E27FC236}">
                <a16:creationId xmlns:a16="http://schemas.microsoft.com/office/drawing/2014/main" id="{5D234536-B81A-C34F-81FA-E2C022F4E0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178" y="1202859"/>
            <a:ext cx="2343706" cy="1285199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43F4FD3E-938F-6E44-9BD5-EA540E4DF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438" y="844153"/>
            <a:ext cx="6119812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63538" indent="-363538">
              <a:lnSpc>
                <a:spcPct val="120000"/>
              </a:lnSpc>
              <a:spcBef>
                <a:spcPct val="20000"/>
              </a:spcBef>
              <a:defRPr/>
            </a:pPr>
            <a:r>
              <a:rPr lang="fi-FI" sz="1400" b="1" kern="0" dirty="0">
                <a:solidFill>
                  <a:srgbClr val="544915"/>
                </a:solidFill>
                <a:latin typeface="Calibri" pitchFamily="34" charset="0"/>
                <a:ea typeface="+mn-ea"/>
              </a:rPr>
              <a:t> </a:t>
            </a: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defRPr/>
            </a:pPr>
            <a:endParaRPr lang="fi-FI" sz="1400" kern="0" dirty="0">
              <a:solidFill>
                <a:srgbClr val="544915"/>
              </a:solidFill>
              <a:latin typeface="Calibri" pitchFamily="34" charset="0"/>
              <a:ea typeface="+mn-ea"/>
            </a:endParaRP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endParaRPr lang="fi-FI" sz="1400" kern="0" dirty="0">
              <a:solidFill>
                <a:srgbClr val="544915"/>
              </a:solidFill>
              <a:latin typeface="+mn-lt"/>
              <a:ea typeface="+mn-ea"/>
            </a:endParaRP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endParaRPr lang="fi-FI" sz="1400" kern="0" dirty="0">
              <a:solidFill>
                <a:srgbClr val="544915"/>
              </a:solidFill>
              <a:latin typeface="+mn-lt"/>
              <a:ea typeface="+mn-ea"/>
            </a:endParaRPr>
          </a:p>
        </p:txBody>
      </p:sp>
      <p:pic>
        <p:nvPicPr>
          <p:cNvPr id="11" name="Kuva 5" descr="Näyttökuva 2019-03-06 kello 19.41.23.png">
            <a:extLst>
              <a:ext uri="{FF2B5EF4-FFF2-40B4-BE49-F238E27FC236}">
                <a16:creationId xmlns:a16="http://schemas.microsoft.com/office/drawing/2014/main" id="{F570C7DC-95FC-FC4B-B8D8-DB0DDC179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88" y="613377"/>
            <a:ext cx="2790893" cy="3499170"/>
          </a:xfrm>
          <a:prstGeom prst="rect">
            <a:avLst/>
          </a:prstGeom>
        </p:spPr>
      </p:pic>
      <p:pic>
        <p:nvPicPr>
          <p:cNvPr id="18" name="Kuva 1" descr="Näyttökuva 2019-03-06 kello 18.58.43.png">
            <a:extLst>
              <a:ext uri="{FF2B5EF4-FFF2-40B4-BE49-F238E27FC236}">
                <a16:creationId xmlns:a16="http://schemas.microsoft.com/office/drawing/2014/main" id="{FE1547DC-9F73-B64B-A9A1-450C9B24E0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224" y="2488058"/>
            <a:ext cx="2225776" cy="198848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F716BC-B5DB-7543-B86B-345C115119DD}"/>
              </a:ext>
            </a:extLst>
          </p:cNvPr>
          <p:cNvGrpSpPr/>
          <p:nvPr/>
        </p:nvGrpSpPr>
        <p:grpSpPr>
          <a:xfrm>
            <a:off x="2752628" y="499944"/>
            <a:ext cx="3796747" cy="4188956"/>
            <a:chOff x="1366094" y="874129"/>
            <a:chExt cx="3798913" cy="274474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2F5315-CAA4-414C-A86E-D7FB3AD3BE6E}"/>
                </a:ext>
              </a:extLst>
            </p:cNvPr>
            <p:cNvSpPr/>
            <p:nvPr/>
          </p:nvSpPr>
          <p:spPr>
            <a:xfrm>
              <a:off x="1366094" y="874129"/>
              <a:ext cx="3798913" cy="2744740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559108-6BA3-2945-86C8-2F3DA8154F57}"/>
                </a:ext>
              </a:extLst>
            </p:cNvPr>
            <p:cNvSpPr txBox="1"/>
            <p:nvPr/>
          </p:nvSpPr>
          <p:spPr>
            <a:xfrm>
              <a:off x="1515266" y="1582344"/>
              <a:ext cx="3585066" cy="1945061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i="1" kern="0" dirty="0">
                  <a:latin typeface="Times" pitchFamily="2" charset="0"/>
                </a:rPr>
                <a:t>Visuaalisesti ja verbaalisesti</a:t>
              </a:r>
              <a:br>
                <a:rPr lang="fi-FI" sz="1400" b="1" i="1" kern="0" dirty="0">
                  <a:latin typeface="Times" pitchFamily="2" charset="0"/>
                </a:rPr>
              </a:br>
              <a:endParaRPr lang="fi-FI" sz="1400" b="1" u="sng" kern="0" dirty="0">
                <a:solidFill>
                  <a:srgbClr val="800000"/>
                </a:solidFill>
                <a:latin typeface="Calibri" pitchFamily="34" charset="0"/>
              </a:endParaRP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Mediaympäristöön sulautuva </a:t>
              </a: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Toimituksellisen jutun näköinen</a:t>
              </a: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Kaupallisuuden esiintuominen reilusti, mutta diskreetisti</a:t>
              </a: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Asiantuntijoiden käyttö </a:t>
              </a: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Ihailtujen henkilöiden käyttö</a:t>
              </a: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Tarpeeksi arkinen, uskottava tarina</a:t>
              </a: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Ei liioittelua, ei ylenpalttista hehkutusta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CA73BB8-C42E-3E46-B4EB-9E95226E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367" y="607723"/>
            <a:ext cx="3415851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2"/>
                </a:solidFill>
              </a:rPr>
              <a:t>5. </a:t>
            </a:r>
            <a:r>
              <a:rPr lang="fi-FI" sz="2600" dirty="0"/>
              <a:t>Luottamuksen luominen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8265A927-526E-D143-8DB3-182B953CB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910" y="167965"/>
            <a:ext cx="3344090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B.  Semioottinen analyysi</a:t>
            </a:r>
          </a:p>
        </p:txBody>
      </p:sp>
    </p:spTree>
    <p:extLst>
      <p:ext uri="{BB962C8B-B14F-4D97-AF65-F5344CB8AC3E}">
        <p14:creationId xmlns:p14="http://schemas.microsoft.com/office/powerpoint/2010/main" val="3371025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CF716BC-B5DB-7543-B86B-345C115119DD}"/>
              </a:ext>
            </a:extLst>
          </p:cNvPr>
          <p:cNvGrpSpPr/>
          <p:nvPr/>
        </p:nvGrpSpPr>
        <p:grpSpPr>
          <a:xfrm>
            <a:off x="541992" y="499944"/>
            <a:ext cx="4914262" cy="4398895"/>
            <a:chOff x="1366095" y="874129"/>
            <a:chExt cx="4917066" cy="28822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2F5315-CAA4-414C-A86E-D7FB3AD3BE6E}"/>
                </a:ext>
              </a:extLst>
            </p:cNvPr>
            <p:cNvSpPr/>
            <p:nvPr/>
          </p:nvSpPr>
          <p:spPr>
            <a:xfrm>
              <a:off x="1366095" y="874129"/>
              <a:ext cx="4845021" cy="2744740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559108-6BA3-2945-86C8-2F3DA8154F57}"/>
                </a:ext>
              </a:extLst>
            </p:cNvPr>
            <p:cNvSpPr txBox="1"/>
            <p:nvPr/>
          </p:nvSpPr>
          <p:spPr>
            <a:xfrm>
              <a:off x="1515265" y="1391904"/>
              <a:ext cx="4767896" cy="2364524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i="1" kern="0" dirty="0">
                  <a:latin typeface="Times" pitchFamily="2" charset="0"/>
                </a:rPr>
                <a:t>Julkkis, </a:t>
              </a:r>
              <a:r>
                <a:rPr lang="fi-FI" sz="1400" b="1" i="1" kern="0" dirty="0" err="1">
                  <a:latin typeface="Times" pitchFamily="2" charset="0"/>
                </a:rPr>
                <a:t>bloggari</a:t>
              </a:r>
              <a:r>
                <a:rPr lang="fi-FI" sz="1400" b="1" i="1" kern="0" dirty="0">
                  <a:latin typeface="Times" pitchFamily="2" charset="0"/>
                </a:rPr>
                <a:t>, asiantuntija, vertainen</a:t>
              </a:r>
              <a:br>
                <a:rPr lang="fi-FI" sz="1400" b="1" i="1" kern="0" dirty="0">
                  <a:latin typeface="Times" pitchFamily="2" charset="0"/>
                </a:rPr>
              </a:br>
              <a:endParaRPr lang="fi-FI" sz="900" b="1" kern="0" dirty="0">
                <a:solidFill>
                  <a:srgbClr val="FF0000"/>
                </a:solidFill>
                <a:latin typeface="Calibri" pitchFamily="34" charset="0"/>
              </a:endParaRP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Todistaja, jonka todistuskertomus (</a:t>
              </a:r>
              <a:r>
                <a:rPr lang="fi-FI" sz="1400" kern="0" dirty="0" err="1">
                  <a:latin typeface="Times" pitchFamily="2" charset="0"/>
                </a:rPr>
                <a:t>testimoniaali</a:t>
              </a:r>
              <a:r>
                <a:rPr lang="fi-FI" sz="1400" kern="0" dirty="0">
                  <a:latin typeface="Times" pitchFamily="2" charset="0"/>
                </a:rPr>
                <a:t>) vakuuttaa ’valamiehistön’ eli lukijan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Suosittelija todistaa, että mainoksen kertomus on totta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Ennestään tutun todistusta on helpompi uskoa kuin tuntemattoman (julkkis tai vertainen, </a:t>
              </a:r>
              <a:r>
                <a:rPr lang="fi-FI" sz="1400" kern="0" dirty="0" err="1">
                  <a:latin typeface="Times" pitchFamily="2" charset="0"/>
                </a:rPr>
                <a:t>samanikäinen</a:t>
              </a:r>
              <a:r>
                <a:rPr lang="fi-FI" sz="1400" kern="0" dirty="0">
                  <a:latin typeface="Times" pitchFamily="2" charset="0"/>
                </a:rPr>
                <a:t>, samassa elämäntilanteessa, samaa kokenut)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Ihaillun henkilön todistus on vahva, koska ihailtua halutaan jäljitellä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Ihmisen luontainen joukkoon liittymisen ja matkimisen tarve taustalla</a:t>
              </a: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endParaRPr lang="fi-FI" sz="1400" kern="0" dirty="0">
                <a:latin typeface="Times" pitchFamily="2" charset="0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CA73BB8-C42E-3E46-B4EB-9E95226E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30" y="555042"/>
            <a:ext cx="3415851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2"/>
                </a:solidFill>
              </a:rPr>
              <a:t>6. </a:t>
            </a:r>
            <a:r>
              <a:rPr lang="fi-FI" sz="2600" dirty="0"/>
              <a:t>Ihailtu suosittelija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8265A927-526E-D143-8DB3-182B953CB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910" y="167965"/>
            <a:ext cx="3344090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B.  Semioottinen analyysi</a:t>
            </a:r>
          </a:p>
        </p:txBody>
      </p:sp>
      <p:pic>
        <p:nvPicPr>
          <p:cNvPr id="12" name="Kuva 1" descr="Näyttökuva 2019-03-06 kello 18.18.36.png">
            <a:extLst>
              <a:ext uri="{FF2B5EF4-FFF2-40B4-BE49-F238E27FC236}">
                <a16:creationId xmlns:a16="http://schemas.microsoft.com/office/drawing/2014/main" id="{07F5C286-A094-E34B-999E-70633D6785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338" y="499944"/>
            <a:ext cx="1665065" cy="971287"/>
          </a:xfrm>
          <a:prstGeom prst="rect">
            <a:avLst/>
          </a:prstGeom>
        </p:spPr>
      </p:pic>
      <p:pic>
        <p:nvPicPr>
          <p:cNvPr id="13" name="Kuva 2" descr="Näyttökuva 2019-03-06 kello 18.44.12.png">
            <a:extLst>
              <a:ext uri="{FF2B5EF4-FFF2-40B4-BE49-F238E27FC236}">
                <a16:creationId xmlns:a16="http://schemas.microsoft.com/office/drawing/2014/main" id="{0EDB3A04-4E97-074F-A7EC-EA91BD1ABF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2040" y="1618544"/>
            <a:ext cx="1730113" cy="1820616"/>
          </a:xfrm>
          <a:prstGeom prst="rect">
            <a:avLst/>
          </a:prstGeom>
        </p:spPr>
      </p:pic>
      <p:pic>
        <p:nvPicPr>
          <p:cNvPr id="20" name="Kuva 4" descr="Näyttökuva 2019-03-06 kello 18.38.09.png">
            <a:extLst>
              <a:ext uri="{FF2B5EF4-FFF2-40B4-BE49-F238E27FC236}">
                <a16:creationId xmlns:a16="http://schemas.microsoft.com/office/drawing/2014/main" id="{FEA5006E-9AB5-5747-9C97-AF5AF013AC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3335" y="3538298"/>
            <a:ext cx="1790367" cy="1166775"/>
          </a:xfrm>
          <a:prstGeom prst="rect">
            <a:avLst/>
          </a:prstGeom>
        </p:spPr>
      </p:pic>
      <p:pic>
        <p:nvPicPr>
          <p:cNvPr id="21" name="Kuva 6" descr="Roche_rintasyopa_2.jpg">
            <a:extLst>
              <a:ext uri="{FF2B5EF4-FFF2-40B4-BE49-F238E27FC236}">
                <a16:creationId xmlns:a16="http://schemas.microsoft.com/office/drawing/2014/main" id="{9888D6EB-1BC9-0147-B74B-18B1B6E1C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157" y="2455745"/>
            <a:ext cx="1676211" cy="2165106"/>
          </a:xfrm>
          <a:prstGeom prst="rect">
            <a:avLst/>
          </a:prstGeom>
        </p:spPr>
      </p:pic>
      <p:pic>
        <p:nvPicPr>
          <p:cNvPr id="22" name="Kuva 9" descr="Näyttökuva 2019-03-06 kello 18.27.55.png">
            <a:extLst>
              <a:ext uri="{FF2B5EF4-FFF2-40B4-BE49-F238E27FC236}">
                <a16:creationId xmlns:a16="http://schemas.microsoft.com/office/drawing/2014/main" id="{A308BC10-229B-0A48-A611-CF2BF812AC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407" y="949565"/>
            <a:ext cx="1687961" cy="135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31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CF716BC-B5DB-7543-B86B-345C115119DD}"/>
              </a:ext>
            </a:extLst>
          </p:cNvPr>
          <p:cNvGrpSpPr/>
          <p:nvPr/>
        </p:nvGrpSpPr>
        <p:grpSpPr>
          <a:xfrm>
            <a:off x="3909391" y="499944"/>
            <a:ext cx="4867415" cy="4129607"/>
            <a:chOff x="1340924" y="874129"/>
            <a:chExt cx="4870192" cy="27129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2F5315-CAA4-414C-A86E-D7FB3AD3BE6E}"/>
                </a:ext>
              </a:extLst>
            </p:cNvPr>
            <p:cNvSpPr/>
            <p:nvPr/>
          </p:nvSpPr>
          <p:spPr>
            <a:xfrm>
              <a:off x="1340924" y="874129"/>
              <a:ext cx="4870192" cy="2631564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559108-6BA3-2945-86C8-2F3DA8154F57}"/>
                </a:ext>
              </a:extLst>
            </p:cNvPr>
            <p:cNvSpPr txBox="1"/>
            <p:nvPr/>
          </p:nvSpPr>
          <p:spPr>
            <a:xfrm>
              <a:off x="1709323" y="1391904"/>
              <a:ext cx="4232730" cy="2195126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i="1" kern="0" dirty="0">
                  <a:latin typeface="Times" pitchFamily="2" charset="0"/>
                </a:rPr>
                <a:t>Mitattu, tutkittu, todistettu, tosi</a:t>
              </a:r>
              <a:br>
                <a:rPr lang="fi-FI" sz="1400" b="1" i="1" kern="0" dirty="0">
                  <a:latin typeface="Times" pitchFamily="2" charset="0"/>
                </a:rPr>
              </a:br>
              <a:endParaRPr lang="fi-FI" sz="900" b="1" kern="0" dirty="0">
                <a:solidFill>
                  <a:srgbClr val="FF0000"/>
                </a:solidFill>
                <a:latin typeface="Calibri" pitchFamily="34" charset="0"/>
              </a:endParaRP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Neutraalin raportoiva lähestymistapa on uskottava ja todistusvoimainen, koska se edustaa objektiivisuutta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Objektiivisuus = totuus (myyttisesti)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 Mitatut tulokset, laboratorioanalyysit, %-todistukset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Tieteelliset termit ja kaavat, mikroskooppikuvat, poikkileikkauskuvat, laskelmat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Tieteen myytti: tiede tietää paremmin kuin ihminen</a:t>
              </a: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endParaRPr lang="fi-FI" sz="1400" kern="0" dirty="0">
                <a:latin typeface="Times" pitchFamily="2" charset="0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CA73BB8-C42E-3E46-B4EB-9E95226E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2286" y="555042"/>
            <a:ext cx="4289592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2"/>
                </a:solidFill>
              </a:rPr>
              <a:t>7. </a:t>
            </a:r>
            <a:r>
              <a:rPr lang="fi-FI" sz="2600" dirty="0"/>
              <a:t>Objektiivisuuden myytti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8265A927-526E-D143-8DB3-182B953CB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910" y="167965"/>
            <a:ext cx="3344090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B.  Semioottinen analyysi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D968F8E4-DE5F-1E46-9811-48B7F9A45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3233" y="1290160"/>
            <a:ext cx="3861938" cy="311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20000"/>
              </a:lnSpc>
              <a:spcBef>
                <a:spcPct val="20000"/>
              </a:spcBef>
              <a:defRPr/>
            </a:pPr>
            <a:endParaRPr lang="fi-FI" sz="900" kern="0" dirty="0">
              <a:solidFill>
                <a:srgbClr val="544915"/>
              </a:solidFill>
              <a:latin typeface="Calibri" pitchFamily="34" charset="0"/>
              <a:ea typeface="+mn-ea"/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defRPr/>
            </a:pPr>
            <a:r>
              <a:rPr lang="fi-FI" sz="1600" b="1" kern="0" dirty="0">
                <a:solidFill>
                  <a:srgbClr val="800000"/>
                </a:solidFill>
                <a:latin typeface="Calibri" pitchFamily="34" charset="0"/>
              </a:rPr>
              <a:t>	</a:t>
            </a:r>
            <a:endParaRPr lang="fi-FI" sz="1400" kern="0" dirty="0">
              <a:solidFill>
                <a:srgbClr val="544915"/>
              </a:solidFill>
              <a:latin typeface="Calibri" pitchFamily="34" charset="0"/>
              <a:ea typeface="+mn-ea"/>
            </a:endParaRP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defRPr/>
            </a:pPr>
            <a:endParaRPr lang="fi-FI" sz="1400" kern="0" dirty="0">
              <a:solidFill>
                <a:srgbClr val="544915"/>
              </a:solidFill>
              <a:latin typeface="Calibri" pitchFamily="34" charset="0"/>
              <a:ea typeface="+mn-ea"/>
            </a:endParaRP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 typeface="Symbol"/>
              <a:buChar char="Þ"/>
              <a:defRPr/>
            </a:pPr>
            <a:endParaRPr lang="fi-FI" sz="1600" b="1" kern="0" dirty="0">
              <a:solidFill>
                <a:srgbClr val="544915"/>
              </a:solidFill>
              <a:latin typeface="Calibri" pitchFamily="34" charset="0"/>
              <a:ea typeface="+mn-ea"/>
            </a:endParaRP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Tx/>
              <a:buAutoNum type="arabicPeriod" startAt="6"/>
              <a:defRPr/>
            </a:pPr>
            <a:endParaRPr lang="fi-FI" sz="1600" b="1" kern="0" dirty="0">
              <a:solidFill>
                <a:srgbClr val="544915"/>
              </a:solidFill>
              <a:latin typeface="Calibri" pitchFamily="34" charset="0"/>
              <a:ea typeface="+mn-ea"/>
            </a:endParaRP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fi-FI" sz="1400" kern="0" dirty="0">
              <a:solidFill>
                <a:srgbClr val="544915"/>
              </a:solidFill>
              <a:latin typeface="Calibri" pitchFamily="34" charset="0"/>
              <a:ea typeface="+mn-ea"/>
            </a:endParaRP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Tx/>
              <a:buAutoNum type="arabicPeriod" startAt="2"/>
              <a:defRPr/>
            </a:pPr>
            <a:endParaRPr lang="fi-FI" sz="1600" b="1" kern="0" dirty="0">
              <a:solidFill>
                <a:srgbClr val="544915"/>
              </a:solidFill>
              <a:latin typeface="Calibri" pitchFamily="34" charset="0"/>
              <a:ea typeface="+mn-ea"/>
            </a:endParaRP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defRPr/>
            </a:pPr>
            <a:endParaRPr lang="fi-FI" sz="1600" b="1" u="sng" kern="0" dirty="0">
              <a:solidFill>
                <a:srgbClr val="544915"/>
              </a:solidFill>
              <a:latin typeface="Calibri" pitchFamily="34" charset="0"/>
              <a:ea typeface="+mn-ea"/>
            </a:endParaRPr>
          </a:p>
          <a:p>
            <a:pPr marL="363538" indent="-363538">
              <a:lnSpc>
                <a:spcPct val="12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fi-FI" sz="1400" kern="0" dirty="0">
                <a:solidFill>
                  <a:srgbClr val="544915"/>
                </a:solidFill>
                <a:latin typeface="Calibri" pitchFamily="34" charset="0"/>
                <a:ea typeface="+mn-ea"/>
              </a:rPr>
              <a:t>* </a:t>
            </a:r>
          </a:p>
        </p:txBody>
      </p:sp>
      <p:pic>
        <p:nvPicPr>
          <p:cNvPr id="23" name="Kuva 6" descr="nivea_2.jpg">
            <a:extLst>
              <a:ext uri="{FF2B5EF4-FFF2-40B4-BE49-F238E27FC236}">
                <a16:creationId xmlns:a16="http://schemas.microsoft.com/office/drawing/2014/main" id="{1EC1716A-2AD2-0647-A9AA-2E4973628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32" y="167965"/>
            <a:ext cx="3172611" cy="4124394"/>
          </a:xfrm>
          <a:prstGeom prst="rect">
            <a:avLst/>
          </a:prstGeom>
        </p:spPr>
      </p:pic>
      <p:pic>
        <p:nvPicPr>
          <p:cNvPr id="24" name="Kuva 1" descr="Näyttökuva 2019-03-06 kello 18.41.53.png">
            <a:extLst>
              <a:ext uri="{FF2B5EF4-FFF2-40B4-BE49-F238E27FC236}">
                <a16:creationId xmlns:a16="http://schemas.microsoft.com/office/drawing/2014/main" id="{5302F7BC-9F90-854C-B847-9B84755E1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32" y="1998147"/>
            <a:ext cx="3185998" cy="2343585"/>
          </a:xfrm>
          <a:prstGeom prst="rect">
            <a:avLst/>
          </a:prstGeom>
        </p:spPr>
      </p:pic>
      <p:pic>
        <p:nvPicPr>
          <p:cNvPr id="25" name="Kuva 2" descr="Näyttökuva 2019-03-06 kello 18.42.04.png">
            <a:extLst>
              <a:ext uri="{FF2B5EF4-FFF2-40B4-BE49-F238E27FC236}">
                <a16:creationId xmlns:a16="http://schemas.microsoft.com/office/drawing/2014/main" id="{F64F1482-F2FE-FD47-91E0-0C4E6BD87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632" y="4041435"/>
            <a:ext cx="2474760" cy="106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194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4" descr="Näyttökuva 2019-03-06 kello 19.50.57.png">
            <a:extLst>
              <a:ext uri="{FF2B5EF4-FFF2-40B4-BE49-F238E27FC236}">
                <a16:creationId xmlns:a16="http://schemas.microsoft.com/office/drawing/2014/main" id="{F9B6A92B-485A-D44C-8425-3942EBB19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303" y="435762"/>
            <a:ext cx="2268978" cy="24215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9BA428-1A06-AC42-B075-7D9292E66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3" y="3004622"/>
            <a:ext cx="3305108" cy="2138877"/>
          </a:xfrm>
          <a:prstGeom prst="rect">
            <a:avLst/>
          </a:prstGeom>
        </p:spPr>
      </p:pic>
      <p:pic>
        <p:nvPicPr>
          <p:cNvPr id="20" name="Kuva 7" descr="theotherdanishguy2.jpg">
            <a:extLst>
              <a:ext uri="{FF2B5EF4-FFF2-40B4-BE49-F238E27FC236}">
                <a16:creationId xmlns:a16="http://schemas.microsoft.com/office/drawing/2014/main" id="{2C84FECC-2254-704B-A6AB-1FB23FF00E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2476" y="519719"/>
            <a:ext cx="2333308" cy="3111077"/>
          </a:xfrm>
          <a:prstGeom prst="rect">
            <a:avLst/>
          </a:prstGeom>
        </p:spPr>
      </p:pic>
      <p:pic>
        <p:nvPicPr>
          <p:cNvPr id="21" name="Kuva 9" descr="theotherdanishguy3.jpg">
            <a:extLst>
              <a:ext uri="{FF2B5EF4-FFF2-40B4-BE49-F238E27FC236}">
                <a16:creationId xmlns:a16="http://schemas.microsoft.com/office/drawing/2014/main" id="{FE2FF977-F465-BD4C-B769-B652E56612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1468" y="2614296"/>
            <a:ext cx="1416518" cy="18886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F716BC-B5DB-7543-B86B-345C115119DD}"/>
              </a:ext>
            </a:extLst>
          </p:cNvPr>
          <p:cNvGrpSpPr/>
          <p:nvPr/>
        </p:nvGrpSpPr>
        <p:grpSpPr>
          <a:xfrm>
            <a:off x="2752628" y="499944"/>
            <a:ext cx="3796747" cy="3976595"/>
            <a:chOff x="1366094" y="874129"/>
            <a:chExt cx="3798913" cy="242031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2F5315-CAA4-414C-A86E-D7FB3AD3BE6E}"/>
                </a:ext>
              </a:extLst>
            </p:cNvPr>
            <p:cNvSpPr/>
            <p:nvPr/>
          </p:nvSpPr>
          <p:spPr>
            <a:xfrm>
              <a:off x="1366094" y="874129"/>
              <a:ext cx="3798913" cy="2367095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559108-6BA3-2945-86C8-2F3DA8154F57}"/>
                </a:ext>
              </a:extLst>
            </p:cNvPr>
            <p:cNvSpPr txBox="1"/>
            <p:nvPr/>
          </p:nvSpPr>
          <p:spPr>
            <a:xfrm>
              <a:off x="1515266" y="1405844"/>
              <a:ext cx="3585066" cy="1888595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i="1" kern="0" dirty="0">
                  <a:latin typeface="Times" pitchFamily="2" charset="0"/>
                </a:rPr>
                <a:t>Uutinen = totta ja tärkeää</a:t>
              </a:r>
              <a:br>
                <a:rPr lang="fi-FI" sz="1400" b="1" i="1" kern="0" dirty="0">
                  <a:latin typeface="Times" pitchFamily="2" charset="0"/>
                </a:rPr>
              </a:br>
              <a:endParaRPr lang="fi-FI" sz="1400" b="1" u="sng" kern="0" dirty="0">
                <a:solidFill>
                  <a:srgbClr val="800000"/>
                </a:solidFill>
                <a:latin typeface="Calibri" pitchFamily="34" charset="0"/>
              </a:endParaRP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Uutinen on totta jo pelkästään, koska se on uutinen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Pakko perehtyä, ettei jäisi mistään paitsi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Sosiaaliseen statukseen kuuluu olla perillä uusista asioista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Uutuuden myytti: uusi on aina hieno, parempi kuin vanha</a:t>
              </a: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endParaRPr lang="fi-FI" sz="1400" kern="0" dirty="0">
                <a:latin typeface="Times" pitchFamily="2" charset="0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CA73BB8-C42E-3E46-B4EB-9E95226E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367" y="607723"/>
            <a:ext cx="3415851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2"/>
                </a:solidFill>
              </a:rPr>
              <a:t>8. </a:t>
            </a:r>
            <a:r>
              <a:rPr lang="fi-FI" sz="2600" dirty="0"/>
              <a:t>Uutisen myytti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8265A927-526E-D143-8DB3-182B953CB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910" y="167965"/>
            <a:ext cx="3344090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B.  Semioottinen analyysi</a:t>
            </a:r>
          </a:p>
        </p:txBody>
      </p:sp>
    </p:spTree>
    <p:extLst>
      <p:ext uri="{BB962C8B-B14F-4D97-AF65-F5344CB8AC3E}">
        <p14:creationId xmlns:p14="http://schemas.microsoft.com/office/powerpoint/2010/main" val="585692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6A1BD9-7DA4-F242-8816-59657E939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19" y="352631"/>
            <a:ext cx="3724329" cy="240485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F716BC-B5DB-7543-B86B-345C115119DD}"/>
              </a:ext>
            </a:extLst>
          </p:cNvPr>
          <p:cNvGrpSpPr/>
          <p:nvPr/>
        </p:nvGrpSpPr>
        <p:grpSpPr>
          <a:xfrm>
            <a:off x="3534506" y="672221"/>
            <a:ext cx="5238433" cy="3780506"/>
            <a:chOff x="1366094" y="874128"/>
            <a:chExt cx="3798913" cy="251059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2F5315-CAA4-414C-A86E-D7FB3AD3BE6E}"/>
                </a:ext>
              </a:extLst>
            </p:cNvPr>
            <p:cNvSpPr/>
            <p:nvPr/>
          </p:nvSpPr>
          <p:spPr>
            <a:xfrm>
              <a:off x="1366094" y="874128"/>
              <a:ext cx="3798913" cy="2510593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559108-6BA3-2945-86C8-2F3DA8154F57}"/>
                </a:ext>
              </a:extLst>
            </p:cNvPr>
            <p:cNvSpPr txBox="1"/>
            <p:nvPr/>
          </p:nvSpPr>
          <p:spPr>
            <a:xfrm>
              <a:off x="1515266" y="1405844"/>
              <a:ext cx="3585066" cy="1713819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i="1" kern="0" dirty="0">
                  <a:latin typeface="Times" pitchFamily="2" charset="0"/>
                </a:rPr>
                <a:t>Pätemisen ja oikein tekemisen tarve</a:t>
              </a:r>
              <a:br>
                <a:rPr lang="fi-FI" sz="1400" b="1" i="1" kern="0" dirty="0">
                  <a:latin typeface="Times" pitchFamily="2" charset="0"/>
                </a:rPr>
              </a:br>
              <a:endParaRPr lang="fi-FI" sz="1400" b="1" u="sng" kern="0" dirty="0">
                <a:solidFill>
                  <a:srgbClr val="800000"/>
                </a:solidFill>
                <a:latin typeface="Calibri" pitchFamily="34" charset="0"/>
              </a:endParaRP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Ihminen haluaa osata, häneen vetoavat jutut, joissa kerrotaan, mikä </a:t>
              </a:r>
              <a:r>
                <a:rPr lang="fi-FI" sz="1400" kern="0">
                  <a:latin typeface="Times" pitchFamily="2" charset="0"/>
                </a:rPr>
                <a:t>nyt on </a:t>
              </a:r>
              <a:r>
                <a:rPr lang="fi-FI" sz="1400" kern="0" dirty="0">
                  <a:latin typeface="Times" pitchFamily="2" charset="0"/>
                </a:rPr>
                <a:t>oikea tekemisen tapa missäkin asiassa</a:t>
              </a: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 err="1">
                  <a:latin typeface="Times" pitchFamily="2" charset="0"/>
                </a:rPr>
                <a:t>Hifistely</a:t>
              </a:r>
              <a:r>
                <a:rPr lang="fi-FI" sz="1400" kern="0" dirty="0">
                  <a:latin typeface="Times" pitchFamily="2" charset="0"/>
                </a:rPr>
                <a:t> vetoaa: erikoisosaaminen kasvattaa sosiaalista statusta ja pätevyyden tunnetta</a:t>
              </a: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Yksityiskohtaiset ja erikoiset neuvot, miten meikataan, laitetaan ruokaa, jumpataan, hoidetaan terveyttä jne.</a:t>
              </a: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”Osaan enemmän kuin ennen, osaan enemmän kuin muut” 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CA73BB8-C42E-3E46-B4EB-9E95226E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2245" y="780001"/>
            <a:ext cx="3415851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2"/>
                </a:solidFill>
              </a:rPr>
              <a:t>9. </a:t>
            </a:r>
            <a:r>
              <a:rPr lang="fi-FI" sz="2600" dirty="0"/>
              <a:t>Osaamisen ihanne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8265A927-526E-D143-8DB3-182B953CB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910" y="167965"/>
            <a:ext cx="3344090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B.  Semioottinen analyysi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1312B-23F7-044C-B4CE-E73E36A707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56" y="2016370"/>
            <a:ext cx="2298780" cy="29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49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28BAF6-CC89-D540-90E8-D2C76262A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974" y="900645"/>
            <a:ext cx="1920834" cy="25979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Kuva 2" descr="Näyttökuva 2019-03-18 kello 14.03.10.png">
            <a:extLst>
              <a:ext uri="{FF2B5EF4-FFF2-40B4-BE49-F238E27FC236}">
                <a16:creationId xmlns:a16="http://schemas.microsoft.com/office/drawing/2014/main" id="{3E8E7F18-ECDC-8848-98E5-A18627016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25" y="3498573"/>
            <a:ext cx="2239323" cy="150601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CF716BC-B5DB-7543-B86B-345C115119DD}"/>
              </a:ext>
            </a:extLst>
          </p:cNvPr>
          <p:cNvGrpSpPr/>
          <p:nvPr/>
        </p:nvGrpSpPr>
        <p:grpSpPr>
          <a:xfrm>
            <a:off x="2741032" y="607722"/>
            <a:ext cx="4178259" cy="3992871"/>
            <a:chOff x="1354491" y="939727"/>
            <a:chExt cx="4180643" cy="243021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2F5315-CAA4-414C-A86E-D7FB3AD3BE6E}"/>
                </a:ext>
              </a:extLst>
            </p:cNvPr>
            <p:cNvSpPr/>
            <p:nvPr/>
          </p:nvSpPr>
          <p:spPr>
            <a:xfrm>
              <a:off x="1354491" y="939727"/>
              <a:ext cx="4180643" cy="2430217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559108-6BA3-2945-86C8-2F3DA8154F57}"/>
                </a:ext>
              </a:extLst>
            </p:cNvPr>
            <p:cNvSpPr txBox="1"/>
            <p:nvPr/>
          </p:nvSpPr>
          <p:spPr>
            <a:xfrm>
              <a:off x="1515266" y="1405844"/>
              <a:ext cx="3859095" cy="1964100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i="1" kern="0" dirty="0">
                  <a:latin typeface="Times" pitchFamily="2" charset="0"/>
                </a:rPr>
                <a:t>Kehitys, pätevyys, mestaruus</a:t>
              </a:r>
              <a:br>
                <a:rPr lang="fi-FI" sz="1400" b="1" i="1" kern="0" dirty="0">
                  <a:latin typeface="Times" pitchFamily="2" charset="0"/>
                </a:rPr>
              </a:br>
              <a:endParaRPr lang="fi-FI" sz="1400" b="1" u="sng" kern="0" dirty="0">
                <a:solidFill>
                  <a:srgbClr val="800000"/>
                </a:solidFill>
                <a:latin typeface="Calibri" pitchFamily="34" charset="0"/>
              </a:endParaRP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Huippukokit, huippumallit, </a:t>
              </a:r>
              <a:r>
                <a:rPr lang="fi-FI" sz="1400" kern="0" dirty="0" err="1">
                  <a:latin typeface="Times" pitchFamily="2" charset="0"/>
                </a:rPr>
                <a:t>fitness</a:t>
              </a:r>
              <a:r>
                <a:rPr lang="fi-FI" sz="1400" kern="0" dirty="0">
                  <a:latin typeface="Times" pitchFamily="2" charset="0"/>
                </a:rPr>
                <a:t>-urheilijat, </a:t>
              </a:r>
              <a:r>
                <a:rPr lang="fi-FI" sz="1400" kern="0" dirty="0" err="1">
                  <a:latin typeface="Times" pitchFamily="2" charset="0"/>
                </a:rPr>
                <a:t>superbloggarit</a:t>
              </a:r>
              <a:r>
                <a:rPr lang="fi-FI" sz="1400" kern="0" dirty="0">
                  <a:latin typeface="Times" pitchFamily="2" charset="0"/>
                </a:rPr>
                <a:t>, tähdet esikuvina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Mestaria seuraamalla tulet mestariksi itsekin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 pitchFamily="18" charset="2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Pärjäämisen ja pätemisen tarve (sisäinen tarve, sosiaalisen statuksen tarve)</a:t>
              </a: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  Länsimainen jatkuvan kehityksen ihanne</a:t>
              </a: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  </a:t>
              </a:r>
              <a:r>
                <a:rPr lang="fi-FI" sz="1400" kern="0" dirty="0" err="1">
                  <a:latin typeface="Times" pitchFamily="2" charset="0"/>
                </a:rPr>
                <a:t>Citius</a:t>
              </a:r>
              <a:r>
                <a:rPr lang="fi-FI" sz="1400" kern="0" dirty="0">
                  <a:latin typeface="Times" pitchFamily="2" charset="0"/>
                </a:rPr>
                <a:t>, </a:t>
              </a:r>
              <a:r>
                <a:rPr lang="fi-FI" sz="1400" kern="0" dirty="0" err="1">
                  <a:latin typeface="Times" pitchFamily="2" charset="0"/>
                </a:rPr>
                <a:t>altius</a:t>
              </a:r>
              <a:r>
                <a:rPr lang="fi-FI" sz="1400" kern="0" dirty="0">
                  <a:latin typeface="Times" pitchFamily="2" charset="0"/>
                </a:rPr>
                <a:t>, </a:t>
              </a:r>
              <a:r>
                <a:rPr lang="fi-FI" sz="1400" kern="0" dirty="0" err="1">
                  <a:latin typeface="Times" pitchFamily="2" charset="0"/>
                </a:rPr>
                <a:t>fortius</a:t>
              </a:r>
              <a:r>
                <a:rPr lang="fi-FI" sz="1400" kern="0" dirty="0">
                  <a:latin typeface="Times" pitchFamily="2" charset="0"/>
                </a:rPr>
                <a:t>: </a:t>
              </a: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r>
                <a:rPr lang="fi-FI" sz="1400" kern="0" dirty="0">
                  <a:latin typeface="Times" pitchFamily="2" charset="0"/>
                </a:rPr>
                <a:t>  Nopeammin, korkeammalle, voimakkaammin</a:t>
              </a:r>
            </a:p>
            <a:p>
              <a:pPr marL="285750" indent="-285750">
                <a:lnSpc>
                  <a:spcPct val="120000"/>
                </a:lnSpc>
                <a:spcBef>
                  <a:spcPct val="20000"/>
                </a:spcBef>
                <a:buFont typeface="Symbol" charset="0"/>
                <a:buChar char=""/>
                <a:defRPr/>
              </a:pPr>
              <a:endParaRPr lang="fi-FI" sz="1400" kern="0" dirty="0">
                <a:latin typeface="Times" pitchFamily="2" charset="0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2CA73BB8-C42E-3E46-B4EB-9E95226E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367" y="607723"/>
            <a:ext cx="3415851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600" dirty="0">
                <a:solidFill>
                  <a:schemeClr val="accent2"/>
                </a:solidFill>
              </a:rPr>
              <a:t>10. </a:t>
            </a:r>
            <a:r>
              <a:rPr lang="fi-FI" sz="2600" dirty="0"/>
              <a:t>Mestarin myytti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8265A927-526E-D143-8DB3-182B953CB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9910" y="167965"/>
            <a:ext cx="3344090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B.  Semioottinen analyysi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63E844-925A-1044-A399-94257072E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98" y="167965"/>
            <a:ext cx="1868248" cy="311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12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D7E488-7B96-C94F-B146-4CEE78EDF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11" y="6350"/>
            <a:ext cx="8476309" cy="857250"/>
          </a:xfrm>
        </p:spPr>
        <p:txBody>
          <a:bodyPr>
            <a:noAutofit/>
          </a:bodyPr>
          <a:lstStyle/>
          <a:p>
            <a:pPr algn="l"/>
            <a:r>
              <a:rPr lang="fi-FI" sz="3400" dirty="0"/>
              <a:t>Hyvä </a:t>
            </a:r>
            <a:r>
              <a:rPr lang="fi-FI" sz="3400" dirty="0" err="1"/>
              <a:t>natiivimainos</a:t>
            </a:r>
            <a:r>
              <a:rPr lang="fi-FI" sz="3400" dirty="0"/>
              <a:t> naisille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B6125E-34C6-3A4D-87FE-BE3619B3950A}"/>
              </a:ext>
            </a:extLst>
          </p:cNvPr>
          <p:cNvGrpSpPr/>
          <p:nvPr/>
        </p:nvGrpSpPr>
        <p:grpSpPr>
          <a:xfrm>
            <a:off x="803259" y="863600"/>
            <a:ext cx="3499658" cy="3784600"/>
            <a:chOff x="5253644" y="1571105"/>
            <a:chExt cx="3499658" cy="351595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435FBA-7C28-A449-8F8C-65F36692DF9D}"/>
                </a:ext>
              </a:extLst>
            </p:cNvPr>
            <p:cNvSpPr/>
            <p:nvPr/>
          </p:nvSpPr>
          <p:spPr>
            <a:xfrm>
              <a:off x="5253644" y="1571105"/>
              <a:ext cx="3499658" cy="3515951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4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9279EA-F700-9542-BBE5-DB3741BED002}"/>
                </a:ext>
              </a:extLst>
            </p:cNvPr>
            <p:cNvSpPr txBox="1"/>
            <p:nvPr/>
          </p:nvSpPr>
          <p:spPr>
            <a:xfrm>
              <a:off x="5451839" y="1788075"/>
              <a:ext cx="3301463" cy="314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600" b="1" dirty="0">
                  <a:solidFill>
                    <a:schemeClr val="accent1"/>
                  </a:solidFill>
                  <a:latin typeface="Times" pitchFamily="2" charset="0"/>
                  <a:cs typeface="Calibri" panose="020F0502020204030204" pitchFamily="34" charset="0"/>
                </a:rPr>
                <a:t>A.</a:t>
              </a:r>
              <a:r>
                <a:rPr lang="fi-FI" sz="1600" b="1" dirty="0">
                  <a:latin typeface="Times" pitchFamily="2" charset="0"/>
                  <a:cs typeface="Calibri" panose="020F0502020204030204" pitchFamily="34" charset="0"/>
                </a:rPr>
                <a:t> Kuluttajien syvähaastattelut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C18C28-7214-5E48-91A1-62E3AF7C5B18}"/>
                </a:ext>
              </a:extLst>
            </p:cNvPr>
            <p:cNvSpPr txBox="1"/>
            <p:nvPr/>
          </p:nvSpPr>
          <p:spPr>
            <a:xfrm>
              <a:off x="5451840" y="2123523"/>
              <a:ext cx="3191857" cy="2837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1.	</a:t>
              </a:r>
              <a:r>
                <a:rPr lang="fi-FI" sz="1400" b="1" kern="0" dirty="0">
                  <a:latin typeface="Times" pitchFamily="2" charset="0"/>
                </a:rPr>
                <a:t>Vahva visuaalisuus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2.</a:t>
              </a:r>
              <a:r>
                <a:rPr lang="fi-FI" sz="1400" b="1" kern="0" dirty="0">
                  <a:latin typeface="Times" pitchFamily="2" charset="0"/>
                </a:rPr>
                <a:t>	Kiinnostava aihe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3.</a:t>
              </a:r>
              <a:r>
                <a:rPr lang="fi-FI" sz="1400" b="1" kern="0" dirty="0">
                  <a:latin typeface="Times" pitchFamily="2" charset="0"/>
                </a:rPr>
                <a:t>	Uutuus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4.</a:t>
              </a:r>
              <a:r>
                <a:rPr lang="fi-FI" sz="1400" b="1" kern="0" dirty="0">
                  <a:latin typeface="Times" pitchFamily="2" charset="0"/>
                </a:rPr>
                <a:t>	Kiinnostava henkilö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5.</a:t>
              </a:r>
              <a:r>
                <a:rPr lang="fi-FI" sz="1400" b="1" kern="0" dirty="0">
                  <a:latin typeface="Times" pitchFamily="2" charset="0"/>
                </a:rPr>
                <a:t>	Osuu tarpeeseen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6.</a:t>
              </a:r>
              <a:r>
                <a:rPr lang="fi-FI" sz="1400" b="1" kern="0" dirty="0">
                  <a:latin typeface="Times" pitchFamily="2" charset="0"/>
                </a:rPr>
                <a:t>	Luontevasti kaupallinen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7.</a:t>
              </a:r>
              <a:r>
                <a:rPr lang="fi-FI" sz="1400" b="1" kern="0" dirty="0">
                  <a:latin typeface="Times" pitchFamily="2" charset="0"/>
                </a:rPr>
                <a:t>	Uskottava informaatio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8.</a:t>
              </a:r>
              <a:r>
                <a:rPr lang="fi-FI" sz="1400" b="1" kern="0" dirty="0">
                  <a:latin typeface="Times" pitchFamily="2" charset="0"/>
                </a:rPr>
                <a:t>	Lisätieto netissä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9.</a:t>
              </a:r>
              <a:r>
                <a:rPr lang="fi-FI" sz="1400" b="1" kern="0" dirty="0">
                  <a:latin typeface="Times" pitchFamily="2" charset="0"/>
                </a:rPr>
                <a:t>	Kilpailukoukut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10.</a:t>
              </a:r>
              <a:r>
                <a:rPr lang="fi-FI" sz="1400" b="1" kern="0" dirty="0">
                  <a:latin typeface="Times" pitchFamily="2" charset="0"/>
                </a:rPr>
                <a:t>	Toisto eri kanavissa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A0F2813-1A6C-6D46-AA43-11E9BA1B586D}"/>
              </a:ext>
            </a:extLst>
          </p:cNvPr>
          <p:cNvGrpSpPr/>
          <p:nvPr/>
        </p:nvGrpSpPr>
        <p:grpSpPr>
          <a:xfrm>
            <a:off x="4672165" y="863600"/>
            <a:ext cx="3499658" cy="3784600"/>
            <a:chOff x="5253644" y="1571105"/>
            <a:chExt cx="3499658" cy="351595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E1F56F6-3755-A94C-BBF9-8E2E3B13656B}"/>
                </a:ext>
              </a:extLst>
            </p:cNvPr>
            <p:cNvSpPr/>
            <p:nvPr/>
          </p:nvSpPr>
          <p:spPr>
            <a:xfrm>
              <a:off x="5253644" y="1571105"/>
              <a:ext cx="3499658" cy="3515950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490D332-9AF0-A744-AE47-637DD21CDFB6}"/>
                </a:ext>
              </a:extLst>
            </p:cNvPr>
            <p:cNvSpPr txBox="1"/>
            <p:nvPr/>
          </p:nvSpPr>
          <p:spPr>
            <a:xfrm>
              <a:off x="5451839" y="1788075"/>
              <a:ext cx="3191857" cy="3145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i-FI" sz="1600" b="1" dirty="0">
                  <a:solidFill>
                    <a:schemeClr val="accent2"/>
                  </a:solidFill>
                  <a:latin typeface="Times" pitchFamily="2" charset="0"/>
                  <a:cs typeface="Calibri" panose="020F0502020204030204" pitchFamily="34" charset="0"/>
                </a:rPr>
                <a:t>B. </a:t>
              </a:r>
              <a:r>
                <a:rPr lang="fi-FI" sz="1600" b="1" dirty="0">
                  <a:latin typeface="Times" pitchFamily="2" charset="0"/>
                  <a:cs typeface="Calibri" panose="020F0502020204030204" pitchFamily="34" charset="0"/>
                </a:rPr>
                <a:t>Semioottinen analyysi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E30C3A-3428-0143-968C-F20528A0351A}"/>
                </a:ext>
              </a:extLst>
            </p:cNvPr>
            <p:cNvSpPr txBox="1"/>
            <p:nvPr/>
          </p:nvSpPr>
          <p:spPr>
            <a:xfrm>
              <a:off x="5451840" y="2123523"/>
              <a:ext cx="3191857" cy="28378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2"/>
                  </a:solidFill>
                  <a:latin typeface="Times" pitchFamily="2" charset="0"/>
                </a:rPr>
                <a:t>1. 		</a:t>
              </a:r>
              <a:r>
                <a:rPr lang="fi-FI" sz="1400" b="1" kern="0" dirty="0">
                  <a:latin typeface="Times" pitchFamily="2" charset="0"/>
                </a:rPr>
                <a:t>Herkulliset värit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2"/>
                  </a:solidFill>
                  <a:latin typeface="Times" pitchFamily="2" charset="0"/>
                </a:rPr>
                <a:t>2. </a:t>
              </a:r>
              <a:r>
                <a:rPr lang="fi-FI" sz="1400" b="1" kern="0" dirty="0">
                  <a:latin typeface="Times" pitchFamily="2" charset="0"/>
                </a:rPr>
                <a:t> 		Lähikuvat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2"/>
                  </a:solidFill>
                  <a:latin typeface="Times" pitchFamily="2" charset="0"/>
                </a:rPr>
                <a:t>3. 	</a:t>
              </a:r>
              <a:r>
                <a:rPr lang="fi-FI" sz="1400" b="1" kern="0" dirty="0">
                  <a:latin typeface="Times" pitchFamily="2" charset="0"/>
                </a:rPr>
                <a:t>Toimituksellisuus, typografiat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2"/>
                  </a:solidFill>
                  <a:latin typeface="Times" pitchFamily="2" charset="0"/>
                </a:rPr>
                <a:t>4. 	</a:t>
              </a:r>
              <a:r>
                <a:rPr lang="fi-FI" sz="1400" b="1" kern="0" dirty="0">
                  <a:latin typeface="Times" pitchFamily="2" charset="0"/>
                </a:rPr>
                <a:t>Selkeys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2"/>
                  </a:solidFill>
                  <a:latin typeface="Times" pitchFamily="2" charset="0"/>
                </a:rPr>
                <a:t>5. </a:t>
              </a:r>
              <a:r>
                <a:rPr lang="fi-FI" sz="1400" b="1" kern="0" dirty="0">
                  <a:latin typeface="Times" pitchFamily="2" charset="0"/>
                </a:rPr>
                <a:t> 	Luottamuksen luominen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2"/>
                  </a:solidFill>
                  <a:latin typeface="Times" pitchFamily="2" charset="0"/>
                </a:rPr>
                <a:t>6.</a:t>
              </a:r>
              <a:r>
                <a:rPr lang="fi-FI" sz="1400" b="1" kern="0" dirty="0">
                  <a:latin typeface="Times" pitchFamily="2" charset="0"/>
                </a:rPr>
                <a:t> 	Ihailtu suosittelija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2"/>
                  </a:solidFill>
                  <a:latin typeface="Times" pitchFamily="2" charset="0"/>
                </a:rPr>
                <a:t>7.</a:t>
              </a:r>
              <a:r>
                <a:rPr lang="fi-FI" sz="1400" b="1" kern="0" dirty="0">
                  <a:latin typeface="Times" pitchFamily="2" charset="0"/>
                </a:rPr>
                <a:t> 	Objektiivisuuden myytti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2"/>
                  </a:solidFill>
                  <a:latin typeface="Times" pitchFamily="2" charset="0"/>
                </a:rPr>
                <a:t>8. </a:t>
              </a:r>
              <a:r>
                <a:rPr lang="fi-FI" sz="1400" b="1" kern="0" dirty="0">
                  <a:latin typeface="Times" pitchFamily="2" charset="0"/>
                </a:rPr>
                <a:t> 	Uutisten myytti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2"/>
                  </a:solidFill>
                  <a:latin typeface="Times" pitchFamily="2" charset="0"/>
                </a:rPr>
                <a:t>9.</a:t>
              </a:r>
              <a:r>
                <a:rPr lang="fi-FI" sz="1400" b="1" kern="0" dirty="0">
                  <a:latin typeface="Times" pitchFamily="2" charset="0"/>
                </a:rPr>
                <a:t> 	Osaamisen ihanne</a:t>
              </a:r>
            </a:p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b="1" kern="0" dirty="0">
                  <a:solidFill>
                    <a:schemeClr val="accent2"/>
                  </a:solidFill>
                  <a:latin typeface="Times" pitchFamily="2" charset="0"/>
                </a:rPr>
                <a:t>10.</a:t>
              </a:r>
              <a:r>
                <a:rPr lang="fi-FI" sz="1400" b="1" kern="0" dirty="0">
                  <a:latin typeface="Times" pitchFamily="2" charset="0"/>
                </a:rPr>
                <a:t> 	Mestarin myytti</a:t>
              </a:r>
            </a:p>
          </p:txBody>
        </p:sp>
      </p:grpSp>
      <p:pic>
        <p:nvPicPr>
          <p:cNvPr id="11" name="Picture 10" descr="AM_logo_RGB.eps">
            <a:extLst>
              <a:ext uri="{FF2B5EF4-FFF2-40B4-BE49-F238E27FC236}">
                <a16:creationId xmlns:a16="http://schemas.microsoft.com/office/drawing/2014/main" id="{8351CE8B-652A-0B41-8CD2-78CAB11B4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8503" y="4820003"/>
            <a:ext cx="1525194" cy="11732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E39D238-2A26-C843-A9A6-85655784FA50}"/>
              </a:ext>
            </a:extLst>
          </p:cNvPr>
          <p:cNvSpPr txBox="1">
            <a:spLocks/>
          </p:cNvSpPr>
          <p:nvPr/>
        </p:nvSpPr>
        <p:spPr>
          <a:xfrm>
            <a:off x="0" y="4672688"/>
            <a:ext cx="9144000" cy="411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" pitchFamily="2" charset="0"/>
                <a:ea typeface="+mj-ea"/>
                <a:cs typeface="+mj-cs"/>
              </a:defRPr>
            </a:lvl1pPr>
          </a:lstStyle>
          <a:p>
            <a:r>
              <a:rPr lang="fi-FI" sz="1100" dirty="0">
                <a:solidFill>
                  <a:schemeClr val="bg1"/>
                </a:solidFill>
              </a:rPr>
              <a:t>Vaula Norrena / Valores Consult</a:t>
            </a:r>
          </a:p>
        </p:txBody>
      </p:sp>
    </p:spTree>
    <p:extLst>
      <p:ext uri="{BB962C8B-B14F-4D97-AF65-F5344CB8AC3E}">
        <p14:creationId xmlns:p14="http://schemas.microsoft.com/office/powerpoint/2010/main" val="10400331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11" y="2031092"/>
            <a:ext cx="8476309" cy="857250"/>
          </a:xfrm>
        </p:spPr>
        <p:txBody>
          <a:bodyPr>
            <a:noAutofit/>
          </a:bodyPr>
          <a:lstStyle/>
          <a:p>
            <a:r>
              <a:rPr lang="fi-FI" sz="3600" dirty="0"/>
              <a:t>Lukijan tiedonhalu ei lopu - hyvää </a:t>
            </a:r>
            <a:r>
              <a:rPr lang="fi-FI" sz="3600" dirty="0" err="1"/>
              <a:t>natiivimainonnan</a:t>
            </a:r>
            <a:r>
              <a:rPr lang="fi-FI" sz="3600" dirty="0"/>
              <a:t> päivää tänäänkin!</a:t>
            </a:r>
            <a:endParaRPr lang="fi-FI" sz="3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08FA4D5-3AA5-8045-8BDE-58D49FBEBBC0}"/>
              </a:ext>
            </a:extLst>
          </p:cNvPr>
          <p:cNvSpPr txBox="1">
            <a:spLocks/>
          </p:cNvSpPr>
          <p:nvPr/>
        </p:nvSpPr>
        <p:spPr>
          <a:xfrm>
            <a:off x="0" y="3789437"/>
            <a:ext cx="9144000" cy="6912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" pitchFamily="2" charset="0"/>
                <a:ea typeface="+mj-ea"/>
                <a:cs typeface="+mj-cs"/>
              </a:defRPr>
            </a:lvl1pPr>
          </a:lstStyle>
          <a:p>
            <a:r>
              <a:rPr lang="fi-FI" sz="1400" dirty="0"/>
              <a:t>Vaula Norrena / </a:t>
            </a:r>
            <a:r>
              <a:rPr lang="fi-FI" sz="1400" dirty="0" err="1"/>
              <a:t>Valores</a:t>
            </a:r>
            <a:r>
              <a:rPr lang="fi-FI" sz="1400" dirty="0"/>
              <a:t> </a:t>
            </a:r>
            <a:r>
              <a:rPr lang="fi-FI" sz="1400" dirty="0" err="1"/>
              <a:t>Consult</a:t>
            </a:r>
            <a:endParaRPr lang="fi-FI" sz="1400" dirty="0"/>
          </a:p>
          <a:p>
            <a:r>
              <a:rPr lang="fi-FI" sz="1400" dirty="0" err="1"/>
              <a:t>www.semiotiikka.com</a:t>
            </a:r>
            <a:endParaRPr lang="fi-FI" sz="1400" dirty="0"/>
          </a:p>
        </p:txBody>
      </p:sp>
      <p:pic>
        <p:nvPicPr>
          <p:cNvPr id="12" name="Picture 11" descr="AM_logo_RGB.eps">
            <a:extLst>
              <a:ext uri="{FF2B5EF4-FFF2-40B4-BE49-F238E27FC236}">
                <a16:creationId xmlns:a16="http://schemas.microsoft.com/office/drawing/2014/main" id="{B2C09334-4BE0-BF4B-B339-F982C6D0D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0651" y="4669971"/>
            <a:ext cx="2122698" cy="16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4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EF80823-AE33-8F4F-91ED-FF01A74B7C3E}"/>
              </a:ext>
            </a:extLst>
          </p:cNvPr>
          <p:cNvGrpSpPr/>
          <p:nvPr/>
        </p:nvGrpSpPr>
        <p:grpSpPr>
          <a:xfrm>
            <a:off x="0" y="1495532"/>
            <a:ext cx="9144000" cy="2650226"/>
            <a:chOff x="0" y="1495532"/>
            <a:chExt cx="9144000" cy="2650226"/>
          </a:xfrm>
        </p:grpSpPr>
        <p:pic>
          <p:nvPicPr>
            <p:cNvPr id="8" name="Picture 7" descr="AM_logo_RGB.eps">
              <a:extLst>
                <a:ext uri="{FF2B5EF4-FFF2-40B4-BE49-F238E27FC236}">
                  <a16:creationId xmlns:a16="http://schemas.microsoft.com/office/drawing/2014/main" id="{26C80138-E0F8-014C-9041-1141E22E3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3988" y="1495532"/>
              <a:ext cx="5618730" cy="43221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AF10A28-8DD6-D34B-B253-6912485562D1}"/>
                </a:ext>
              </a:extLst>
            </p:cNvPr>
            <p:cNvGrpSpPr/>
            <p:nvPr/>
          </p:nvGrpSpPr>
          <p:grpSpPr>
            <a:xfrm>
              <a:off x="2851064" y="3134675"/>
              <a:ext cx="3404004" cy="509106"/>
              <a:chOff x="3162699" y="2984185"/>
              <a:chExt cx="3369858" cy="50399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545F5A-4993-6441-B5A2-CBF75C8E8DEF}"/>
                  </a:ext>
                </a:extLst>
              </p:cNvPr>
              <p:cNvGrpSpPr/>
              <p:nvPr/>
            </p:nvGrpSpPr>
            <p:grpSpPr>
              <a:xfrm>
                <a:off x="3162699" y="2984185"/>
                <a:ext cx="503998" cy="503998"/>
                <a:chOff x="1227668" y="1646882"/>
                <a:chExt cx="597802" cy="597802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CCDB1CFF-003C-5343-9155-0E6F861D5FC0}"/>
                    </a:ext>
                  </a:extLst>
                </p:cNvPr>
                <p:cNvSpPr/>
                <p:nvPr/>
              </p:nvSpPr>
              <p:spPr>
                <a:xfrm>
                  <a:off x="1227668" y="1646882"/>
                  <a:ext cx="597802" cy="597802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5457B21D-6C70-FF4D-8DE1-90EAB7C271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72121" y="1785203"/>
                  <a:ext cx="314960" cy="314960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459644D-C97B-1949-B84A-AAA1949F84EC}"/>
                  </a:ext>
                </a:extLst>
              </p:cNvPr>
              <p:cNvGrpSpPr/>
              <p:nvPr/>
            </p:nvGrpSpPr>
            <p:grpSpPr>
              <a:xfrm>
                <a:off x="3742548" y="2984185"/>
                <a:ext cx="503998" cy="503998"/>
                <a:chOff x="1893980" y="1646882"/>
                <a:chExt cx="597802" cy="597802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FFCD71F3-883F-2C42-B172-5DD4508F5722}"/>
                    </a:ext>
                  </a:extLst>
                </p:cNvPr>
                <p:cNvSpPr/>
                <p:nvPr/>
              </p:nvSpPr>
              <p:spPr>
                <a:xfrm>
                  <a:off x="1893980" y="1646882"/>
                  <a:ext cx="597802" cy="597802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ADAE07B3-F1F8-6E46-B1A3-390091994B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20086" y="1785203"/>
                  <a:ext cx="386080" cy="314960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5570C70-4F4E-AF49-93E6-AA8DE65E8BD5}"/>
                  </a:ext>
                </a:extLst>
              </p:cNvPr>
              <p:cNvGrpSpPr/>
              <p:nvPr/>
            </p:nvGrpSpPr>
            <p:grpSpPr>
              <a:xfrm>
                <a:off x="4315680" y="2984185"/>
                <a:ext cx="503998" cy="503998"/>
                <a:chOff x="2537512" y="1646882"/>
                <a:chExt cx="597802" cy="597802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E6F49664-ED35-3A4D-A3D7-D680570D49BA}"/>
                    </a:ext>
                  </a:extLst>
                </p:cNvPr>
                <p:cNvSpPr/>
                <p:nvPr/>
              </p:nvSpPr>
              <p:spPr>
                <a:xfrm>
                  <a:off x="2537512" y="1646882"/>
                  <a:ext cx="597802" cy="597802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96A2B231-2E01-EE46-824F-DA7DFE6215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684672" y="1785203"/>
                  <a:ext cx="314960" cy="314960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554F40E-002A-D54A-B02E-ED5D5145C777}"/>
                  </a:ext>
                </a:extLst>
              </p:cNvPr>
              <p:cNvGrpSpPr/>
              <p:nvPr/>
            </p:nvGrpSpPr>
            <p:grpSpPr>
              <a:xfrm>
                <a:off x="5457147" y="2984185"/>
                <a:ext cx="503998" cy="503998"/>
                <a:chOff x="3881527" y="1646882"/>
                <a:chExt cx="597802" cy="597802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54CC7C16-32B9-E741-8ACA-AAB0788DF0A1}"/>
                    </a:ext>
                  </a:extLst>
                </p:cNvPr>
                <p:cNvSpPr/>
                <p:nvPr/>
              </p:nvSpPr>
              <p:spPr>
                <a:xfrm>
                  <a:off x="3881527" y="1646882"/>
                  <a:ext cx="597802" cy="597802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B7487CF0-D0A6-974C-891F-A8059706E8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960025" y="1859793"/>
                  <a:ext cx="436880" cy="182880"/>
                </a:xfrm>
                <a:prstGeom prst="rect">
                  <a:avLst/>
                </a:prstGeom>
              </p:spPr>
            </p:pic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744574C-7208-A84B-A899-7EC2BAB69630}"/>
                  </a:ext>
                </a:extLst>
              </p:cNvPr>
              <p:cNvGrpSpPr/>
              <p:nvPr/>
            </p:nvGrpSpPr>
            <p:grpSpPr>
              <a:xfrm>
                <a:off x="4892170" y="2984185"/>
                <a:ext cx="503998" cy="503998"/>
                <a:chOff x="3215214" y="1646882"/>
                <a:chExt cx="597802" cy="597802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6A997973-B97D-CE49-8BEF-643AE930E412}"/>
                    </a:ext>
                  </a:extLst>
                </p:cNvPr>
                <p:cNvSpPr/>
                <p:nvPr/>
              </p:nvSpPr>
              <p:spPr>
                <a:xfrm>
                  <a:off x="3215214" y="1646882"/>
                  <a:ext cx="597802" cy="597802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F38F4D83-F63E-D940-A43D-1211F5C2D6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50662" y="1773813"/>
                  <a:ext cx="335280" cy="335280"/>
                </a:xfrm>
                <a:prstGeom prst="rect">
                  <a:avLst/>
                </a:prstGeom>
              </p:spPr>
            </p:pic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EEDEDFB-152E-694E-991A-949725AC0A4E}"/>
                  </a:ext>
                </a:extLst>
              </p:cNvPr>
              <p:cNvGrpSpPr/>
              <p:nvPr/>
            </p:nvGrpSpPr>
            <p:grpSpPr>
              <a:xfrm>
                <a:off x="6028559" y="2984185"/>
                <a:ext cx="503998" cy="503998"/>
                <a:chOff x="6028559" y="2984185"/>
                <a:chExt cx="503998" cy="503998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99717BD8-49D9-DC40-BA43-8660C3893E62}"/>
                    </a:ext>
                  </a:extLst>
                </p:cNvPr>
                <p:cNvSpPr/>
                <p:nvPr/>
              </p:nvSpPr>
              <p:spPr>
                <a:xfrm>
                  <a:off x="6028559" y="2984185"/>
                  <a:ext cx="503998" cy="503998"/>
                </a:xfrm>
                <a:prstGeom prst="ellipse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i-FI"/>
                </a:p>
              </p:txBody>
            </p:sp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01EFBB79-784A-6443-B923-2A8E20F0AB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47801" y="3100801"/>
                  <a:ext cx="265538" cy="265538"/>
                </a:xfrm>
                <a:prstGeom prst="rect">
                  <a:avLst/>
                </a:prstGeom>
              </p:spPr>
            </p:pic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FD60D2-A558-8C45-8EFE-A5D9DF80155F}"/>
                </a:ext>
              </a:extLst>
            </p:cNvPr>
            <p:cNvSpPr txBox="1"/>
            <p:nvPr/>
          </p:nvSpPr>
          <p:spPr>
            <a:xfrm>
              <a:off x="0" y="2188990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dirty="0">
                  <a:solidFill>
                    <a:schemeClr val="accent6"/>
                  </a:solidFill>
                  <a:latin typeface="Times" pitchFamily="2" charset="0"/>
                </a:rPr>
                <a:t>www.aikakausmedia.fi    </a:t>
              </a:r>
              <a:r>
                <a:rPr lang="fi-FI" dirty="0">
                  <a:solidFill>
                    <a:schemeClr val="accent6"/>
                  </a:solidFill>
                  <a:latin typeface="Times" pitchFamily="2" charset="0"/>
                  <a:ea typeface="Wingdings"/>
                  <a:cs typeface="Wingdings"/>
                  <a:sym typeface="Wingdings"/>
                </a:rPr>
                <a:t></a:t>
              </a:r>
              <a:r>
                <a:rPr lang="fi-FI" dirty="0">
                  <a:solidFill>
                    <a:schemeClr val="accent6"/>
                  </a:solidFill>
                  <a:latin typeface="Times" pitchFamily="2" charset="0"/>
                </a:rPr>
                <a:t>   www.mediakortit.fi</a:t>
              </a:r>
            </a:p>
            <a:p>
              <a:pPr algn="ctr"/>
              <a:endParaRPr lang="fi-FI" dirty="0">
                <a:solidFill>
                  <a:schemeClr val="accent6"/>
                </a:solidFill>
                <a:latin typeface="Times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26ECCB-6D4A-6541-84AD-A553F0F55258}"/>
                </a:ext>
              </a:extLst>
            </p:cNvPr>
            <p:cNvSpPr txBox="1"/>
            <p:nvPr/>
          </p:nvSpPr>
          <p:spPr>
            <a:xfrm>
              <a:off x="0" y="3776426"/>
              <a:ext cx="914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dirty="0">
                  <a:latin typeface="Times" pitchFamily="2" charset="0"/>
                </a:rPr>
                <a:t>@aikakausmedia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1424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11" y="6350"/>
            <a:ext cx="8476309" cy="857250"/>
          </a:xfrm>
        </p:spPr>
        <p:txBody>
          <a:bodyPr>
            <a:noAutofit/>
          </a:bodyPr>
          <a:lstStyle/>
          <a:p>
            <a:pPr algn="l"/>
            <a:r>
              <a:rPr lang="fi-FI" sz="3400" dirty="0"/>
              <a:t>Tutkimuksen metodi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B6125E-34C6-3A4D-87FE-BE3619B3950A}"/>
              </a:ext>
            </a:extLst>
          </p:cNvPr>
          <p:cNvGrpSpPr/>
          <p:nvPr/>
        </p:nvGrpSpPr>
        <p:grpSpPr>
          <a:xfrm>
            <a:off x="803259" y="863600"/>
            <a:ext cx="3499658" cy="3608646"/>
            <a:chOff x="5253644" y="1571105"/>
            <a:chExt cx="3499658" cy="335248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435FBA-7C28-A449-8F8C-65F36692DF9D}"/>
                </a:ext>
              </a:extLst>
            </p:cNvPr>
            <p:cNvSpPr/>
            <p:nvPr/>
          </p:nvSpPr>
          <p:spPr>
            <a:xfrm>
              <a:off x="5253644" y="1571105"/>
              <a:ext cx="3499658" cy="3352487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4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9279EA-F700-9542-BBE5-DB3741BED002}"/>
                </a:ext>
              </a:extLst>
            </p:cNvPr>
            <p:cNvSpPr txBox="1"/>
            <p:nvPr/>
          </p:nvSpPr>
          <p:spPr>
            <a:xfrm>
              <a:off x="5451839" y="1917946"/>
              <a:ext cx="3301463" cy="314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600" b="1" dirty="0">
                  <a:solidFill>
                    <a:schemeClr val="accent1"/>
                  </a:solidFill>
                  <a:latin typeface="Times" pitchFamily="2" charset="0"/>
                  <a:cs typeface="Calibri" panose="020F0502020204030204" pitchFamily="34" charset="0"/>
                </a:rPr>
                <a:t>A.</a:t>
              </a:r>
              <a:r>
                <a:rPr lang="fi-FI" sz="1600" b="1" dirty="0">
                  <a:latin typeface="Times" pitchFamily="2" charset="0"/>
                  <a:cs typeface="Calibri" panose="020F0502020204030204" pitchFamily="34" charset="0"/>
                </a:rPr>
                <a:t> Kuluttajien syvähaastattelut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C18C28-7214-5E48-91A1-62E3AF7C5B18}"/>
                </a:ext>
              </a:extLst>
            </p:cNvPr>
            <p:cNvSpPr txBox="1"/>
            <p:nvPr/>
          </p:nvSpPr>
          <p:spPr>
            <a:xfrm>
              <a:off x="5451840" y="2367503"/>
              <a:ext cx="3191857" cy="2317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spcBef>
                  <a:spcPct val="20000"/>
                </a:spcBef>
                <a:defRPr/>
              </a:pPr>
              <a:r>
                <a:rPr lang="fi-FI" sz="1400" kern="0" dirty="0">
                  <a:solidFill>
                    <a:schemeClr val="tx2"/>
                  </a:solidFill>
                  <a:latin typeface="Times" pitchFamily="2" charset="0"/>
                </a:rPr>
                <a:t>15 haastattelua  à 1,5 – 2 tuntia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Tx/>
                <a:buChar char="•"/>
                <a:defRPr/>
              </a:pPr>
              <a:r>
                <a:rPr lang="fi-FI" sz="1400" kern="0" dirty="0">
                  <a:solidFill>
                    <a:schemeClr val="tx2"/>
                  </a:solidFill>
                  <a:latin typeface="Times" pitchFamily="2" charset="0"/>
                </a:rPr>
                <a:t>Etnografinen metodi: lukijat saivat selata painettuja lehtiä ja niiden nettisivuja ja kertoa, mitä mainoksista mieleen tulee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Tx/>
                <a:buChar char="•"/>
                <a:defRPr/>
              </a:pPr>
              <a:r>
                <a:rPr lang="fi-FI" sz="1400" kern="0" dirty="0">
                  <a:solidFill>
                    <a:schemeClr val="tx2"/>
                  </a:solidFill>
                  <a:latin typeface="Times" pitchFamily="2" charset="0"/>
                </a:rPr>
                <a:t>Tutkimuksessa käytetyt lehdet: </a:t>
              </a:r>
              <a:br>
                <a:rPr lang="fi-FI" sz="1400" kern="0" dirty="0">
                  <a:solidFill>
                    <a:schemeClr val="tx2"/>
                  </a:solidFill>
                  <a:latin typeface="Times" pitchFamily="2" charset="0"/>
                </a:rPr>
              </a:br>
              <a:r>
                <a:rPr lang="fi-FI" sz="1400" kern="0" dirty="0">
                  <a:solidFill>
                    <a:schemeClr val="tx2"/>
                  </a:solidFill>
                  <a:latin typeface="Times" pitchFamily="2" charset="0"/>
                </a:rPr>
                <a:t>Anna, Elle, Kauneus &amp; Terveys, Kodin Kuvalehti, Kotiliesi, </a:t>
              </a:r>
              <a:br>
                <a:rPr lang="fi-FI" sz="1400" kern="0" dirty="0">
                  <a:solidFill>
                    <a:schemeClr val="tx2"/>
                  </a:solidFill>
                  <a:latin typeface="Times" pitchFamily="2" charset="0"/>
                </a:rPr>
              </a:br>
              <a:r>
                <a:rPr lang="fi-FI" sz="1400" kern="0" dirty="0">
                  <a:solidFill>
                    <a:schemeClr val="tx2"/>
                  </a:solidFill>
                  <a:latin typeface="Times" pitchFamily="2" charset="0"/>
                </a:rPr>
                <a:t>Me Naiset, Trendi 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A0F2813-1A6C-6D46-AA43-11E9BA1B586D}"/>
              </a:ext>
            </a:extLst>
          </p:cNvPr>
          <p:cNvGrpSpPr/>
          <p:nvPr/>
        </p:nvGrpSpPr>
        <p:grpSpPr>
          <a:xfrm>
            <a:off x="4672165" y="863600"/>
            <a:ext cx="3499658" cy="2001521"/>
            <a:chOff x="5253644" y="1571105"/>
            <a:chExt cx="3499658" cy="1859443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E1F56F6-3755-A94C-BBF9-8E2E3B13656B}"/>
                </a:ext>
              </a:extLst>
            </p:cNvPr>
            <p:cNvSpPr/>
            <p:nvPr/>
          </p:nvSpPr>
          <p:spPr>
            <a:xfrm>
              <a:off x="5253644" y="1571105"/>
              <a:ext cx="3499658" cy="1859443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2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490D332-9AF0-A744-AE47-637DD21CDFB6}"/>
                </a:ext>
              </a:extLst>
            </p:cNvPr>
            <p:cNvSpPr txBox="1"/>
            <p:nvPr/>
          </p:nvSpPr>
          <p:spPr>
            <a:xfrm>
              <a:off x="5451839" y="1917946"/>
              <a:ext cx="3191857" cy="3145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i-FI" sz="1600" b="1" dirty="0">
                  <a:solidFill>
                    <a:schemeClr val="accent2"/>
                  </a:solidFill>
                  <a:latin typeface="Times" pitchFamily="2" charset="0"/>
                  <a:cs typeface="Calibri" panose="020F0502020204030204" pitchFamily="34" charset="0"/>
                </a:rPr>
                <a:t>B. </a:t>
              </a:r>
              <a:r>
                <a:rPr lang="fi-FI" sz="1600" b="1" dirty="0">
                  <a:latin typeface="Times" pitchFamily="2" charset="0"/>
                  <a:cs typeface="Calibri" panose="020F0502020204030204" pitchFamily="34" charset="0"/>
                </a:rPr>
                <a:t>Semioottinen analyysi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E30C3A-3428-0143-968C-F20528A0351A}"/>
                </a:ext>
              </a:extLst>
            </p:cNvPr>
            <p:cNvSpPr txBox="1"/>
            <p:nvPr/>
          </p:nvSpPr>
          <p:spPr>
            <a:xfrm>
              <a:off x="5451840" y="2367503"/>
              <a:ext cx="3191857" cy="7902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Arial" charset="0"/>
                <a:buChar char="•"/>
                <a:defRPr/>
              </a:pPr>
              <a:r>
                <a:rPr lang="fi-FI" sz="1400" kern="0" dirty="0">
                  <a:solidFill>
                    <a:schemeClr val="tx2"/>
                  </a:solidFill>
                  <a:latin typeface="Times" pitchFamily="2" charset="0"/>
                </a:rPr>
                <a:t>Tutkimukseen valittujen mainosten ulkoasun ja sisällön semioottinen analyysi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7CBA804-64C5-6440-A4DB-2B2714685B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8593" y="2368767"/>
            <a:ext cx="2655390" cy="210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94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AM_logo_RGB.eps">
            <a:extLst>
              <a:ext uri="{FF2B5EF4-FFF2-40B4-BE49-F238E27FC236}">
                <a16:creationId xmlns:a16="http://schemas.microsoft.com/office/drawing/2014/main" id="{515C3484-9F64-634E-B866-8D43EF1E6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11" y="4750759"/>
            <a:ext cx="1525194" cy="11732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F0AC4A0-2786-454D-BE14-CCF49F4201A5}"/>
              </a:ext>
            </a:extLst>
          </p:cNvPr>
          <p:cNvGrpSpPr/>
          <p:nvPr/>
        </p:nvGrpSpPr>
        <p:grpSpPr>
          <a:xfrm>
            <a:off x="434013" y="874132"/>
            <a:ext cx="5365896" cy="3690797"/>
            <a:chOff x="434013" y="874132"/>
            <a:chExt cx="5601330" cy="369079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6279D2-0EBF-AD4C-B597-A30DEDCF3166}"/>
                </a:ext>
              </a:extLst>
            </p:cNvPr>
            <p:cNvSpPr/>
            <p:nvPr/>
          </p:nvSpPr>
          <p:spPr>
            <a:xfrm>
              <a:off x="434013" y="874132"/>
              <a:ext cx="5601330" cy="3690797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4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86E254F-EBAF-7F41-87B4-CF33E0AD09E6}"/>
                </a:ext>
              </a:extLst>
            </p:cNvPr>
            <p:cNvSpPr txBox="1"/>
            <p:nvPr/>
          </p:nvSpPr>
          <p:spPr>
            <a:xfrm>
              <a:off x="751098" y="1085437"/>
              <a:ext cx="5127188" cy="584775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r>
                <a:rPr lang="fi-FI" sz="1600" b="1" dirty="0">
                  <a:solidFill>
                    <a:schemeClr val="accent1"/>
                  </a:solidFill>
                  <a:latin typeface="Times" pitchFamily="2" charset="0"/>
                  <a:cs typeface="Calibri" panose="020F0502020204030204" pitchFamily="34" charset="0"/>
                </a:rPr>
                <a:t>26–63-vuotiaita naisia</a:t>
              </a:r>
              <a:r>
                <a:rPr lang="fi-FI" sz="1600" b="1" dirty="0">
                  <a:latin typeface="Times" pitchFamily="2" charset="0"/>
                  <a:cs typeface="Calibri" panose="020F0502020204030204" pitchFamily="34" charset="0"/>
                </a:rPr>
                <a:t>,</a:t>
              </a:r>
              <a:r>
                <a:rPr lang="fi-FI" sz="1600" b="1" dirty="0">
                  <a:solidFill>
                    <a:schemeClr val="accent1"/>
                  </a:solidFill>
                  <a:latin typeface="Times" pitchFamily="2" charset="0"/>
                  <a:cs typeface="Calibri" panose="020F0502020204030204" pitchFamily="34" charset="0"/>
                </a:rPr>
                <a:t> </a:t>
              </a:r>
              <a:r>
                <a:rPr lang="fi-FI" sz="1600" b="1" dirty="0">
                  <a:latin typeface="Times" pitchFamily="2" charset="0"/>
                  <a:cs typeface="Calibri" panose="020F0502020204030204" pitchFamily="34" charset="0"/>
                </a:rPr>
                <a:t>lukevat aikakauslehtiä ja käyttävät nettimedioita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D0C8C3-DF1D-944F-8510-A8D5888CE8FE}"/>
                </a:ext>
              </a:extLst>
            </p:cNvPr>
            <p:cNvSpPr txBox="1"/>
            <p:nvPr/>
          </p:nvSpPr>
          <p:spPr>
            <a:xfrm>
              <a:off x="751099" y="1731382"/>
              <a:ext cx="5127187" cy="2462213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Tx/>
                <a:buChar char="•"/>
                <a:defRPr/>
              </a:pPr>
              <a:r>
                <a:rPr lang="fi-FI" sz="1400" kern="0" dirty="0">
                  <a:latin typeface="Times" pitchFamily="2" charset="0"/>
                </a:rPr>
                <a:t>Päivähoitaja, 26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Tx/>
                <a:buChar char="•"/>
                <a:defRPr/>
              </a:pPr>
              <a:r>
                <a:rPr lang="fi-FI" sz="1400" kern="0" dirty="0">
                  <a:latin typeface="Times" pitchFamily="2" charset="0"/>
                </a:rPr>
                <a:t>Opiskelija, 26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Tx/>
                <a:buChar char="•"/>
                <a:defRPr/>
              </a:pPr>
              <a:r>
                <a:rPr lang="fi-FI" sz="1400" kern="0" dirty="0">
                  <a:latin typeface="Times" pitchFamily="2" charset="0"/>
                </a:rPr>
                <a:t>Kehityspäällikkö, 30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Tx/>
                <a:buChar char="•"/>
                <a:defRPr/>
              </a:pPr>
              <a:r>
                <a:rPr lang="fi-FI" sz="1400" kern="0" dirty="0">
                  <a:latin typeface="Times" pitchFamily="2" charset="0"/>
                </a:rPr>
                <a:t>Terveydenhoitaja, 36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Tx/>
                <a:buChar char="•"/>
                <a:defRPr/>
              </a:pPr>
              <a:r>
                <a:rPr lang="fi-FI" sz="1400" kern="0" dirty="0">
                  <a:latin typeface="Times" pitchFamily="2" charset="0"/>
                </a:rPr>
                <a:t>Motellin johtaja, 37 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Tx/>
                <a:buChar char="•"/>
                <a:defRPr/>
              </a:pPr>
              <a:r>
                <a:rPr lang="fi-FI" sz="1400" kern="0" dirty="0">
                  <a:latin typeface="Times" pitchFamily="2" charset="0"/>
                </a:rPr>
                <a:t>Salivastaava, 38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Tx/>
                <a:buChar char="•"/>
                <a:defRPr/>
              </a:pPr>
              <a:r>
                <a:rPr lang="fi-FI" sz="1400" kern="0" dirty="0">
                  <a:latin typeface="Times" pitchFamily="2" charset="0"/>
                </a:rPr>
                <a:t>Opettaja, 38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Tx/>
                <a:buChar char="•"/>
                <a:defRPr/>
              </a:pPr>
              <a:r>
                <a:rPr lang="fi-FI" sz="1400" kern="0" dirty="0">
                  <a:latin typeface="Times" pitchFamily="2" charset="0"/>
                </a:rPr>
                <a:t>Sosionomi, 39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Tx/>
                <a:buChar char="•"/>
                <a:defRPr/>
              </a:pPr>
              <a:r>
                <a:rPr lang="fi-FI" sz="1400" kern="0" dirty="0">
                  <a:latin typeface="Times" pitchFamily="2" charset="0"/>
                </a:rPr>
                <a:t>Erityisopettaja, 40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Tx/>
                <a:buChar char="•"/>
                <a:defRPr/>
              </a:pPr>
              <a:r>
                <a:rPr lang="fi-FI" sz="1400" kern="0" dirty="0">
                  <a:latin typeface="Times" pitchFamily="2" charset="0"/>
                </a:rPr>
                <a:t>Myyjä, 47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Tx/>
                <a:buChar char="•"/>
                <a:defRPr/>
              </a:pPr>
              <a:r>
                <a:rPr lang="fi-FI" sz="1400" kern="0" dirty="0">
                  <a:latin typeface="Times" pitchFamily="2" charset="0"/>
                </a:rPr>
                <a:t>Erikoissuunnittelija, 49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Tx/>
                <a:buChar char="•"/>
                <a:defRPr/>
              </a:pPr>
              <a:r>
                <a:rPr lang="fi-FI" sz="1400" kern="0" dirty="0">
                  <a:latin typeface="Times" pitchFamily="2" charset="0"/>
                </a:rPr>
                <a:t>Nuorisotyön ohjaaja, 51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Tx/>
                <a:buChar char="•"/>
                <a:defRPr/>
              </a:pPr>
              <a:r>
                <a:rPr lang="fi-FI" sz="1400" kern="0" dirty="0">
                  <a:latin typeface="Times" pitchFamily="2" charset="0"/>
                </a:rPr>
                <a:t>Viestinnän suunnittelija, 57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Tx/>
                <a:buChar char="•"/>
                <a:defRPr/>
              </a:pPr>
              <a:r>
                <a:rPr lang="fi-FI" sz="1400" kern="0" dirty="0">
                  <a:latin typeface="Times" pitchFamily="2" charset="0"/>
                </a:rPr>
                <a:t>Eläkeläinen, 59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Tx/>
                <a:buChar char="•"/>
                <a:defRPr/>
              </a:pPr>
              <a:r>
                <a:rPr lang="fi-FI" sz="1400" kern="0" dirty="0">
                  <a:latin typeface="Times" pitchFamily="2" charset="0"/>
                </a:rPr>
                <a:t>Farmaseutti (eläkkeellä), 63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28A492AF-9A6B-554B-94A6-F22B278F68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078" b="9850"/>
          <a:stretch/>
        </p:blipFill>
        <p:spPr>
          <a:xfrm>
            <a:off x="5389027" y="1731383"/>
            <a:ext cx="3754973" cy="34121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11" y="6536"/>
            <a:ext cx="8709988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3400" dirty="0">
                <a:solidFill>
                  <a:schemeClr val="accent1"/>
                </a:solidFill>
              </a:rPr>
              <a:t>A.</a:t>
            </a:r>
            <a:r>
              <a:rPr lang="fi-FI" sz="3400" dirty="0"/>
              <a:t> Syvähaastattelut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590A9-88CB-954D-A319-A5DD7B76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742" y="167965"/>
            <a:ext cx="3088257" cy="184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A.  Syvähaastattelut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BA9957A0-1DA1-444A-BD96-E2C3003DE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5583">
            <a:off x="5953210" y="487324"/>
            <a:ext cx="2508268" cy="2265802"/>
          </a:xfrm>
          <a:prstGeom prst="rect">
            <a:avLst/>
          </a:prstGeom>
        </p:spPr>
      </p:pic>
      <p:sp>
        <p:nvSpPr>
          <p:cNvPr id="59" name="Title 1">
            <a:extLst>
              <a:ext uri="{FF2B5EF4-FFF2-40B4-BE49-F238E27FC236}">
                <a16:creationId xmlns:a16="http://schemas.microsoft.com/office/drawing/2014/main" id="{00F514B1-8744-D54F-B349-2E862A6A6321}"/>
              </a:ext>
            </a:extLst>
          </p:cNvPr>
          <p:cNvSpPr txBox="1">
            <a:spLocks/>
          </p:cNvSpPr>
          <p:nvPr/>
        </p:nvSpPr>
        <p:spPr>
          <a:xfrm>
            <a:off x="0" y="4672688"/>
            <a:ext cx="9144000" cy="411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imes" pitchFamily="2" charset="0"/>
                <a:ea typeface="+mj-ea"/>
                <a:cs typeface="+mj-cs"/>
              </a:defRPr>
            </a:lvl1pPr>
          </a:lstStyle>
          <a:p>
            <a:r>
              <a:rPr lang="fi-FI" sz="1100" dirty="0">
                <a:solidFill>
                  <a:schemeClr val="bg1">
                    <a:lumMod val="50000"/>
                  </a:schemeClr>
                </a:solidFill>
              </a:rPr>
              <a:t>Vaula Norrena / Valores Consult</a:t>
            </a:r>
          </a:p>
        </p:txBody>
      </p:sp>
    </p:spTree>
    <p:extLst>
      <p:ext uri="{BB962C8B-B14F-4D97-AF65-F5344CB8AC3E}">
        <p14:creationId xmlns:p14="http://schemas.microsoft.com/office/powerpoint/2010/main" val="1777014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C2B0C7-AC74-F84C-A0C8-F7429C438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44" y="167965"/>
            <a:ext cx="2641373" cy="3411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627B14-D225-C041-9975-29CBEA1434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59665">
            <a:off x="6584588" y="344549"/>
            <a:ext cx="1561158" cy="321060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F0AC4A0-2786-454D-BE14-CCF49F4201A5}"/>
              </a:ext>
            </a:extLst>
          </p:cNvPr>
          <p:cNvGrpSpPr/>
          <p:nvPr/>
        </p:nvGrpSpPr>
        <p:grpSpPr>
          <a:xfrm>
            <a:off x="2668371" y="499947"/>
            <a:ext cx="3742820" cy="4496717"/>
            <a:chOff x="1247524" y="874132"/>
            <a:chExt cx="3917483" cy="369079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6279D2-0EBF-AD4C-B597-A30DEDCF3166}"/>
                </a:ext>
              </a:extLst>
            </p:cNvPr>
            <p:cNvSpPr/>
            <p:nvPr/>
          </p:nvSpPr>
          <p:spPr>
            <a:xfrm>
              <a:off x="1247524" y="874132"/>
              <a:ext cx="3917483" cy="3690797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4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D0C8C3-DF1D-944F-8510-A8D5888CE8FE}"/>
                </a:ext>
              </a:extLst>
            </p:cNvPr>
            <p:cNvSpPr txBox="1"/>
            <p:nvPr/>
          </p:nvSpPr>
          <p:spPr>
            <a:xfrm>
              <a:off x="1347675" y="1956248"/>
              <a:ext cx="3752656" cy="2476180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Printistä</a:t>
              </a:r>
              <a:r>
                <a:rPr lang="fi-FI" sz="1400" b="1" kern="0" dirty="0">
                  <a:latin typeface="Times" pitchFamily="2" charset="0"/>
                </a:rPr>
                <a:t> haetaan ’esitietoa’, mielikuvaa, muistuttelua</a:t>
              </a:r>
              <a:r>
                <a:rPr lang="fi-FI" sz="1400" kern="0" dirty="0">
                  <a:latin typeface="Times" pitchFamily="2" charset="0"/>
                </a:rPr>
                <a:t>, hienoja kuvia = tunnelmaa, pikauutisia ja testejä tuoteuutuuksista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solidFill>
                    <a:schemeClr val="accent1"/>
                  </a:solidFill>
                  <a:latin typeface="Times" pitchFamily="2" charset="0"/>
                </a:rPr>
                <a:t>Netistä</a:t>
              </a:r>
              <a:r>
                <a:rPr lang="fi-FI" sz="1400" b="1" kern="0" dirty="0">
                  <a:latin typeface="Times" pitchFamily="2" charset="0"/>
                </a:rPr>
                <a:t> haetaan lisätietoa, täsmällisempää</a:t>
              </a:r>
              <a:r>
                <a:rPr lang="fi-FI" sz="1400" kern="0" dirty="0">
                  <a:latin typeface="Times" pitchFamily="2" charset="0"/>
                </a:rPr>
                <a:t>, käyttövinkkejä, toimintaohjeita, tarkempia perusteluja, vertailuja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Systemaattiseen tarkemman tiedon hankintaan käytetään usein nettiä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56" y="764586"/>
            <a:ext cx="3275544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800" dirty="0"/>
              <a:t>Printistä esitietoa, </a:t>
            </a:r>
            <a:br>
              <a:rPr lang="fi-FI" sz="2800" dirty="0"/>
            </a:br>
            <a:r>
              <a:rPr lang="fi-FI" sz="2800" dirty="0"/>
              <a:t>netistä tarkempaa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590A9-88CB-954D-A319-A5DD7B76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742" y="167965"/>
            <a:ext cx="3088257" cy="184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A.  Syvähaastattelut</a:t>
            </a:r>
          </a:p>
        </p:txBody>
      </p:sp>
      <p:sp>
        <p:nvSpPr>
          <p:cNvPr id="17" name="Pyöristetty kuvatekstisuorakulmio 12">
            <a:extLst>
              <a:ext uri="{FF2B5EF4-FFF2-40B4-BE49-F238E27FC236}">
                <a16:creationId xmlns:a16="http://schemas.microsoft.com/office/drawing/2014/main" id="{858F2EDE-DEEA-ED49-9B0A-BC1B56F08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575" y="4113642"/>
            <a:ext cx="1981480" cy="883023"/>
          </a:xfrm>
          <a:prstGeom prst="wedgeRoundRectCallout">
            <a:avLst>
              <a:gd name="adj1" fmla="val 57079"/>
              <a:gd name="adj2" fmla="val 1195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”En </a:t>
            </a:r>
            <a:r>
              <a:rPr lang="fi-FI" sz="1200" dirty="0" err="1">
                <a:latin typeface="Calibri" pitchFamily="34" charset="0"/>
              </a:rPr>
              <a:t>mä</a:t>
            </a:r>
            <a:r>
              <a:rPr lang="fi-FI" sz="1200" dirty="0">
                <a:latin typeface="Calibri" pitchFamily="34" charset="0"/>
              </a:rPr>
              <a:t> jaksa näin pitkää tekstiä lehdessä - mieluummin vähän ja loput netissä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18" name="Pyöristetty kuvatekstisuorakulmio 12">
            <a:extLst>
              <a:ext uri="{FF2B5EF4-FFF2-40B4-BE49-F238E27FC236}">
                <a16:creationId xmlns:a16="http://schemas.microsoft.com/office/drawing/2014/main" id="{47D37DA2-5A15-784C-9ED2-A620E9EF5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655" y="3957574"/>
            <a:ext cx="2213665" cy="1050844"/>
          </a:xfrm>
          <a:prstGeom prst="wedgeRoundRectCallout">
            <a:avLst>
              <a:gd name="adj1" fmla="val -58005"/>
              <a:gd name="adj2" fmla="val 196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”Netissä on </a:t>
            </a:r>
            <a:r>
              <a:rPr lang="fi-FI" sz="1200" b="1" dirty="0">
                <a:latin typeface="Calibri" pitchFamily="34" charset="0"/>
              </a:rPr>
              <a:t>mahdollisuus näyttää paljon tarkemmin</a:t>
            </a:r>
            <a:r>
              <a:rPr lang="fi-FI" sz="1200" dirty="0">
                <a:latin typeface="Calibri" pitchFamily="34" charset="0"/>
              </a:rPr>
              <a:t> vaikka miten silmämeikki tehdään tai joku ruoka alusta loppuun”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21" name="Pyöristetty kuvatekstisuorakulmio 12">
            <a:extLst>
              <a:ext uri="{FF2B5EF4-FFF2-40B4-BE49-F238E27FC236}">
                <a16:creationId xmlns:a16="http://schemas.microsoft.com/office/drawing/2014/main" id="{917BFC28-2C39-6146-A12C-3158989F2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656" y="2894501"/>
            <a:ext cx="2213665" cy="982776"/>
          </a:xfrm>
          <a:prstGeom prst="wedgeRoundRectCallout">
            <a:avLst>
              <a:gd name="adj1" fmla="val -56111"/>
              <a:gd name="adj2" fmla="val 2410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”Kun tulee joku uusi terveystuote vaikka, niin saatan </a:t>
            </a:r>
            <a:r>
              <a:rPr lang="fi-FI" sz="1200" dirty="0" err="1">
                <a:latin typeface="Calibri" pitchFamily="34" charset="0"/>
              </a:rPr>
              <a:t>googlata</a:t>
            </a:r>
            <a:r>
              <a:rPr lang="fi-FI" sz="1200" dirty="0">
                <a:latin typeface="Calibri" pitchFamily="34" charset="0"/>
              </a:rPr>
              <a:t> aika paljonkin, mistä siinä on kysymys”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22" name="Pyöristetty kuvatekstisuorakulmio 12">
            <a:extLst>
              <a:ext uri="{FF2B5EF4-FFF2-40B4-BE49-F238E27FC236}">
                <a16:creationId xmlns:a16="http://schemas.microsoft.com/office/drawing/2014/main" id="{D6618530-5B31-B14A-BD55-0E7B86560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602" y="1980117"/>
            <a:ext cx="2257708" cy="1093389"/>
          </a:xfrm>
          <a:prstGeom prst="wedgeRoundRectCallout">
            <a:avLst>
              <a:gd name="adj1" fmla="val 55930"/>
              <a:gd name="adj2" fmla="val 1003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</a:t>
            </a:r>
            <a:r>
              <a:rPr lang="fi-FI" sz="1200" b="1" dirty="0">
                <a:latin typeface="Calibri" pitchFamily="34" charset="0"/>
              </a:rPr>
              <a:t>Lehti on </a:t>
            </a:r>
            <a:r>
              <a:rPr lang="fi-FI" sz="1200" b="1" dirty="0" err="1">
                <a:latin typeface="Calibri" pitchFamily="34" charset="0"/>
              </a:rPr>
              <a:t>mulle</a:t>
            </a:r>
            <a:r>
              <a:rPr lang="fi-FI" sz="1200" b="1" dirty="0">
                <a:latin typeface="Calibri" pitchFamily="34" charset="0"/>
              </a:rPr>
              <a:t> rentoutumisen väline </a:t>
            </a:r>
            <a:r>
              <a:rPr lang="mr-IN" sz="1200" dirty="0">
                <a:latin typeface="Calibri" pitchFamily="34" charset="0"/>
              </a:rPr>
              <a:t>–</a:t>
            </a:r>
            <a:r>
              <a:rPr lang="fi-FI" sz="1200" dirty="0">
                <a:latin typeface="Calibri" pitchFamily="34" charset="0"/>
              </a:rPr>
              <a:t> ihana </a:t>
            </a:r>
            <a:r>
              <a:rPr lang="fi-FI" sz="1200" dirty="0" err="1">
                <a:latin typeface="Calibri" pitchFamily="34" charset="0"/>
              </a:rPr>
              <a:t>esim</a:t>
            </a:r>
            <a:r>
              <a:rPr lang="fi-FI" sz="1200" dirty="0">
                <a:latin typeface="Calibri" pitchFamily="34" charset="0"/>
              </a:rPr>
              <a:t>  junamatkoilla </a:t>
            </a:r>
            <a:r>
              <a:rPr lang="mr-IN" sz="1200" dirty="0">
                <a:latin typeface="Calibri" pitchFamily="34" charset="0"/>
              </a:rPr>
              <a:t>–</a:t>
            </a:r>
            <a:r>
              <a:rPr lang="fi-FI" sz="1200" dirty="0">
                <a:latin typeface="Calibri" pitchFamily="34" charset="0"/>
              </a:rPr>
              <a:t> niin en hirmu kuivaa tai ikävää halua lehdessä nähdä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23" name="Pyöristetty kuvatekstisuorakulmio 12">
            <a:extLst>
              <a:ext uri="{FF2B5EF4-FFF2-40B4-BE49-F238E27FC236}">
                <a16:creationId xmlns:a16="http://schemas.microsoft.com/office/drawing/2014/main" id="{C98FE2D0-A4BF-2A40-9178-485C92267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92" y="3143636"/>
            <a:ext cx="2257708" cy="899876"/>
          </a:xfrm>
          <a:prstGeom prst="wedgeRoundRectCallout">
            <a:avLst>
              <a:gd name="adj1" fmla="val 54288"/>
              <a:gd name="adj2" fmla="val -2234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”Lehti tulee </a:t>
            </a:r>
            <a:r>
              <a:rPr lang="fi-FI" sz="1200" dirty="0" err="1">
                <a:latin typeface="Calibri" pitchFamily="34" charset="0"/>
              </a:rPr>
              <a:t>mulle</a:t>
            </a:r>
            <a:r>
              <a:rPr lang="fi-FI" sz="1200" dirty="0">
                <a:latin typeface="Calibri" pitchFamily="34" charset="0"/>
              </a:rPr>
              <a:t> kotiin, </a:t>
            </a:r>
            <a:r>
              <a:rPr lang="fi-FI" sz="1200" dirty="0" err="1">
                <a:latin typeface="Calibri" pitchFamily="34" charset="0"/>
              </a:rPr>
              <a:t>mut</a:t>
            </a:r>
            <a:r>
              <a:rPr lang="fi-FI" sz="1200" dirty="0">
                <a:latin typeface="Calibri" pitchFamily="34" charset="0"/>
              </a:rPr>
              <a:t> en muista missä numerossa siitä oli, menen nettiin, sieltä näkee lisäideoitakin paremmin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25" name="Pyöristetty kuvatekstisuorakulmio 12">
            <a:extLst>
              <a:ext uri="{FF2B5EF4-FFF2-40B4-BE49-F238E27FC236}">
                <a16:creationId xmlns:a16="http://schemas.microsoft.com/office/drawing/2014/main" id="{597B3AA9-7813-384F-B55D-70343EEE0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960" y="2012670"/>
            <a:ext cx="1483360" cy="684610"/>
          </a:xfrm>
          <a:prstGeom prst="wedgeRoundRectCallout">
            <a:avLst>
              <a:gd name="adj1" fmla="val -24236"/>
              <a:gd name="adj2" fmla="val -7440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”Käytän </a:t>
            </a:r>
            <a:r>
              <a:rPr lang="fi-FI" sz="1200" b="1" dirty="0">
                <a:latin typeface="Calibri" pitchFamily="34" charset="0"/>
              </a:rPr>
              <a:t>kuvahakua</a:t>
            </a:r>
            <a:r>
              <a:rPr lang="fi-FI" sz="1200" dirty="0">
                <a:latin typeface="Calibri" pitchFamily="34" charset="0"/>
              </a:rPr>
              <a:t> resepteihin ja trendivaatteisiin”</a:t>
            </a:r>
            <a:endParaRPr lang="fi-FI" sz="11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411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B417F4-B26C-EE41-9DC7-F00F931FE2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694" y="499948"/>
            <a:ext cx="2479626" cy="20366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9609BB-7CBB-CB45-B96A-423151616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16" y="260298"/>
            <a:ext cx="2563957" cy="341860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F0AC4A0-2786-454D-BE14-CCF49F4201A5}"/>
              </a:ext>
            </a:extLst>
          </p:cNvPr>
          <p:cNvGrpSpPr/>
          <p:nvPr/>
        </p:nvGrpSpPr>
        <p:grpSpPr>
          <a:xfrm>
            <a:off x="2668371" y="499947"/>
            <a:ext cx="3742820" cy="4496717"/>
            <a:chOff x="1247524" y="874131"/>
            <a:chExt cx="3917483" cy="404447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6279D2-0EBF-AD4C-B597-A30DEDCF3166}"/>
                </a:ext>
              </a:extLst>
            </p:cNvPr>
            <p:cNvSpPr/>
            <p:nvPr/>
          </p:nvSpPr>
          <p:spPr>
            <a:xfrm>
              <a:off x="1247524" y="874131"/>
              <a:ext cx="3917483" cy="4044472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4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D0C8C3-DF1D-944F-8510-A8D5888CE8FE}"/>
                </a:ext>
              </a:extLst>
            </p:cNvPr>
            <p:cNvSpPr txBox="1"/>
            <p:nvPr/>
          </p:nvSpPr>
          <p:spPr>
            <a:xfrm>
              <a:off x="1347675" y="2187462"/>
              <a:ext cx="3752656" cy="2553691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latin typeface="Times" pitchFamily="2" charset="0"/>
                </a:rPr>
                <a:t>Sekä printtiä että nettiä käytetään rentoutumiseen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Kummassakin on oltava hienot kuvat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latin typeface="Times" pitchFamily="2" charset="0"/>
                </a:rPr>
                <a:t>Myös netistä haetaan pidempiä tarinoita</a:t>
              </a:r>
              <a:r>
                <a:rPr lang="fi-FI" sz="1400" kern="0" dirty="0">
                  <a:latin typeface="Times" pitchFamily="2" charset="0"/>
                </a:rPr>
                <a:t>, viihteellistä aineistoa (blogit, videot, kuvasarjat)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latin typeface="Times" pitchFamily="2" charset="0"/>
                </a:rPr>
                <a:t>Lehti korostuu rentoutumisen välineenä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Tekstiä ei saa olla liikaa printtimainoksissa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956" y="764586"/>
            <a:ext cx="3275544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800" dirty="0"/>
              <a:t>Molempia käytetään rentoutumiseen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590A9-88CB-954D-A319-A5DD7B76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742" y="167965"/>
            <a:ext cx="3088257" cy="184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A.  Syvähaastattelut</a:t>
            </a:r>
          </a:p>
        </p:txBody>
      </p:sp>
      <p:sp>
        <p:nvSpPr>
          <p:cNvPr id="18" name="Pyöristetty kuvatekstisuorakulmio 12">
            <a:extLst>
              <a:ext uri="{FF2B5EF4-FFF2-40B4-BE49-F238E27FC236}">
                <a16:creationId xmlns:a16="http://schemas.microsoft.com/office/drawing/2014/main" id="{47D37DA2-5A15-784C-9ED2-A620E9EF5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655" y="4357318"/>
            <a:ext cx="2213666" cy="651099"/>
          </a:xfrm>
          <a:prstGeom prst="wedgeRoundRectCallout">
            <a:avLst>
              <a:gd name="adj1" fmla="val -56263"/>
              <a:gd name="adj2" fmla="val -1835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”Ei tämmöistä isoa massaa pientä tekstiä, en jaksa tosiaankaan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21" name="Pyöristetty kuvatekstisuorakulmio 12">
            <a:extLst>
              <a:ext uri="{FF2B5EF4-FFF2-40B4-BE49-F238E27FC236}">
                <a16:creationId xmlns:a16="http://schemas.microsoft.com/office/drawing/2014/main" id="{917BFC28-2C39-6146-A12C-3158989F2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655" y="3121482"/>
            <a:ext cx="2213665" cy="1114850"/>
          </a:xfrm>
          <a:prstGeom prst="wedgeRoundRectCallout">
            <a:avLst>
              <a:gd name="adj1" fmla="val -54613"/>
              <a:gd name="adj2" fmla="val -1875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”Ei </a:t>
            </a:r>
            <a:r>
              <a:rPr lang="fi-FI" sz="1200" dirty="0" err="1">
                <a:latin typeface="Calibri" pitchFamily="34" charset="0"/>
              </a:rPr>
              <a:t>mun</a:t>
            </a:r>
            <a:r>
              <a:rPr lang="fi-FI" sz="1200" dirty="0">
                <a:latin typeface="Calibri" pitchFamily="34" charset="0"/>
              </a:rPr>
              <a:t> </a:t>
            </a:r>
            <a:r>
              <a:rPr lang="fi-FI" sz="1200" dirty="0" err="1">
                <a:latin typeface="Calibri" pitchFamily="34" charset="0"/>
              </a:rPr>
              <a:t>tartte</a:t>
            </a:r>
            <a:r>
              <a:rPr lang="fi-FI" sz="1200" dirty="0">
                <a:latin typeface="Calibri" pitchFamily="34" charset="0"/>
              </a:rPr>
              <a:t> tuntea sitä </a:t>
            </a:r>
            <a:r>
              <a:rPr lang="fi-FI" sz="1200" dirty="0" err="1">
                <a:latin typeface="Calibri" pitchFamily="34" charset="0"/>
              </a:rPr>
              <a:t>bloggaria</a:t>
            </a:r>
            <a:r>
              <a:rPr lang="fi-FI" sz="1200" dirty="0">
                <a:latin typeface="Calibri" pitchFamily="34" charset="0"/>
              </a:rPr>
              <a:t> –  jos </a:t>
            </a:r>
            <a:r>
              <a:rPr lang="fi-FI" sz="1200" dirty="0" err="1">
                <a:latin typeface="Calibri" pitchFamily="34" charset="0"/>
              </a:rPr>
              <a:t>mua</a:t>
            </a:r>
            <a:r>
              <a:rPr lang="fi-FI" sz="1200" dirty="0">
                <a:latin typeface="Calibri" pitchFamily="34" charset="0"/>
              </a:rPr>
              <a:t> kiinnostaa se aihe ja se on esitellyt sen hyvin, niin kyllä </a:t>
            </a:r>
            <a:r>
              <a:rPr lang="fi-FI" sz="1200" dirty="0" err="1">
                <a:latin typeface="Calibri" pitchFamily="34" charset="0"/>
              </a:rPr>
              <a:t>mä</a:t>
            </a:r>
            <a:r>
              <a:rPr lang="fi-FI" sz="1200" dirty="0">
                <a:latin typeface="Calibri" pitchFamily="34" charset="0"/>
              </a:rPr>
              <a:t> sen jutun luen”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22" name="Pyöristetty kuvatekstisuorakulmio 12">
            <a:extLst>
              <a:ext uri="{FF2B5EF4-FFF2-40B4-BE49-F238E27FC236}">
                <a16:creationId xmlns:a16="http://schemas.microsoft.com/office/drawing/2014/main" id="{D6618530-5B31-B14A-BD55-0E7B86560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35" y="2959365"/>
            <a:ext cx="2257708" cy="918947"/>
          </a:xfrm>
          <a:prstGeom prst="wedgeRoundRectCallout">
            <a:avLst>
              <a:gd name="adj1" fmla="val 59283"/>
              <a:gd name="adj2" fmla="val 327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</a:t>
            </a:r>
            <a:r>
              <a:rPr lang="fi-FI" sz="1200" b="1" dirty="0">
                <a:latin typeface="Calibri" pitchFamily="34" charset="0"/>
              </a:rPr>
              <a:t>Työssä pitää olla koneella koko ajan</a:t>
            </a:r>
            <a:r>
              <a:rPr lang="fi-FI" sz="1200" dirty="0">
                <a:latin typeface="Calibri" pitchFamily="34" charset="0"/>
              </a:rPr>
              <a:t>, niin siihen vastapainoksi on ihanan rauhallista lukea lehteä” 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23" name="Pyöristetty kuvatekstisuorakulmio 12">
            <a:extLst>
              <a:ext uri="{FF2B5EF4-FFF2-40B4-BE49-F238E27FC236}">
                <a16:creationId xmlns:a16="http://schemas.microsoft.com/office/drawing/2014/main" id="{C98FE2D0-A4BF-2A40-9178-485C92267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53" y="4005535"/>
            <a:ext cx="2216990" cy="793837"/>
          </a:xfrm>
          <a:prstGeom prst="wedgeRoundRectCallout">
            <a:avLst>
              <a:gd name="adj1" fmla="val 56838"/>
              <a:gd name="adj2" fmla="val -1963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”Ihan ajankulukseni voin ottaa kasan vanhoja lehtiä ja alkaa selailla”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25" name="Pyöristetty kuvatekstisuorakulmio 12">
            <a:extLst>
              <a:ext uri="{FF2B5EF4-FFF2-40B4-BE49-F238E27FC236}">
                <a16:creationId xmlns:a16="http://schemas.microsoft.com/office/drawing/2014/main" id="{597B3AA9-7813-384F-B55D-70343EEE0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655" y="2148196"/>
            <a:ext cx="2213665" cy="886394"/>
          </a:xfrm>
          <a:prstGeom prst="wedgeRoundRectCallout">
            <a:avLst>
              <a:gd name="adj1" fmla="val -55305"/>
              <a:gd name="adj2" fmla="val -1927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</a:t>
            </a:r>
            <a:r>
              <a:rPr lang="fi-FI" sz="1200" b="1" dirty="0">
                <a:latin typeface="Calibri" pitchFamily="34" charset="0"/>
              </a:rPr>
              <a:t>Illalla sohvalla </a:t>
            </a:r>
            <a:r>
              <a:rPr lang="fi-FI" sz="1200" b="1" dirty="0" err="1">
                <a:latin typeface="Calibri" pitchFamily="34" charset="0"/>
              </a:rPr>
              <a:t>plärään</a:t>
            </a:r>
            <a:r>
              <a:rPr lang="fi-FI" sz="1200" b="1" dirty="0">
                <a:latin typeface="Calibri" pitchFamily="34" charset="0"/>
              </a:rPr>
              <a:t> kännykkää</a:t>
            </a:r>
            <a:r>
              <a:rPr lang="fi-FI" sz="1200" dirty="0">
                <a:latin typeface="Calibri" pitchFamily="34" charset="0"/>
              </a:rPr>
              <a:t>, en kato telkkaria ollenkaan, voi mennä monta tuntiakin sen kännykän kanssa”</a:t>
            </a:r>
            <a:endParaRPr lang="fi-FI" sz="11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53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EBC7C8-E4BC-1B40-B6A9-712EE36F9F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80"/>
          <a:stretch/>
        </p:blipFill>
        <p:spPr>
          <a:xfrm>
            <a:off x="7287898" y="496441"/>
            <a:ext cx="1534259" cy="41717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EE3E3BE-1459-6643-A3D1-43FE3A8F82E8}"/>
              </a:ext>
            </a:extLst>
          </p:cNvPr>
          <p:cNvGrpSpPr/>
          <p:nvPr/>
        </p:nvGrpSpPr>
        <p:grpSpPr>
          <a:xfrm>
            <a:off x="2668371" y="499947"/>
            <a:ext cx="3742820" cy="4496717"/>
            <a:chOff x="2668371" y="499947"/>
            <a:chExt cx="3742820" cy="449671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6279D2-0EBF-AD4C-B597-A30DEDCF3166}"/>
                </a:ext>
              </a:extLst>
            </p:cNvPr>
            <p:cNvSpPr/>
            <p:nvPr/>
          </p:nvSpPr>
          <p:spPr>
            <a:xfrm>
              <a:off x="2668371" y="499947"/>
              <a:ext cx="3742820" cy="4496717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4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D0C8C3-DF1D-944F-8510-A8D5888CE8FE}"/>
                </a:ext>
              </a:extLst>
            </p:cNvPr>
            <p:cNvSpPr txBox="1"/>
            <p:nvPr/>
          </p:nvSpPr>
          <p:spPr>
            <a:xfrm>
              <a:off x="2764057" y="1589425"/>
              <a:ext cx="3585342" cy="3356303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latin typeface="Times" pitchFamily="2" charset="0"/>
                </a:rPr>
                <a:t>Ajautuminen</a:t>
              </a:r>
              <a:r>
                <a:rPr lang="fi-FI" sz="1400" kern="0" dirty="0">
                  <a:latin typeface="Times" pitchFamily="2" charset="0"/>
                </a:rPr>
                <a:t> FB-</a:t>
              </a:r>
              <a:r>
                <a:rPr lang="fi-FI" sz="1400" kern="0" dirty="0" err="1">
                  <a:latin typeface="Times" pitchFamily="2" charset="0"/>
                </a:rPr>
                <a:t>feedistä</a:t>
              </a:r>
              <a:r>
                <a:rPr lang="fi-FI" sz="1400" kern="0" dirty="0">
                  <a:latin typeface="Times" pitchFamily="2" charset="0"/>
                </a:rPr>
                <a:t> tai Instagramista (kaveri tykännyt tai sponsoroitu), nettilehdestä, sähköpostin uutiskirjeestä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 err="1">
                  <a:latin typeface="Times" pitchFamily="2" charset="0"/>
                </a:rPr>
                <a:t>Googlaaminen</a:t>
              </a:r>
              <a:r>
                <a:rPr lang="fi-FI" sz="1400" kern="0" dirty="0">
                  <a:latin typeface="Times" pitchFamily="2" charset="0"/>
                </a:rPr>
                <a:t> aiheella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latin typeface="Times" pitchFamily="2" charset="0"/>
                </a:rPr>
                <a:t>Kuvahaku</a:t>
              </a:r>
              <a:r>
                <a:rPr lang="fi-FI" sz="1400" kern="0" dirty="0">
                  <a:latin typeface="Times" pitchFamily="2" charset="0"/>
                </a:rPr>
                <a:t>: </a:t>
              </a:r>
              <a:r>
                <a:rPr lang="fi-FI" sz="1400" kern="0" dirty="0" err="1">
                  <a:latin typeface="Times" pitchFamily="2" charset="0"/>
                </a:rPr>
                <a:t>täsmähaku</a:t>
              </a:r>
              <a:r>
                <a:rPr lang="fi-FI" sz="1400" kern="0" dirty="0">
                  <a:latin typeface="Times" pitchFamily="2" charset="0"/>
                </a:rPr>
                <a:t> (”tuubihuivi”) tai teemahaku (”illanistujaiset”)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latin typeface="Times" pitchFamily="2" charset="0"/>
                </a:rPr>
                <a:t>Blogit</a:t>
              </a:r>
              <a:r>
                <a:rPr lang="fi-FI" sz="1400" kern="0" dirty="0">
                  <a:latin typeface="Times" pitchFamily="2" charset="0"/>
                </a:rPr>
                <a:t>: vakituinen tietyn blogin seuraaminen tai satunnainen blogisurffailu, haku: ”aihe + blogit”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latin typeface="Times" pitchFamily="2" charset="0"/>
                </a:rPr>
                <a:t>Nettiosoite printtilehden jutussa</a:t>
              </a:r>
              <a:r>
                <a:rPr lang="fi-FI" sz="1400" kern="0" dirty="0">
                  <a:latin typeface="Times" pitchFamily="2" charset="0"/>
                </a:rPr>
                <a:t> tai mainoksessa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009" y="643380"/>
            <a:ext cx="3275544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800" dirty="0"/>
              <a:t>Nettimainonnan pariin vie…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590A9-88CB-954D-A319-A5DD7B76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742" y="167965"/>
            <a:ext cx="3088257" cy="184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A.  Syvähaastattelut</a:t>
            </a:r>
          </a:p>
        </p:txBody>
      </p:sp>
      <p:sp>
        <p:nvSpPr>
          <p:cNvPr id="17" name="Pyöristetty kuvatekstisuorakulmio 12">
            <a:extLst>
              <a:ext uri="{FF2B5EF4-FFF2-40B4-BE49-F238E27FC236}">
                <a16:creationId xmlns:a16="http://schemas.microsoft.com/office/drawing/2014/main" id="{858F2EDE-DEEA-ED49-9B0A-BC1B56F08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347" y="3916123"/>
            <a:ext cx="2227508" cy="1080541"/>
          </a:xfrm>
          <a:prstGeom prst="wedgeRoundRectCallout">
            <a:avLst>
              <a:gd name="adj1" fmla="val 56620"/>
              <a:gd name="adj2" fmla="val 1650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</a:t>
            </a:r>
            <a:r>
              <a:rPr lang="fi-FI" sz="1200" b="1" dirty="0">
                <a:latin typeface="Calibri" pitchFamily="34" charset="0"/>
              </a:rPr>
              <a:t>Lehdessä jos kerrankin olisi se nettiosoite kunnolla näkyvillä</a:t>
            </a:r>
            <a:r>
              <a:rPr lang="fi-FI" sz="1200" dirty="0">
                <a:latin typeface="Calibri" pitchFamily="34" charset="0"/>
              </a:rPr>
              <a:t>, niin kaikkihan </a:t>
            </a:r>
            <a:r>
              <a:rPr lang="fi-FI" sz="1200" dirty="0" err="1">
                <a:latin typeface="Calibri" pitchFamily="34" charset="0"/>
              </a:rPr>
              <a:t>mä</a:t>
            </a:r>
            <a:r>
              <a:rPr lang="fi-FI" sz="1200" dirty="0">
                <a:latin typeface="Calibri" pitchFamily="34" charset="0"/>
              </a:rPr>
              <a:t> menisin katsomaan, mistä mitäkin saa ja mitä ne maksaa”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21" name="Pyöristetty kuvatekstisuorakulmio 12">
            <a:extLst>
              <a:ext uri="{FF2B5EF4-FFF2-40B4-BE49-F238E27FC236}">
                <a16:creationId xmlns:a16="http://schemas.microsoft.com/office/drawing/2014/main" id="{917BFC28-2C39-6146-A12C-3158989F2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650" y="2850776"/>
            <a:ext cx="2235687" cy="982522"/>
          </a:xfrm>
          <a:prstGeom prst="wedgeRoundRectCallout">
            <a:avLst>
              <a:gd name="adj1" fmla="val 55244"/>
              <a:gd name="adj2" fmla="val 1653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”Aika usein haen jotain reseptiä kuvahaulla ja </a:t>
            </a:r>
            <a:r>
              <a:rPr lang="fi-FI" sz="1200" b="1" dirty="0">
                <a:latin typeface="Calibri" pitchFamily="34" charset="0"/>
              </a:rPr>
              <a:t>jos se kuva on hyvä, niin katson, </a:t>
            </a:r>
            <a:r>
              <a:rPr lang="fi-FI" sz="1200" b="1" dirty="0" err="1">
                <a:latin typeface="Calibri" pitchFamily="34" charset="0"/>
              </a:rPr>
              <a:t>olisko</a:t>
            </a:r>
            <a:r>
              <a:rPr lang="fi-FI" sz="1200" b="1" dirty="0">
                <a:latin typeface="Calibri" pitchFamily="34" charset="0"/>
              </a:rPr>
              <a:t> reseptikin hyvä</a:t>
            </a:r>
            <a:r>
              <a:rPr lang="fi-FI" sz="1200" dirty="0">
                <a:latin typeface="Calibri" pitchFamily="34" charset="0"/>
              </a:rPr>
              <a:t>”</a:t>
            </a:r>
            <a:endParaRPr lang="fi-FI" sz="1100" dirty="0">
              <a:latin typeface="Calibri" pitchFamily="34" charset="0"/>
            </a:endParaRPr>
          </a:p>
        </p:txBody>
      </p:sp>
      <p:sp>
        <p:nvSpPr>
          <p:cNvPr id="22" name="Pyöristetty kuvatekstisuorakulmio 12">
            <a:extLst>
              <a:ext uri="{FF2B5EF4-FFF2-40B4-BE49-F238E27FC236}">
                <a16:creationId xmlns:a16="http://schemas.microsoft.com/office/drawing/2014/main" id="{D6618530-5B31-B14A-BD55-0E7B86560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47" y="288414"/>
            <a:ext cx="2257708" cy="1287384"/>
          </a:xfrm>
          <a:prstGeom prst="wedgeRoundRectCallout">
            <a:avLst>
              <a:gd name="adj1" fmla="val 55948"/>
              <a:gd name="adj2" fmla="val 2283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”Oikeastaan </a:t>
            </a:r>
            <a:r>
              <a:rPr lang="fi-FI" sz="1200" b="1" dirty="0" err="1">
                <a:latin typeface="Calibri" pitchFamily="34" charset="0"/>
              </a:rPr>
              <a:t>mä</a:t>
            </a:r>
            <a:r>
              <a:rPr lang="fi-FI" sz="1200" b="1" dirty="0">
                <a:latin typeface="Calibri" pitchFamily="34" charset="0"/>
              </a:rPr>
              <a:t> aina päädyn jostain Facebookista</a:t>
            </a:r>
            <a:r>
              <a:rPr lang="fi-FI" sz="1200" dirty="0">
                <a:latin typeface="Calibri" pitchFamily="34" charset="0"/>
              </a:rPr>
              <a:t>, joku kaveri on tykännyt jostain ja se tulee </a:t>
            </a:r>
            <a:r>
              <a:rPr lang="fi-FI" sz="1200" dirty="0" err="1">
                <a:latin typeface="Calibri" pitchFamily="34" charset="0"/>
              </a:rPr>
              <a:t>mun</a:t>
            </a:r>
            <a:r>
              <a:rPr lang="fi-FI" sz="1200" dirty="0">
                <a:latin typeface="Calibri" pitchFamily="34" charset="0"/>
              </a:rPr>
              <a:t> </a:t>
            </a:r>
            <a:r>
              <a:rPr lang="fi-FI" sz="1200" dirty="0" err="1">
                <a:latin typeface="Calibri" pitchFamily="34" charset="0"/>
              </a:rPr>
              <a:t>feediin</a:t>
            </a:r>
            <a:r>
              <a:rPr lang="fi-FI" sz="1200" dirty="0">
                <a:latin typeface="Calibri" pitchFamily="34" charset="0"/>
              </a:rPr>
              <a:t> tai joskus sponsoroituakin </a:t>
            </a:r>
            <a:r>
              <a:rPr lang="fi-FI" sz="1200" dirty="0" err="1">
                <a:latin typeface="Calibri" pitchFamily="34" charset="0"/>
              </a:rPr>
              <a:t>meen</a:t>
            </a:r>
            <a:r>
              <a:rPr lang="fi-FI" sz="1200" dirty="0">
                <a:latin typeface="Calibri" pitchFamily="34" charset="0"/>
              </a:rPr>
              <a:t> kattomaan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23" name="Pyöristetty kuvatekstisuorakulmio 12">
            <a:extLst>
              <a:ext uri="{FF2B5EF4-FFF2-40B4-BE49-F238E27FC236}">
                <a16:creationId xmlns:a16="http://schemas.microsoft.com/office/drawing/2014/main" id="{C98FE2D0-A4BF-2A40-9178-485C92267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347" y="1680112"/>
            <a:ext cx="2216990" cy="1084603"/>
          </a:xfrm>
          <a:prstGeom prst="wedgeRoundRectCallout">
            <a:avLst>
              <a:gd name="adj1" fmla="val 54897"/>
              <a:gd name="adj2" fmla="val 1831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”Kun </a:t>
            </a:r>
            <a:r>
              <a:rPr lang="fi-FI" sz="1200" dirty="0" err="1">
                <a:latin typeface="Calibri" pitchFamily="34" charset="0"/>
              </a:rPr>
              <a:t>mäe</a:t>
            </a:r>
            <a:r>
              <a:rPr lang="fi-FI" sz="1200" dirty="0">
                <a:latin typeface="Calibri" pitchFamily="34" charset="0"/>
              </a:rPr>
              <a:t> haen jotain ja </a:t>
            </a:r>
            <a:r>
              <a:rPr lang="fi-FI" sz="1200" dirty="0" err="1">
                <a:latin typeface="Calibri" pitchFamily="34" charset="0"/>
              </a:rPr>
              <a:t>googlaan</a:t>
            </a:r>
            <a:r>
              <a:rPr lang="fi-FI" sz="1200" dirty="0">
                <a:latin typeface="Calibri" pitchFamily="34" charset="0"/>
              </a:rPr>
              <a:t> aiheen, niin </a:t>
            </a:r>
            <a:r>
              <a:rPr lang="fi-FI" sz="1200" dirty="0" err="1">
                <a:latin typeface="Calibri" pitchFamily="34" charset="0"/>
              </a:rPr>
              <a:t>ekana</a:t>
            </a:r>
            <a:r>
              <a:rPr lang="fi-FI" sz="1200" dirty="0">
                <a:latin typeface="Calibri" pitchFamily="34" charset="0"/>
              </a:rPr>
              <a:t> saattaa olla mainos, niin kyllä </a:t>
            </a:r>
            <a:r>
              <a:rPr lang="fi-FI" sz="1200" dirty="0" err="1">
                <a:latin typeface="Calibri" pitchFamily="34" charset="0"/>
              </a:rPr>
              <a:t>mä</a:t>
            </a:r>
            <a:r>
              <a:rPr lang="fi-FI" sz="1200" dirty="0">
                <a:latin typeface="Calibri" pitchFamily="34" charset="0"/>
              </a:rPr>
              <a:t> voin sen mennä katsomaan ja jos on kiinnostava, luen</a:t>
            </a:r>
            <a:r>
              <a:rPr lang="fi-FI" sz="1100" dirty="0">
                <a:latin typeface="Calibri" pitchFamily="34" charset="0"/>
              </a:rPr>
              <a:t>”</a:t>
            </a:r>
          </a:p>
        </p:txBody>
      </p:sp>
      <p:sp>
        <p:nvSpPr>
          <p:cNvPr id="25" name="Pyöristetty kuvatekstisuorakulmio 12">
            <a:extLst>
              <a:ext uri="{FF2B5EF4-FFF2-40B4-BE49-F238E27FC236}">
                <a16:creationId xmlns:a16="http://schemas.microsoft.com/office/drawing/2014/main" id="{597B3AA9-7813-384F-B55D-70343EEE0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6366" y="3363939"/>
            <a:ext cx="1979427" cy="1104368"/>
          </a:xfrm>
          <a:prstGeom prst="wedgeRoundRectCallout">
            <a:avLst>
              <a:gd name="adj1" fmla="val 23137"/>
              <a:gd name="adj2" fmla="val -5820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</a:t>
            </a:r>
            <a:r>
              <a:rPr lang="fi-FI" sz="1200" dirty="0" err="1">
                <a:latin typeface="Calibri" pitchFamily="34" charset="0"/>
              </a:rPr>
              <a:t>Oon</a:t>
            </a:r>
            <a:r>
              <a:rPr lang="fi-FI" sz="1200" dirty="0">
                <a:latin typeface="Calibri" pitchFamily="34" charset="0"/>
              </a:rPr>
              <a:t> seurannut </a:t>
            </a:r>
            <a:r>
              <a:rPr lang="fi-FI" sz="1200" dirty="0" err="1">
                <a:latin typeface="Calibri" pitchFamily="34" charset="0"/>
              </a:rPr>
              <a:t>Xeniaa</a:t>
            </a:r>
            <a:r>
              <a:rPr lang="fi-FI" sz="1200" dirty="0">
                <a:latin typeface="Calibri" pitchFamily="34" charset="0"/>
              </a:rPr>
              <a:t> jo ainakin viis vuotta, niin </a:t>
            </a:r>
            <a:r>
              <a:rPr lang="fi-FI" sz="1200" b="1" dirty="0">
                <a:latin typeface="Calibri" pitchFamily="34" charset="0"/>
              </a:rPr>
              <a:t>kyllä </a:t>
            </a:r>
            <a:r>
              <a:rPr lang="fi-FI" sz="1200" b="1" dirty="0" err="1">
                <a:latin typeface="Calibri" pitchFamily="34" charset="0"/>
              </a:rPr>
              <a:t>mä</a:t>
            </a:r>
            <a:r>
              <a:rPr lang="fi-FI" sz="1200" b="1" dirty="0">
                <a:latin typeface="Calibri" pitchFamily="34" charset="0"/>
              </a:rPr>
              <a:t> melkeinpä kaiken luen, mitä se </a:t>
            </a:r>
            <a:r>
              <a:rPr lang="fi-FI" sz="1200" b="1" dirty="0" err="1">
                <a:latin typeface="Calibri" pitchFamily="34" charset="0"/>
              </a:rPr>
              <a:t>bloggaa</a:t>
            </a:r>
            <a:r>
              <a:rPr lang="fi-FI" sz="1200" dirty="0">
                <a:latin typeface="Calibri" pitchFamily="34" charset="0"/>
              </a:rPr>
              <a:t>”</a:t>
            </a:r>
            <a:endParaRPr lang="fi-FI" sz="11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906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8DBCCBF-AC50-EE43-B4A6-C26D5D8FA1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819" y="583959"/>
            <a:ext cx="1878386" cy="242848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F0AC4A0-2786-454D-BE14-CCF49F4201A5}"/>
              </a:ext>
            </a:extLst>
          </p:cNvPr>
          <p:cNvGrpSpPr/>
          <p:nvPr/>
        </p:nvGrpSpPr>
        <p:grpSpPr>
          <a:xfrm>
            <a:off x="209506" y="167965"/>
            <a:ext cx="5044491" cy="4868115"/>
            <a:chOff x="1247524" y="874131"/>
            <a:chExt cx="3855054" cy="404447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6279D2-0EBF-AD4C-B597-A30DEDCF3166}"/>
                </a:ext>
              </a:extLst>
            </p:cNvPr>
            <p:cNvSpPr/>
            <p:nvPr/>
          </p:nvSpPr>
          <p:spPr>
            <a:xfrm>
              <a:off x="1247524" y="874131"/>
              <a:ext cx="3855054" cy="4044472"/>
            </a:xfrm>
            <a:prstGeom prst="rect">
              <a:avLst/>
            </a:prstGeom>
            <a:solidFill>
              <a:schemeClr val="bg1"/>
            </a:solidFill>
            <a:ln w="38100" cap="rnd">
              <a:solidFill>
                <a:schemeClr val="accent4"/>
              </a:solidFill>
              <a:prstDash val="sys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D0C8C3-DF1D-944F-8510-A8D5888CE8FE}"/>
                </a:ext>
              </a:extLst>
            </p:cNvPr>
            <p:cNvSpPr txBox="1"/>
            <p:nvPr/>
          </p:nvSpPr>
          <p:spPr>
            <a:xfrm>
              <a:off x="1347675" y="1720598"/>
              <a:ext cx="3618693" cy="2895053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Mainos aikakauslehdessä muistuttaa lukijaa, että </a:t>
              </a:r>
              <a:r>
                <a:rPr lang="fi-FI" sz="1400" b="1" kern="0" dirty="0">
                  <a:latin typeface="Times" pitchFamily="2" charset="0"/>
                </a:rPr>
                <a:t>asia/brändi on olemassa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Lehtimainos herättää kiinnostuksen ja vie hakemaan lisätietoa netissä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latin typeface="Times" pitchFamily="2" charset="0"/>
                </a:rPr>
                <a:t>Tunnettuutta</a:t>
              </a:r>
              <a:r>
                <a:rPr lang="fi-FI" sz="1400" kern="0" dirty="0">
                  <a:latin typeface="Times" pitchFamily="2" charset="0"/>
                </a:rPr>
                <a:t> ja läsnäoloa eri medioissa tarvitaan, jotta lukija kokee asian tärkeäksi ja ryhtyy toimimaan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Luottamus vaatii </a:t>
              </a:r>
              <a:r>
                <a:rPr lang="fi-FI" sz="1400" kern="0" dirty="0" err="1">
                  <a:latin typeface="Times" pitchFamily="2" charset="0"/>
                </a:rPr>
                <a:t>brändäystä</a:t>
              </a:r>
              <a:r>
                <a:rPr lang="fi-FI" sz="1400" kern="0" dirty="0">
                  <a:latin typeface="Times" pitchFamily="2" charset="0"/>
                </a:rPr>
                <a:t> → </a:t>
              </a:r>
              <a:r>
                <a:rPr lang="fi-FI" sz="1400" kern="0" dirty="0" err="1">
                  <a:latin typeface="Times" pitchFamily="2" charset="0"/>
                </a:rPr>
                <a:t>brändäys</a:t>
              </a:r>
              <a:r>
                <a:rPr lang="fi-FI" sz="1400" kern="0" dirty="0">
                  <a:latin typeface="Times" pitchFamily="2" charset="0"/>
                </a:rPr>
                <a:t> luo laatumielikuvaa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b="1" kern="0" dirty="0">
                  <a:latin typeface="Times" pitchFamily="2" charset="0"/>
                </a:rPr>
                <a:t>Netistä etsimällä etsitään </a:t>
              </a:r>
              <a:r>
                <a:rPr lang="fi-FI" sz="1400" kern="0" dirty="0">
                  <a:latin typeface="Times" pitchFamily="2" charset="0"/>
                </a:rPr>
                <a:t>tietoa (aihe-, henkilö- brändi- ja kuvahaku)</a:t>
              </a:r>
            </a:p>
            <a:p>
              <a:pPr marL="363538" indent="-363538">
                <a:lnSpc>
                  <a:spcPct val="120000"/>
                </a:lnSpc>
                <a:spcBef>
                  <a:spcPct val="20000"/>
                </a:spcBef>
                <a:buFont typeface="Symbol"/>
                <a:buChar char="Þ"/>
                <a:defRPr/>
              </a:pPr>
              <a:r>
                <a:rPr lang="fi-FI" sz="1400" kern="0" dirty="0">
                  <a:latin typeface="Times" pitchFamily="2" charset="0"/>
                </a:rPr>
                <a:t>Netissä päädytään vahingossakin perehtymään asiaan/tuotteeseen tarkemmin – myös tavalla, joka ei ole printissä mahdollinen (videot, </a:t>
              </a:r>
              <a:r>
                <a:rPr lang="fi-FI" sz="1400" kern="0" dirty="0" err="1">
                  <a:latin typeface="Times" pitchFamily="2" charset="0"/>
                </a:rPr>
                <a:t>podcastit</a:t>
              </a:r>
              <a:r>
                <a:rPr lang="fi-FI" sz="1400" kern="0" dirty="0">
                  <a:latin typeface="Times" pitchFamily="2" charset="0"/>
                </a:rPr>
                <a:t>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BB19A8-774D-084F-8211-356972A24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93" y="352631"/>
            <a:ext cx="4556967" cy="865302"/>
          </a:xfrm>
          <a:noFill/>
        </p:spPr>
        <p:txBody>
          <a:bodyPr>
            <a:noAutofit/>
          </a:bodyPr>
          <a:lstStyle/>
          <a:p>
            <a:pPr algn="l"/>
            <a:r>
              <a:rPr lang="fi-FI" sz="2800" dirty="0"/>
              <a:t>Printti- ja </a:t>
            </a:r>
            <a:r>
              <a:rPr lang="fi-FI" sz="2800" dirty="0" err="1"/>
              <a:t>nettinatiivimainonnan</a:t>
            </a:r>
            <a:r>
              <a:rPr lang="fi-FI" sz="2800" dirty="0"/>
              <a:t> roolit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3590A9-88CB-954D-A319-A5DD7B762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742" y="167965"/>
            <a:ext cx="3088257" cy="184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   Hyvä </a:t>
            </a:r>
            <a:r>
              <a:rPr lang="fi-FI" sz="12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natiivimainos</a:t>
            </a:r>
            <a:r>
              <a:rPr lang="fi-FI" sz="12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pitchFamily="2" charset="0"/>
                <a:ea typeface="+mj-ea"/>
                <a:cs typeface="+mj-cs"/>
              </a:rPr>
              <a:t>  |  A.  Syvähaastattelut</a:t>
            </a:r>
          </a:p>
        </p:txBody>
      </p:sp>
      <p:sp>
        <p:nvSpPr>
          <p:cNvPr id="17" name="Pyöristetty kuvatekstisuorakulmio 12">
            <a:extLst>
              <a:ext uri="{FF2B5EF4-FFF2-40B4-BE49-F238E27FC236}">
                <a16:creationId xmlns:a16="http://schemas.microsoft.com/office/drawing/2014/main" id="{858F2EDE-DEEA-ED49-9B0A-BC1B56F08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863" y="4371702"/>
            <a:ext cx="3227500" cy="696694"/>
          </a:xfrm>
          <a:prstGeom prst="wedgeRoundRectCallout">
            <a:avLst>
              <a:gd name="adj1" fmla="val -54817"/>
              <a:gd name="adj2" fmla="val 1400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”Enemmänkin vois netissä olla linkkejä eteenpäin, jos jostain tuotteesta haluaa tietää tarkemmin”</a:t>
            </a:r>
          </a:p>
        </p:txBody>
      </p:sp>
      <p:sp>
        <p:nvSpPr>
          <p:cNvPr id="21" name="Pyöristetty kuvatekstisuorakulmio 12">
            <a:extLst>
              <a:ext uri="{FF2B5EF4-FFF2-40B4-BE49-F238E27FC236}">
                <a16:creationId xmlns:a16="http://schemas.microsoft.com/office/drawing/2014/main" id="{917BFC28-2C39-6146-A12C-3158989F2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863" y="3387946"/>
            <a:ext cx="3235679" cy="878531"/>
          </a:xfrm>
          <a:prstGeom prst="wedgeRoundRectCallout">
            <a:avLst>
              <a:gd name="adj1" fmla="val -52682"/>
              <a:gd name="adj2" fmla="val 1951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</a:t>
            </a:r>
            <a:r>
              <a:rPr lang="fi-FI" sz="1200" dirty="0" err="1">
                <a:latin typeface="Calibri" pitchFamily="34" charset="0"/>
              </a:rPr>
              <a:t>Oon</a:t>
            </a:r>
            <a:r>
              <a:rPr lang="fi-FI" sz="1200" dirty="0">
                <a:latin typeface="Calibri" pitchFamily="34" charset="0"/>
              </a:rPr>
              <a:t> sen </a:t>
            </a:r>
            <a:r>
              <a:rPr lang="fi-FI" sz="1200" dirty="0" err="1">
                <a:latin typeface="Calibri" pitchFamily="34" charset="0"/>
              </a:rPr>
              <a:t>ikänen</a:t>
            </a:r>
            <a:r>
              <a:rPr lang="fi-FI" sz="1200" dirty="0">
                <a:latin typeface="Calibri" pitchFamily="34" charset="0"/>
              </a:rPr>
              <a:t>, että en hirveästi kato mainoksia, noteeraan brändit kyllä että mitä uutta tullut</a:t>
            </a:r>
            <a:r>
              <a:rPr lang="mr-IN" sz="1200" dirty="0">
                <a:latin typeface="Calibri" pitchFamily="34" charset="0"/>
              </a:rPr>
              <a:t>…</a:t>
            </a:r>
            <a:r>
              <a:rPr lang="fi-FI" sz="1200" dirty="0">
                <a:latin typeface="Calibri" pitchFamily="34" charset="0"/>
              </a:rPr>
              <a:t> netissä sen sijaan saatan ajautua lukemaan jotain blogia </a:t>
            </a:r>
            <a:r>
              <a:rPr lang="fi-FI" sz="1200" dirty="0" err="1">
                <a:latin typeface="Calibri" pitchFamily="34" charset="0"/>
              </a:rPr>
              <a:t>tms</a:t>
            </a:r>
            <a:r>
              <a:rPr lang="fi-FI" sz="1200" dirty="0">
                <a:latin typeface="Calibri" pitchFamily="34" charset="0"/>
              </a:rPr>
              <a:t>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77EBB-3431-5246-824D-7D9A03504E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241" y="475274"/>
            <a:ext cx="1873583" cy="25340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3" name="Pyöristetty kuvatekstisuorakulmio 12">
            <a:extLst>
              <a:ext uri="{FF2B5EF4-FFF2-40B4-BE49-F238E27FC236}">
                <a16:creationId xmlns:a16="http://schemas.microsoft.com/office/drawing/2014/main" id="{C98FE2D0-A4BF-2A40-9178-485C92267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863" y="2726752"/>
            <a:ext cx="3227500" cy="547260"/>
          </a:xfrm>
          <a:prstGeom prst="wedgeRoundRectCallout">
            <a:avLst>
              <a:gd name="adj1" fmla="val -52493"/>
              <a:gd name="adj2" fmla="val 2150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5875" cap="rnd" algn="ctr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r>
              <a:rPr lang="fi-FI" sz="1200" dirty="0">
                <a:latin typeface="Calibri" pitchFamily="34" charset="0"/>
              </a:rPr>
              <a:t>”</a:t>
            </a:r>
            <a:r>
              <a:rPr lang="fi-FI" sz="1200" dirty="0" err="1">
                <a:latin typeface="Calibri" pitchFamily="34" charset="0"/>
              </a:rPr>
              <a:t>Googlaan</a:t>
            </a:r>
            <a:r>
              <a:rPr lang="fi-FI" sz="1200" dirty="0">
                <a:latin typeface="Calibri" pitchFamily="34" charset="0"/>
              </a:rPr>
              <a:t>! Aina </a:t>
            </a:r>
            <a:r>
              <a:rPr lang="fi-FI" sz="1200" dirty="0" err="1">
                <a:latin typeface="Calibri" pitchFamily="34" charset="0"/>
              </a:rPr>
              <a:t>googlaan</a:t>
            </a:r>
            <a:r>
              <a:rPr lang="fi-FI" sz="1200" dirty="0">
                <a:latin typeface="Calibri" pitchFamily="34" charset="0"/>
              </a:rPr>
              <a:t> jotain aihetta ja siitä saatan päätyä mainokseen.”</a:t>
            </a:r>
          </a:p>
        </p:txBody>
      </p:sp>
    </p:spTree>
    <p:extLst>
      <p:ext uri="{BB962C8B-B14F-4D97-AF65-F5344CB8AC3E}">
        <p14:creationId xmlns:p14="http://schemas.microsoft.com/office/powerpoint/2010/main" val="1358180888"/>
      </p:ext>
    </p:extLst>
  </p:cSld>
  <p:clrMapOvr>
    <a:masterClrMapping/>
  </p:clrMapOvr>
</p:sld>
</file>

<file path=ppt/theme/theme1.xml><?xml version="1.0" encoding="utf-8"?>
<a:theme xmlns:a="http://schemas.openxmlformats.org/drawingml/2006/main" name="Mies">
  <a:themeElements>
    <a:clrScheme name="Aikakausmedia 2016">
      <a:dk1>
        <a:srgbClr val="000000"/>
      </a:dk1>
      <a:lt1>
        <a:sysClr val="window" lastClr="FFFFFF"/>
      </a:lt1>
      <a:dk2>
        <a:srgbClr val="000000"/>
      </a:dk2>
      <a:lt2>
        <a:srgbClr val="F2F6F7"/>
      </a:lt2>
      <a:accent1>
        <a:srgbClr val="E24426"/>
      </a:accent1>
      <a:accent2>
        <a:srgbClr val="7AC3BB"/>
      </a:accent2>
      <a:accent3>
        <a:srgbClr val="EBD656"/>
      </a:accent3>
      <a:accent4>
        <a:srgbClr val="F4A89D"/>
      </a:accent4>
      <a:accent5>
        <a:srgbClr val="F2F6F7"/>
      </a:accent5>
      <a:accent6>
        <a:srgbClr val="000000"/>
      </a:accent6>
      <a:hlink>
        <a:srgbClr val="F4A89D"/>
      </a:hlink>
      <a:folHlink>
        <a:srgbClr val="7AC3B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6421</TotalTime>
  <Words>3045</Words>
  <Application>Microsoft Macintosh PowerPoint</Application>
  <PresentationFormat>On-screen Show (16:9)</PresentationFormat>
  <Paragraphs>457</Paragraphs>
  <Slides>39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Mangal</vt:lpstr>
      <vt:lpstr>Symbol</vt:lpstr>
      <vt:lpstr>Times</vt:lpstr>
      <vt:lpstr>Wingdings</vt:lpstr>
      <vt:lpstr>Mies</vt:lpstr>
      <vt:lpstr>Natiivimainontatutkimus 2019</vt:lpstr>
      <vt:lpstr>Tutkimusmateriaali</vt:lpstr>
      <vt:lpstr>PowerPoint Presentation</vt:lpstr>
      <vt:lpstr>Tutkimuksen metodi</vt:lpstr>
      <vt:lpstr>A. Syvähaastattelut</vt:lpstr>
      <vt:lpstr>Printistä esitietoa,  netistä tarkempaa</vt:lpstr>
      <vt:lpstr>Molempia käytetään rentoutumiseen</vt:lpstr>
      <vt:lpstr>Nettimainonnan pariin vie…</vt:lpstr>
      <vt:lpstr>Printti- ja nettinatiivimainonnan roolit</vt:lpstr>
      <vt:lpstr>Hyvä natiivimainos</vt:lpstr>
      <vt:lpstr>1. Vahva visuaalisuus</vt:lpstr>
      <vt:lpstr>2. Kiinnostava aihe, omaperäinen näkökulma</vt:lpstr>
      <vt:lpstr>3. Uutuus!</vt:lpstr>
      <vt:lpstr>4. Kiinnostava henkilö</vt:lpstr>
      <vt:lpstr>5. Osuu tarpeeseen</vt:lpstr>
      <vt:lpstr>6. Luontevasti kaupallinen</vt:lpstr>
      <vt:lpstr>7. Uskottava informaatio</vt:lpstr>
      <vt:lpstr>8. Lisätieto netissä</vt:lpstr>
      <vt:lpstr>9. Kilpailukoukut</vt:lpstr>
      <vt:lpstr>10. Toisto eri kanavissa</vt:lpstr>
      <vt:lpstr>Ei-niin-hyvä natiivimainos 👎 </vt:lpstr>
      <vt:lpstr>B. Semioottinen analyysi</vt:lpstr>
      <vt:lpstr>B. Semioottinen analyysi</vt:lpstr>
      <vt:lpstr>PowerPoint Presentation</vt:lpstr>
      <vt:lpstr>1. Herkulliset värit</vt:lpstr>
      <vt:lpstr>1. Herkulliset värit</vt:lpstr>
      <vt:lpstr>2. Lähikuvat</vt:lpstr>
      <vt:lpstr>3. Toimituksellisuus</vt:lpstr>
      <vt:lpstr>3. Toimituksellisuus</vt:lpstr>
      <vt:lpstr>4. Selkeys</vt:lpstr>
      <vt:lpstr>5. Luottamuksen luominen</vt:lpstr>
      <vt:lpstr>6. Ihailtu suosittelija</vt:lpstr>
      <vt:lpstr>7. Objektiivisuuden myytti</vt:lpstr>
      <vt:lpstr>8. Uutisen myytti</vt:lpstr>
      <vt:lpstr>9. Osaamisen ihanne</vt:lpstr>
      <vt:lpstr>10. Mestarin myytti</vt:lpstr>
      <vt:lpstr>Hyvä natiivimainos naisille</vt:lpstr>
      <vt:lpstr>Lukijan tiedonhalu ei lopu - hyvää natiivimainonnan päivää tänäänkin!</vt:lpstr>
      <vt:lpstr>PowerPoint Presentation</vt:lpstr>
    </vt:vector>
  </TitlesOfParts>
  <Manager/>
  <Company>Aikakausmedia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</dc:title>
  <dc:subject/>
  <dc:creator/>
  <cp:keywords/>
  <dc:description/>
  <cp:lastModifiedBy>Outi Itävuo</cp:lastModifiedBy>
  <cp:revision>533</cp:revision>
  <cp:lastPrinted>2019-04-15T08:20:52Z</cp:lastPrinted>
  <dcterms:created xsi:type="dcterms:W3CDTF">2017-04-24T07:56:03Z</dcterms:created>
  <dcterms:modified xsi:type="dcterms:W3CDTF">2019-04-15T08:27:56Z</dcterms:modified>
  <cp:category/>
</cp:coreProperties>
</file>