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7" r:id="rId2"/>
    <p:sldId id="260" r:id="rId3"/>
    <p:sldId id="262" r:id="rId4"/>
    <p:sldId id="259" r:id="rId5"/>
    <p:sldId id="289" r:id="rId6"/>
    <p:sldId id="290" r:id="rId7"/>
    <p:sldId id="291" r:id="rId8"/>
    <p:sldId id="292" r:id="rId9"/>
    <p:sldId id="294" r:id="rId10"/>
    <p:sldId id="295" r:id="rId11"/>
    <p:sldId id="258" r:id="rId12"/>
    <p:sldId id="268" r:id="rId13"/>
    <p:sldId id="269" r:id="rId14"/>
    <p:sldId id="283" r:id="rId15"/>
    <p:sldId id="282" r:id="rId16"/>
    <p:sldId id="284" r:id="rId17"/>
    <p:sldId id="285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91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514</c:v>
                </c:pt>
                <c:pt idx="1">
                  <c:v>273</c:v>
                </c:pt>
                <c:pt idx="2">
                  <c:v>170</c:v>
                </c:pt>
                <c:pt idx="3">
                  <c:v>29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08/2019</c:v>
                </c:pt>
                <c:pt idx="1">
                  <c:v>09/2019</c:v>
                </c:pt>
                <c:pt idx="2">
                  <c:v>10/2019</c:v>
                </c:pt>
                <c:pt idx="3">
                  <c:v>11/2019</c:v>
                </c:pt>
                <c:pt idx="4">
                  <c:v>12/2019</c:v>
                </c:pt>
                <c:pt idx="5">
                  <c:v>1/2020</c:v>
                </c:pt>
                <c:pt idx="6">
                  <c:v>2/2020</c:v>
                </c:pt>
                <c:pt idx="7">
                  <c:v>3/2020</c:v>
                </c:pt>
                <c:pt idx="8">
                  <c:v>4/2020</c:v>
                </c:pt>
                <c:pt idx="9">
                  <c:v>5/2020</c:v>
                </c:pt>
                <c:pt idx="10">
                  <c:v>6/2020</c:v>
                </c:pt>
                <c:pt idx="11">
                  <c:v>7/2020</c:v>
                </c:pt>
                <c:pt idx="12">
                  <c:v>8/2020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3834470</c:v>
                </c:pt>
                <c:pt idx="1">
                  <c:v>3871250</c:v>
                </c:pt>
                <c:pt idx="2">
                  <c:v>3915990</c:v>
                </c:pt>
                <c:pt idx="3">
                  <c:v>3956052</c:v>
                </c:pt>
                <c:pt idx="4">
                  <c:v>3992044</c:v>
                </c:pt>
                <c:pt idx="5">
                  <c:v>4033350</c:v>
                </c:pt>
                <c:pt idx="6">
                  <c:v>4069813</c:v>
                </c:pt>
                <c:pt idx="7">
                  <c:v>4113231</c:v>
                </c:pt>
                <c:pt idx="8">
                  <c:v>4169681</c:v>
                </c:pt>
                <c:pt idx="9">
                  <c:v>4233201</c:v>
                </c:pt>
                <c:pt idx="10">
                  <c:v>4270407</c:v>
                </c:pt>
                <c:pt idx="11">
                  <c:v>4302895</c:v>
                </c:pt>
                <c:pt idx="12">
                  <c:v>4325893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08/2019</c:v>
                </c:pt>
                <c:pt idx="1">
                  <c:v>09/2019</c:v>
                </c:pt>
                <c:pt idx="2">
                  <c:v>10/2019</c:v>
                </c:pt>
                <c:pt idx="3">
                  <c:v>11/2019</c:v>
                </c:pt>
                <c:pt idx="4">
                  <c:v>12/2019</c:v>
                </c:pt>
                <c:pt idx="5">
                  <c:v>1/2020</c:v>
                </c:pt>
                <c:pt idx="6">
                  <c:v>2/2020</c:v>
                </c:pt>
                <c:pt idx="7">
                  <c:v>3/2020</c:v>
                </c:pt>
                <c:pt idx="8">
                  <c:v>4/2020</c:v>
                </c:pt>
                <c:pt idx="9">
                  <c:v>5/2020</c:v>
                </c:pt>
                <c:pt idx="10">
                  <c:v>6/2020</c:v>
                </c:pt>
                <c:pt idx="11">
                  <c:v>7/2020</c:v>
                </c:pt>
                <c:pt idx="12">
                  <c:v>8/2020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2046836</c:v>
                </c:pt>
                <c:pt idx="1">
                  <c:v>2057072</c:v>
                </c:pt>
                <c:pt idx="2">
                  <c:v>2072340</c:v>
                </c:pt>
                <c:pt idx="3">
                  <c:v>2085525</c:v>
                </c:pt>
                <c:pt idx="4">
                  <c:v>2096346</c:v>
                </c:pt>
                <c:pt idx="5">
                  <c:v>2111007</c:v>
                </c:pt>
                <c:pt idx="6">
                  <c:v>2121224</c:v>
                </c:pt>
                <c:pt idx="7">
                  <c:v>2136430</c:v>
                </c:pt>
                <c:pt idx="8">
                  <c:v>2154378</c:v>
                </c:pt>
                <c:pt idx="9">
                  <c:v>2176324</c:v>
                </c:pt>
                <c:pt idx="10">
                  <c:v>2188328</c:v>
                </c:pt>
                <c:pt idx="11">
                  <c:v>2194490</c:v>
                </c:pt>
                <c:pt idx="12">
                  <c:v>2191427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08/2019</c:v>
                </c:pt>
                <c:pt idx="1">
                  <c:v>09/2019</c:v>
                </c:pt>
                <c:pt idx="2">
                  <c:v>10/2019</c:v>
                </c:pt>
                <c:pt idx="3">
                  <c:v>11/2019</c:v>
                </c:pt>
                <c:pt idx="4">
                  <c:v>12/2019</c:v>
                </c:pt>
                <c:pt idx="5">
                  <c:v>1/2020</c:v>
                </c:pt>
                <c:pt idx="6">
                  <c:v>2/2020</c:v>
                </c:pt>
                <c:pt idx="7">
                  <c:v>3/2020</c:v>
                </c:pt>
                <c:pt idx="8">
                  <c:v>4/2020</c:v>
                </c:pt>
                <c:pt idx="9">
                  <c:v>5/2020</c:v>
                </c:pt>
                <c:pt idx="10">
                  <c:v>6/2020</c:v>
                </c:pt>
                <c:pt idx="11">
                  <c:v>7/2020</c:v>
                </c:pt>
                <c:pt idx="12">
                  <c:v>8/2020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693840</c:v>
                </c:pt>
                <c:pt idx="1">
                  <c:v>696228</c:v>
                </c:pt>
                <c:pt idx="2">
                  <c:v>698511</c:v>
                </c:pt>
                <c:pt idx="3">
                  <c:v>700548</c:v>
                </c:pt>
                <c:pt idx="4">
                  <c:v>702638</c:v>
                </c:pt>
                <c:pt idx="5">
                  <c:v>697180</c:v>
                </c:pt>
                <c:pt idx="6">
                  <c:v>699828</c:v>
                </c:pt>
                <c:pt idx="7">
                  <c:v>704302</c:v>
                </c:pt>
                <c:pt idx="8">
                  <c:v>708037</c:v>
                </c:pt>
                <c:pt idx="9">
                  <c:v>717887</c:v>
                </c:pt>
                <c:pt idx="10">
                  <c:v>718774</c:v>
                </c:pt>
                <c:pt idx="11">
                  <c:v>720173</c:v>
                </c:pt>
                <c:pt idx="12">
                  <c:v>721669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08/2019</c:v>
                </c:pt>
                <c:pt idx="1">
                  <c:v>09/2019</c:v>
                </c:pt>
                <c:pt idx="2">
                  <c:v>10/2019</c:v>
                </c:pt>
                <c:pt idx="3">
                  <c:v>11/2019</c:v>
                </c:pt>
                <c:pt idx="4">
                  <c:v>12/2019</c:v>
                </c:pt>
                <c:pt idx="5">
                  <c:v>1/2020</c:v>
                </c:pt>
                <c:pt idx="6">
                  <c:v>2/2020</c:v>
                </c:pt>
                <c:pt idx="7">
                  <c:v>3/2020</c:v>
                </c:pt>
                <c:pt idx="8">
                  <c:v>4/2020</c:v>
                </c:pt>
                <c:pt idx="9">
                  <c:v>5/2020</c:v>
                </c:pt>
                <c:pt idx="10">
                  <c:v>6/2020</c:v>
                </c:pt>
                <c:pt idx="11">
                  <c:v>7/2020</c:v>
                </c:pt>
                <c:pt idx="12">
                  <c:v>8/2020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941688</c:v>
                </c:pt>
                <c:pt idx="1">
                  <c:v>963448</c:v>
                </c:pt>
                <c:pt idx="2">
                  <c:v>987346</c:v>
                </c:pt>
                <c:pt idx="3">
                  <c:v>1008864</c:v>
                </c:pt>
                <c:pt idx="4">
                  <c:v>1028925</c:v>
                </c:pt>
                <c:pt idx="5">
                  <c:v>1057081</c:v>
                </c:pt>
                <c:pt idx="6">
                  <c:v>1075713</c:v>
                </c:pt>
                <c:pt idx="7">
                  <c:v>1096782</c:v>
                </c:pt>
                <c:pt idx="8">
                  <c:v>1127296</c:v>
                </c:pt>
                <c:pt idx="9">
                  <c:v>1154200</c:v>
                </c:pt>
                <c:pt idx="10">
                  <c:v>1174362</c:v>
                </c:pt>
                <c:pt idx="11">
                  <c:v>1195037</c:v>
                </c:pt>
                <c:pt idx="12">
                  <c:v>1218183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Syyskuu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43040</c:v>
                </c:pt>
                <c:pt idx="1">
                  <c:v>14570</c:v>
                </c:pt>
                <c:pt idx="2">
                  <c:v>22149</c:v>
                </c:pt>
                <c:pt idx="3">
                  <c:v>1820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44657.053571428572</c:v>
                </c:pt>
                <c:pt idx="1">
                  <c:v>18395.642857142859</c:v>
                </c:pt>
                <c:pt idx="2">
                  <c:v>18131.410714285714</c:v>
                </c:pt>
                <c:pt idx="3">
                  <c:v>5389.0535714285716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6.10.2020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9/2020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hart" Target="../charts/chart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media-mainonta/tunne-tekijaet/jukka-ruukki-tiede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aikakauslehtimainonnan-tietopankk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47019"/>
              </p:ext>
            </p:extLst>
          </p:nvPr>
        </p:nvGraphicFramePr>
        <p:xfrm>
          <a:off x="4570379" y="1041574"/>
          <a:ext cx="4156872" cy="3458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syyskuu 2020,</a:t>
                      </a:r>
                    </a:p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%-osuus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yleisöstä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muutos %-osuudessa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vrt. syyskuu 2019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Facebook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50,5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Instagram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28,4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Twitter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16,6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YouTube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3,0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Pinterest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1,6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syyskuu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904861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/>
                </a:solidFill>
              </a:rPr>
              <a:t>Seuraajia kaikissa</a:t>
            </a:r>
            <a:br>
              <a:rPr lang="fi-FI" sz="1200" b="1" dirty="0">
                <a:solidFill>
                  <a:schemeClr val="accent6"/>
                </a:solidFill>
              </a:rPr>
            </a:br>
            <a:r>
              <a:rPr lang="fi-FI" sz="1200" b="1" dirty="0">
                <a:solidFill>
                  <a:schemeClr val="accent6"/>
                </a:solidFill>
              </a:rPr>
              <a:t> kanavissa* (kpl) </a:t>
            </a:r>
            <a:br>
              <a:rPr lang="fi-FI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  <a:latin typeface="Times" pitchFamily="2" charset="0"/>
              </a:rPr>
              <a:t>4 368 933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192" y="4032772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905E4-EA1F-3942-B53A-55F95B01FB73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95428"/>
              </p:ext>
            </p:extLst>
          </p:nvPr>
        </p:nvGraphicFramePr>
        <p:xfrm>
          <a:off x="302882" y="1012868"/>
          <a:ext cx="2650572" cy="37370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Katso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53029" y="764374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E3E195F-A654-174C-97E0-175A962C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Instagramissa ja Twitterissä / syyskuu 2020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16A697-A57E-4C45-A24D-DFB7D92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28016"/>
              </p:ext>
            </p:extLst>
          </p:nvPr>
        </p:nvGraphicFramePr>
        <p:xfrm>
          <a:off x="3262213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80E624-2B00-DF45-87A4-D185B57A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51820"/>
              </p:ext>
            </p:extLst>
          </p:nvPr>
        </p:nvGraphicFramePr>
        <p:xfrm>
          <a:off x="6221544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15812-B085-8F4B-AB2A-6FF3D5091B54}"/>
              </a:ext>
            </a:extLst>
          </p:cNvPr>
          <p:cNvGrpSpPr/>
          <p:nvPr/>
        </p:nvGrpSpPr>
        <p:grpSpPr>
          <a:xfrm>
            <a:off x="4598435" y="1127449"/>
            <a:ext cx="184773" cy="184773"/>
            <a:chOff x="2537512" y="1646882"/>
            <a:chExt cx="597802" cy="597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9924D4-0F50-8447-8D56-3A62FEA650EE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B8FFD2-EEEA-C044-8434-F253C12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59F07-0F3F-AF4C-BB10-636C18B0F739}"/>
              </a:ext>
            </a:extLst>
          </p:cNvPr>
          <p:cNvGrpSpPr/>
          <p:nvPr/>
        </p:nvGrpSpPr>
        <p:grpSpPr>
          <a:xfrm>
            <a:off x="7251697" y="1119705"/>
            <a:ext cx="184773" cy="184773"/>
            <a:chOff x="1893980" y="1646882"/>
            <a:chExt cx="597802" cy="5978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9A44E5-E015-1A4B-A017-2609AF5F897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C26CAD-9A11-8B43-A5D0-C9E7A387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32EBA0-6B4D-3440-A1D8-8483E65E8C10}"/>
              </a:ext>
            </a:extLst>
          </p:cNvPr>
          <p:cNvGrpSpPr/>
          <p:nvPr/>
        </p:nvGrpSpPr>
        <p:grpSpPr>
          <a:xfrm>
            <a:off x="1503507" y="1121564"/>
            <a:ext cx="184773" cy="184773"/>
            <a:chOff x="1227668" y="1646882"/>
            <a:chExt cx="597802" cy="597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DECF27-2C8D-CF46-ACE9-6629C1A1C9CA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4E3347F-38A0-4F46-9599-6D64120E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/ syyskuu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Apu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Kotiliesi      Kotiliesi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33E5D0EE-E563-0B40-A673-E7A434D5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339C9-434F-0C47-9B61-8E881A407062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(214 kpl) / syyskuu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1040107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Urheilulehti      Uusiouutiset      V8-Magazine      Valitut Palat - Reader's Digest      Vapaa-ajan Kalastaja      Vapaussoturi      Vauhdin Maailma      Vauva      Vegaanikeittiö      Vene      Verotus      Viherpiha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F745D598-09C3-7B46-A28C-849D75BD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F51CAC-BB62-FA47-83D4-81C85D37DC76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452" y="1336423"/>
            <a:ext cx="6957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 Tulokset päivittyvät jokaisen kuukauden alussa: </a:t>
            </a:r>
            <a:br>
              <a:rPr lang="fi-FI" dirty="0"/>
            </a:br>
            <a:r>
              <a:rPr lang="fi-FI" b="1" dirty="0" err="1"/>
              <a:t>www.aikakausmedia.fi</a:t>
            </a:r>
            <a:r>
              <a:rPr lang="fi-FI" b="1" dirty="0"/>
              <a:t>/</a:t>
            </a:r>
            <a:r>
              <a:rPr lang="fi-FI" b="1" dirty="0" err="1"/>
              <a:t>some</a:t>
            </a:r>
            <a:endParaRPr lang="fi-FI" b="1" dirty="0"/>
          </a:p>
          <a:p>
            <a:pPr algn="ctr"/>
            <a:endParaRPr lang="fi-FI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AAACB1-489E-4E43-AB43-DD1920C2CAF4}"/>
              </a:ext>
            </a:extLst>
          </p:cNvPr>
          <p:cNvCxnSpPr/>
          <p:nvPr/>
        </p:nvCxnSpPr>
        <p:spPr>
          <a:xfrm>
            <a:off x="302882" y="944050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767091" y="645065"/>
            <a:ext cx="2974279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”Tiede on kaikkia totuuksia vastaan”</a:t>
            </a:r>
          </a:p>
          <a:p>
            <a:endParaRPr lang="fi-FI" sz="1600" dirty="0"/>
          </a:p>
          <a:p>
            <a:r>
              <a:rPr lang="fi-FI" sz="1600" dirty="0"/>
              <a:t>Tiedejournalismia tarvitaan kenties enemmän kuin koskaan ennen, uskoo Tiede-lehden päätoimittaja Jukka Ruukki. Tiede ei kuitenkaan tarjoa yksiselitteisiä vastauksia.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3"/>
              </a:rPr>
              <a:t>http://www.aikakausmedia.fi/media-mainonta/tunne-tekijaet/jukka-ruukki-tiede/</a:t>
            </a:r>
            <a:r>
              <a:rPr lang="fi-FI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3F170-DC39-7A45-B789-99C5EA87F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802039"/>
            <a:ext cx="346580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Uudistunut Aikakauslehtimainonnan tietopankki -raportti on nyt saatavilla!</a:t>
            </a:r>
          </a:p>
          <a:p>
            <a:endParaRPr lang="fi-FI" sz="1600" dirty="0"/>
          </a:p>
          <a:p>
            <a:r>
              <a:rPr lang="fi-FI" sz="1600" dirty="0"/>
              <a:t>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4"/>
              </a:rPr>
              <a:t>www.aikakausmedia.fi/tietoa-tutkimuksia/aikakauslehtimainonnan-tietopankki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6006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Tutustu </a:t>
            </a:r>
            <a:r>
              <a:rPr lang="fi-FI" sz="2000" b="1" dirty="0" err="1">
                <a:latin typeface="Times" pitchFamily="2" charset="0"/>
              </a:rPr>
              <a:t>natiivimainos</a:t>
            </a:r>
            <a:r>
              <a:rPr lang="fi-FI" sz="2000" b="1" dirty="0">
                <a:latin typeface="Times" pitchFamily="2" charset="0"/>
              </a:rPr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Times" pitchFamily="2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+ 276 884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29 %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+ 27 261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9/2019 – 9/2020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69825156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47891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50269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445790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731949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740084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71347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5470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4 368 933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6928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2 205 997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1861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1 240 332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1199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723 489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44780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3 871 250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44917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2 057 072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7186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963 448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696 228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+ 148 925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7 %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+ 497 683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13 %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02879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F9E264-74F0-F54D-87B0-8E75F91DA9AF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muutos / syyskuu 2020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391067805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63F5C-33AE-9145-94E3-D00E6CD4D2D2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95627"/>
              </p:ext>
            </p:extLst>
          </p:nvPr>
        </p:nvGraphicFramePr>
        <p:xfrm>
          <a:off x="277003" y="854653"/>
          <a:ext cx="4175764" cy="35932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221 320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211 676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195 591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158 001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2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156 729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147 407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129 345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115 305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113 860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111 427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syyskuu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5173" y="929677"/>
            <a:ext cx="991080" cy="178493"/>
            <a:chOff x="3608172" y="680816"/>
            <a:chExt cx="1907502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9955"/>
              </p:ext>
            </p:extLst>
          </p:nvPr>
        </p:nvGraphicFramePr>
        <p:xfrm>
          <a:off x="4711737" y="854654"/>
          <a:ext cx="4175764" cy="35932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11.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103 111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12.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13.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81 902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14.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15.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16.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68 994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17.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64 346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19.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</a:rPr>
                        <a:t>20.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C213F6C-72A6-FC49-84D4-1C31DDDF2AC2}"/>
              </a:ext>
            </a:extLst>
          </p:cNvPr>
          <p:cNvGrpSpPr/>
          <p:nvPr/>
        </p:nvGrpSpPr>
        <p:grpSpPr>
          <a:xfrm>
            <a:off x="4899150" y="929677"/>
            <a:ext cx="991080" cy="178493"/>
            <a:chOff x="3608172" y="680816"/>
            <a:chExt cx="1907502" cy="3435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43446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1.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146 203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2.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101 744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3.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90 999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4.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5.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6.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7.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8.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54 587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9.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effectLst/>
                        </a:rPr>
                        <a:t>10.</a:t>
                      </a:r>
                      <a:endParaRPr lang="fi-FI" sz="11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syyskuu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085734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39 941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9DB5FB-8C09-E34F-9FBC-D2A136A4CFD0}"/>
              </a:ext>
            </a:extLst>
          </p:cNvPr>
          <p:cNvGrpSpPr/>
          <p:nvPr/>
        </p:nvGrpSpPr>
        <p:grpSpPr>
          <a:xfrm>
            <a:off x="4453069" y="659450"/>
            <a:ext cx="292978" cy="292978"/>
            <a:chOff x="1227668" y="1646882"/>
            <a:chExt cx="597802" cy="597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78DD31-0183-1948-86A4-7B74B3D287EC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43145-958D-834F-A5E6-592E8EEF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8A57D-C6E0-6840-8187-94FC422CD130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2537512" y="1646882"/>
            <a:chExt cx="597802" cy="597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8F25E-2CDE-994A-8FD5-EE657DAF9159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CCA2A-B153-6340-8510-E883A0FD5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55996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77 903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60 873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syyskuu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0746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236AA-8377-9D41-A6D0-2985D1DE7348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1893980" y="1646882"/>
            <a:chExt cx="597802" cy="5978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47250-9FE5-4949-906F-A46090024D9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57693A-6310-8E47-A8C4-D4D498E3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15385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175 915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127 656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syyskuu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44808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1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44901"/>
              </p:ext>
            </p:extLst>
          </p:nvPr>
        </p:nvGraphicFramePr>
        <p:xfrm>
          <a:off x="302882" y="1012868"/>
          <a:ext cx="4175764" cy="3593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kanavan tilaajia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3 880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5934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syyskuu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85819"/>
              </p:ext>
            </p:extLst>
          </p:nvPr>
        </p:nvGraphicFramePr>
        <p:xfrm>
          <a:off x="4737616" y="1012868"/>
          <a:ext cx="4175764" cy="35900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34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700" noProof="0" dirty="0">
                          <a:solidFill>
                            <a:sysClr val="windowText" lastClr="000000"/>
                          </a:solidFill>
                        </a:rPr>
                        <a:t> PINTEREST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772683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FC0CD-27C2-EC48-BAEC-C9676E6DBC98}"/>
              </a:ext>
            </a:extLst>
          </p:cNvPr>
          <p:cNvGrpSpPr/>
          <p:nvPr/>
        </p:nvGrpSpPr>
        <p:grpSpPr>
          <a:xfrm>
            <a:off x="5896974" y="1093658"/>
            <a:ext cx="173991" cy="173991"/>
            <a:chOff x="4787029" y="686141"/>
            <a:chExt cx="343540" cy="3435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004BC-C03D-5645-920D-F5AC8659DB07}"/>
                </a:ext>
              </a:extLst>
            </p:cNvPr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ACF58-8DF8-9E41-9010-A75BEE76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6FD85-F932-EB40-87F7-F3A60714AEB6}"/>
              </a:ext>
            </a:extLst>
          </p:cNvPr>
          <p:cNvGrpSpPr/>
          <p:nvPr/>
        </p:nvGrpSpPr>
        <p:grpSpPr>
          <a:xfrm>
            <a:off x="1400806" y="1084074"/>
            <a:ext cx="191888" cy="191888"/>
            <a:chOff x="5324534" y="838541"/>
            <a:chExt cx="343540" cy="3435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0BE71B-5D5F-C540-8B6C-0089ECFDDB0D}"/>
                </a:ext>
              </a:extLst>
            </p:cNvPr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142C4A-737A-6F47-8743-906656CC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49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syyskuu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536951"/>
              </p:ext>
            </p:extLst>
          </p:nvPr>
        </p:nvGraphicFramePr>
        <p:xfrm>
          <a:off x="4695111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↑+4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↓-5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↓-3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↓-3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↑+6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7DB1C-2C5E-B34D-A665-EAEF1492C682}"/>
              </a:ext>
            </a:extLst>
          </p:cNvPr>
          <p:cNvGrpSpPr/>
          <p:nvPr/>
        </p:nvGrpSpPr>
        <p:grpSpPr>
          <a:xfrm>
            <a:off x="4882524" y="985640"/>
            <a:ext cx="991080" cy="178493"/>
            <a:chOff x="4899150" y="958606"/>
            <a:chExt cx="991080" cy="1784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4899150" y="958606"/>
              <a:ext cx="178493" cy="178493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5104507" y="958606"/>
              <a:ext cx="178493" cy="178493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5307483" y="958606"/>
              <a:ext cx="178493" cy="178493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711737" y="958606"/>
              <a:ext cx="178493" cy="178493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5511648" y="958606"/>
              <a:ext cx="178493" cy="178493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0D33B6AD-3919-2543-A497-B5159CEB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69365"/>
              </p:ext>
            </p:extLst>
          </p:nvPr>
        </p:nvGraphicFramePr>
        <p:xfrm>
          <a:off x="314303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1 685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↓-4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Katso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↑+37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D74F4-3898-8945-B00A-E57161711397}"/>
              </a:ext>
            </a:extLst>
          </p:cNvPr>
          <p:cNvGrpSpPr/>
          <p:nvPr/>
        </p:nvGrpSpPr>
        <p:grpSpPr>
          <a:xfrm>
            <a:off x="501716" y="985640"/>
            <a:ext cx="991080" cy="178493"/>
            <a:chOff x="518342" y="958606"/>
            <a:chExt cx="991080" cy="1784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D252BC-4E14-B147-9D27-AC52C3D28229}"/>
                </a:ext>
              </a:extLst>
            </p:cNvPr>
            <p:cNvGrpSpPr/>
            <p:nvPr/>
          </p:nvGrpSpPr>
          <p:grpSpPr>
            <a:xfrm>
              <a:off x="518342" y="958606"/>
              <a:ext cx="178493" cy="178493"/>
              <a:chOff x="1227668" y="1646882"/>
              <a:chExt cx="597802" cy="59780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828DC-F3B5-1A4E-ACC5-224192DBD385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13171AC-DB90-9C4D-ACEA-01D342D4E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BE16B8-57DD-E343-B8DA-6F43C19AE39B}"/>
                </a:ext>
              </a:extLst>
            </p:cNvPr>
            <p:cNvGrpSpPr/>
            <p:nvPr/>
          </p:nvGrpSpPr>
          <p:grpSpPr>
            <a:xfrm>
              <a:off x="723699" y="958606"/>
              <a:ext cx="178493" cy="178493"/>
              <a:chOff x="1893980" y="1646882"/>
              <a:chExt cx="597802" cy="59780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D7BBEA6-7B17-B642-9667-9932D42ABE90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C43DF2-866A-D047-BCA7-BC1CD6C4B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19BBBA-06A9-A24C-A0A3-9C44F3B26DAE}"/>
                </a:ext>
              </a:extLst>
            </p:cNvPr>
            <p:cNvGrpSpPr/>
            <p:nvPr/>
          </p:nvGrpSpPr>
          <p:grpSpPr>
            <a:xfrm>
              <a:off x="926675" y="958606"/>
              <a:ext cx="178493" cy="178493"/>
              <a:chOff x="2537512" y="1646882"/>
              <a:chExt cx="597802" cy="59780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AC7DD6-F30D-0F4E-B5AB-9D2602B8B1D0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A30041F-B966-B54D-845D-34EAB373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115CFD-C6D5-4E44-85C3-7029D6558F40}"/>
                </a:ext>
              </a:extLst>
            </p:cNvPr>
            <p:cNvGrpSpPr/>
            <p:nvPr/>
          </p:nvGrpSpPr>
          <p:grpSpPr>
            <a:xfrm>
              <a:off x="1330929" y="958606"/>
              <a:ext cx="178493" cy="178493"/>
              <a:chOff x="3881527" y="1646882"/>
              <a:chExt cx="597802" cy="59780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AD16C5F-2C4C-7F4F-A43B-02B723D4FF1A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06153E-F9D1-474F-94E4-95415E8D0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D52F9B-6A2A-0547-AA47-0AA1BD862F12}"/>
                </a:ext>
              </a:extLst>
            </p:cNvPr>
            <p:cNvGrpSpPr/>
            <p:nvPr/>
          </p:nvGrpSpPr>
          <p:grpSpPr>
            <a:xfrm>
              <a:off x="1130840" y="958606"/>
              <a:ext cx="178493" cy="178493"/>
              <a:chOff x="3215214" y="1646882"/>
              <a:chExt cx="597802" cy="59780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17D5B3-ED08-6A40-8629-FF4CE1863644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50B9B4-6817-0845-AC56-77396C08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149280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8884</TotalTime>
  <Words>2002</Words>
  <Application>Microsoft Macintosh PowerPoint</Application>
  <PresentationFormat>On-screen Show (16:9)</PresentationFormat>
  <Paragraphs>693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Wingdings</vt:lpstr>
      <vt:lpstr>Aikakausmedia_widescreen_2017</vt:lpstr>
      <vt:lpstr>Aikakausmedioiden someyleisöt / syyskuu 2020</vt:lpstr>
      <vt:lpstr>Yleisömäärien kehitys 9/2019 – 9/2020</vt:lpstr>
      <vt:lpstr>Yleisömäärien muutos / syyskuu 2020</vt:lpstr>
      <vt:lpstr>Eniten seuraajia kaikissa kanavissa TOP 20 / syyskuu 2020</vt:lpstr>
      <vt:lpstr>Eniten seuraajia Facebookissa TOP 20 / syyskuu 2020</vt:lpstr>
      <vt:lpstr>Eniten seuraajia Instagramissa TOP 20 / syyskuu 2020</vt:lpstr>
      <vt:lpstr>Eniten seuraajia Twitterissä TOP 20 / syyskuu 2020</vt:lpstr>
      <vt:lpstr>Eniten seuraajia YouTubessa ja Pinterestissä TOP 10 / syyskuu 2020</vt:lpstr>
      <vt:lpstr>Eniten uusia seuraajia kaikissa kanavissa / syyskuu 2020</vt:lpstr>
      <vt:lpstr>Eniten uusia seuraajia Facebookissa, Instagramissa ja Twitterissä / syyskuu 2020</vt:lpstr>
      <vt:lpstr>Mukana olleet mediat (214 kpl) / syyskuu 2020</vt:lpstr>
      <vt:lpstr>Mukana olleet mediat (214 kpl) / syyskuu 2020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529</cp:revision>
  <cp:lastPrinted>2020-07-02T09:05:39Z</cp:lastPrinted>
  <dcterms:created xsi:type="dcterms:W3CDTF">2016-11-29T11:48:27Z</dcterms:created>
  <dcterms:modified xsi:type="dcterms:W3CDTF">2020-10-06T18:42:22Z</dcterms:modified>
  <cp:category/>
</cp:coreProperties>
</file>