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/>
    <p:restoredTop sz="94694"/>
  </p:normalViewPr>
  <p:slideViewPr>
    <p:cSldViewPr snapToGrid="0" snapToObjects="1">
      <p:cViewPr varScale="1">
        <p:scale>
          <a:sx n="171" d="100"/>
          <a:sy n="171" d="100"/>
        </p:scale>
        <p:origin x="1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4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BD5F8D-EE0E-6041-91DC-388F90E691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2325A5-77F9-9F40-877C-641A0D9B58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8667-6837-9F49-AB30-64407FC7E0D9}" type="datetimeFigureOut">
              <a:rPr lang="fi-FI" smtClean="0"/>
              <a:t>15.10.2020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A4E48-F9C1-6246-AC2B-1D1E8C171C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DCB0F-D88E-B447-AE51-10E690E25E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0CED5-2DBE-6642-BE0B-C443D90B4F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8994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59984-3E25-4880-8B2E-6A52F7731393}" type="datetimeFigureOut">
              <a:rPr lang="fi-FI" smtClean="0"/>
              <a:t>15.10.2020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B4E80-A16F-4611-83F0-19745D0E07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75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881" y="162213"/>
            <a:ext cx="6624735" cy="386664"/>
          </a:xfrm>
        </p:spPr>
        <p:txBody>
          <a:bodyPr anchor="ctr">
            <a:noAutofit/>
          </a:bodyPr>
          <a:lstStyle>
            <a:lvl1pPr algn="l">
              <a:defRPr sz="29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59" y="956221"/>
            <a:ext cx="8523458" cy="363840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D3DA74-F032-7C47-B7A5-177C5944E5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08882" y="577158"/>
            <a:ext cx="6624734" cy="302563"/>
          </a:xfrm>
        </p:spPr>
        <p:txBody>
          <a:bodyPr>
            <a:noAutofit/>
          </a:bodyPr>
          <a:lstStyle>
            <a:lvl1pPr>
              <a:defRPr sz="1800" b="1">
                <a:latin typeface="Times" pitchFamily="2" charset="0"/>
              </a:defRPr>
            </a:lvl1pPr>
            <a:lvl2pPr>
              <a:defRPr sz="1800">
                <a:latin typeface="Times" pitchFamily="2" charset="0"/>
              </a:defRPr>
            </a:lvl2pPr>
            <a:lvl3pPr>
              <a:defRPr sz="1800">
                <a:latin typeface="Times" pitchFamily="2" charset="0"/>
              </a:defRPr>
            </a:lvl3pPr>
            <a:lvl4pPr>
              <a:defRPr sz="1800">
                <a:latin typeface="Times" pitchFamily="2" charset="0"/>
              </a:defRPr>
            </a:lvl4pPr>
            <a:lvl5pPr>
              <a:defRPr sz="1800">
                <a:latin typeface="Times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2BA3EE-4796-0446-9BA7-4F2459180320}"/>
              </a:ext>
            </a:extLst>
          </p:cNvPr>
          <p:cNvSpPr txBox="1">
            <a:spLocks/>
          </p:cNvSpPr>
          <p:nvPr userDrawn="1"/>
        </p:nvSpPr>
        <p:spPr>
          <a:xfrm rot="2700000">
            <a:off x="7708903" y="333336"/>
            <a:ext cx="2059720" cy="299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Calibri"/>
              </a:defRPr>
            </a:lvl1pPr>
          </a:lstStyle>
          <a:p>
            <a:r>
              <a:rPr lang="fi-FI" sz="1000" dirty="0"/>
              <a:t>KMT 2020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0990036-1940-9C42-88D0-B961AE832D8C}"/>
              </a:ext>
            </a:extLst>
          </p:cNvPr>
          <p:cNvSpPr txBox="1">
            <a:spLocks/>
          </p:cNvSpPr>
          <p:nvPr userDrawn="1"/>
        </p:nvSpPr>
        <p:spPr>
          <a:xfrm>
            <a:off x="309562" y="4581210"/>
            <a:ext cx="6290413" cy="38666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err="1"/>
              <a:t>Lähde</a:t>
            </a:r>
            <a:r>
              <a:rPr lang="en-GB" sz="900" dirty="0"/>
              <a:t>: KMT 2020  |  </a:t>
            </a:r>
            <a:r>
              <a:rPr lang="fi-FI" sz="900" dirty="0"/>
              <a:t>Koko väestö N: 46 402, naiset N: 23 318, miehet N: 23 084 </a:t>
            </a:r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0" name="Picture 9" descr="AM_logo_RGB.eps">
            <a:extLst>
              <a:ext uri="{FF2B5EF4-FFF2-40B4-BE49-F238E27FC236}">
                <a16:creationId xmlns:a16="http://schemas.microsoft.com/office/drawing/2014/main" id="{1DE3B4FF-C3F1-4E40-88BA-F9FE12FEC6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48" y="4875196"/>
            <a:ext cx="1098184" cy="84476"/>
          </a:xfrm>
          <a:prstGeom prst="rect">
            <a:avLst/>
          </a:prstGeom>
        </p:spPr>
      </p:pic>
      <p:pic>
        <p:nvPicPr>
          <p:cNvPr id="6" name="Picture 2" descr="Media Audit Finland – Me tunnemme median!">
            <a:extLst>
              <a:ext uri="{FF2B5EF4-FFF2-40B4-BE49-F238E27FC236}">
                <a16:creationId xmlns:a16="http://schemas.microsoft.com/office/drawing/2014/main" id="{6CC36B77-265D-064D-B113-C385BAEBE8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38" y="4572000"/>
            <a:ext cx="1025579" cy="47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59E137-80E5-2C41-9AAB-E48FC8E1C653}"/>
              </a:ext>
            </a:extLst>
          </p:cNvPr>
          <p:cNvSpPr/>
          <p:nvPr/>
        </p:nvSpPr>
        <p:spPr>
          <a:xfrm>
            <a:off x="757115" y="710418"/>
            <a:ext cx="7701085" cy="374304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6ED207-11B3-4FFA-808F-A3F1EE4D5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96918"/>
            <a:ext cx="7772400" cy="1102519"/>
          </a:xfrm>
        </p:spPr>
        <p:txBody>
          <a:bodyPr>
            <a:noAutofit/>
          </a:bodyPr>
          <a:lstStyle/>
          <a:p>
            <a:r>
              <a:rPr lang="fi-FI" sz="3400" i="1" dirty="0">
                <a:solidFill>
                  <a:schemeClr val="accent4"/>
                </a:solidFill>
              </a:rPr>
              <a:t>KMT 2020 </a:t>
            </a:r>
            <a:br>
              <a:rPr lang="fi-FI" sz="3400" i="1" dirty="0"/>
            </a:br>
            <a:r>
              <a:rPr lang="fi-FI" sz="3400" dirty="0"/>
              <a:t>Tietolähteiden käyttö hankintapäätöksissä</a:t>
            </a:r>
            <a:endParaRPr lang="fi-FI" sz="3400" i="1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2C975527-EFCA-6641-B722-641365F39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092" y="2585937"/>
            <a:ext cx="6603022" cy="1620609"/>
          </a:xfrm>
          <a:solidFill>
            <a:schemeClr val="bg1">
              <a:alpha val="41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anchor="ctr">
            <a:noAutofit/>
          </a:bodyPr>
          <a:lstStyle/>
          <a:p>
            <a:pPr>
              <a:lnSpc>
                <a:spcPct val="160000"/>
              </a:lnSpc>
            </a:pPr>
            <a:r>
              <a:rPr lang="fi-FI" sz="1200" dirty="0"/>
              <a:t>Autot   ●  Kodinkoneet, elektroniikka ja tietotekniikka  ●  Kosmetiikka ja kauneudenhoito   </a:t>
            </a:r>
            <a:br>
              <a:rPr lang="fi-FI" sz="1200" dirty="0"/>
            </a:br>
            <a:r>
              <a:rPr lang="fi-FI" sz="1200" dirty="0"/>
              <a:t>Matkailu  ●  Muoti ja pukeutuminen  ●  Remontointi ja rakentaminen  ●  Ruoka ja ruuanlaitto </a:t>
            </a:r>
            <a:br>
              <a:rPr lang="fi-FI" sz="1200" dirty="0"/>
            </a:br>
            <a:r>
              <a:rPr lang="fi-FI" sz="1200" dirty="0"/>
              <a:t>Silmälasit, piilolinssit ja aurinkolasit  ●  Sisustaminen ja huonekalut   ●  Säästäminen ja sijoittaminen</a:t>
            </a:r>
            <a:br>
              <a:rPr lang="fi-FI" sz="1200" dirty="0"/>
            </a:br>
            <a:r>
              <a:rPr lang="fi-FI" sz="1200" dirty="0"/>
              <a:t>Terveyden ja hyvinvoinnin tuotteet/palvelut  ●  Urheiluvaatteet, -jalkineet ja -välineet</a:t>
            </a:r>
          </a:p>
        </p:txBody>
      </p:sp>
      <p:pic>
        <p:nvPicPr>
          <p:cNvPr id="9" name="Picture 8" descr="AM_logo_RGB.eps">
            <a:extLst>
              <a:ext uri="{FF2B5EF4-FFF2-40B4-BE49-F238E27FC236}">
                <a16:creationId xmlns:a16="http://schemas.microsoft.com/office/drawing/2014/main" id="{5D3DE592-DE17-6241-97DA-CAACBE216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48" y="4875196"/>
            <a:ext cx="1098184" cy="84476"/>
          </a:xfrm>
          <a:prstGeom prst="rect">
            <a:avLst/>
          </a:prstGeom>
        </p:spPr>
      </p:pic>
      <p:pic>
        <p:nvPicPr>
          <p:cNvPr id="10" name="Picture 2" descr="Media Audit Finland – Me tunnemme median!">
            <a:extLst>
              <a:ext uri="{FF2B5EF4-FFF2-40B4-BE49-F238E27FC236}">
                <a16:creationId xmlns:a16="http://schemas.microsoft.com/office/drawing/2014/main" id="{D1FB4FFB-7138-2647-A49A-52EDB9DE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38" y="4572000"/>
            <a:ext cx="1025579" cy="47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FEDAAF-F1ED-2642-BB6B-F58470E5406C}"/>
              </a:ext>
            </a:extLst>
          </p:cNvPr>
          <p:cNvSpPr txBox="1">
            <a:spLocks/>
          </p:cNvSpPr>
          <p:nvPr/>
        </p:nvSpPr>
        <p:spPr>
          <a:xfrm rot="18900000">
            <a:off x="-575018" y="328209"/>
            <a:ext cx="2059720" cy="299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Calibri"/>
              </a:defRPr>
            </a:lvl1pPr>
          </a:lstStyle>
          <a:p>
            <a:r>
              <a:rPr lang="fi-FI" sz="1000" dirty="0"/>
              <a:t>KMT 2020</a:t>
            </a:r>
          </a:p>
        </p:txBody>
      </p:sp>
    </p:spTree>
    <p:extLst>
      <p:ext uri="{BB962C8B-B14F-4D97-AF65-F5344CB8AC3E}">
        <p14:creationId xmlns:p14="http://schemas.microsoft.com/office/powerpoint/2010/main" val="206001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624735" cy="945266"/>
          </a:xfrm>
        </p:spPr>
        <p:txBody>
          <a:bodyPr>
            <a:normAutofit fontScale="90000"/>
          </a:bodyPr>
          <a:lstStyle/>
          <a:p>
            <a:pPr algn="l"/>
            <a:r>
              <a:rPr lang="fi-FI" sz="3200" dirty="0">
                <a:latin typeface="Times" pitchFamily="2" charset="0"/>
              </a:rPr>
              <a:t>Sisustaminen ja huonekaluhankinnat</a:t>
            </a:r>
            <a:br>
              <a:rPr lang="fi-FI" sz="3200" dirty="0">
                <a:latin typeface="Times" pitchFamily="2" charset="0"/>
              </a:rPr>
            </a:br>
            <a:r>
              <a:rPr lang="fi-FI" sz="1800" i="1" dirty="0">
                <a:latin typeface="Times" pitchFamily="2" charset="0"/>
              </a:rPr>
              <a:t>Mistä saat ideoita ja vinkkejä sisustamiseen ja huonekaluhankintoihin?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981517"/>
              </p:ext>
            </p:extLst>
          </p:nvPr>
        </p:nvGraphicFramePr>
        <p:xfrm>
          <a:off x="309563" y="955675"/>
          <a:ext cx="8523459" cy="359352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42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sisustamisen hankintoja ja huonekalujen ostoa seuraavan </a:t>
                      </a:r>
                      <a:br>
                        <a:rPr lang="fi-FI" sz="1200" dirty="0"/>
                      </a:br>
                      <a:r>
                        <a:rPr lang="fi-FI" sz="1200" dirty="0"/>
                        <a:t>12 kk:n aikana harkitsevista 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Kaikki ostoa harkitsevat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1 305 000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naiset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804 000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501 000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jaettavat mainokset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aikakauslehdet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sanomalehdet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Aikakauslehtien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Sanomalehtien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nettisivustot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14616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 mistään näistä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sp>
        <p:nvSpPr>
          <p:cNvPr id="7" name="Oval 17">
            <a:extLst>
              <a:ext uri="{FF2B5EF4-FFF2-40B4-BE49-F238E27FC236}">
                <a16:creationId xmlns:a16="http://schemas.microsoft.com/office/drawing/2014/main" id="{18B09FF0-340C-4999-919A-B72ACBC9878F}"/>
              </a:ext>
            </a:extLst>
          </p:cNvPr>
          <p:cNvSpPr>
            <a:spLocks noChangeAspect="1"/>
          </p:cNvSpPr>
          <p:nvPr/>
        </p:nvSpPr>
        <p:spPr>
          <a:xfrm>
            <a:off x="176846" y="210456"/>
            <a:ext cx="1969407" cy="196940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94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624735" cy="945266"/>
          </a:xfrm>
        </p:spPr>
        <p:txBody>
          <a:bodyPr>
            <a:normAutofit/>
          </a:bodyPr>
          <a:lstStyle/>
          <a:p>
            <a:pPr algn="l"/>
            <a:r>
              <a:rPr lang="fi-FI" sz="3200" dirty="0">
                <a:latin typeface="Times" pitchFamily="2" charset="0"/>
              </a:rPr>
              <a:t>Säästäminen ja sijoittaminen</a:t>
            </a:r>
            <a:br>
              <a:rPr lang="fi-FI" sz="3200" dirty="0">
                <a:latin typeface="Times" pitchFamily="2" charset="0"/>
              </a:rPr>
            </a:br>
            <a:r>
              <a:rPr lang="fi-FI" sz="1600" i="1" dirty="0">
                <a:latin typeface="Times" pitchFamily="2" charset="0"/>
              </a:rPr>
              <a:t>Mistä saat ideoita ja vinkkejä säästämiseen ja sijoittamiseen?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01201"/>
              </p:ext>
            </p:extLst>
          </p:nvPr>
        </p:nvGraphicFramePr>
        <p:xfrm>
          <a:off x="309563" y="955675"/>
          <a:ext cx="8523459" cy="359352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42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säästämisen ja sijoittamisen tuotteiden tai palveluiden ostoa seuraavan </a:t>
                      </a:r>
                      <a:br>
                        <a:rPr lang="fi-FI" sz="1200" dirty="0"/>
                      </a:br>
                      <a:r>
                        <a:rPr lang="fi-FI" sz="1200" dirty="0"/>
                        <a:t>12 kk:n aikana harkitsevista 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Kaikki ostoa harkitsevat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837 000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naiset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363 000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475 000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sanomalehdet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aikakauslehdet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Sanomalehtien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Aikakauslehtien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jaettavat mainokset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nettisivustot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14616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 mistään näistä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sp>
        <p:nvSpPr>
          <p:cNvPr id="6" name="Oval 17">
            <a:extLst>
              <a:ext uri="{FF2B5EF4-FFF2-40B4-BE49-F238E27FC236}">
                <a16:creationId xmlns:a16="http://schemas.microsoft.com/office/drawing/2014/main" id="{24124802-FF6E-408F-B737-0C7B865441B5}"/>
              </a:ext>
            </a:extLst>
          </p:cNvPr>
          <p:cNvSpPr>
            <a:spLocks noChangeAspect="1"/>
          </p:cNvSpPr>
          <p:nvPr/>
        </p:nvSpPr>
        <p:spPr>
          <a:xfrm>
            <a:off x="232412" y="203199"/>
            <a:ext cx="1976470" cy="197647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17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192733" cy="945266"/>
          </a:xfrm>
        </p:spPr>
        <p:txBody>
          <a:bodyPr>
            <a:normAutofit fontScale="90000"/>
          </a:bodyPr>
          <a:lstStyle/>
          <a:p>
            <a:pPr algn="l"/>
            <a:r>
              <a:rPr lang="fi-FI" sz="2700" dirty="0">
                <a:latin typeface="Times" pitchFamily="2" charset="0"/>
              </a:rPr>
              <a:t>Terveyden ja hyvinvoinnin tuotteet/palvelut</a:t>
            </a:r>
            <a:br>
              <a:rPr lang="fi-FI" sz="3200" dirty="0">
                <a:latin typeface="Times" pitchFamily="2" charset="0"/>
              </a:rPr>
            </a:br>
            <a:r>
              <a:rPr lang="fi-FI" sz="1600" i="1" dirty="0">
                <a:latin typeface="Times" pitchFamily="2" charset="0"/>
              </a:rPr>
              <a:t>Mistä saat ideoita ja vinkkejä terveyden ja hyvinvoinnin tuotteista/palveluista?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386899"/>
              </p:ext>
            </p:extLst>
          </p:nvPr>
        </p:nvGraphicFramePr>
        <p:xfrm>
          <a:off x="309563" y="955675"/>
          <a:ext cx="8523459" cy="36339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39439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8160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terveyden ja hyvinvoinnin tuotteiden tai palveluiden ostoa seuraavan </a:t>
                      </a:r>
                      <a:br>
                        <a:rPr lang="fi-FI" sz="1200" dirty="0"/>
                      </a:br>
                      <a:r>
                        <a:rPr lang="fi-FI" sz="1200" dirty="0"/>
                        <a:t>12 kk:n aikana harkitsevista 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 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Kaikki ostoa harkitsevat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2 005 000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naiset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1 331 000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674 000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jaettavat mainokset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aikakauslehdet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sanomalehdet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4279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Aikakauslehtien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Sanomalehtien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nettisivustot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14616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 mistään näistä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sp>
        <p:nvSpPr>
          <p:cNvPr id="7" name="Oval 17">
            <a:extLst>
              <a:ext uri="{FF2B5EF4-FFF2-40B4-BE49-F238E27FC236}">
                <a16:creationId xmlns:a16="http://schemas.microsoft.com/office/drawing/2014/main" id="{63DA68C5-C7A0-4B4F-A4F2-31E444628B83}"/>
              </a:ext>
            </a:extLst>
          </p:cNvPr>
          <p:cNvSpPr>
            <a:spLocks noChangeAspect="1"/>
          </p:cNvSpPr>
          <p:nvPr/>
        </p:nvSpPr>
        <p:spPr>
          <a:xfrm>
            <a:off x="243522" y="186963"/>
            <a:ext cx="2011951" cy="2011951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16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935117" cy="945266"/>
          </a:xfrm>
        </p:spPr>
        <p:txBody>
          <a:bodyPr>
            <a:normAutofit/>
          </a:bodyPr>
          <a:lstStyle/>
          <a:p>
            <a:pPr algn="l"/>
            <a:r>
              <a:rPr lang="fi-FI" sz="2700" dirty="0">
                <a:latin typeface="Times" pitchFamily="2" charset="0"/>
              </a:rPr>
              <a:t>Urheiluvaatteet, -jalkineet ja -välineet</a:t>
            </a:r>
            <a:br>
              <a:rPr lang="fi-FI" sz="3200" dirty="0">
                <a:latin typeface="Times" pitchFamily="2" charset="0"/>
              </a:rPr>
            </a:br>
            <a:r>
              <a:rPr lang="fi-FI" sz="1200" i="1" dirty="0">
                <a:latin typeface="Times" pitchFamily="2" charset="0"/>
              </a:rPr>
              <a:t>Mistä saat ideoita ja vinkkejä urheiluvaatteiden, -jalkineiden ja -välineiden hankintaan?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542158"/>
              </p:ext>
            </p:extLst>
          </p:nvPr>
        </p:nvGraphicFramePr>
        <p:xfrm>
          <a:off x="310270" y="955675"/>
          <a:ext cx="8523459" cy="368722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42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urheiluvaatteiden, –jalkineiden ja -välineiden ostoa seuraavan </a:t>
                      </a:r>
                      <a:br>
                        <a:rPr lang="fi-FI" sz="1200" dirty="0"/>
                      </a:br>
                      <a:r>
                        <a:rPr lang="fi-FI" sz="1200" dirty="0"/>
                        <a:t>12 kk:n aikana harkitsevista 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Kaikki ostoa harkitsevat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1 876 000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naiset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1 019 000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857 000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jaettavat mainokset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sanomalehdet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5564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aikakauslehdet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4279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Aikakauslehtien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Sanomalehtien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nettisivustot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14616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 mistään näistä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pic>
        <p:nvPicPr>
          <p:cNvPr id="6" name="Picture 17">
            <a:extLst>
              <a:ext uri="{FF2B5EF4-FFF2-40B4-BE49-F238E27FC236}">
                <a16:creationId xmlns:a16="http://schemas.microsoft.com/office/drawing/2014/main" id="{ABFDC361-362D-4D1D-B5F7-619C0AE0F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0" y="217713"/>
            <a:ext cx="1992053" cy="19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4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59E137-80E5-2C41-9AAB-E48FC8E1C653}"/>
              </a:ext>
            </a:extLst>
          </p:cNvPr>
          <p:cNvSpPr/>
          <p:nvPr/>
        </p:nvSpPr>
        <p:spPr>
          <a:xfrm>
            <a:off x="757115" y="710418"/>
            <a:ext cx="7701085" cy="374304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AM_logo_RGB.eps">
            <a:extLst>
              <a:ext uri="{FF2B5EF4-FFF2-40B4-BE49-F238E27FC236}">
                <a16:creationId xmlns:a16="http://schemas.microsoft.com/office/drawing/2014/main" id="{5D3DE592-DE17-6241-97DA-CAACBE216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48" y="4875196"/>
            <a:ext cx="1098184" cy="84476"/>
          </a:xfrm>
          <a:prstGeom prst="rect">
            <a:avLst/>
          </a:prstGeom>
        </p:spPr>
      </p:pic>
      <p:pic>
        <p:nvPicPr>
          <p:cNvPr id="10" name="Picture 2" descr="Media Audit Finland – Me tunnemme median!">
            <a:extLst>
              <a:ext uri="{FF2B5EF4-FFF2-40B4-BE49-F238E27FC236}">
                <a16:creationId xmlns:a16="http://schemas.microsoft.com/office/drawing/2014/main" id="{D1FB4FFB-7138-2647-A49A-52EDB9DE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38" y="4572000"/>
            <a:ext cx="1025579" cy="47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FEDAAF-F1ED-2642-BB6B-F58470E5406C}"/>
              </a:ext>
            </a:extLst>
          </p:cNvPr>
          <p:cNvSpPr txBox="1">
            <a:spLocks/>
          </p:cNvSpPr>
          <p:nvPr/>
        </p:nvSpPr>
        <p:spPr>
          <a:xfrm rot="18900000">
            <a:off x="-575018" y="328209"/>
            <a:ext cx="2059720" cy="299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Calibri"/>
              </a:defRPr>
            </a:lvl1pPr>
          </a:lstStyle>
          <a:p>
            <a:r>
              <a:rPr lang="fi-FI" sz="1000" dirty="0"/>
              <a:t>KMT 2020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A5D90FD-65EE-1A49-AA8C-B4D270551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486" y="2020490"/>
            <a:ext cx="6967025" cy="1102519"/>
          </a:xfrm>
        </p:spPr>
        <p:txBody>
          <a:bodyPr>
            <a:noAutofit/>
          </a:bodyPr>
          <a:lstStyle/>
          <a:p>
            <a:r>
              <a:rPr lang="fi-FI" sz="3000" i="1" dirty="0"/>
              <a:t>Yksittäisten medioiden KMT-tulokset saat ilman tunnuksia Mediakorttipalvelusta: </a:t>
            </a:r>
            <a:r>
              <a:rPr lang="fi-FI" sz="3000" i="1" dirty="0" err="1">
                <a:solidFill>
                  <a:schemeClr val="accent4"/>
                </a:solidFill>
              </a:rPr>
              <a:t>www.mediakortit.fi</a:t>
            </a:r>
            <a:endParaRPr lang="fi-FI" sz="3000" i="1" dirty="0"/>
          </a:p>
        </p:txBody>
      </p:sp>
    </p:spTree>
    <p:extLst>
      <p:ext uri="{BB962C8B-B14F-4D97-AF65-F5344CB8AC3E}">
        <p14:creationId xmlns:p14="http://schemas.microsoft.com/office/powerpoint/2010/main" val="214848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624735" cy="945266"/>
          </a:xfrm>
        </p:spPr>
        <p:txBody>
          <a:bodyPr>
            <a:normAutofit/>
          </a:bodyPr>
          <a:lstStyle/>
          <a:p>
            <a:pPr algn="l"/>
            <a:r>
              <a:rPr lang="fi-FI" sz="3200" dirty="0">
                <a:latin typeface="Times" pitchFamily="2" charset="0"/>
              </a:rPr>
              <a:t>Autot</a:t>
            </a:r>
            <a:br>
              <a:rPr lang="fi-FI" sz="3200" dirty="0">
                <a:latin typeface="Times" pitchFamily="2" charset="0"/>
              </a:rPr>
            </a:br>
            <a:r>
              <a:rPr lang="fi-FI" sz="1600" i="1" dirty="0">
                <a:latin typeface="Times" pitchFamily="2" charset="0"/>
              </a:rPr>
              <a:t>Mistä saat ideoita ja vinkkejä autoihin ja auton hankintaan?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128941"/>
              </p:ext>
            </p:extLst>
          </p:nvPr>
        </p:nvGraphicFramePr>
        <p:xfrm>
          <a:off x="309563" y="955675"/>
          <a:ext cx="8523459" cy="34703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42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auton ostoa seuraavan </a:t>
                      </a:r>
                      <a:br>
                        <a:rPr lang="fi-FI" sz="1200" dirty="0"/>
                      </a:br>
                      <a:r>
                        <a:rPr lang="fi-FI" sz="1200" dirty="0"/>
                        <a:t>12 kk:n aikana harkitsevista 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Kaikki ostoa harkitsevat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555 000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naiset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206 000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349 000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Painetut sanomalehdet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Painetut aikakauslehdet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Kotiin jaettavat mainokset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Sosiaalinen media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Televisio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Aikakauslehtien nettisivut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Sanomalehtien nettisivut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Blogit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Muut nettisivustot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Ei mistään näistä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pic>
        <p:nvPicPr>
          <p:cNvPr id="6" name="Kuva 8">
            <a:extLst>
              <a:ext uri="{FF2B5EF4-FFF2-40B4-BE49-F238E27FC236}">
                <a16:creationId xmlns:a16="http://schemas.microsoft.com/office/drawing/2014/main" id="{206AD258-CF7A-DE43-8885-8CF407CE0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9" y="174085"/>
            <a:ext cx="1927933" cy="19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1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624735" cy="945266"/>
          </a:xfrm>
        </p:spPr>
        <p:txBody>
          <a:bodyPr>
            <a:normAutofit fontScale="90000"/>
          </a:bodyPr>
          <a:lstStyle/>
          <a:p>
            <a:pPr algn="l"/>
            <a:r>
              <a:rPr lang="fi-FI" sz="2700" dirty="0"/>
              <a:t>Kodinkoneet, e</a:t>
            </a:r>
            <a:r>
              <a:rPr lang="fi-FI" sz="2700" dirty="0">
                <a:latin typeface="Times" pitchFamily="2" charset="0"/>
              </a:rPr>
              <a:t>lektroniikka ja tietotekniikka</a:t>
            </a:r>
            <a:br>
              <a:rPr lang="fi-FI" sz="3200" dirty="0">
                <a:latin typeface="Times" pitchFamily="2" charset="0"/>
              </a:rPr>
            </a:br>
            <a:r>
              <a:rPr lang="fi-FI" sz="1400" i="1" dirty="0">
                <a:latin typeface="Times" pitchFamily="2" charset="0"/>
              </a:rPr>
              <a:t>Mistä saat ideoita ja vinkkejä kodinkoneiden, elektroniikan ja tietotekniikan hankintaan?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224870"/>
              </p:ext>
            </p:extLst>
          </p:nvPr>
        </p:nvGraphicFramePr>
        <p:xfrm>
          <a:off x="309563" y="955675"/>
          <a:ext cx="8523459" cy="360667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42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kodinkoneiden, elektroniikan ja tietotekniikan ostoa seuraavan </a:t>
                      </a:r>
                      <a:br>
                        <a:rPr lang="fi-FI" sz="1200" dirty="0"/>
                      </a:br>
                      <a:r>
                        <a:rPr lang="fi-FI" sz="1200" dirty="0"/>
                        <a:t>12 kk:n aikana harkitsevista 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Kaikki ostoa harkitsevat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1 880 000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naiset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822 000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1 057 000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jaettavat mainokset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sanomalehdet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aikakauslehdet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Aikakauslehtien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Sanomalehtien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nettisivustot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 mistään näistä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sp>
        <p:nvSpPr>
          <p:cNvPr id="7" name="Oval 17">
            <a:extLst>
              <a:ext uri="{FF2B5EF4-FFF2-40B4-BE49-F238E27FC236}">
                <a16:creationId xmlns:a16="http://schemas.microsoft.com/office/drawing/2014/main" id="{1C9B5ACF-8F42-41AF-BB25-928A24226175}"/>
              </a:ext>
            </a:extLst>
          </p:cNvPr>
          <p:cNvSpPr>
            <a:spLocks noChangeAspect="1"/>
          </p:cNvSpPr>
          <p:nvPr/>
        </p:nvSpPr>
        <p:spPr>
          <a:xfrm>
            <a:off x="133340" y="164237"/>
            <a:ext cx="1968457" cy="196845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06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624735" cy="945266"/>
          </a:xfrm>
        </p:spPr>
        <p:txBody>
          <a:bodyPr>
            <a:normAutofit/>
          </a:bodyPr>
          <a:lstStyle/>
          <a:p>
            <a:pPr algn="l"/>
            <a:r>
              <a:rPr lang="fi-FI" sz="3200" dirty="0">
                <a:latin typeface="Times" pitchFamily="2" charset="0"/>
              </a:rPr>
              <a:t>Kosmetiikka ja kauneudenhoito</a:t>
            </a:r>
            <a:br>
              <a:rPr lang="fi-FI" sz="3200" dirty="0">
                <a:latin typeface="Times" pitchFamily="2" charset="0"/>
              </a:rPr>
            </a:br>
            <a:r>
              <a:rPr lang="fi-FI" sz="1600" i="1" dirty="0">
                <a:latin typeface="Times" pitchFamily="2" charset="0"/>
              </a:rPr>
              <a:t>Mistä saat ideoita ja vinkkejä kosmetiikan ja kauneudenhoitoon?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728414"/>
              </p:ext>
            </p:extLst>
          </p:nvPr>
        </p:nvGraphicFramePr>
        <p:xfrm>
          <a:off x="309563" y="955675"/>
          <a:ext cx="8523459" cy="360667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42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kosmetiikan ja kauneudenhoidon tuotteiden ostoa seuraavan </a:t>
                      </a:r>
                      <a:br>
                        <a:rPr lang="fi-FI" sz="1200" dirty="0"/>
                      </a:br>
                      <a:r>
                        <a:rPr lang="fi-FI" sz="1200" dirty="0"/>
                        <a:t>12 kk:n aikana harkitsevista 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Kaikki ostoa harkitsevat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1 601 000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naiset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1 342 000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258 000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aikakauslehdet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jaettavat mainokset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Aikakauslehtien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sanomalehdet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Sanomalehtien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nettisivustot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 mistään näistä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sp>
        <p:nvSpPr>
          <p:cNvPr id="6" name="Oval 17">
            <a:extLst>
              <a:ext uri="{FF2B5EF4-FFF2-40B4-BE49-F238E27FC236}">
                <a16:creationId xmlns:a16="http://schemas.microsoft.com/office/drawing/2014/main" id="{0414B209-926D-46DC-9A1E-D5054DF69782}"/>
              </a:ext>
            </a:extLst>
          </p:cNvPr>
          <p:cNvSpPr>
            <a:spLocks noChangeAspect="1"/>
          </p:cNvSpPr>
          <p:nvPr/>
        </p:nvSpPr>
        <p:spPr>
          <a:xfrm>
            <a:off x="203200" y="169636"/>
            <a:ext cx="1944914" cy="194491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44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624735" cy="945266"/>
          </a:xfrm>
        </p:spPr>
        <p:txBody>
          <a:bodyPr>
            <a:normAutofit/>
          </a:bodyPr>
          <a:lstStyle/>
          <a:p>
            <a:pPr algn="l"/>
            <a:r>
              <a:rPr lang="fi-FI" sz="3200" dirty="0">
                <a:latin typeface="Times" pitchFamily="2" charset="0"/>
              </a:rPr>
              <a:t>Matkailu</a:t>
            </a:r>
            <a:br>
              <a:rPr lang="fi-FI" sz="3200" dirty="0">
                <a:latin typeface="Times" pitchFamily="2" charset="0"/>
              </a:rPr>
            </a:br>
            <a:r>
              <a:rPr lang="fi-FI" sz="1600" i="1" dirty="0">
                <a:latin typeface="Times" pitchFamily="2" charset="0"/>
              </a:rPr>
              <a:t>Mistä saat ideoita ja vinkkejä </a:t>
            </a:r>
            <a:r>
              <a:rPr lang="fi-FI" sz="1600" i="1" dirty="0"/>
              <a:t>matkailuun</a:t>
            </a:r>
            <a:r>
              <a:rPr lang="fi-FI" sz="1600" i="1" dirty="0">
                <a:latin typeface="Times" pitchFamily="2" charset="0"/>
              </a:rPr>
              <a:t>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665306"/>
              </p:ext>
            </p:extLst>
          </p:nvPr>
        </p:nvGraphicFramePr>
        <p:xfrm>
          <a:off x="309563" y="955675"/>
          <a:ext cx="8523459" cy="34703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42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matkojen ostoa seuraavan </a:t>
                      </a:r>
                      <a:br>
                        <a:rPr lang="fi-FI" sz="1200" dirty="0"/>
                      </a:br>
                      <a:r>
                        <a:rPr lang="fi-FI" sz="1200" dirty="0"/>
                        <a:t>12 kk:n aikana harkitsevista 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Kaikki ostoa harkitsevat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1 962 000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naiset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1 078 000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884 000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aikakauslehdet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sanomalehdet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Aikakauslehtien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jaettavat mainokset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Sanomalehtien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nettisivustot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 mistään näistä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sp>
        <p:nvSpPr>
          <p:cNvPr id="7" name="Oval 17">
            <a:extLst>
              <a:ext uri="{FF2B5EF4-FFF2-40B4-BE49-F238E27FC236}">
                <a16:creationId xmlns:a16="http://schemas.microsoft.com/office/drawing/2014/main" id="{BA09D3F1-890C-49AF-819E-75E90A5BDD3F}"/>
              </a:ext>
            </a:extLst>
          </p:cNvPr>
          <p:cNvSpPr>
            <a:spLocks noChangeAspect="1"/>
          </p:cNvSpPr>
          <p:nvPr/>
        </p:nvSpPr>
        <p:spPr>
          <a:xfrm>
            <a:off x="163526" y="152401"/>
            <a:ext cx="1952172" cy="195217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58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624735" cy="945266"/>
          </a:xfrm>
        </p:spPr>
        <p:txBody>
          <a:bodyPr>
            <a:normAutofit/>
          </a:bodyPr>
          <a:lstStyle/>
          <a:p>
            <a:pPr algn="l"/>
            <a:r>
              <a:rPr lang="fi-FI" sz="3200" dirty="0">
                <a:latin typeface="Times" pitchFamily="2" charset="0"/>
              </a:rPr>
              <a:t>Muoti ja pukeutuminen</a:t>
            </a:r>
            <a:br>
              <a:rPr lang="fi-FI" sz="3200" dirty="0">
                <a:latin typeface="Times" pitchFamily="2" charset="0"/>
              </a:rPr>
            </a:br>
            <a:r>
              <a:rPr lang="fi-FI" sz="1600" i="1" dirty="0">
                <a:latin typeface="Times" pitchFamily="2" charset="0"/>
              </a:rPr>
              <a:t>Mistä saat ideoita ja vinkkejä </a:t>
            </a:r>
            <a:r>
              <a:rPr lang="fi-FI" sz="1600" i="1" dirty="0"/>
              <a:t>muotiin ja pukeutumiseen</a:t>
            </a:r>
            <a:r>
              <a:rPr lang="fi-FI" sz="1600" i="1" dirty="0">
                <a:latin typeface="Times" pitchFamily="2" charset="0"/>
              </a:rPr>
              <a:t>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131599"/>
              </p:ext>
            </p:extLst>
          </p:nvPr>
        </p:nvGraphicFramePr>
        <p:xfrm>
          <a:off x="309563" y="955675"/>
          <a:ext cx="8523459" cy="34703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42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vaatteiden ja jalkineiden ostoa seuraavan </a:t>
                      </a:r>
                      <a:br>
                        <a:rPr lang="fi-FI" sz="1200" dirty="0"/>
                      </a:br>
                      <a:r>
                        <a:rPr lang="fi-FI" sz="1200" dirty="0"/>
                        <a:t>12 kk:n aikana harkitsevista 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Kaikki ostoa harkitsevat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2 932 000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naiset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1 679 000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1 253 000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aikakauslehdet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jaettavat mainokset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sanomalehdet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Aikakauslehtien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Sanomalehtien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nettisivustot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 mistään näistä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sp>
        <p:nvSpPr>
          <p:cNvPr id="6" name="Oval 17">
            <a:extLst>
              <a:ext uri="{FF2B5EF4-FFF2-40B4-BE49-F238E27FC236}">
                <a16:creationId xmlns:a16="http://schemas.microsoft.com/office/drawing/2014/main" id="{EC1233E7-6BB2-4D70-99EB-F591549D3E65}"/>
              </a:ext>
            </a:extLst>
          </p:cNvPr>
          <p:cNvSpPr>
            <a:spLocks noChangeAspect="1"/>
          </p:cNvSpPr>
          <p:nvPr/>
        </p:nvSpPr>
        <p:spPr>
          <a:xfrm>
            <a:off x="188207" y="118355"/>
            <a:ext cx="1916365" cy="191636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86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624735" cy="945266"/>
          </a:xfrm>
        </p:spPr>
        <p:txBody>
          <a:bodyPr>
            <a:normAutofit/>
          </a:bodyPr>
          <a:lstStyle/>
          <a:p>
            <a:pPr algn="l"/>
            <a:r>
              <a:rPr lang="fi-FI" sz="3200" dirty="0">
                <a:latin typeface="Times" pitchFamily="2" charset="0"/>
              </a:rPr>
              <a:t>Remontointi ja rakentaminen</a:t>
            </a:r>
            <a:br>
              <a:rPr lang="fi-FI" sz="3200" dirty="0">
                <a:latin typeface="Times" pitchFamily="2" charset="0"/>
              </a:rPr>
            </a:br>
            <a:r>
              <a:rPr lang="fi-FI" sz="1800" i="1" dirty="0">
                <a:latin typeface="Times" pitchFamily="2" charset="0"/>
              </a:rPr>
              <a:t>Mistä saat ideoita ja vinkkejä </a:t>
            </a:r>
            <a:r>
              <a:rPr lang="fi-FI" sz="1800" i="1" dirty="0"/>
              <a:t>remontointiin ja rakentamiseen</a:t>
            </a:r>
            <a:r>
              <a:rPr lang="fi-FI" sz="1800" i="1" dirty="0">
                <a:latin typeface="Times" pitchFamily="2" charset="0"/>
              </a:rPr>
              <a:t>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170786"/>
              </p:ext>
            </p:extLst>
          </p:nvPr>
        </p:nvGraphicFramePr>
        <p:xfrm>
          <a:off x="309563" y="955675"/>
          <a:ext cx="8523459" cy="34703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42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remontointia ja rakentamista seuraavan </a:t>
                      </a:r>
                      <a:br>
                        <a:rPr lang="fi-FI" sz="1200" dirty="0"/>
                      </a:br>
                      <a:r>
                        <a:rPr lang="fi-FI" sz="1200" dirty="0"/>
                        <a:t>12 kk:n aikana harkitsevista 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 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Kaikki ostoa harkitsevat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1 424 000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naiset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663 000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761 000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jaettavat mainokset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aikakauslehdet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sanomalehdet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Aikakauslehtien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Sanomalehtien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nettisivustot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 mistään näistä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sp>
        <p:nvSpPr>
          <p:cNvPr id="7" name="Oval 17">
            <a:extLst>
              <a:ext uri="{FF2B5EF4-FFF2-40B4-BE49-F238E27FC236}">
                <a16:creationId xmlns:a16="http://schemas.microsoft.com/office/drawing/2014/main" id="{99D552DA-E740-428B-8EF3-76FFDDC17AC7}"/>
              </a:ext>
            </a:extLst>
          </p:cNvPr>
          <p:cNvSpPr>
            <a:spLocks noChangeAspect="1"/>
          </p:cNvSpPr>
          <p:nvPr/>
        </p:nvSpPr>
        <p:spPr>
          <a:xfrm>
            <a:off x="182597" y="145192"/>
            <a:ext cx="1884096" cy="188409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33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624735" cy="945266"/>
          </a:xfrm>
        </p:spPr>
        <p:txBody>
          <a:bodyPr>
            <a:normAutofit/>
          </a:bodyPr>
          <a:lstStyle/>
          <a:p>
            <a:pPr algn="l"/>
            <a:r>
              <a:rPr lang="fi-FI" sz="3200" dirty="0">
                <a:latin typeface="Times" pitchFamily="2" charset="0"/>
              </a:rPr>
              <a:t>Ruoka ja ruuanlaitto</a:t>
            </a:r>
            <a:br>
              <a:rPr lang="fi-FI" sz="3200" dirty="0">
                <a:latin typeface="Times" pitchFamily="2" charset="0"/>
              </a:rPr>
            </a:br>
            <a:r>
              <a:rPr lang="fi-FI" sz="1600" i="1" dirty="0">
                <a:latin typeface="Times" pitchFamily="2" charset="0"/>
              </a:rPr>
              <a:t>Mistä saat ideoita ja vinkkejä </a:t>
            </a:r>
            <a:r>
              <a:rPr lang="fi-FI" sz="1600" i="1" dirty="0"/>
              <a:t>ruokaan ja ruuanlaittoon</a:t>
            </a:r>
            <a:r>
              <a:rPr lang="fi-FI" sz="1600" i="1" dirty="0">
                <a:latin typeface="Times" pitchFamily="2" charset="0"/>
              </a:rPr>
              <a:t>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283491"/>
              </p:ext>
            </p:extLst>
          </p:nvPr>
        </p:nvGraphicFramePr>
        <p:xfrm>
          <a:off x="2211595" y="1166677"/>
          <a:ext cx="5333943" cy="34703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42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aikakauslehdet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sanomalehdet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jaettavat mainokset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Aikakauslehtien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Sanomalehtien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nettisivustot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 mistään näistä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sp>
        <p:nvSpPr>
          <p:cNvPr id="6" name="Oval 17">
            <a:extLst>
              <a:ext uri="{FF2B5EF4-FFF2-40B4-BE49-F238E27FC236}">
                <a16:creationId xmlns:a16="http://schemas.microsoft.com/office/drawing/2014/main" id="{82765A84-236A-423A-B369-E6F3B52CAE78}"/>
              </a:ext>
            </a:extLst>
          </p:cNvPr>
          <p:cNvSpPr>
            <a:spLocks noChangeAspect="1"/>
          </p:cNvSpPr>
          <p:nvPr/>
        </p:nvSpPr>
        <p:spPr>
          <a:xfrm>
            <a:off x="235936" y="155111"/>
            <a:ext cx="1861378" cy="1861378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62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DA5015-DACB-5547-AF4C-B3C1FE2C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3" y="10955"/>
            <a:ext cx="6156519" cy="945266"/>
          </a:xfrm>
        </p:spPr>
        <p:txBody>
          <a:bodyPr>
            <a:normAutofit fontScale="90000"/>
          </a:bodyPr>
          <a:lstStyle/>
          <a:p>
            <a:pPr algn="l"/>
            <a:r>
              <a:rPr lang="fi-FI" sz="3200" dirty="0">
                <a:latin typeface="Times" pitchFamily="2" charset="0"/>
              </a:rPr>
              <a:t>Silmälasit, piilolinssit ja aurinkolasit</a:t>
            </a:r>
            <a:br>
              <a:rPr lang="fi-FI" sz="3200" dirty="0">
                <a:latin typeface="Times" pitchFamily="2" charset="0"/>
              </a:rPr>
            </a:br>
            <a:r>
              <a:rPr lang="fi-FI" sz="1500" i="1" dirty="0">
                <a:latin typeface="Times" pitchFamily="2" charset="0"/>
              </a:rPr>
              <a:t>Mistä saat ideoita ja vinkkejä silmälasien, piilolinssien ja aurinkolasien ostoon?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3198AF11-6B48-4541-9862-C8786A5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370637"/>
              </p:ext>
            </p:extLst>
          </p:nvPr>
        </p:nvGraphicFramePr>
        <p:xfrm>
          <a:off x="309563" y="955675"/>
          <a:ext cx="8523459" cy="36250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42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503778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kaikista vastaajista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% silmälasien, piilolinssien ja aurinkolasien ostoa seuraavan </a:t>
                      </a:r>
                      <a:br>
                        <a:rPr lang="fi-FI" sz="1200" dirty="0"/>
                      </a:br>
                      <a:r>
                        <a:rPr lang="fi-FI" sz="1200" dirty="0"/>
                        <a:t>12 kk:n aikana harkitsevista </a:t>
                      </a:r>
                      <a:endParaRPr lang="fi-FI" sz="120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740509">
                <a:tc>
                  <a:txBody>
                    <a:bodyPr/>
                    <a:lstStyle/>
                    <a:p>
                      <a:pPr algn="l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Koko väestö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4 297 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Naiset</a:t>
                      </a:r>
                      <a:r>
                        <a:rPr lang="fi-FI" sz="1000" dirty="0"/>
                        <a:t>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2 198 000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2 098 000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Kaikki ostoa harkitsevat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1 565 000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naiset 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921 000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/>
                        <a:t>Ostoa harkitsevat miehet</a:t>
                      </a:r>
                      <a:br>
                        <a:rPr lang="fi-FI" sz="1000" dirty="0"/>
                      </a:br>
                      <a:r>
                        <a:rPr lang="fi-FI" sz="1000" dirty="0" err="1"/>
                        <a:t>est</a:t>
                      </a:r>
                      <a:r>
                        <a:rPr lang="fi-FI" sz="1000" dirty="0"/>
                        <a:t>. 644 000</a:t>
                      </a:r>
                      <a:endParaRPr lang="fi-FI" sz="1000" b="1" dirty="0">
                        <a:latin typeface="Ainslie Cond Book" panose="0200050302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Kotiin jaettavat mainokset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sanomalehdet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3387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Televisio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Painetut aikakauslehdet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Sosiaalinen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Aikakauslehtien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Sanomalehtien nettisivut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nettisivustot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14616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 mistään näistä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pic>
        <p:nvPicPr>
          <p:cNvPr id="6" name="Picture 17">
            <a:extLst>
              <a:ext uri="{FF2B5EF4-FFF2-40B4-BE49-F238E27FC236}">
                <a16:creationId xmlns:a16="http://schemas.microsoft.com/office/drawing/2014/main" id="{D06CC614-19B2-4F1A-9B7A-03B2CA33C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56398"/>
            <a:ext cx="1991167" cy="1991167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382508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1997</Words>
  <Application>Microsoft Macintosh PowerPoint</Application>
  <PresentationFormat>On-screen Show (16:9)</PresentationFormat>
  <Paragraphs>1000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Ainslie Cond Book</vt:lpstr>
      <vt:lpstr>Arial</vt:lpstr>
      <vt:lpstr>Calibri</vt:lpstr>
      <vt:lpstr>Times</vt:lpstr>
      <vt:lpstr>Default Theme</vt:lpstr>
      <vt:lpstr>KMT 2020  Tietolähteiden käyttö hankintapäätöksissä</vt:lpstr>
      <vt:lpstr>Autot Mistä saat ideoita ja vinkkejä autoihin ja auton hankintaan?</vt:lpstr>
      <vt:lpstr>Kodinkoneet, elektroniikka ja tietotekniikka Mistä saat ideoita ja vinkkejä kodinkoneiden, elektroniikan ja tietotekniikan hankintaan?</vt:lpstr>
      <vt:lpstr>Kosmetiikka ja kauneudenhoito Mistä saat ideoita ja vinkkejä kosmetiikan ja kauneudenhoitoon?</vt:lpstr>
      <vt:lpstr>Matkailu Mistä saat ideoita ja vinkkejä matkailuun?</vt:lpstr>
      <vt:lpstr>Muoti ja pukeutuminen Mistä saat ideoita ja vinkkejä muotiin ja pukeutumiseen?</vt:lpstr>
      <vt:lpstr>Remontointi ja rakentaminen Mistä saat ideoita ja vinkkejä remontointiin ja rakentamiseen?</vt:lpstr>
      <vt:lpstr>Ruoka ja ruuanlaitto Mistä saat ideoita ja vinkkejä ruokaan ja ruuanlaittoon?</vt:lpstr>
      <vt:lpstr>Silmälasit, piilolinssit ja aurinkolasit Mistä saat ideoita ja vinkkejä silmälasien, piilolinssien ja aurinkolasien ostoon?</vt:lpstr>
      <vt:lpstr>Sisustaminen ja huonekaluhankinnat Mistä saat ideoita ja vinkkejä sisustamiseen ja huonekaluhankintoihin?</vt:lpstr>
      <vt:lpstr>Säästäminen ja sijoittaminen Mistä saat ideoita ja vinkkejä säästämiseen ja sijoittamiseen?</vt:lpstr>
      <vt:lpstr>Terveyden ja hyvinvoinnin tuotteet/palvelut Mistä saat ideoita ja vinkkejä terveyden ja hyvinvoinnin tuotteista/palveluista?</vt:lpstr>
      <vt:lpstr>Urheiluvaatteet, -jalkineet ja -välineet Mistä saat ideoita ja vinkkejä urheiluvaatteiden, -jalkineiden ja -välineiden hankintaan?</vt:lpstr>
      <vt:lpstr>Yksittäisten medioiden KMT-tulokset saat ilman tunnuksia Mediakorttipalvelusta: www.mediakortit.fi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Outi Itävuo</dc:creator>
  <cp:lastModifiedBy>Outi Itävuo</cp:lastModifiedBy>
  <cp:revision>68</cp:revision>
  <dcterms:created xsi:type="dcterms:W3CDTF">2020-08-26T07:18:56Z</dcterms:created>
  <dcterms:modified xsi:type="dcterms:W3CDTF">2020-10-15T10:53:57Z</dcterms:modified>
</cp:coreProperties>
</file>