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0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notesSlides/notesSlide11.xml" ContentType="application/vnd.openxmlformats-officedocument.presentationml.notesSlid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notesSlides/notesSlide14.xml" ContentType="application/vnd.openxmlformats-officedocument.presentationml.notesSlid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notesSlides/notesSlide15.xml" ContentType="application/vnd.openxmlformats-officedocument.presentationml.notesSlid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notesSlides/notesSlide18.xml" ContentType="application/vnd.openxmlformats-officedocument.presentationml.notesSlid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notesSlides/notesSlide21.xml" ContentType="application/vnd.openxmlformats-officedocument.presentationml.notesSlid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50"/>
  </p:notesMasterIdLst>
  <p:handoutMasterIdLst>
    <p:handoutMasterId r:id="rId51"/>
  </p:handoutMasterIdLst>
  <p:sldIdLst>
    <p:sldId id="304" r:id="rId2"/>
    <p:sldId id="301" r:id="rId3"/>
    <p:sldId id="328" r:id="rId4"/>
    <p:sldId id="329" r:id="rId5"/>
    <p:sldId id="275" r:id="rId6"/>
    <p:sldId id="310" r:id="rId7"/>
    <p:sldId id="330" r:id="rId8"/>
    <p:sldId id="309" r:id="rId9"/>
    <p:sldId id="331" r:id="rId10"/>
    <p:sldId id="302" r:id="rId11"/>
    <p:sldId id="332" r:id="rId12"/>
    <p:sldId id="308" r:id="rId13"/>
    <p:sldId id="333" r:id="rId14"/>
    <p:sldId id="323" r:id="rId15"/>
    <p:sldId id="313" r:id="rId16"/>
    <p:sldId id="334" r:id="rId17"/>
    <p:sldId id="322" r:id="rId18"/>
    <p:sldId id="335" r:id="rId19"/>
    <p:sldId id="312" r:id="rId20"/>
    <p:sldId id="336" r:id="rId21"/>
    <p:sldId id="324" r:id="rId22"/>
    <p:sldId id="321" r:id="rId23"/>
    <p:sldId id="337" r:id="rId24"/>
    <p:sldId id="311" r:id="rId25"/>
    <p:sldId id="338" r:id="rId26"/>
    <p:sldId id="277" r:id="rId27"/>
    <p:sldId id="319" r:id="rId28"/>
    <p:sldId id="339" r:id="rId29"/>
    <p:sldId id="318" r:id="rId30"/>
    <p:sldId id="340" r:id="rId31"/>
    <p:sldId id="325" r:id="rId32"/>
    <p:sldId id="315" r:id="rId33"/>
    <p:sldId id="341" r:id="rId34"/>
    <p:sldId id="317" r:id="rId35"/>
    <p:sldId id="342" r:id="rId36"/>
    <p:sldId id="316" r:id="rId37"/>
    <p:sldId id="343" r:id="rId38"/>
    <p:sldId id="314" r:id="rId39"/>
    <p:sldId id="344" r:id="rId40"/>
    <p:sldId id="300" r:id="rId41"/>
    <p:sldId id="327" r:id="rId42"/>
    <p:sldId id="280" r:id="rId43"/>
    <p:sldId id="281" r:id="rId44"/>
    <p:sldId id="305" r:id="rId45"/>
    <p:sldId id="345" r:id="rId46"/>
    <p:sldId id="307" r:id="rId47"/>
    <p:sldId id="326" r:id="rId48"/>
    <p:sldId id="283" r:id="rId4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–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6" autoAdjust="0"/>
    <p:restoredTop sz="93061" autoAdjust="0"/>
  </p:normalViewPr>
  <p:slideViewPr>
    <p:cSldViewPr snapToGrid="0" snapToObjects="1">
      <p:cViewPr varScale="1">
        <p:scale>
          <a:sx n="159" d="100"/>
          <a:sy n="159" d="100"/>
        </p:scale>
        <p:origin x="78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51" d="100"/>
          <a:sy n="51" d="100"/>
        </p:scale>
        <p:origin x="2692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3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4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5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6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8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0.xlsx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1.xlsx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2.xlsx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3.xlsx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Sarja 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Taul1!$A$2:$A$5</c:f>
              <c:strCache>
                <c:ptCount val="4"/>
                <c:pt idx="0">
                  <c:v>Luotan bloggaajien ja tubettajien tuotesuosituksiin</c:v>
                </c:pt>
                <c:pt idx="1">
                  <c:v>Suomalaiset aikakauslehdet tarjoavat luotettavia tuotesuosituksia</c:v>
                </c:pt>
                <c:pt idx="2">
                  <c:v>Suomalaiset aikakauslehdet tarjoavat luotettavia vertailuja ja testejä</c:v>
                </c:pt>
                <c:pt idx="3">
                  <c:v>Suomalaiset aikakauslehdet ovat laadukkaita</c:v>
                </c:pt>
              </c:strCache>
            </c:strRef>
          </c:cat>
          <c:val>
            <c:numRef>
              <c:f>Taul1!$B$2:$B$5</c:f>
              <c:numCache>
                <c:formatCode>General</c:formatCode>
                <c:ptCount val="4"/>
                <c:pt idx="0">
                  <c:v>17</c:v>
                </c:pt>
                <c:pt idx="1">
                  <c:v>65</c:v>
                </c:pt>
                <c:pt idx="2">
                  <c:v>70</c:v>
                </c:pt>
                <c:pt idx="3">
                  <c:v>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7E2-4B02-8101-210DB564082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44930655"/>
        <c:axId val="447943055"/>
      </c:barChart>
      <c:catAx>
        <c:axId val="44493065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447943055"/>
        <c:crosses val="autoZero"/>
        <c:auto val="1"/>
        <c:lblAlgn val="ctr"/>
        <c:lblOffset val="100"/>
        <c:noMultiLvlLbl val="0"/>
      </c:catAx>
      <c:valAx>
        <c:axId val="447943055"/>
        <c:scaling>
          <c:orientation val="minMax"/>
          <c:max val="100"/>
        </c:scaling>
        <c:delete val="1"/>
        <c:axPos val="b"/>
        <c:numFmt formatCode="General" sourceLinked="1"/>
        <c:majorTickMark val="none"/>
        <c:minorTickMark val="none"/>
        <c:tickLblPos val="nextTo"/>
        <c:crossAx val="44493065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>
        <a:alpha val="97000"/>
      </a:schemeClr>
    </a:solidFill>
    <a:ln>
      <a:noFill/>
    </a:ln>
    <a:effectLst/>
  </c:spPr>
  <c:txPr>
    <a:bodyPr/>
    <a:lstStyle/>
    <a:p>
      <a:pPr>
        <a:defRPr/>
      </a:pPr>
      <a:endParaRPr lang="en-FI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0042043638798039"/>
          <c:y val="8.7858899836473298E-2"/>
          <c:w val="0.48020910242726778"/>
          <c:h val="0.8724513886026027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Sarja 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Taul1!$A$2:$A$3</c:f>
              <c:strCache>
                <c:ptCount val="2"/>
                <c:pt idx="0">
                  <c:v>Seuraan itselleni tärkeitä aikakauslehtiä sosiaalisessa mediassa</c:v>
                </c:pt>
                <c:pt idx="1">
                  <c:v>Luen itselleni tärkeät aikakauslehdet kannesta kanteen</c:v>
                </c:pt>
              </c:strCache>
            </c:strRef>
          </c:cat>
          <c:val>
            <c:numRef>
              <c:f>Taul1!$B$2:$B$3</c:f>
              <c:numCache>
                <c:formatCode>General</c:formatCode>
                <c:ptCount val="2"/>
                <c:pt idx="0">
                  <c:v>35</c:v>
                </c:pt>
                <c:pt idx="1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76-4D0D-A03B-9C48C5F6BF5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05148351"/>
        <c:axId val="574643199"/>
      </c:barChart>
      <c:catAx>
        <c:axId val="40514835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574643199"/>
        <c:crosses val="autoZero"/>
        <c:auto val="1"/>
        <c:lblAlgn val="ctr"/>
        <c:lblOffset val="100"/>
        <c:noMultiLvlLbl val="0"/>
      </c:catAx>
      <c:valAx>
        <c:axId val="574643199"/>
        <c:scaling>
          <c:orientation val="minMax"/>
          <c:max val="100"/>
          <c:min val="0"/>
        </c:scaling>
        <c:delete val="1"/>
        <c:axPos val="b"/>
        <c:numFmt formatCode="General" sourceLinked="1"/>
        <c:majorTickMark val="none"/>
        <c:minorTickMark val="none"/>
        <c:tickLblPos val="nextTo"/>
        <c:crossAx val="4051483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>
        <a:alpha val="97000"/>
      </a:schemeClr>
    </a:solidFill>
    <a:ln>
      <a:noFill/>
    </a:ln>
    <a:effectLst/>
  </c:spPr>
  <c:txPr>
    <a:bodyPr/>
    <a:lstStyle/>
    <a:p>
      <a:pPr>
        <a:defRPr/>
      </a:pPr>
      <a:endParaRPr lang="en-FI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67334536537664"/>
          <c:y val="0.10759733663865541"/>
          <c:w val="0.7857554464513935"/>
          <c:h val="0.73273079799231811"/>
        </c:manualLayout>
      </c:layout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Sarja 1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Taul1!$A$2:$A$7</c:f>
              <c:strCache>
                <c:ptCount val="6"/>
                <c:pt idx="0">
                  <c:v>15-24 vuotta</c:v>
                </c:pt>
                <c:pt idx="1">
                  <c:v>25-34 vuotta</c:v>
                </c:pt>
                <c:pt idx="2">
                  <c:v>35-44 vuotta</c:v>
                </c:pt>
                <c:pt idx="3">
                  <c:v>45-54 vuotta</c:v>
                </c:pt>
                <c:pt idx="4">
                  <c:v>55-64 vuotta</c:v>
                </c:pt>
                <c:pt idx="5">
                  <c:v>65+ vuotta</c:v>
                </c:pt>
              </c:strCache>
            </c:strRef>
          </c:cat>
          <c:val>
            <c:numRef>
              <c:f>Taul1!$B$2:$B$7</c:f>
              <c:numCache>
                <c:formatCode>General</c:formatCode>
                <c:ptCount val="6"/>
                <c:pt idx="0">
                  <c:v>40</c:v>
                </c:pt>
                <c:pt idx="1">
                  <c:v>48</c:v>
                </c:pt>
                <c:pt idx="2">
                  <c:v>57</c:v>
                </c:pt>
                <c:pt idx="3">
                  <c:v>61</c:v>
                </c:pt>
                <c:pt idx="4">
                  <c:v>60</c:v>
                </c:pt>
                <c:pt idx="5">
                  <c:v>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BFB-484E-82AA-E8316292B71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953832895"/>
        <c:axId val="1119961391"/>
      </c:lineChart>
      <c:catAx>
        <c:axId val="9538328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1119961391"/>
        <c:crosses val="autoZero"/>
        <c:auto val="1"/>
        <c:lblAlgn val="ctr"/>
        <c:lblOffset val="100"/>
        <c:noMultiLvlLbl val="0"/>
      </c:catAx>
      <c:valAx>
        <c:axId val="1119961391"/>
        <c:scaling>
          <c:orientation val="minMax"/>
          <c:max val="100"/>
        </c:scaling>
        <c:delete val="1"/>
        <c:axPos val="l"/>
        <c:majorGridlines>
          <c:spPr>
            <a:ln w="12700" cap="flat" cmpd="sng" algn="ctr">
              <a:solidFill>
                <a:schemeClr val="bg1">
                  <a:lumMod val="85000"/>
                </a:schemeClr>
              </a:solidFill>
              <a:prstDash val="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953832895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>
        <a:alpha val="88000"/>
      </a:schemeClr>
    </a:solidFill>
    <a:ln>
      <a:noFill/>
    </a:ln>
    <a:effectLst/>
  </c:spPr>
  <c:txPr>
    <a:bodyPr/>
    <a:lstStyle/>
    <a:p>
      <a:pPr>
        <a:defRPr/>
      </a:pPr>
      <a:endParaRPr lang="en-FI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67334536537664"/>
          <c:y val="0.10759733663865541"/>
          <c:w val="0.7857554464513935"/>
          <c:h val="0.73273079799231811"/>
        </c:manualLayout>
      </c:layout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Sarja 1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Taul1!$A$2:$A$7</c:f>
              <c:strCache>
                <c:ptCount val="6"/>
                <c:pt idx="0">
                  <c:v>15-24 vuotta</c:v>
                </c:pt>
                <c:pt idx="1">
                  <c:v>25-34 vuotta</c:v>
                </c:pt>
                <c:pt idx="2">
                  <c:v>35-44 vuotta</c:v>
                </c:pt>
                <c:pt idx="3">
                  <c:v>45-54 vuotta</c:v>
                </c:pt>
                <c:pt idx="4">
                  <c:v>55-64 vuotta</c:v>
                </c:pt>
                <c:pt idx="5">
                  <c:v>65+ vuotta</c:v>
                </c:pt>
              </c:strCache>
            </c:strRef>
          </c:cat>
          <c:val>
            <c:numRef>
              <c:f>Taul1!$B$2:$B$7</c:f>
              <c:numCache>
                <c:formatCode>General</c:formatCode>
                <c:ptCount val="6"/>
                <c:pt idx="0">
                  <c:v>43</c:v>
                </c:pt>
                <c:pt idx="1">
                  <c:v>37</c:v>
                </c:pt>
                <c:pt idx="2">
                  <c:v>39</c:v>
                </c:pt>
                <c:pt idx="3">
                  <c:v>36</c:v>
                </c:pt>
                <c:pt idx="4">
                  <c:v>30</c:v>
                </c:pt>
                <c:pt idx="5">
                  <c:v>32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BFB-484E-82AA-E8316292B71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953832895"/>
        <c:axId val="1119961391"/>
      </c:lineChart>
      <c:catAx>
        <c:axId val="9538328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1119961391"/>
        <c:crosses val="autoZero"/>
        <c:auto val="1"/>
        <c:lblAlgn val="ctr"/>
        <c:lblOffset val="100"/>
        <c:noMultiLvlLbl val="0"/>
      </c:catAx>
      <c:valAx>
        <c:axId val="1119961391"/>
        <c:scaling>
          <c:orientation val="minMax"/>
          <c:max val="100"/>
        </c:scaling>
        <c:delete val="1"/>
        <c:axPos val="l"/>
        <c:majorGridlines>
          <c:spPr>
            <a:ln w="12700" cap="flat" cmpd="sng" algn="ctr">
              <a:solidFill>
                <a:schemeClr val="bg1">
                  <a:lumMod val="85000"/>
                </a:schemeClr>
              </a:solidFill>
              <a:prstDash val="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953832895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>
        <a:alpha val="88000"/>
      </a:schemeClr>
    </a:solidFill>
    <a:ln>
      <a:noFill/>
    </a:ln>
    <a:effectLst/>
  </c:spPr>
  <c:txPr>
    <a:bodyPr/>
    <a:lstStyle/>
    <a:p>
      <a:pPr>
        <a:defRPr/>
      </a:pPr>
      <a:endParaRPr lang="en-FI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Sarja 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Taul1!$A$2:$A$3</c:f>
              <c:strCache>
                <c:ptCount val="2"/>
                <c:pt idx="0">
                  <c:v>Mainokset kuuluvat aikakauslehden sisältöön</c:v>
                </c:pt>
                <c:pt idx="1">
                  <c:v>Mainokset aikakauslehdissä tekevät uutuudet tutuiksi</c:v>
                </c:pt>
              </c:strCache>
            </c:strRef>
          </c:cat>
          <c:val>
            <c:numRef>
              <c:f>Taul1!$B$2:$B$3</c:f>
              <c:numCache>
                <c:formatCode>General</c:formatCode>
                <c:ptCount val="2"/>
                <c:pt idx="0">
                  <c:v>60</c:v>
                </c:pt>
                <c:pt idx="1">
                  <c:v>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BD-4DAC-A713-29B7A2D79BB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576407327"/>
        <c:axId val="577059183"/>
      </c:barChart>
      <c:catAx>
        <c:axId val="57640732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577059183"/>
        <c:crosses val="autoZero"/>
        <c:auto val="1"/>
        <c:lblAlgn val="ctr"/>
        <c:lblOffset val="100"/>
        <c:noMultiLvlLbl val="0"/>
      </c:catAx>
      <c:valAx>
        <c:axId val="577059183"/>
        <c:scaling>
          <c:orientation val="minMax"/>
          <c:max val="100"/>
          <c:min val="0"/>
        </c:scaling>
        <c:delete val="1"/>
        <c:axPos val="b"/>
        <c:numFmt formatCode="General" sourceLinked="1"/>
        <c:majorTickMark val="none"/>
        <c:minorTickMark val="none"/>
        <c:tickLblPos val="nextTo"/>
        <c:crossAx val="57640732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>
        <a:alpha val="97000"/>
      </a:schemeClr>
    </a:solidFill>
    <a:ln>
      <a:noFill/>
    </a:ln>
    <a:effectLst/>
  </c:spPr>
  <c:txPr>
    <a:bodyPr/>
    <a:lstStyle/>
    <a:p>
      <a:pPr>
        <a:defRPr/>
      </a:pPr>
      <a:endParaRPr lang="en-FI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67334536537664"/>
          <c:y val="0.10759733663865541"/>
          <c:w val="0.7857554464513935"/>
          <c:h val="0.73273079799231811"/>
        </c:manualLayout>
      </c:layout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Sarja 1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Taul1!$A$2:$A$7</c:f>
              <c:strCache>
                <c:ptCount val="6"/>
                <c:pt idx="0">
                  <c:v>15-24 vuotta</c:v>
                </c:pt>
                <c:pt idx="1">
                  <c:v>25-34 vuotta</c:v>
                </c:pt>
                <c:pt idx="2">
                  <c:v>35-44 vuotta</c:v>
                </c:pt>
                <c:pt idx="3">
                  <c:v>45-54 vuotta</c:v>
                </c:pt>
                <c:pt idx="4">
                  <c:v>55-64 vuotta</c:v>
                </c:pt>
                <c:pt idx="5">
                  <c:v>65+ vuotta</c:v>
                </c:pt>
              </c:strCache>
            </c:strRef>
          </c:cat>
          <c:val>
            <c:numRef>
              <c:f>Taul1!$B$2:$B$7</c:f>
              <c:numCache>
                <c:formatCode>General</c:formatCode>
                <c:ptCount val="6"/>
                <c:pt idx="0">
                  <c:v>67</c:v>
                </c:pt>
                <c:pt idx="1">
                  <c:v>66</c:v>
                </c:pt>
                <c:pt idx="2">
                  <c:v>71</c:v>
                </c:pt>
                <c:pt idx="3">
                  <c:v>72</c:v>
                </c:pt>
                <c:pt idx="4">
                  <c:v>69</c:v>
                </c:pt>
                <c:pt idx="5">
                  <c:v>69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BFB-484E-82AA-E8316292B71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953832895"/>
        <c:axId val="1119961391"/>
      </c:lineChart>
      <c:catAx>
        <c:axId val="9538328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1119961391"/>
        <c:crosses val="autoZero"/>
        <c:auto val="1"/>
        <c:lblAlgn val="ctr"/>
        <c:lblOffset val="100"/>
        <c:noMultiLvlLbl val="0"/>
      </c:catAx>
      <c:valAx>
        <c:axId val="1119961391"/>
        <c:scaling>
          <c:orientation val="minMax"/>
          <c:max val="100"/>
        </c:scaling>
        <c:delete val="1"/>
        <c:axPos val="l"/>
        <c:majorGridlines>
          <c:spPr>
            <a:ln w="12700" cap="flat" cmpd="sng" algn="ctr">
              <a:solidFill>
                <a:schemeClr val="bg1">
                  <a:lumMod val="85000"/>
                </a:schemeClr>
              </a:solidFill>
              <a:prstDash val="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953832895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>
        <a:alpha val="88000"/>
      </a:schemeClr>
    </a:solidFill>
    <a:ln>
      <a:noFill/>
    </a:ln>
    <a:effectLst/>
  </c:spPr>
  <c:txPr>
    <a:bodyPr/>
    <a:lstStyle/>
    <a:p>
      <a:pPr>
        <a:defRPr/>
      </a:pPr>
      <a:endParaRPr lang="en-FI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67334536537664"/>
          <c:y val="0.10759733663865541"/>
          <c:w val="0.7857554464513935"/>
          <c:h val="0.73273079799231811"/>
        </c:manualLayout>
      </c:layout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Sarja 1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Taul1!$A$2:$A$7</c:f>
              <c:strCache>
                <c:ptCount val="6"/>
                <c:pt idx="0">
                  <c:v>15-24 vuotta</c:v>
                </c:pt>
                <c:pt idx="1">
                  <c:v>25-34 vuotta</c:v>
                </c:pt>
                <c:pt idx="2">
                  <c:v>35-44 vuotta</c:v>
                </c:pt>
                <c:pt idx="3">
                  <c:v>45-54 vuotta</c:v>
                </c:pt>
                <c:pt idx="4">
                  <c:v>55-64 vuotta</c:v>
                </c:pt>
                <c:pt idx="5">
                  <c:v>65+ vuotta</c:v>
                </c:pt>
              </c:strCache>
            </c:strRef>
          </c:cat>
          <c:val>
            <c:numRef>
              <c:f>Taul1!$B$2:$B$7</c:f>
              <c:numCache>
                <c:formatCode>General</c:formatCode>
                <c:ptCount val="6"/>
                <c:pt idx="0">
                  <c:v>60</c:v>
                </c:pt>
                <c:pt idx="1">
                  <c:v>63</c:v>
                </c:pt>
                <c:pt idx="2">
                  <c:v>63</c:v>
                </c:pt>
                <c:pt idx="3">
                  <c:v>63</c:v>
                </c:pt>
                <c:pt idx="4">
                  <c:v>60</c:v>
                </c:pt>
                <c:pt idx="5">
                  <c:v>57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BFB-484E-82AA-E8316292B71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953832895"/>
        <c:axId val="1119961391"/>
      </c:lineChart>
      <c:catAx>
        <c:axId val="9538328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1119961391"/>
        <c:crosses val="autoZero"/>
        <c:auto val="1"/>
        <c:lblAlgn val="ctr"/>
        <c:lblOffset val="100"/>
        <c:noMultiLvlLbl val="0"/>
      </c:catAx>
      <c:valAx>
        <c:axId val="1119961391"/>
        <c:scaling>
          <c:orientation val="minMax"/>
          <c:max val="100"/>
        </c:scaling>
        <c:delete val="1"/>
        <c:axPos val="l"/>
        <c:majorGridlines>
          <c:spPr>
            <a:ln w="12700" cap="flat" cmpd="sng" algn="ctr">
              <a:solidFill>
                <a:schemeClr val="bg1">
                  <a:lumMod val="85000"/>
                </a:schemeClr>
              </a:solidFill>
              <a:prstDash val="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953832895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>
        <a:alpha val="88000"/>
      </a:schemeClr>
    </a:solidFill>
    <a:ln>
      <a:noFill/>
    </a:ln>
    <a:effectLst/>
  </c:spPr>
  <c:txPr>
    <a:bodyPr/>
    <a:lstStyle/>
    <a:p>
      <a:pPr>
        <a:defRPr/>
      </a:pPr>
      <a:endParaRPr lang="en-FI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Sarja 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Taul1!$A$2:$A$5</c:f>
              <c:strCache>
                <c:ptCount val="4"/>
                <c:pt idx="0">
                  <c:v>Kokeilen aikakauslehdissä olevia tuotenäytteitä (esim. elintarvikkeita tai kosmetiikkaa)</c:v>
                </c:pt>
                <c:pt idx="1">
                  <c:v>Olen ostanut tuotteita aikakauslehdessä näkemieni mainosten perusteella</c:v>
                </c:pt>
                <c:pt idx="2">
                  <c:v>Olen hakenut lisätietoa aikakauslehdessä mainostetusta tuotteesta esim. netistä</c:v>
                </c:pt>
                <c:pt idx="3">
                  <c:v>Kokeilen aikakauslehden mainoksissa olevia vinkkejä tai ohjeita (esim. reseptejä)</c:v>
                </c:pt>
              </c:strCache>
            </c:strRef>
          </c:cat>
          <c:val>
            <c:numRef>
              <c:f>Taul1!$B$2:$B$5</c:f>
              <c:numCache>
                <c:formatCode>General</c:formatCode>
                <c:ptCount val="4"/>
                <c:pt idx="0">
                  <c:v>40</c:v>
                </c:pt>
                <c:pt idx="1">
                  <c:v>45</c:v>
                </c:pt>
                <c:pt idx="2">
                  <c:v>52</c:v>
                </c:pt>
                <c:pt idx="3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BD-4DAC-A713-29B7A2D79BB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576407327"/>
        <c:axId val="577059183"/>
      </c:barChart>
      <c:catAx>
        <c:axId val="576407327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577059183"/>
        <c:crosses val="autoZero"/>
        <c:auto val="1"/>
        <c:lblAlgn val="ctr"/>
        <c:lblOffset val="100"/>
        <c:noMultiLvlLbl val="0"/>
      </c:catAx>
      <c:valAx>
        <c:axId val="577059183"/>
        <c:scaling>
          <c:orientation val="minMax"/>
          <c:max val="100"/>
        </c:scaling>
        <c:delete val="1"/>
        <c:axPos val="b"/>
        <c:numFmt formatCode="General" sourceLinked="1"/>
        <c:majorTickMark val="none"/>
        <c:minorTickMark val="none"/>
        <c:tickLblPos val="nextTo"/>
        <c:crossAx val="576407327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>
        <a:alpha val="97000"/>
      </a:schemeClr>
    </a:solidFill>
    <a:ln>
      <a:noFill/>
    </a:ln>
    <a:effectLst/>
  </c:spPr>
  <c:txPr>
    <a:bodyPr/>
    <a:lstStyle/>
    <a:p>
      <a:pPr>
        <a:defRPr/>
      </a:pPr>
      <a:endParaRPr lang="en-FI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67334536537664"/>
          <c:y val="0.10759733663865541"/>
          <c:w val="0.7857554464513935"/>
          <c:h val="0.73273079799231811"/>
        </c:manualLayout>
      </c:layout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Sarja 1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Taul1!$A$2:$A$7</c:f>
              <c:strCache>
                <c:ptCount val="6"/>
                <c:pt idx="0">
                  <c:v>15-24 vuotta</c:v>
                </c:pt>
                <c:pt idx="1">
                  <c:v>25-34 vuotta</c:v>
                </c:pt>
                <c:pt idx="2">
                  <c:v>35-44 vuotta</c:v>
                </c:pt>
                <c:pt idx="3">
                  <c:v>45-54 vuotta</c:v>
                </c:pt>
                <c:pt idx="4">
                  <c:v>55-64 vuotta</c:v>
                </c:pt>
                <c:pt idx="5">
                  <c:v>65+ vuotta</c:v>
                </c:pt>
              </c:strCache>
            </c:strRef>
          </c:cat>
          <c:val>
            <c:numRef>
              <c:f>Taul1!$B$2:$B$7</c:f>
              <c:numCache>
                <c:formatCode>General</c:formatCode>
                <c:ptCount val="6"/>
                <c:pt idx="0">
                  <c:v>59</c:v>
                </c:pt>
                <c:pt idx="1">
                  <c:v>60</c:v>
                </c:pt>
                <c:pt idx="2">
                  <c:v>64</c:v>
                </c:pt>
                <c:pt idx="3">
                  <c:v>67</c:v>
                </c:pt>
                <c:pt idx="4">
                  <c:v>62</c:v>
                </c:pt>
                <c:pt idx="5">
                  <c:v>60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BFB-484E-82AA-E8316292B71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953832895"/>
        <c:axId val="1119961391"/>
      </c:lineChart>
      <c:catAx>
        <c:axId val="9538328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1119961391"/>
        <c:crosses val="autoZero"/>
        <c:auto val="1"/>
        <c:lblAlgn val="ctr"/>
        <c:lblOffset val="100"/>
        <c:noMultiLvlLbl val="0"/>
      </c:catAx>
      <c:valAx>
        <c:axId val="1119961391"/>
        <c:scaling>
          <c:orientation val="minMax"/>
          <c:max val="100"/>
        </c:scaling>
        <c:delete val="1"/>
        <c:axPos val="l"/>
        <c:majorGridlines>
          <c:spPr>
            <a:ln w="12700" cap="flat" cmpd="sng" algn="ctr">
              <a:solidFill>
                <a:schemeClr val="bg1">
                  <a:lumMod val="85000"/>
                </a:schemeClr>
              </a:solidFill>
              <a:prstDash val="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953832895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>
        <a:alpha val="88000"/>
      </a:schemeClr>
    </a:solidFill>
    <a:ln>
      <a:noFill/>
    </a:ln>
    <a:effectLst/>
  </c:spPr>
  <c:txPr>
    <a:bodyPr/>
    <a:lstStyle/>
    <a:p>
      <a:pPr>
        <a:defRPr/>
      </a:pPr>
      <a:endParaRPr lang="en-FI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67334536537664"/>
          <c:y val="0.10759733663865541"/>
          <c:w val="0.7857554464513935"/>
          <c:h val="0.73273079799231811"/>
        </c:manualLayout>
      </c:layout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Sarja 1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Taul1!$A$2:$A$7</c:f>
              <c:strCache>
                <c:ptCount val="6"/>
                <c:pt idx="0">
                  <c:v>15-24 vuotta</c:v>
                </c:pt>
                <c:pt idx="1">
                  <c:v>25-34 vuotta</c:v>
                </c:pt>
                <c:pt idx="2">
                  <c:v>35-44 vuotta</c:v>
                </c:pt>
                <c:pt idx="3">
                  <c:v>45-54 vuotta</c:v>
                </c:pt>
                <c:pt idx="4">
                  <c:v>55-64 vuotta</c:v>
                </c:pt>
                <c:pt idx="5">
                  <c:v>65+ vuotta</c:v>
                </c:pt>
              </c:strCache>
            </c:strRef>
          </c:cat>
          <c:val>
            <c:numRef>
              <c:f>Taul1!$B$2:$B$7</c:f>
              <c:numCache>
                <c:formatCode>General</c:formatCode>
                <c:ptCount val="6"/>
                <c:pt idx="0">
                  <c:v>40</c:v>
                </c:pt>
                <c:pt idx="1">
                  <c:v>41</c:v>
                </c:pt>
                <c:pt idx="2">
                  <c:v>50</c:v>
                </c:pt>
                <c:pt idx="3">
                  <c:v>52</c:v>
                </c:pt>
                <c:pt idx="4">
                  <c:v>46</c:v>
                </c:pt>
                <c:pt idx="5">
                  <c:v>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BFB-484E-82AA-E8316292B71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953832895"/>
        <c:axId val="1119961391"/>
      </c:lineChart>
      <c:catAx>
        <c:axId val="9538328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1119961391"/>
        <c:crosses val="autoZero"/>
        <c:auto val="1"/>
        <c:lblAlgn val="ctr"/>
        <c:lblOffset val="100"/>
        <c:noMultiLvlLbl val="0"/>
      </c:catAx>
      <c:valAx>
        <c:axId val="1119961391"/>
        <c:scaling>
          <c:orientation val="minMax"/>
          <c:max val="100"/>
        </c:scaling>
        <c:delete val="1"/>
        <c:axPos val="l"/>
        <c:majorGridlines>
          <c:spPr>
            <a:ln w="12700" cap="flat" cmpd="sng" algn="ctr">
              <a:solidFill>
                <a:schemeClr val="bg1">
                  <a:lumMod val="85000"/>
                </a:schemeClr>
              </a:solidFill>
              <a:prstDash val="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953832895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>
        <a:alpha val="88000"/>
      </a:schemeClr>
    </a:solidFill>
    <a:ln>
      <a:noFill/>
    </a:ln>
    <a:effectLst/>
  </c:spPr>
  <c:txPr>
    <a:bodyPr/>
    <a:lstStyle/>
    <a:p>
      <a:pPr>
        <a:defRPr/>
      </a:pPr>
      <a:endParaRPr lang="en-FI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67334536537664"/>
          <c:y val="0.10759733663865541"/>
          <c:w val="0.7857554464513935"/>
          <c:h val="0.73273079799231811"/>
        </c:manualLayout>
      </c:layout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Sarja 1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Taul1!$A$2:$A$7</c:f>
              <c:strCache>
                <c:ptCount val="6"/>
                <c:pt idx="0">
                  <c:v>15-24 vuotta</c:v>
                </c:pt>
                <c:pt idx="1">
                  <c:v>25-34 vuotta</c:v>
                </c:pt>
                <c:pt idx="2">
                  <c:v>35-44 vuotta</c:v>
                </c:pt>
                <c:pt idx="3">
                  <c:v>45-54 vuotta</c:v>
                </c:pt>
                <c:pt idx="4">
                  <c:v>55-64 vuotta</c:v>
                </c:pt>
                <c:pt idx="5">
                  <c:v>65+ vuotta</c:v>
                </c:pt>
              </c:strCache>
            </c:strRef>
          </c:cat>
          <c:val>
            <c:numRef>
              <c:f>Taul1!$B$2:$B$7</c:f>
              <c:numCache>
                <c:formatCode>General</c:formatCode>
                <c:ptCount val="6"/>
                <c:pt idx="0">
                  <c:v>40</c:v>
                </c:pt>
                <c:pt idx="1">
                  <c:v>41</c:v>
                </c:pt>
                <c:pt idx="2">
                  <c:v>50</c:v>
                </c:pt>
                <c:pt idx="3">
                  <c:v>52</c:v>
                </c:pt>
                <c:pt idx="4">
                  <c:v>46</c:v>
                </c:pt>
                <c:pt idx="5">
                  <c:v>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BFB-484E-82AA-E8316292B71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953832895"/>
        <c:axId val="1119961391"/>
      </c:lineChart>
      <c:catAx>
        <c:axId val="9538328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1119961391"/>
        <c:crosses val="autoZero"/>
        <c:auto val="1"/>
        <c:lblAlgn val="ctr"/>
        <c:lblOffset val="100"/>
        <c:noMultiLvlLbl val="0"/>
      </c:catAx>
      <c:valAx>
        <c:axId val="1119961391"/>
        <c:scaling>
          <c:orientation val="minMax"/>
          <c:max val="100"/>
        </c:scaling>
        <c:delete val="1"/>
        <c:axPos val="l"/>
        <c:majorGridlines>
          <c:spPr>
            <a:ln w="12700" cap="flat" cmpd="sng" algn="ctr">
              <a:solidFill>
                <a:schemeClr val="bg1">
                  <a:lumMod val="85000"/>
                </a:schemeClr>
              </a:solidFill>
              <a:prstDash val="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953832895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>
        <a:alpha val="88000"/>
      </a:schemeClr>
    </a:solidFill>
    <a:ln>
      <a:noFill/>
    </a:ln>
    <a:effectLst/>
  </c:spPr>
  <c:txPr>
    <a:bodyPr/>
    <a:lstStyle/>
    <a:p>
      <a:pPr>
        <a:defRPr/>
      </a:pPr>
      <a:endParaRPr lang="en-F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67334536537664"/>
          <c:y val="0.10759733663865541"/>
          <c:w val="0.7857554464513935"/>
          <c:h val="0.73273079799231811"/>
        </c:manualLayout>
      </c:layout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Sarja 1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Taul1!$A$2:$A$7</c:f>
              <c:strCache>
                <c:ptCount val="6"/>
                <c:pt idx="0">
                  <c:v>15-24 vuotta</c:v>
                </c:pt>
                <c:pt idx="1">
                  <c:v>25-34 vuotta</c:v>
                </c:pt>
                <c:pt idx="2">
                  <c:v>35-44 vuotta</c:v>
                </c:pt>
                <c:pt idx="3">
                  <c:v>45-54 vuotta</c:v>
                </c:pt>
                <c:pt idx="4">
                  <c:v>55-64 vuotta</c:v>
                </c:pt>
                <c:pt idx="5">
                  <c:v>65+ vuotta</c:v>
                </c:pt>
              </c:strCache>
            </c:strRef>
          </c:cat>
          <c:val>
            <c:numRef>
              <c:f>Taul1!$B$2:$B$7</c:f>
              <c:numCache>
                <c:formatCode>General</c:formatCode>
                <c:ptCount val="6"/>
                <c:pt idx="0">
                  <c:v>77</c:v>
                </c:pt>
                <c:pt idx="1">
                  <c:v>79</c:v>
                </c:pt>
                <c:pt idx="2">
                  <c:v>84</c:v>
                </c:pt>
                <c:pt idx="3">
                  <c:v>86</c:v>
                </c:pt>
                <c:pt idx="4">
                  <c:v>85</c:v>
                </c:pt>
                <c:pt idx="5">
                  <c:v>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BFB-484E-82AA-E8316292B71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953832895"/>
        <c:axId val="1119961391"/>
      </c:lineChart>
      <c:catAx>
        <c:axId val="9538328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1119961391"/>
        <c:crosses val="autoZero"/>
        <c:auto val="1"/>
        <c:lblAlgn val="ctr"/>
        <c:lblOffset val="100"/>
        <c:noMultiLvlLbl val="0"/>
      </c:catAx>
      <c:valAx>
        <c:axId val="1119961391"/>
        <c:scaling>
          <c:orientation val="minMax"/>
          <c:max val="100"/>
        </c:scaling>
        <c:delete val="1"/>
        <c:axPos val="l"/>
        <c:majorGridlines>
          <c:spPr>
            <a:ln w="12700" cap="flat" cmpd="sng" algn="ctr">
              <a:solidFill>
                <a:schemeClr val="bg1">
                  <a:lumMod val="85000"/>
                </a:schemeClr>
              </a:solidFill>
              <a:prstDash val="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953832895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>
        <a:alpha val="88000"/>
      </a:schemeClr>
    </a:solidFill>
    <a:ln>
      <a:noFill/>
    </a:ln>
    <a:effectLst/>
  </c:spPr>
  <c:txPr>
    <a:bodyPr/>
    <a:lstStyle/>
    <a:p>
      <a:pPr>
        <a:defRPr/>
      </a:pPr>
      <a:endParaRPr lang="en-FI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67334536537664"/>
          <c:y val="0.10759733663865541"/>
          <c:w val="0.7857554464513935"/>
          <c:h val="0.73273079799231811"/>
        </c:manualLayout>
      </c:layout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Sarja 1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Taul1!$A$2:$A$7</c:f>
              <c:strCache>
                <c:ptCount val="6"/>
                <c:pt idx="0">
                  <c:v>15-24 vuotta</c:v>
                </c:pt>
                <c:pt idx="1">
                  <c:v>25-34 vuotta</c:v>
                </c:pt>
                <c:pt idx="2">
                  <c:v>35-44 vuotta</c:v>
                </c:pt>
                <c:pt idx="3">
                  <c:v>45-54 vuotta</c:v>
                </c:pt>
                <c:pt idx="4">
                  <c:v>55-64 vuotta</c:v>
                </c:pt>
                <c:pt idx="5">
                  <c:v>65+ vuotta</c:v>
                </c:pt>
              </c:strCache>
            </c:strRef>
          </c:cat>
          <c:val>
            <c:numRef>
              <c:f>Taul1!$B$2:$B$7</c:f>
              <c:numCache>
                <c:formatCode>General</c:formatCode>
                <c:ptCount val="6"/>
                <c:pt idx="0">
                  <c:v>45</c:v>
                </c:pt>
                <c:pt idx="1">
                  <c:v>40</c:v>
                </c:pt>
                <c:pt idx="2">
                  <c:v>44</c:v>
                </c:pt>
                <c:pt idx="3">
                  <c:v>43</c:v>
                </c:pt>
                <c:pt idx="4">
                  <c:v>38</c:v>
                </c:pt>
                <c:pt idx="5">
                  <c:v>36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BFB-484E-82AA-E8316292B71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953832895"/>
        <c:axId val="1119961391"/>
      </c:lineChart>
      <c:catAx>
        <c:axId val="9538328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1119961391"/>
        <c:crosses val="autoZero"/>
        <c:auto val="1"/>
        <c:lblAlgn val="ctr"/>
        <c:lblOffset val="100"/>
        <c:noMultiLvlLbl val="0"/>
      </c:catAx>
      <c:valAx>
        <c:axId val="1119961391"/>
        <c:scaling>
          <c:orientation val="minMax"/>
          <c:max val="100"/>
        </c:scaling>
        <c:delete val="1"/>
        <c:axPos val="l"/>
        <c:majorGridlines>
          <c:spPr>
            <a:ln w="12700" cap="flat" cmpd="sng" algn="ctr">
              <a:solidFill>
                <a:schemeClr val="bg1">
                  <a:lumMod val="85000"/>
                </a:schemeClr>
              </a:solidFill>
              <a:prstDash val="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953832895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>
        <a:alpha val="88000"/>
      </a:schemeClr>
    </a:solidFill>
    <a:ln>
      <a:noFill/>
    </a:ln>
    <a:effectLst/>
  </c:spPr>
  <c:txPr>
    <a:bodyPr/>
    <a:lstStyle/>
    <a:p>
      <a:pPr>
        <a:defRPr/>
      </a:pPr>
      <a:endParaRPr lang="en-FI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1767439017365012"/>
          <c:y val="3.4904013961605584E-2"/>
          <c:w val="0.67477863880448941"/>
          <c:h val="0.8877113135727142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Sarja 1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Pt>
            <c:idx val="10"/>
            <c:invertIfNegative val="0"/>
            <c:bubble3D val="0"/>
            <c:spPr>
              <a:solidFill>
                <a:schemeClr val="accent3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56AB-4048-9278-80D72519614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Taul1!$A$2:$A$13</c:f>
              <c:strCache>
                <c:ptCount val="12"/>
                <c:pt idx="0">
                  <c:v>Sähköpostiin tulevat viestit</c:v>
                </c:pt>
                <c:pt idx="1">
                  <c:v>Blogit</c:v>
                </c:pt>
                <c:pt idx="2">
                  <c:v>Muut nettisivustot</c:v>
                </c:pt>
                <c:pt idx="3">
                  <c:v>Sosiaalinen media</c:v>
                </c:pt>
                <c:pt idx="4">
                  <c:v>Radio</c:v>
                </c:pt>
                <c:pt idx="5">
                  <c:v>Lehtien nettisivut</c:v>
                </c:pt>
                <c:pt idx="6">
                  <c:v>Televisio</c:v>
                </c:pt>
                <c:pt idx="7">
                  <c:v>Ulkomainonta (kadut ja liikennevälineet)</c:v>
                </c:pt>
                <c:pt idx="8">
                  <c:v>Painetut sanomalehdet</c:v>
                </c:pt>
                <c:pt idx="9">
                  <c:v>Kotiin jaettavat mainokset</c:v>
                </c:pt>
                <c:pt idx="10">
                  <c:v>Painetut aikakauslehdet</c:v>
                </c:pt>
                <c:pt idx="11">
                  <c:v>Kaupunki- ja ilmaisjakelulehdet</c:v>
                </c:pt>
              </c:strCache>
            </c:strRef>
          </c:cat>
          <c:val>
            <c:numRef>
              <c:f>Taul1!$B$2:$B$13</c:f>
              <c:numCache>
                <c:formatCode>General</c:formatCode>
                <c:ptCount val="12"/>
                <c:pt idx="0">
                  <c:v>8</c:v>
                </c:pt>
                <c:pt idx="1">
                  <c:v>15</c:v>
                </c:pt>
                <c:pt idx="2">
                  <c:v>18</c:v>
                </c:pt>
                <c:pt idx="3">
                  <c:v>21</c:v>
                </c:pt>
                <c:pt idx="4">
                  <c:v>23</c:v>
                </c:pt>
                <c:pt idx="5">
                  <c:v>28</c:v>
                </c:pt>
                <c:pt idx="6">
                  <c:v>34</c:v>
                </c:pt>
                <c:pt idx="7">
                  <c:v>37</c:v>
                </c:pt>
                <c:pt idx="8">
                  <c:v>47</c:v>
                </c:pt>
                <c:pt idx="9">
                  <c:v>47</c:v>
                </c:pt>
                <c:pt idx="10">
                  <c:v>48</c:v>
                </c:pt>
                <c:pt idx="11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6AB-4048-9278-80D72519614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789028559"/>
        <c:axId val="858958639"/>
      </c:barChart>
      <c:catAx>
        <c:axId val="78902855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858958639"/>
        <c:crosses val="autoZero"/>
        <c:auto val="1"/>
        <c:lblAlgn val="ctr"/>
        <c:lblOffset val="100"/>
        <c:noMultiLvlLbl val="0"/>
      </c:catAx>
      <c:valAx>
        <c:axId val="858958639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78902855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>
        <a:alpha val="97000"/>
      </a:schemeClr>
    </a:solidFill>
    <a:ln>
      <a:noFill/>
    </a:ln>
    <a:effectLst/>
  </c:spPr>
  <c:txPr>
    <a:bodyPr/>
    <a:lstStyle/>
    <a:p>
      <a:pPr>
        <a:defRPr/>
      </a:pPr>
      <a:endParaRPr lang="en-FI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Sarja 1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accent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550A-40FD-985B-419809E0E40E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Taul1!$A$2:$A$13</c:f>
              <c:strCache>
                <c:ptCount val="12"/>
                <c:pt idx="0">
                  <c:v>Kaupunki- ja ilmaisjakelulehdet</c:v>
                </c:pt>
                <c:pt idx="1">
                  <c:v>Painetut sanomalehdet</c:v>
                </c:pt>
                <c:pt idx="2">
                  <c:v>Painetut aikakauslehdet</c:v>
                </c:pt>
                <c:pt idx="3">
                  <c:v>Ulkomainonta (kadut ja liikennevälineet)</c:v>
                </c:pt>
                <c:pt idx="4">
                  <c:v>Kotiin jaettavat mainokset</c:v>
                </c:pt>
                <c:pt idx="5">
                  <c:v>Televisio</c:v>
                </c:pt>
                <c:pt idx="6">
                  <c:v>Lehtien nettisivut</c:v>
                </c:pt>
                <c:pt idx="7">
                  <c:v>Muut nettisivustot</c:v>
                </c:pt>
                <c:pt idx="8">
                  <c:v>Blogit</c:v>
                </c:pt>
                <c:pt idx="9">
                  <c:v>Radio</c:v>
                </c:pt>
                <c:pt idx="10">
                  <c:v>Sosiaalinen media</c:v>
                </c:pt>
                <c:pt idx="11">
                  <c:v>Sähköpostiin tulevat viestit</c:v>
                </c:pt>
              </c:strCache>
            </c:strRef>
          </c:cat>
          <c:val>
            <c:numRef>
              <c:f>Taul1!$B$2:$B$13</c:f>
              <c:numCache>
                <c:formatCode>General</c:formatCode>
                <c:ptCount val="12"/>
                <c:pt idx="0">
                  <c:v>9</c:v>
                </c:pt>
                <c:pt idx="1">
                  <c:v>12</c:v>
                </c:pt>
                <c:pt idx="2">
                  <c:v>13</c:v>
                </c:pt>
                <c:pt idx="3">
                  <c:v>17</c:v>
                </c:pt>
                <c:pt idx="4">
                  <c:v>23</c:v>
                </c:pt>
                <c:pt idx="5">
                  <c:v>29</c:v>
                </c:pt>
                <c:pt idx="6">
                  <c:v>31</c:v>
                </c:pt>
                <c:pt idx="7">
                  <c:v>38</c:v>
                </c:pt>
                <c:pt idx="8">
                  <c:v>40</c:v>
                </c:pt>
                <c:pt idx="9">
                  <c:v>41</c:v>
                </c:pt>
                <c:pt idx="10">
                  <c:v>42</c:v>
                </c:pt>
                <c:pt idx="11">
                  <c:v>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0A-40FD-985B-419809E0E40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849110895"/>
        <c:axId val="577042959"/>
      </c:barChart>
      <c:catAx>
        <c:axId val="84911089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577042959"/>
        <c:crosses val="autoZero"/>
        <c:auto val="1"/>
        <c:lblAlgn val="ctr"/>
        <c:lblOffset val="100"/>
        <c:noMultiLvlLbl val="0"/>
      </c:catAx>
      <c:valAx>
        <c:axId val="577042959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8491108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>
        <a:alpha val="97000"/>
      </a:schemeClr>
    </a:solidFill>
    <a:ln>
      <a:noFill/>
    </a:ln>
    <a:effectLst/>
  </c:spPr>
  <c:txPr>
    <a:bodyPr/>
    <a:lstStyle/>
    <a:p>
      <a:pPr>
        <a:defRPr/>
      </a:pPr>
      <a:endParaRPr lang="en-FI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2744755679155397E-2"/>
          <c:y val="0.13609259773890581"/>
          <c:w val="0.81868403613761476"/>
          <c:h val="0.7042355368920677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Taul1!$C$1</c:f>
              <c:strCache>
                <c:ptCount val="1"/>
                <c:pt idx="0">
                  <c:v>Nainen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Taul1!$A$2:$A$7</c:f>
              <c:strCache>
                <c:ptCount val="6"/>
                <c:pt idx="0">
                  <c:v>15-24 vuotta</c:v>
                </c:pt>
                <c:pt idx="1">
                  <c:v>25-34 vuotta</c:v>
                </c:pt>
                <c:pt idx="2">
                  <c:v>35-44 vuotta</c:v>
                </c:pt>
                <c:pt idx="3">
                  <c:v>45-54 vuotta</c:v>
                </c:pt>
                <c:pt idx="4">
                  <c:v>55-64 vuotta</c:v>
                </c:pt>
                <c:pt idx="5">
                  <c:v>65+ vuotta</c:v>
                </c:pt>
              </c:strCache>
            </c:strRef>
          </c:cat>
          <c:val>
            <c:numRef>
              <c:f>Taul1!$C$2:$C$7</c:f>
              <c:numCache>
                <c:formatCode>General</c:formatCode>
                <c:ptCount val="6"/>
                <c:pt idx="0">
                  <c:v>24</c:v>
                </c:pt>
                <c:pt idx="1">
                  <c:v>28</c:v>
                </c:pt>
                <c:pt idx="2">
                  <c:v>11</c:v>
                </c:pt>
                <c:pt idx="3">
                  <c:v>6</c:v>
                </c:pt>
                <c:pt idx="4">
                  <c:v>9</c:v>
                </c:pt>
                <c:pt idx="5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A1-4350-AA4B-5F8104758657}"/>
            </c:ext>
          </c:extLst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Mies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Taul1!$A$2:$A$7</c:f>
              <c:strCache>
                <c:ptCount val="6"/>
                <c:pt idx="0">
                  <c:v>15-24 vuotta</c:v>
                </c:pt>
                <c:pt idx="1">
                  <c:v>25-34 vuotta</c:v>
                </c:pt>
                <c:pt idx="2">
                  <c:v>35-44 vuotta</c:v>
                </c:pt>
                <c:pt idx="3">
                  <c:v>45-54 vuotta</c:v>
                </c:pt>
                <c:pt idx="4">
                  <c:v>55-64 vuotta</c:v>
                </c:pt>
                <c:pt idx="5">
                  <c:v>65+ vuotta</c:v>
                </c:pt>
              </c:strCache>
            </c:strRef>
          </c:cat>
          <c:val>
            <c:numRef>
              <c:f>Taul1!$D$2:$D$7</c:f>
              <c:numCache>
                <c:formatCode>General</c:formatCode>
                <c:ptCount val="6"/>
                <c:pt idx="0">
                  <c:v>54</c:v>
                </c:pt>
                <c:pt idx="1">
                  <c:v>53</c:v>
                </c:pt>
                <c:pt idx="2">
                  <c:v>30</c:v>
                </c:pt>
                <c:pt idx="3">
                  <c:v>19</c:v>
                </c:pt>
                <c:pt idx="4">
                  <c:v>15</c:v>
                </c:pt>
                <c:pt idx="5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4A1-4350-AA4B-5F810475865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53832895"/>
        <c:axId val="1119961391"/>
      </c:barChart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Kaikki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Taul1!$A$2:$A$7</c:f>
              <c:strCache>
                <c:ptCount val="6"/>
                <c:pt idx="0">
                  <c:v>15-24 vuotta</c:v>
                </c:pt>
                <c:pt idx="1">
                  <c:v>25-34 vuotta</c:v>
                </c:pt>
                <c:pt idx="2">
                  <c:v>35-44 vuotta</c:v>
                </c:pt>
                <c:pt idx="3">
                  <c:v>45-54 vuotta</c:v>
                </c:pt>
                <c:pt idx="4">
                  <c:v>55-64 vuotta</c:v>
                </c:pt>
                <c:pt idx="5">
                  <c:v>65+ vuotta</c:v>
                </c:pt>
              </c:strCache>
            </c:strRef>
          </c:cat>
          <c:val>
            <c:numRef>
              <c:f>Taul1!$B$2:$B$7</c:f>
              <c:numCache>
                <c:formatCode>General</c:formatCode>
                <c:ptCount val="6"/>
                <c:pt idx="0">
                  <c:v>39</c:v>
                </c:pt>
                <c:pt idx="1">
                  <c:v>41</c:v>
                </c:pt>
                <c:pt idx="2">
                  <c:v>21</c:v>
                </c:pt>
                <c:pt idx="3">
                  <c:v>13</c:v>
                </c:pt>
                <c:pt idx="4">
                  <c:v>12</c:v>
                </c:pt>
                <c:pt idx="5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BFB-484E-82AA-E8316292B7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53832895"/>
        <c:axId val="1119961391"/>
      </c:lineChart>
      <c:catAx>
        <c:axId val="9538328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1119961391"/>
        <c:crosses val="autoZero"/>
        <c:auto val="1"/>
        <c:lblAlgn val="ctr"/>
        <c:lblOffset val="100"/>
        <c:noMultiLvlLbl val="0"/>
      </c:catAx>
      <c:valAx>
        <c:axId val="1119961391"/>
        <c:scaling>
          <c:orientation val="minMax"/>
          <c:max val="100"/>
        </c:scaling>
        <c:delete val="1"/>
        <c:axPos val="l"/>
        <c:majorGridlines>
          <c:spPr>
            <a:ln w="12700" cap="flat" cmpd="sng" algn="ctr">
              <a:solidFill>
                <a:schemeClr val="bg1">
                  <a:lumMod val="85000"/>
                </a:schemeClr>
              </a:solidFill>
              <a:prstDash val="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9538328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>
        <a:alpha val="88000"/>
      </a:schemeClr>
    </a:solidFill>
    <a:ln>
      <a:noFill/>
    </a:ln>
    <a:effectLst/>
  </c:spPr>
  <c:txPr>
    <a:bodyPr/>
    <a:lstStyle/>
    <a:p>
      <a:pPr>
        <a:defRPr/>
      </a:pPr>
      <a:endParaRPr lang="en-FI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1768559117081668E-2"/>
          <c:y val="0.13202184615315576"/>
          <c:w val="0.81868403613761476"/>
          <c:h val="0.70830628847781774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Taul1!$C$1</c:f>
              <c:strCache>
                <c:ptCount val="1"/>
                <c:pt idx="0">
                  <c:v>Nainen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Taul1!$A$2:$A$7</c:f>
              <c:strCache>
                <c:ptCount val="6"/>
                <c:pt idx="0">
                  <c:v>15-24 vuotta</c:v>
                </c:pt>
                <c:pt idx="1">
                  <c:v>25-34 vuotta</c:v>
                </c:pt>
                <c:pt idx="2">
                  <c:v>35-44 vuotta</c:v>
                </c:pt>
                <c:pt idx="3">
                  <c:v>45-54 vuotta</c:v>
                </c:pt>
                <c:pt idx="4">
                  <c:v>55-64 vuotta</c:v>
                </c:pt>
                <c:pt idx="5">
                  <c:v>65+ vuotta</c:v>
                </c:pt>
              </c:strCache>
            </c:strRef>
          </c:cat>
          <c:val>
            <c:numRef>
              <c:f>Taul1!$C$2:$C$7</c:f>
              <c:numCache>
                <c:formatCode>General</c:formatCode>
                <c:ptCount val="6"/>
                <c:pt idx="0">
                  <c:v>36</c:v>
                </c:pt>
                <c:pt idx="1">
                  <c:v>40</c:v>
                </c:pt>
                <c:pt idx="2">
                  <c:v>22</c:v>
                </c:pt>
                <c:pt idx="3">
                  <c:v>15</c:v>
                </c:pt>
                <c:pt idx="4">
                  <c:v>19</c:v>
                </c:pt>
                <c:pt idx="5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B8-41AC-973A-BF71B036F86E}"/>
            </c:ext>
          </c:extLst>
        </c:ser>
        <c:ser>
          <c:idx val="2"/>
          <c:order val="2"/>
          <c:tx>
            <c:strRef>
              <c:f>Taul1!$D$1</c:f>
              <c:strCache>
                <c:ptCount val="1"/>
                <c:pt idx="0">
                  <c:v>Mies</c:v>
                </c:pt>
              </c:strCache>
            </c:strRef>
          </c:tx>
          <c:spPr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Taul1!$A$2:$A$7</c:f>
              <c:strCache>
                <c:ptCount val="6"/>
                <c:pt idx="0">
                  <c:v>15-24 vuotta</c:v>
                </c:pt>
                <c:pt idx="1">
                  <c:v>25-34 vuotta</c:v>
                </c:pt>
                <c:pt idx="2">
                  <c:v>35-44 vuotta</c:v>
                </c:pt>
                <c:pt idx="3">
                  <c:v>45-54 vuotta</c:v>
                </c:pt>
                <c:pt idx="4">
                  <c:v>55-64 vuotta</c:v>
                </c:pt>
                <c:pt idx="5">
                  <c:v>65+ vuotta</c:v>
                </c:pt>
              </c:strCache>
            </c:strRef>
          </c:cat>
          <c:val>
            <c:numRef>
              <c:f>Taul1!$D$2:$D$7</c:f>
              <c:numCache>
                <c:formatCode>General</c:formatCode>
                <c:ptCount val="6"/>
                <c:pt idx="0">
                  <c:v>26</c:v>
                </c:pt>
                <c:pt idx="1">
                  <c:v>47</c:v>
                </c:pt>
                <c:pt idx="2">
                  <c:v>31</c:v>
                </c:pt>
                <c:pt idx="3">
                  <c:v>16</c:v>
                </c:pt>
                <c:pt idx="4">
                  <c:v>15</c:v>
                </c:pt>
                <c:pt idx="5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DB8-41AC-973A-BF71B036F8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53832895"/>
        <c:axId val="1119961391"/>
      </c:barChart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Kaikki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Taul1!$A$2:$A$7</c:f>
              <c:strCache>
                <c:ptCount val="6"/>
                <c:pt idx="0">
                  <c:v>15-24 vuotta</c:v>
                </c:pt>
                <c:pt idx="1">
                  <c:v>25-34 vuotta</c:v>
                </c:pt>
                <c:pt idx="2">
                  <c:v>35-44 vuotta</c:v>
                </c:pt>
                <c:pt idx="3">
                  <c:v>45-54 vuotta</c:v>
                </c:pt>
                <c:pt idx="4">
                  <c:v>55-64 vuotta</c:v>
                </c:pt>
                <c:pt idx="5">
                  <c:v>65+ vuotta</c:v>
                </c:pt>
              </c:strCache>
            </c:strRef>
          </c:cat>
          <c:val>
            <c:numRef>
              <c:f>Taul1!$B$2:$B$7</c:f>
              <c:numCache>
                <c:formatCode>General</c:formatCode>
                <c:ptCount val="6"/>
                <c:pt idx="0">
                  <c:v>31</c:v>
                </c:pt>
                <c:pt idx="1">
                  <c:v>44</c:v>
                </c:pt>
                <c:pt idx="2">
                  <c:v>27</c:v>
                </c:pt>
                <c:pt idx="3">
                  <c:v>16</c:v>
                </c:pt>
                <c:pt idx="4">
                  <c:v>17</c:v>
                </c:pt>
                <c:pt idx="5">
                  <c:v>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BFB-484E-82AA-E8316292B7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53832895"/>
        <c:axId val="1119961391"/>
      </c:lineChart>
      <c:catAx>
        <c:axId val="9538328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1119961391"/>
        <c:crosses val="autoZero"/>
        <c:auto val="1"/>
        <c:lblAlgn val="ctr"/>
        <c:lblOffset val="100"/>
        <c:noMultiLvlLbl val="0"/>
      </c:catAx>
      <c:valAx>
        <c:axId val="1119961391"/>
        <c:scaling>
          <c:orientation val="minMax"/>
          <c:max val="100"/>
        </c:scaling>
        <c:delete val="1"/>
        <c:axPos val="l"/>
        <c:majorGridlines>
          <c:spPr>
            <a:ln w="12700" cap="flat" cmpd="sng" algn="ctr">
              <a:solidFill>
                <a:schemeClr val="bg1">
                  <a:lumMod val="85000"/>
                </a:schemeClr>
              </a:solidFill>
              <a:prstDash val="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9538328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FI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>
        <a:alpha val="88000"/>
      </a:schemeClr>
    </a:solidFill>
    <a:ln>
      <a:noFill/>
    </a:ln>
    <a:effectLst/>
  </c:spPr>
  <c:txPr>
    <a:bodyPr/>
    <a:lstStyle/>
    <a:p>
      <a:pPr>
        <a:defRPr/>
      </a:pPr>
      <a:endParaRPr lang="en-FI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67334536537664"/>
          <c:y val="0.10759733663865541"/>
          <c:w val="0.7857554464513935"/>
          <c:h val="0.73273079799231811"/>
        </c:manualLayout>
      </c:layout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Sarja 1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Taul1!$A$2:$A$7</c:f>
              <c:strCache>
                <c:ptCount val="6"/>
                <c:pt idx="0">
                  <c:v>15-24 vuotta</c:v>
                </c:pt>
                <c:pt idx="1">
                  <c:v>25-34 vuotta</c:v>
                </c:pt>
                <c:pt idx="2">
                  <c:v>35-44 vuotta</c:v>
                </c:pt>
                <c:pt idx="3">
                  <c:v>45-54 vuotta</c:v>
                </c:pt>
                <c:pt idx="4">
                  <c:v>55-64 vuotta</c:v>
                </c:pt>
                <c:pt idx="5">
                  <c:v>65+ vuotta</c:v>
                </c:pt>
              </c:strCache>
            </c:strRef>
          </c:cat>
          <c:val>
            <c:numRef>
              <c:f>Taul1!$B$2:$B$7</c:f>
              <c:numCache>
                <c:formatCode>General</c:formatCode>
                <c:ptCount val="6"/>
                <c:pt idx="0">
                  <c:v>61</c:v>
                </c:pt>
                <c:pt idx="1">
                  <c:v>65</c:v>
                </c:pt>
                <c:pt idx="2">
                  <c:v>70</c:v>
                </c:pt>
                <c:pt idx="3">
                  <c:v>75</c:v>
                </c:pt>
                <c:pt idx="4">
                  <c:v>74</c:v>
                </c:pt>
                <c:pt idx="5">
                  <c:v>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BFB-484E-82AA-E8316292B71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953832895"/>
        <c:axId val="1119961391"/>
      </c:lineChart>
      <c:catAx>
        <c:axId val="9538328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1119961391"/>
        <c:crosses val="autoZero"/>
        <c:auto val="1"/>
        <c:lblAlgn val="ctr"/>
        <c:lblOffset val="100"/>
        <c:noMultiLvlLbl val="0"/>
      </c:catAx>
      <c:valAx>
        <c:axId val="1119961391"/>
        <c:scaling>
          <c:orientation val="minMax"/>
          <c:max val="100"/>
        </c:scaling>
        <c:delete val="1"/>
        <c:axPos val="l"/>
        <c:majorGridlines>
          <c:spPr>
            <a:ln w="12700" cap="flat" cmpd="sng" algn="ctr">
              <a:solidFill>
                <a:schemeClr val="bg1">
                  <a:lumMod val="85000"/>
                </a:schemeClr>
              </a:solidFill>
              <a:prstDash val="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953832895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>
        <a:alpha val="88000"/>
      </a:schemeClr>
    </a:solidFill>
    <a:ln>
      <a:noFill/>
    </a:ln>
    <a:effectLst/>
  </c:spPr>
  <c:txPr>
    <a:bodyPr/>
    <a:lstStyle/>
    <a:p>
      <a:pPr>
        <a:defRPr/>
      </a:pPr>
      <a:endParaRPr lang="en-FI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67334536537664"/>
          <c:y val="0.10759733663865541"/>
          <c:w val="0.7857554464513935"/>
          <c:h val="0.73273079799231811"/>
        </c:manualLayout>
      </c:layout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Sarja 1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Taul1!$A$2:$A$7</c:f>
              <c:strCache>
                <c:ptCount val="6"/>
                <c:pt idx="0">
                  <c:v>15-24 vuotta</c:v>
                </c:pt>
                <c:pt idx="1">
                  <c:v>25-34 vuotta</c:v>
                </c:pt>
                <c:pt idx="2">
                  <c:v>35-44 vuotta</c:v>
                </c:pt>
                <c:pt idx="3">
                  <c:v>45-54 vuotta</c:v>
                </c:pt>
                <c:pt idx="4">
                  <c:v>55-64 vuotta</c:v>
                </c:pt>
                <c:pt idx="5">
                  <c:v>65+ vuotta</c:v>
                </c:pt>
              </c:strCache>
            </c:strRef>
          </c:cat>
          <c:val>
            <c:numRef>
              <c:f>Taul1!$B$2:$B$7</c:f>
              <c:numCache>
                <c:formatCode>General</c:formatCode>
                <c:ptCount val="6"/>
                <c:pt idx="0">
                  <c:v>60</c:v>
                </c:pt>
                <c:pt idx="1">
                  <c:v>65</c:v>
                </c:pt>
                <c:pt idx="2">
                  <c:v>69</c:v>
                </c:pt>
                <c:pt idx="3">
                  <c:v>69</c:v>
                </c:pt>
                <c:pt idx="4">
                  <c:v>66</c:v>
                </c:pt>
                <c:pt idx="5">
                  <c:v>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BFB-484E-82AA-E8316292B71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953832895"/>
        <c:axId val="1119961391"/>
      </c:lineChart>
      <c:catAx>
        <c:axId val="9538328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1119961391"/>
        <c:crosses val="autoZero"/>
        <c:auto val="1"/>
        <c:lblAlgn val="ctr"/>
        <c:lblOffset val="100"/>
        <c:noMultiLvlLbl val="0"/>
      </c:catAx>
      <c:valAx>
        <c:axId val="1119961391"/>
        <c:scaling>
          <c:orientation val="minMax"/>
          <c:max val="100"/>
        </c:scaling>
        <c:delete val="1"/>
        <c:axPos val="l"/>
        <c:majorGridlines>
          <c:spPr>
            <a:ln w="12700" cap="flat" cmpd="sng" algn="ctr">
              <a:solidFill>
                <a:schemeClr val="bg1">
                  <a:lumMod val="85000"/>
                </a:schemeClr>
              </a:solidFill>
              <a:prstDash val="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953832895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>
        <a:alpha val="88000"/>
      </a:schemeClr>
    </a:solidFill>
    <a:ln>
      <a:noFill/>
    </a:ln>
    <a:effectLst/>
  </c:spPr>
  <c:txPr>
    <a:bodyPr/>
    <a:lstStyle/>
    <a:p>
      <a:pPr>
        <a:defRPr/>
      </a:pPr>
      <a:endParaRPr lang="en-FI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67334536537664"/>
          <c:y val="0.10759733663865541"/>
          <c:w val="0.7857554464513935"/>
          <c:h val="0.73273079799231811"/>
        </c:manualLayout>
      </c:layout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Sarja 1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Taul1!$A$2:$A$7</c:f>
              <c:strCache>
                <c:ptCount val="6"/>
                <c:pt idx="0">
                  <c:v>15-24 vuotta</c:v>
                </c:pt>
                <c:pt idx="1">
                  <c:v>25-34 vuotta</c:v>
                </c:pt>
                <c:pt idx="2">
                  <c:v>35-44 vuotta</c:v>
                </c:pt>
                <c:pt idx="3">
                  <c:v>45-54 vuotta</c:v>
                </c:pt>
                <c:pt idx="4">
                  <c:v>55-64 vuotta</c:v>
                </c:pt>
                <c:pt idx="5">
                  <c:v>65+ vuotta</c:v>
                </c:pt>
              </c:strCache>
            </c:strRef>
          </c:cat>
          <c:val>
            <c:numRef>
              <c:f>Taul1!$B$2:$B$7</c:f>
              <c:numCache>
                <c:formatCode>General</c:formatCode>
                <c:ptCount val="6"/>
                <c:pt idx="0">
                  <c:v>44</c:v>
                </c:pt>
                <c:pt idx="1">
                  <c:v>27</c:v>
                </c:pt>
                <c:pt idx="2">
                  <c:v>20</c:v>
                </c:pt>
                <c:pt idx="3">
                  <c:v>12</c:v>
                </c:pt>
                <c:pt idx="4">
                  <c:v>7</c:v>
                </c:pt>
                <c:pt idx="5">
                  <c:v>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BFB-484E-82AA-E8316292B71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953832895"/>
        <c:axId val="1119961391"/>
      </c:lineChart>
      <c:catAx>
        <c:axId val="9538328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1119961391"/>
        <c:crosses val="autoZero"/>
        <c:auto val="1"/>
        <c:lblAlgn val="ctr"/>
        <c:lblOffset val="100"/>
        <c:noMultiLvlLbl val="0"/>
      </c:catAx>
      <c:valAx>
        <c:axId val="1119961391"/>
        <c:scaling>
          <c:orientation val="minMax"/>
          <c:max val="100"/>
        </c:scaling>
        <c:delete val="1"/>
        <c:axPos val="l"/>
        <c:majorGridlines>
          <c:spPr>
            <a:ln w="12700" cap="flat" cmpd="sng" algn="ctr">
              <a:solidFill>
                <a:schemeClr val="bg1">
                  <a:lumMod val="85000"/>
                </a:schemeClr>
              </a:solidFill>
              <a:prstDash val="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953832895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>
        <a:alpha val="88000"/>
      </a:schemeClr>
    </a:solidFill>
    <a:ln>
      <a:noFill/>
    </a:ln>
    <a:effectLst/>
  </c:spPr>
  <c:txPr>
    <a:bodyPr/>
    <a:lstStyle/>
    <a:p>
      <a:pPr>
        <a:defRPr/>
      </a:pPr>
      <a:endParaRPr lang="en-FI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0042043638798039"/>
          <c:y val="8.7858899836473298E-2"/>
          <c:w val="0.48020910242726778"/>
          <c:h val="0.8724513886026027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Sarja 1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Taul1!$A$2:$A$4</c:f>
              <c:strCache>
                <c:ptCount val="3"/>
                <c:pt idx="0">
                  <c:v>Ammattilehden avulla pysyn ajan tasalla ammatillisista asioista</c:v>
                </c:pt>
                <c:pt idx="1">
                  <c:v>Aikakauslehtien parissa rentoudun ja inspiroidun</c:v>
                </c:pt>
                <c:pt idx="2">
                  <c:v>Alan erikoislehdestä saan tietoa harrastuksistani ja mielenkiinnon kohteistani</c:v>
                </c:pt>
              </c:strCache>
            </c:strRef>
          </c:cat>
          <c:val>
            <c:numRef>
              <c:f>Taul1!$B$2:$B$4</c:f>
              <c:numCache>
                <c:formatCode>General</c:formatCode>
                <c:ptCount val="3"/>
                <c:pt idx="0">
                  <c:v>75</c:v>
                </c:pt>
                <c:pt idx="1">
                  <c:v>80</c:v>
                </c:pt>
                <c:pt idx="2">
                  <c:v>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76-4D0D-A03B-9C48C5F6BF5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405148351"/>
        <c:axId val="574643199"/>
      </c:barChart>
      <c:catAx>
        <c:axId val="405148351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574643199"/>
        <c:crosses val="autoZero"/>
        <c:auto val="1"/>
        <c:lblAlgn val="ctr"/>
        <c:lblOffset val="100"/>
        <c:noMultiLvlLbl val="0"/>
      </c:catAx>
      <c:valAx>
        <c:axId val="574643199"/>
        <c:scaling>
          <c:orientation val="minMax"/>
          <c:min val="0"/>
        </c:scaling>
        <c:delete val="1"/>
        <c:axPos val="b"/>
        <c:numFmt formatCode="General" sourceLinked="1"/>
        <c:majorTickMark val="none"/>
        <c:minorTickMark val="none"/>
        <c:tickLblPos val="nextTo"/>
        <c:crossAx val="40514835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>
        <a:alpha val="97000"/>
      </a:schemeClr>
    </a:solidFill>
    <a:ln>
      <a:noFill/>
    </a:ln>
    <a:effectLst/>
  </c:spPr>
  <c:txPr>
    <a:bodyPr/>
    <a:lstStyle/>
    <a:p>
      <a:pPr>
        <a:defRPr/>
      </a:pPr>
      <a:endParaRPr lang="en-FI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67334536537664"/>
          <c:y val="0.10759733663865541"/>
          <c:w val="0.7857554464513935"/>
          <c:h val="0.73273079799231811"/>
        </c:manualLayout>
      </c:layout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Sarja 1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Taul1!$A$2:$A$7</c:f>
              <c:strCache>
                <c:ptCount val="6"/>
                <c:pt idx="0">
                  <c:v>15-24 vuotta</c:v>
                </c:pt>
                <c:pt idx="1">
                  <c:v>25-34 vuotta</c:v>
                </c:pt>
                <c:pt idx="2">
                  <c:v>35-44 vuotta</c:v>
                </c:pt>
                <c:pt idx="3">
                  <c:v>45-54 vuotta</c:v>
                </c:pt>
                <c:pt idx="4">
                  <c:v>55-64 vuotta</c:v>
                </c:pt>
                <c:pt idx="5">
                  <c:v>65+ vuotta</c:v>
                </c:pt>
              </c:strCache>
            </c:strRef>
          </c:cat>
          <c:val>
            <c:numRef>
              <c:f>Taul1!$B$2:$B$7</c:f>
              <c:numCache>
                <c:formatCode>General</c:formatCode>
                <c:ptCount val="6"/>
                <c:pt idx="0">
                  <c:v>79</c:v>
                </c:pt>
                <c:pt idx="1">
                  <c:v>85</c:v>
                </c:pt>
                <c:pt idx="2">
                  <c:v>88</c:v>
                </c:pt>
                <c:pt idx="3">
                  <c:v>91</c:v>
                </c:pt>
                <c:pt idx="4">
                  <c:v>89</c:v>
                </c:pt>
                <c:pt idx="5">
                  <c:v>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BFB-484E-82AA-E8316292B71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953832895"/>
        <c:axId val="1119961391"/>
      </c:lineChart>
      <c:catAx>
        <c:axId val="9538328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1119961391"/>
        <c:crosses val="autoZero"/>
        <c:auto val="1"/>
        <c:lblAlgn val="ctr"/>
        <c:lblOffset val="100"/>
        <c:noMultiLvlLbl val="0"/>
      </c:catAx>
      <c:valAx>
        <c:axId val="1119961391"/>
        <c:scaling>
          <c:orientation val="minMax"/>
          <c:max val="100"/>
        </c:scaling>
        <c:delete val="1"/>
        <c:axPos val="l"/>
        <c:majorGridlines>
          <c:spPr>
            <a:ln w="12700" cap="flat" cmpd="sng" algn="ctr">
              <a:solidFill>
                <a:schemeClr val="bg1">
                  <a:lumMod val="85000"/>
                </a:schemeClr>
              </a:solidFill>
              <a:prstDash val="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953832895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>
        <a:alpha val="88000"/>
      </a:schemeClr>
    </a:solidFill>
    <a:ln>
      <a:noFill/>
    </a:ln>
    <a:effectLst/>
  </c:spPr>
  <c:txPr>
    <a:bodyPr/>
    <a:lstStyle/>
    <a:p>
      <a:pPr>
        <a:defRPr/>
      </a:pPr>
      <a:endParaRPr lang="en-FI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67334536537664"/>
          <c:y val="0.10759733663865541"/>
          <c:w val="0.7857554464513935"/>
          <c:h val="0.73273079799231811"/>
        </c:manualLayout>
      </c:layout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Sarja 1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Taul1!$A$2:$A$7</c:f>
              <c:strCache>
                <c:ptCount val="6"/>
                <c:pt idx="0">
                  <c:v>15-24 vuotta</c:v>
                </c:pt>
                <c:pt idx="1">
                  <c:v>25-34 vuotta</c:v>
                </c:pt>
                <c:pt idx="2">
                  <c:v>35-44 vuotta</c:v>
                </c:pt>
                <c:pt idx="3">
                  <c:v>45-54 vuotta</c:v>
                </c:pt>
                <c:pt idx="4">
                  <c:v>55-64 vuotta</c:v>
                </c:pt>
                <c:pt idx="5">
                  <c:v>65+ vuotta</c:v>
                </c:pt>
              </c:strCache>
            </c:strRef>
          </c:cat>
          <c:val>
            <c:numRef>
              <c:f>Taul1!$B$2:$B$7</c:f>
              <c:numCache>
                <c:formatCode>General</c:formatCode>
                <c:ptCount val="6"/>
                <c:pt idx="0">
                  <c:v>66</c:v>
                </c:pt>
                <c:pt idx="1">
                  <c:v>78</c:v>
                </c:pt>
                <c:pt idx="2">
                  <c:v>83</c:v>
                </c:pt>
                <c:pt idx="3">
                  <c:v>84</c:v>
                </c:pt>
                <c:pt idx="4">
                  <c:v>82</c:v>
                </c:pt>
                <c:pt idx="5">
                  <c:v>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BFB-484E-82AA-E8316292B71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953832895"/>
        <c:axId val="1119961391"/>
      </c:lineChart>
      <c:catAx>
        <c:axId val="9538328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1119961391"/>
        <c:crosses val="autoZero"/>
        <c:auto val="1"/>
        <c:lblAlgn val="ctr"/>
        <c:lblOffset val="100"/>
        <c:noMultiLvlLbl val="0"/>
      </c:catAx>
      <c:valAx>
        <c:axId val="1119961391"/>
        <c:scaling>
          <c:orientation val="minMax"/>
          <c:max val="100"/>
        </c:scaling>
        <c:delete val="1"/>
        <c:axPos val="l"/>
        <c:majorGridlines>
          <c:spPr>
            <a:ln w="12700" cap="flat" cmpd="sng" algn="ctr">
              <a:solidFill>
                <a:schemeClr val="bg1">
                  <a:lumMod val="85000"/>
                </a:schemeClr>
              </a:solidFill>
              <a:prstDash val="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953832895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>
        <a:alpha val="88000"/>
      </a:schemeClr>
    </a:solidFill>
    <a:ln>
      <a:noFill/>
    </a:ln>
    <a:effectLst/>
  </c:spPr>
  <c:txPr>
    <a:bodyPr/>
    <a:lstStyle/>
    <a:p>
      <a:pPr>
        <a:defRPr/>
      </a:pPr>
      <a:endParaRPr lang="en-FI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67334536537664"/>
          <c:y val="0.10759733663865541"/>
          <c:w val="0.7857554464513935"/>
          <c:h val="0.73273079799231811"/>
        </c:manualLayout>
      </c:layout>
      <c:lineChart>
        <c:grouping val="standard"/>
        <c:varyColors val="0"/>
        <c:ser>
          <c:idx val="0"/>
          <c:order val="0"/>
          <c:tx>
            <c:strRef>
              <c:f>Taul1!$B$1</c:f>
              <c:strCache>
                <c:ptCount val="1"/>
                <c:pt idx="0">
                  <c:v>Sarja 1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dLbls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FI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Taul1!$A$2:$A$7</c:f>
              <c:strCache>
                <c:ptCount val="6"/>
                <c:pt idx="0">
                  <c:v>15-24 vuotta</c:v>
                </c:pt>
                <c:pt idx="1">
                  <c:v>25-34 vuotta</c:v>
                </c:pt>
                <c:pt idx="2">
                  <c:v>35-44 vuotta</c:v>
                </c:pt>
                <c:pt idx="3">
                  <c:v>45-54 vuotta</c:v>
                </c:pt>
                <c:pt idx="4">
                  <c:v>55-64 vuotta</c:v>
                </c:pt>
                <c:pt idx="5">
                  <c:v>65+ vuotta</c:v>
                </c:pt>
              </c:strCache>
            </c:strRef>
          </c:cat>
          <c:val>
            <c:numRef>
              <c:f>Taul1!$B$2:$B$7</c:f>
              <c:numCache>
                <c:formatCode>General</c:formatCode>
                <c:ptCount val="6"/>
                <c:pt idx="0">
                  <c:v>61</c:v>
                </c:pt>
                <c:pt idx="1">
                  <c:v>75</c:v>
                </c:pt>
                <c:pt idx="2">
                  <c:v>80</c:v>
                </c:pt>
                <c:pt idx="3">
                  <c:v>85</c:v>
                </c:pt>
                <c:pt idx="4">
                  <c:v>84</c:v>
                </c:pt>
                <c:pt idx="5">
                  <c:v>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BFB-484E-82AA-E8316292B71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953832895"/>
        <c:axId val="1119961391"/>
      </c:lineChart>
      <c:catAx>
        <c:axId val="9538328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FI"/>
          </a:p>
        </c:txPr>
        <c:crossAx val="1119961391"/>
        <c:crosses val="autoZero"/>
        <c:auto val="1"/>
        <c:lblAlgn val="ctr"/>
        <c:lblOffset val="100"/>
        <c:noMultiLvlLbl val="0"/>
      </c:catAx>
      <c:valAx>
        <c:axId val="1119961391"/>
        <c:scaling>
          <c:orientation val="minMax"/>
          <c:max val="100"/>
        </c:scaling>
        <c:delete val="1"/>
        <c:axPos val="l"/>
        <c:majorGridlines>
          <c:spPr>
            <a:ln w="12700" cap="flat" cmpd="sng" algn="ctr">
              <a:solidFill>
                <a:schemeClr val="bg1">
                  <a:lumMod val="85000"/>
                </a:schemeClr>
              </a:solidFill>
              <a:prstDash val="dash"/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953832895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>
        <a:alpha val="88000"/>
      </a:schemeClr>
    </a:solidFill>
    <a:ln>
      <a:noFill/>
    </a:ln>
    <a:effectLst/>
  </c:spPr>
  <c:txPr>
    <a:bodyPr/>
    <a:lstStyle/>
    <a:p>
      <a:pPr>
        <a:defRPr/>
      </a:pPr>
      <a:endParaRPr lang="en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0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9BD5F8D-EE0E-6041-91DC-388F90E691D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2325A5-77F9-9F40-877C-641A0D9B58E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978667-6837-9F49-AB30-64407FC7E0D9}" type="datetimeFigureOut">
              <a:rPr lang="fi-FI" smtClean="0"/>
              <a:t>21.10.2020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CA4E48-F9C1-6246-AC2B-1D1E8C171CA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CDCB0F-D88E-B447-AE51-10E690E25EF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00CED5-2DBE-6642-BE0B-C443D90B4F4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789941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459984-3E25-4880-8B2E-6A52F7731393}" type="datetimeFigureOut">
              <a:rPr lang="fi-FI" smtClean="0"/>
              <a:t>21.10.2020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EB4E80-A16F-4611-83F0-19745D0E07DB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67540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B4E80-A16F-4611-83F0-19745D0E07DB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45337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B4E80-A16F-4611-83F0-19745D0E07DB}" type="slidenum">
              <a:rPr lang="fi-FI" smtClean="0"/>
              <a:t>20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108952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B4E80-A16F-4611-83F0-19745D0E07DB}" type="slidenum">
              <a:rPr lang="fi-FI" smtClean="0"/>
              <a:t>26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968604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B4E80-A16F-4611-83F0-19745D0E07DB}" type="slidenum">
              <a:rPr lang="fi-FI" smtClean="0"/>
              <a:t>30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8307175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B4E80-A16F-4611-83F0-19745D0E07DB}" type="slidenum">
              <a:rPr lang="fi-FI" smtClean="0"/>
              <a:t>31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929697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B4E80-A16F-4611-83F0-19745D0E07DB}" type="slidenum">
              <a:rPr lang="fi-FI" smtClean="0"/>
              <a:t>33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526998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B4E80-A16F-4611-83F0-19745D0E07DB}" type="slidenum">
              <a:rPr lang="fi-FI" smtClean="0"/>
              <a:t>37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50913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B4E80-A16F-4611-83F0-19745D0E07DB}" type="slidenum">
              <a:rPr lang="fi-FI" smtClean="0"/>
              <a:t>40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7667020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Sekä 35-44 että 45-54 luku on 53%</a:t>
            </a: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B4E80-A16F-4611-83F0-19745D0E07DB}" type="slidenum">
              <a:rPr lang="fi-FI" smtClean="0"/>
              <a:t>41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099049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B4E80-A16F-4611-83F0-19745D0E07DB}" type="slidenum">
              <a:rPr lang="fi-FI" smtClean="0"/>
              <a:t>43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8592039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B4E80-A16F-4611-83F0-19745D0E07DB}" type="slidenum">
              <a:rPr lang="fi-FI" smtClean="0"/>
              <a:t>44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36856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B4E80-A16F-4611-83F0-19745D0E07DB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532729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B4E80-A16F-4611-83F0-19745D0E07DB}" type="slidenum">
              <a:rPr lang="fi-FI" smtClean="0"/>
              <a:t>45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3099939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B4E80-A16F-4611-83F0-19745D0E07DB}" type="slidenum">
              <a:rPr lang="fi-FI" smtClean="0"/>
              <a:t>47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024087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B4E80-A16F-4611-83F0-19745D0E07DB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521952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B4E80-A16F-4611-83F0-19745D0E07DB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139019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B4E80-A16F-4611-83F0-19745D0E07DB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90157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B4E80-A16F-4611-83F0-19745D0E07DB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540894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Glorian Koti 16%, </a:t>
            </a:r>
            <a:r>
              <a:rPr lang="fi-FI" dirty="0"/>
              <a:t> </a:t>
            </a:r>
            <a:r>
              <a:rPr lang="fi-FI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Koti ja Keittiö 16%, </a:t>
            </a:r>
            <a:r>
              <a:rPr lang="fi-FI" dirty="0"/>
              <a:t> </a:t>
            </a:r>
            <a:r>
              <a:rPr lang="fi-FI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Suuri Käsityö 16%, </a:t>
            </a:r>
            <a:r>
              <a:rPr lang="fi-FI" dirty="0"/>
              <a:t> </a:t>
            </a:r>
            <a:r>
              <a:rPr lang="fi-FI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Tiede</a:t>
            </a:r>
            <a:r>
              <a:rPr lang="fi-FI" dirty="0"/>
              <a:t> 16%, </a:t>
            </a:r>
            <a:r>
              <a:rPr lang="fi-FI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Me Naiset</a:t>
            </a:r>
            <a:r>
              <a:rPr lang="fi-FI" dirty="0"/>
              <a:t> 16%, </a:t>
            </a:r>
            <a:r>
              <a:rPr lang="fi-FI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Kauneus &amp; Terveys 16%, </a:t>
            </a:r>
            <a:r>
              <a:rPr lang="fi-FI" dirty="0"/>
              <a:t> </a:t>
            </a:r>
            <a:r>
              <a:rPr lang="fi-FI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Alibi 16%, </a:t>
            </a:r>
            <a:r>
              <a:rPr lang="fi-FI" dirty="0"/>
              <a:t> </a:t>
            </a:r>
            <a:r>
              <a:rPr lang="fi-FI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Seiska</a:t>
            </a:r>
            <a:r>
              <a:rPr lang="fi-FI" dirty="0"/>
              <a:t> </a:t>
            </a:r>
            <a:r>
              <a:rPr lang="fi-FI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16%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B4E80-A16F-4611-83F0-19745D0E07DB}" type="slidenum">
              <a:rPr lang="fi-FI" smtClean="0"/>
              <a:t>13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613738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B4E80-A16F-4611-83F0-19745D0E07DB}" type="slidenum">
              <a:rPr lang="fi-FI" smtClean="0"/>
              <a:t>16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380398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EB4E80-A16F-4611-83F0-19745D0E07DB}" type="slidenum">
              <a:rPr lang="fi-FI" smtClean="0"/>
              <a:t>18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8684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F9214F2-C8DA-D846-B021-870F853F673A}"/>
              </a:ext>
            </a:extLst>
          </p:cNvPr>
          <p:cNvSpPr txBox="1">
            <a:spLocks/>
          </p:cNvSpPr>
          <p:nvPr userDrawn="1"/>
        </p:nvSpPr>
        <p:spPr>
          <a:xfrm rot="18900000">
            <a:off x="-575018" y="328209"/>
            <a:ext cx="2059720" cy="2999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accent4"/>
            </a:solidFill>
            <a:prstDash val="sysDot"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r>
              <a:rPr lang="fi-FI" sz="1000" dirty="0"/>
              <a:t>KMT 2020</a:t>
            </a:r>
          </a:p>
        </p:txBody>
      </p:sp>
    </p:spTree>
    <p:extLst>
      <p:ext uri="{BB962C8B-B14F-4D97-AF65-F5344CB8AC3E}">
        <p14:creationId xmlns:p14="http://schemas.microsoft.com/office/powerpoint/2010/main" val="608062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10/21/20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279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10/21/20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593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0159" y="956221"/>
            <a:ext cx="8523458" cy="363840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20" name="Footer Placeholder 2">
            <a:extLst>
              <a:ext uri="{FF2B5EF4-FFF2-40B4-BE49-F238E27FC236}">
                <a16:creationId xmlns:a16="http://schemas.microsoft.com/office/drawing/2014/main" id="{992F0A66-5A13-8B4C-A06C-B988CD09E4A1}"/>
              </a:ext>
            </a:extLst>
          </p:cNvPr>
          <p:cNvSpPr txBox="1">
            <a:spLocks/>
          </p:cNvSpPr>
          <p:nvPr userDrawn="1"/>
        </p:nvSpPr>
        <p:spPr>
          <a:xfrm>
            <a:off x="217576" y="4840751"/>
            <a:ext cx="6382400" cy="26296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 err="1"/>
              <a:t>Lähde</a:t>
            </a:r>
            <a:r>
              <a:rPr lang="en-GB" sz="900" dirty="0"/>
              <a:t>: KMT 2020  |  </a:t>
            </a:r>
            <a:r>
              <a:rPr lang="fi-FI" sz="900" dirty="0"/>
              <a:t>Koko väestö N: 46 402</a:t>
            </a:r>
            <a:endParaRPr lang="en-GB" sz="900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235EAD27-754D-3A4E-A2AE-D7541BEEF34C}"/>
              </a:ext>
            </a:extLst>
          </p:cNvPr>
          <p:cNvSpPr txBox="1">
            <a:spLocks/>
          </p:cNvSpPr>
          <p:nvPr userDrawn="1"/>
        </p:nvSpPr>
        <p:spPr>
          <a:xfrm rot="2700000">
            <a:off x="7708903" y="333336"/>
            <a:ext cx="2059720" cy="2999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accent4"/>
            </a:solidFill>
            <a:prstDash val="sysDot"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r>
              <a:rPr lang="fi-FI" sz="1000" dirty="0"/>
              <a:t>KMT 2020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64B4BECD-1F05-3643-B6B0-CADC83F56E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09563" y="162213"/>
            <a:ext cx="8524054" cy="386664"/>
          </a:xfrm>
        </p:spPr>
        <p:txBody>
          <a:bodyPr anchor="ctr">
            <a:noAutofit/>
          </a:bodyPr>
          <a:lstStyle>
            <a:lvl1pPr algn="l">
              <a:defRPr sz="3200"/>
            </a:lvl1pPr>
          </a:lstStyle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0DB1A7F9-7625-F743-BDBD-AF9CFA07389C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309562" y="577158"/>
            <a:ext cx="8524054" cy="302563"/>
          </a:xfrm>
        </p:spPr>
        <p:txBody>
          <a:bodyPr>
            <a:noAutofit/>
          </a:bodyPr>
          <a:lstStyle>
            <a:lvl1pPr>
              <a:defRPr sz="1200" b="1" i="1">
                <a:latin typeface="Times" pitchFamily="2" charset="0"/>
              </a:defRPr>
            </a:lvl1pPr>
            <a:lvl2pPr>
              <a:defRPr sz="1800">
                <a:latin typeface="Times" pitchFamily="2" charset="0"/>
              </a:defRPr>
            </a:lvl2pPr>
            <a:lvl3pPr>
              <a:defRPr sz="1800">
                <a:latin typeface="Times" pitchFamily="2" charset="0"/>
              </a:defRPr>
            </a:lvl3pPr>
            <a:lvl4pPr>
              <a:defRPr sz="1800">
                <a:latin typeface="Times" pitchFamily="2" charset="0"/>
              </a:defRPr>
            </a:lvl4pPr>
            <a:lvl5pPr>
              <a:defRPr sz="1800">
                <a:latin typeface="Times" pitchFamily="2" charset="0"/>
              </a:defRPr>
            </a:lvl5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2294721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10/21/20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541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200151"/>
            <a:ext cx="37338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37338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E306B139-A220-4F0C-AB8C-365A3A4EE493}"/>
              </a:ext>
            </a:extLst>
          </p:cNvPr>
          <p:cNvSpPr txBox="1">
            <a:spLocks/>
          </p:cNvSpPr>
          <p:nvPr userDrawn="1"/>
        </p:nvSpPr>
        <p:spPr>
          <a:xfrm rot="1789587">
            <a:off x="7500849" y="147438"/>
            <a:ext cx="2059720" cy="2999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accent4"/>
            </a:solidFill>
            <a:prstDash val="sysDot"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r>
              <a:rPr lang="fi-FI" sz="1000" dirty="0"/>
              <a:t>KMT 2020</a:t>
            </a:r>
          </a:p>
        </p:txBody>
      </p:sp>
      <p:sp>
        <p:nvSpPr>
          <p:cNvPr id="6" name="Footer Placeholder 2">
            <a:extLst>
              <a:ext uri="{FF2B5EF4-FFF2-40B4-BE49-F238E27FC236}">
                <a16:creationId xmlns:a16="http://schemas.microsoft.com/office/drawing/2014/main" id="{F354CA6A-DBA1-4FAA-AE1C-627C7075D9FA}"/>
              </a:ext>
            </a:extLst>
          </p:cNvPr>
          <p:cNvSpPr txBox="1">
            <a:spLocks/>
          </p:cNvSpPr>
          <p:nvPr userDrawn="1"/>
        </p:nvSpPr>
        <p:spPr>
          <a:xfrm>
            <a:off x="217576" y="4729073"/>
            <a:ext cx="6382400" cy="26296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 err="1"/>
              <a:t>Lähde</a:t>
            </a:r>
            <a:r>
              <a:rPr lang="en-GB" sz="900" dirty="0"/>
              <a:t>: KMT 2020  |  </a:t>
            </a:r>
            <a:r>
              <a:rPr lang="fi-FI" sz="900" dirty="0"/>
              <a:t>Koko väestö N: 46 402</a:t>
            </a:r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2539716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151335"/>
            <a:ext cx="37353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2000" y="1631156"/>
            <a:ext cx="37353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3736974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3736974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10/21/20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7AC192F4-C3ED-41D8-8478-9A292C197EC1}"/>
              </a:ext>
            </a:extLst>
          </p:cNvPr>
          <p:cNvSpPr txBox="1">
            <a:spLocks/>
          </p:cNvSpPr>
          <p:nvPr userDrawn="1"/>
        </p:nvSpPr>
        <p:spPr>
          <a:xfrm rot="18900000">
            <a:off x="-575018" y="328209"/>
            <a:ext cx="2059720" cy="2999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2700">
            <a:solidFill>
              <a:schemeClr val="accent4"/>
            </a:solidFill>
            <a:prstDash val="sysDot"/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r>
              <a:rPr lang="fi-FI" sz="1000" dirty="0"/>
              <a:t>KMT 2020</a:t>
            </a:r>
          </a:p>
        </p:txBody>
      </p:sp>
      <p:sp>
        <p:nvSpPr>
          <p:cNvPr id="11" name="Footer Placeholder 2">
            <a:extLst>
              <a:ext uri="{FF2B5EF4-FFF2-40B4-BE49-F238E27FC236}">
                <a16:creationId xmlns:a16="http://schemas.microsoft.com/office/drawing/2014/main" id="{C9E65860-388C-4CED-84F5-1A336A42C03B}"/>
              </a:ext>
            </a:extLst>
          </p:cNvPr>
          <p:cNvSpPr txBox="1">
            <a:spLocks/>
          </p:cNvSpPr>
          <p:nvPr userDrawn="1"/>
        </p:nvSpPr>
        <p:spPr>
          <a:xfrm>
            <a:off x="217576" y="4729073"/>
            <a:ext cx="6382400" cy="26296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 err="1"/>
              <a:t>Lähde</a:t>
            </a:r>
            <a:r>
              <a:rPr lang="en-GB" sz="900" dirty="0"/>
              <a:t>: KMT 2020  |  </a:t>
            </a:r>
            <a:r>
              <a:rPr lang="fi-FI" sz="900" dirty="0"/>
              <a:t>Koko väestö N: 46 402</a:t>
            </a:r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3322657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10/21/20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8939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10/21/20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4831E54D-763C-4C23-B15E-9E58D808D6FC}"/>
              </a:ext>
            </a:extLst>
          </p:cNvPr>
          <p:cNvSpPr txBox="1">
            <a:spLocks/>
          </p:cNvSpPr>
          <p:nvPr userDrawn="1"/>
        </p:nvSpPr>
        <p:spPr>
          <a:xfrm>
            <a:off x="217576" y="4753198"/>
            <a:ext cx="6382400" cy="26296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900" dirty="0" err="1"/>
              <a:t>Lähde</a:t>
            </a:r>
            <a:r>
              <a:rPr lang="en-GB" sz="900" dirty="0"/>
              <a:t>: KMT 2020  |  </a:t>
            </a:r>
            <a:r>
              <a:rPr lang="fi-FI" sz="900" dirty="0"/>
              <a:t>Koko väestö N: 46 402</a:t>
            </a:r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2853590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5" y="204787"/>
            <a:ext cx="2534181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2" y="204789"/>
            <a:ext cx="4591435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31335" y="1076327"/>
            <a:ext cx="2534181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10/21/20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401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ots. perustyyl. napsautt.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27CB9FFB-F289-5B47-8F7F-268ABDEC0D28}" type="datetimeFigureOut">
              <a:rPr lang="en-US" smtClean="0"/>
              <a:t>10/21/20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658A2824-A84A-8849-B74B-7042BA17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897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05979"/>
            <a:ext cx="76200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200151"/>
            <a:ext cx="76200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pic>
        <p:nvPicPr>
          <p:cNvPr id="10" name="Picture 9" descr="AM_logo_RGB.eps">
            <a:extLst>
              <a:ext uri="{FF2B5EF4-FFF2-40B4-BE49-F238E27FC236}">
                <a16:creationId xmlns:a16="http://schemas.microsoft.com/office/drawing/2014/main" id="{1DE3B4FF-C3F1-4E40-88BA-F9FE12FEC6AC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39948" y="4956387"/>
            <a:ext cx="1098184" cy="84476"/>
          </a:xfrm>
          <a:prstGeom prst="rect">
            <a:avLst/>
          </a:prstGeom>
        </p:spPr>
      </p:pic>
      <p:pic>
        <p:nvPicPr>
          <p:cNvPr id="4" name="Kuva 3">
            <a:extLst>
              <a:ext uri="{FF2B5EF4-FFF2-40B4-BE49-F238E27FC236}">
                <a16:creationId xmlns:a16="http://schemas.microsoft.com/office/drawing/2014/main" id="{4FCE3649-66C8-49CD-94D9-4AB4450E6A88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7869891" y="4641595"/>
            <a:ext cx="1024217" cy="475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112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Times" pitchFamily="2" charset="0"/>
          <a:ea typeface="+mj-ea"/>
          <a:cs typeface="Calibri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rgbClr val="000000"/>
          </a:solidFill>
          <a:latin typeface="Calibri"/>
          <a:ea typeface="+mn-ea"/>
          <a:cs typeface="Calibri"/>
        </a:defRPr>
      </a:lvl1pPr>
      <a:lvl2pPr marL="457200" indent="0" algn="l" defTabSz="457200" rtl="0" eaLnBrk="1" latinLnBrk="0" hangingPunct="1">
        <a:spcBef>
          <a:spcPct val="20000"/>
        </a:spcBef>
        <a:buFont typeface="Arial"/>
        <a:buNone/>
        <a:defRPr sz="2800" kern="1200">
          <a:solidFill>
            <a:srgbClr val="000000"/>
          </a:solidFill>
          <a:latin typeface="Calibri"/>
          <a:ea typeface="+mn-ea"/>
          <a:cs typeface="Calibri"/>
        </a:defRPr>
      </a:lvl2pPr>
      <a:lvl3pPr marL="914400" indent="0" algn="l" defTabSz="457200" rtl="0" eaLnBrk="1" latinLnBrk="0" hangingPunct="1">
        <a:spcBef>
          <a:spcPct val="20000"/>
        </a:spcBef>
        <a:buFont typeface="Arial"/>
        <a:buNone/>
        <a:defRPr sz="2400" kern="1200">
          <a:solidFill>
            <a:srgbClr val="000000"/>
          </a:solidFill>
          <a:latin typeface="Calibri"/>
          <a:ea typeface="+mn-ea"/>
          <a:cs typeface="Calibri"/>
        </a:defRPr>
      </a:lvl3pPr>
      <a:lvl4pPr marL="137160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rgbClr val="000000"/>
          </a:solidFill>
          <a:latin typeface="Calibri"/>
          <a:ea typeface="+mn-ea"/>
          <a:cs typeface="Calibri"/>
        </a:defRPr>
      </a:lvl4pPr>
      <a:lvl5pPr marL="1828800" indent="0" algn="l" defTabSz="457200" rtl="0" eaLnBrk="1" latinLnBrk="0" hangingPunct="1">
        <a:spcBef>
          <a:spcPct val="20000"/>
        </a:spcBef>
        <a:buFont typeface="Arial"/>
        <a:buNone/>
        <a:defRPr sz="2000" kern="1200">
          <a:solidFill>
            <a:srgbClr val="000000"/>
          </a:solidFill>
          <a:latin typeface="Calibri"/>
          <a:ea typeface="+mn-ea"/>
          <a:cs typeface="Calibri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3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359E137-80E5-2C41-9AAB-E48FC8E1C653}"/>
              </a:ext>
            </a:extLst>
          </p:cNvPr>
          <p:cNvSpPr/>
          <p:nvPr/>
        </p:nvSpPr>
        <p:spPr>
          <a:xfrm>
            <a:off x="961878" y="710418"/>
            <a:ext cx="7220243" cy="3601329"/>
          </a:xfrm>
          <a:prstGeom prst="rect">
            <a:avLst/>
          </a:prstGeom>
          <a:solidFill>
            <a:schemeClr val="bg1">
              <a:alpha val="88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A6ED207-11B3-4FFA-808F-A3F1EE4D59C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i-FI" sz="3800" i="1" dirty="0">
                <a:solidFill>
                  <a:schemeClr val="accent4"/>
                </a:solidFill>
              </a:rPr>
              <a:t>KMT 2020 </a:t>
            </a:r>
            <a:br>
              <a:rPr lang="fi-FI" sz="3800" i="1" dirty="0"/>
            </a:br>
            <a:r>
              <a:rPr lang="fi-FI" sz="3800" dirty="0"/>
              <a:t>Mainontaan suhtautuminen</a:t>
            </a:r>
            <a:endParaRPr lang="fi-FI" sz="3800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Alaotsikko 2">
                <a:extLst>
                  <a:ext uri="{FF2B5EF4-FFF2-40B4-BE49-F238E27FC236}">
                    <a16:creationId xmlns:a16="http://schemas.microsoft.com/office/drawing/2014/main" id="{4B3A4731-DC09-4689-A476-7C738FED6D8E}"/>
                  </a:ext>
                </a:extLst>
              </p:cNvPr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371600" y="2848818"/>
                <a:ext cx="6400800" cy="1314450"/>
              </a:xfrm>
            </p:spPr>
            <p:txBody>
              <a:bodyPr>
                <a:normAutofit/>
              </a:bodyPr>
              <a:lstStyle/>
              <a:p>
                <a:endParaRPr lang="fi-FI" sz="1600" dirty="0"/>
              </a:p>
              <a:p>
                <a14:m>
                  <m:oMath xmlns:m="http://schemas.openxmlformats.org/officeDocument/2006/math">
                    <m:r>
                      <a:rPr lang="fi-FI" sz="1600" i="1" dirty="0" smtClean="0">
                        <a:solidFill>
                          <a:schemeClr val="accent4"/>
                        </a:solidFill>
                        <a:latin typeface="Cambria Math" panose="02040503050406030204" pitchFamily="18" charset="0"/>
                      </a:rPr>
                      <m:t>●</m:t>
                    </m:r>
                  </m:oMath>
                </a14:m>
                <a:r>
                  <a:rPr lang="fi-FI" sz="1600" dirty="0">
                    <a:solidFill>
                      <a:schemeClr val="accent4"/>
                    </a:solidFill>
                  </a:rPr>
                  <a:t> </a:t>
                </a:r>
                <a:r>
                  <a:rPr lang="fi-FI" sz="1600" dirty="0"/>
                  <a:t>Lukemisen ja mainonnan väittämät   </a:t>
                </a:r>
                <a:br>
                  <a:rPr lang="fi-FI" sz="1600" dirty="0"/>
                </a:br>
                <a:r>
                  <a:rPr lang="fi-FI" sz="1600" dirty="0">
                    <a:solidFill>
                      <a:schemeClr val="accent4"/>
                    </a:solidFill>
                  </a:rPr>
                  <a:t>● </a:t>
                </a:r>
                <a:r>
                  <a:rPr lang="fi-FI" sz="1600" dirty="0"/>
                  <a:t>Suhtautuminen mainontaan eri kanavissa</a:t>
                </a:r>
                <a:br>
                  <a:rPr lang="fi-FI" sz="1600" dirty="0"/>
                </a:br>
                <a:r>
                  <a:rPr lang="fi-FI" sz="1600" dirty="0">
                    <a:solidFill>
                      <a:schemeClr val="accent4"/>
                    </a:solidFill>
                  </a:rPr>
                  <a:t>●  </a:t>
                </a:r>
                <a:r>
                  <a:rPr lang="fi-FI" sz="1600" dirty="0"/>
                  <a:t>Mainonnan estäminen</a:t>
                </a:r>
              </a:p>
            </p:txBody>
          </p:sp>
        </mc:Choice>
        <mc:Fallback xmlns="">
          <p:sp>
            <p:nvSpPr>
              <p:cNvPr id="3" name="Alaotsikko 2">
                <a:extLst>
                  <a:ext uri="{FF2B5EF4-FFF2-40B4-BE49-F238E27FC236}">
                    <a16:creationId xmlns:a16="http://schemas.microsoft.com/office/drawing/2014/main" id="{4B3A4731-DC09-4689-A476-7C738FED6D8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371600" y="2848818"/>
                <a:ext cx="6400800" cy="1314450"/>
              </a:xfr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09870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tsikko 1">
            <a:extLst>
              <a:ext uri="{FF2B5EF4-FFF2-40B4-BE49-F238E27FC236}">
                <a16:creationId xmlns:a16="http://schemas.microsoft.com/office/drawing/2014/main" id="{B8F73305-22FE-D84E-AAD9-F421648983BA}"/>
              </a:ext>
            </a:extLst>
          </p:cNvPr>
          <p:cNvSpPr txBox="1">
            <a:spLocks/>
          </p:cNvSpPr>
          <p:nvPr/>
        </p:nvSpPr>
        <p:spPr>
          <a:xfrm>
            <a:off x="5632704" y="1386584"/>
            <a:ext cx="2990600" cy="311981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33000"/>
                </a:schemeClr>
              </a:gs>
              <a:gs pos="6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r>
              <a:rPr lang="fi-FI" sz="2800" dirty="0">
                <a:latin typeface="Times" panose="02020603050405020304" pitchFamily="18" charset="0"/>
                <a:cs typeface="Times" panose="02020603050405020304" pitchFamily="18" charset="0"/>
              </a:rPr>
              <a:t>65%</a:t>
            </a:r>
            <a:b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yli 15-vuotiaista luottaa kotimaisten aikakauslehtien tuotesuosituksiin.</a:t>
            </a:r>
          </a:p>
          <a:p>
            <a:pPr algn="ctr"/>
            <a:endParaRPr lang="fi-FI" sz="1600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graphicFrame>
        <p:nvGraphicFramePr>
          <p:cNvPr id="12" name="Sisällön paikkamerkki 11">
            <a:extLst>
              <a:ext uri="{FF2B5EF4-FFF2-40B4-BE49-F238E27FC236}">
                <a16:creationId xmlns:a16="http://schemas.microsoft.com/office/drawing/2014/main" id="{468EDD83-F945-4C9B-954D-25404B4034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296206"/>
              </p:ext>
            </p:extLst>
          </p:nvPr>
        </p:nvGraphicFramePr>
        <p:xfrm>
          <a:off x="410147" y="1386585"/>
          <a:ext cx="4628197" cy="31198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Otsikko 1">
            <a:extLst>
              <a:ext uri="{FF2B5EF4-FFF2-40B4-BE49-F238E27FC236}">
                <a16:creationId xmlns:a16="http://schemas.microsoft.com/office/drawing/2014/main" id="{C5EF727D-63A0-8549-A162-641145E2B2DE}"/>
              </a:ext>
            </a:extLst>
          </p:cNvPr>
          <p:cNvSpPr txBox="1">
            <a:spLocks/>
          </p:cNvSpPr>
          <p:nvPr/>
        </p:nvSpPr>
        <p:spPr>
          <a:xfrm>
            <a:off x="5632704" y="1215040"/>
            <a:ext cx="2990600" cy="31198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endParaRPr lang="fi-FI" sz="1600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9" name="Otsikko 1">
            <a:extLst>
              <a:ext uri="{FF2B5EF4-FFF2-40B4-BE49-F238E27FC236}">
                <a16:creationId xmlns:a16="http://schemas.microsoft.com/office/drawing/2014/main" id="{7A367812-F038-0247-808E-7D8EB8033EED}"/>
              </a:ext>
            </a:extLst>
          </p:cNvPr>
          <p:cNvSpPr txBox="1">
            <a:spLocks/>
          </p:cNvSpPr>
          <p:nvPr/>
        </p:nvSpPr>
        <p:spPr>
          <a:xfrm>
            <a:off x="309563" y="344013"/>
            <a:ext cx="7444549" cy="3866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r>
              <a:rPr lang="fi-FI" sz="2400" dirty="0"/>
              <a:t>Suomalaiset aikakauslehdet tarjoavat luotettavia tuotesuosituksia</a:t>
            </a:r>
          </a:p>
        </p:txBody>
      </p:sp>
      <p:sp>
        <p:nvSpPr>
          <p:cNvPr id="10" name="Sisällön paikkamerkki 3">
            <a:extLst>
              <a:ext uri="{FF2B5EF4-FFF2-40B4-BE49-F238E27FC236}">
                <a16:creationId xmlns:a16="http://schemas.microsoft.com/office/drawing/2014/main" id="{82D23B9B-B5E8-CF4D-B7BF-FBAE575474B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09562" y="907349"/>
            <a:ext cx="8524054" cy="302563"/>
          </a:xfrm>
        </p:spPr>
        <p:txBody>
          <a:bodyPr>
            <a:normAutofit lnSpcReduction="10000"/>
          </a:bodyPr>
          <a:lstStyle/>
          <a:p>
            <a:r>
              <a:rPr lang="fi-FI" sz="1400" i="1" dirty="0"/>
              <a:t>% suomalaisista ikäryhmittäin, täysin tai osittain samaa mieltä</a:t>
            </a:r>
          </a:p>
        </p:txBody>
      </p:sp>
    </p:spTree>
    <p:extLst>
      <p:ext uri="{BB962C8B-B14F-4D97-AF65-F5344CB8AC3E}">
        <p14:creationId xmlns:p14="http://schemas.microsoft.com/office/powerpoint/2010/main" val="27144598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tsikko 1">
            <a:extLst>
              <a:ext uri="{FF2B5EF4-FFF2-40B4-BE49-F238E27FC236}">
                <a16:creationId xmlns:a16="http://schemas.microsoft.com/office/drawing/2014/main" id="{B8F73305-22FE-D84E-AAD9-F421648983BA}"/>
              </a:ext>
            </a:extLst>
          </p:cNvPr>
          <p:cNvSpPr txBox="1">
            <a:spLocks/>
          </p:cNvSpPr>
          <p:nvPr/>
        </p:nvSpPr>
        <p:spPr>
          <a:xfrm>
            <a:off x="5632704" y="1386584"/>
            <a:ext cx="2990600" cy="311981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33000"/>
                </a:schemeClr>
              </a:gs>
              <a:gs pos="6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r>
              <a:rPr lang="fi-FI" sz="2800" dirty="0">
                <a:latin typeface="Times" panose="02020603050405020304" pitchFamily="18" charset="0"/>
                <a:cs typeface="Times" panose="02020603050405020304" pitchFamily="18" charset="0"/>
              </a:rPr>
              <a:t>65%</a:t>
            </a:r>
            <a:b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yli 15-vuotiaista luottaa kotimaisten aikakauslehtien tuotesuosituksiin.</a:t>
            </a:r>
          </a:p>
          <a:p>
            <a:pPr algn="ctr"/>
            <a:endParaRPr lang="fi-FI" sz="1600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6" name="Otsikko 1">
            <a:extLst>
              <a:ext uri="{FF2B5EF4-FFF2-40B4-BE49-F238E27FC236}">
                <a16:creationId xmlns:a16="http://schemas.microsoft.com/office/drawing/2014/main" id="{C5EF727D-63A0-8549-A162-641145E2B2DE}"/>
              </a:ext>
            </a:extLst>
          </p:cNvPr>
          <p:cNvSpPr txBox="1">
            <a:spLocks/>
          </p:cNvSpPr>
          <p:nvPr/>
        </p:nvSpPr>
        <p:spPr>
          <a:xfrm>
            <a:off x="5632704" y="1215040"/>
            <a:ext cx="2990600" cy="31198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endParaRPr lang="fi-FI" sz="1600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9" name="Otsikko 1">
            <a:extLst>
              <a:ext uri="{FF2B5EF4-FFF2-40B4-BE49-F238E27FC236}">
                <a16:creationId xmlns:a16="http://schemas.microsoft.com/office/drawing/2014/main" id="{7A367812-F038-0247-808E-7D8EB8033EED}"/>
              </a:ext>
            </a:extLst>
          </p:cNvPr>
          <p:cNvSpPr txBox="1">
            <a:spLocks/>
          </p:cNvSpPr>
          <p:nvPr/>
        </p:nvSpPr>
        <p:spPr>
          <a:xfrm>
            <a:off x="309563" y="344013"/>
            <a:ext cx="7444549" cy="3866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r>
              <a:rPr lang="fi-FI" sz="2400" dirty="0"/>
              <a:t>Suomalaiset aikakauslehdet tarjoavat luotettavia tuotesuosituksia</a:t>
            </a:r>
          </a:p>
        </p:txBody>
      </p:sp>
      <p:sp>
        <p:nvSpPr>
          <p:cNvPr id="10" name="Sisällön paikkamerkki 3">
            <a:extLst>
              <a:ext uri="{FF2B5EF4-FFF2-40B4-BE49-F238E27FC236}">
                <a16:creationId xmlns:a16="http://schemas.microsoft.com/office/drawing/2014/main" id="{82D23B9B-B5E8-CF4D-B7BF-FBAE575474B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09562" y="907349"/>
            <a:ext cx="8524054" cy="302563"/>
          </a:xfrm>
        </p:spPr>
        <p:txBody>
          <a:bodyPr>
            <a:normAutofit lnSpcReduction="10000"/>
          </a:bodyPr>
          <a:lstStyle/>
          <a:p>
            <a:r>
              <a:rPr lang="fi-FI" sz="1400" i="1" dirty="0"/>
              <a:t>% lukijoista, täysin tai osittain samaa mieltä</a:t>
            </a:r>
          </a:p>
        </p:txBody>
      </p:sp>
      <p:graphicFrame>
        <p:nvGraphicFramePr>
          <p:cNvPr id="11" name="Taulukko 7">
            <a:extLst>
              <a:ext uri="{FF2B5EF4-FFF2-40B4-BE49-F238E27FC236}">
                <a16:creationId xmlns:a16="http://schemas.microsoft.com/office/drawing/2014/main" id="{F3220EDC-783B-4C49-8712-5AC01E87AF3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875263"/>
              </p:ext>
            </p:extLst>
          </p:nvPr>
        </p:nvGraphicFramePr>
        <p:xfrm>
          <a:off x="398584" y="1328077"/>
          <a:ext cx="4660304" cy="347141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330152">
                  <a:extLst>
                    <a:ext uri="{9D8B030D-6E8A-4147-A177-3AD203B41FA5}">
                      <a16:colId xmlns:a16="http://schemas.microsoft.com/office/drawing/2014/main" val="638252088"/>
                    </a:ext>
                  </a:extLst>
                </a:gridCol>
                <a:gridCol w="2330152">
                  <a:extLst>
                    <a:ext uri="{9D8B030D-6E8A-4147-A177-3AD203B41FA5}">
                      <a16:colId xmlns:a16="http://schemas.microsoft.com/office/drawing/2014/main" val="2559424516"/>
                    </a:ext>
                  </a:extLst>
                </a:gridCol>
              </a:tblGrid>
              <a:tr h="268006"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TOP lehdet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% lukijoista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4085007"/>
                  </a:ext>
                </a:extLst>
              </a:tr>
              <a:tr h="245930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Auto Bild Suomi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33056249"/>
                  </a:ext>
                </a:extLst>
              </a:tr>
              <a:tr h="245930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Meidän Perhe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71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020589880"/>
                  </a:ext>
                </a:extLst>
              </a:tr>
              <a:tr h="245930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Tivi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49265820"/>
                  </a:ext>
                </a:extLst>
              </a:tr>
              <a:tr h="245930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Vene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264720157"/>
                  </a:ext>
                </a:extLst>
              </a:tr>
              <a:tr h="245930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Talouselämä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655593562"/>
                  </a:ext>
                </a:extLst>
              </a:tr>
              <a:tr h="245930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Sport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920240531"/>
                  </a:ext>
                </a:extLst>
              </a:tr>
              <a:tr h="245930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Opettaja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720571367"/>
                  </a:ext>
                </a:extLst>
              </a:tr>
              <a:tr h="245930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Maalla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277333301"/>
                  </a:ext>
                </a:extLst>
              </a:tr>
              <a:tr h="245930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Caravan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56106870"/>
                  </a:ext>
                </a:extLst>
              </a:tr>
              <a:tr h="245930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Erä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554999424"/>
                  </a:ext>
                </a:extLst>
              </a:tr>
              <a:tr h="245930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Urheilulehti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585827084"/>
                  </a:ext>
                </a:extLst>
              </a:tr>
              <a:tr h="245930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Aarre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202989620"/>
                  </a:ext>
                </a:extLst>
              </a:tr>
              <a:tr h="245930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Aku Ankka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3926858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23419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Sisällön paikkamerkki 11">
            <a:extLst>
              <a:ext uri="{FF2B5EF4-FFF2-40B4-BE49-F238E27FC236}">
                <a16:creationId xmlns:a16="http://schemas.microsoft.com/office/drawing/2014/main" id="{468EDD83-F945-4C9B-954D-25404B4034B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10147" y="1215040"/>
          <a:ext cx="4628197" cy="31198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" name="Otsikko 1">
            <a:extLst>
              <a:ext uri="{FF2B5EF4-FFF2-40B4-BE49-F238E27FC236}">
                <a16:creationId xmlns:a16="http://schemas.microsoft.com/office/drawing/2014/main" id="{5EC9881B-C66E-7946-93F0-6EF7C7890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63" y="162213"/>
            <a:ext cx="8524054" cy="386664"/>
          </a:xfrm>
        </p:spPr>
        <p:txBody>
          <a:bodyPr/>
          <a:lstStyle/>
          <a:p>
            <a:r>
              <a:rPr lang="fi-FI" sz="2400" dirty="0"/>
              <a:t>Luotan bloggaajien ja tubettajien tuotesuosituksiin</a:t>
            </a:r>
          </a:p>
        </p:txBody>
      </p:sp>
      <p:sp>
        <p:nvSpPr>
          <p:cNvPr id="17" name="Sisällön paikkamerkki 3">
            <a:extLst>
              <a:ext uri="{FF2B5EF4-FFF2-40B4-BE49-F238E27FC236}">
                <a16:creationId xmlns:a16="http://schemas.microsoft.com/office/drawing/2014/main" id="{E5C2A5C6-A081-C349-8BB8-CCDAC78A3BB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09562" y="577158"/>
            <a:ext cx="8524054" cy="302563"/>
          </a:xfrm>
        </p:spPr>
        <p:txBody>
          <a:bodyPr>
            <a:normAutofit lnSpcReduction="10000"/>
          </a:bodyPr>
          <a:lstStyle/>
          <a:p>
            <a:r>
              <a:rPr lang="fi-FI" sz="1400" i="1" dirty="0"/>
              <a:t>% suomalaisista ikäryhmittäin, täysin tai osittain samaa mieltä</a:t>
            </a:r>
          </a:p>
        </p:txBody>
      </p:sp>
      <p:sp>
        <p:nvSpPr>
          <p:cNvPr id="7" name="Otsikko 1">
            <a:extLst>
              <a:ext uri="{FF2B5EF4-FFF2-40B4-BE49-F238E27FC236}">
                <a16:creationId xmlns:a16="http://schemas.microsoft.com/office/drawing/2014/main" id="{6488F4BB-3914-1D44-842C-3AA650983151}"/>
              </a:ext>
            </a:extLst>
          </p:cNvPr>
          <p:cNvSpPr txBox="1">
            <a:spLocks/>
          </p:cNvSpPr>
          <p:nvPr/>
        </p:nvSpPr>
        <p:spPr>
          <a:xfrm>
            <a:off x="5632704" y="1215039"/>
            <a:ext cx="2990600" cy="311981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33000"/>
                </a:schemeClr>
              </a:gs>
              <a:gs pos="6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r>
              <a:rPr lang="fi-FI" sz="2800" dirty="0">
                <a:latin typeface="Times" panose="02020603050405020304" pitchFamily="18" charset="0"/>
                <a:cs typeface="Times" panose="02020603050405020304" pitchFamily="18" charset="0"/>
              </a:rPr>
              <a:t>17%</a:t>
            </a:r>
            <a:b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yli 15-vuotiaista luottaa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bloggaajien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ja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tubettajien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tuotesuosituksiin.</a:t>
            </a:r>
          </a:p>
          <a:p>
            <a:pPr algn="ctr"/>
            <a:endParaRPr lang="fi-FI" sz="1600" i="1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algn="ctr"/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Korkeinta luottamus on nuorimmassa ikäryhmässä.</a:t>
            </a:r>
          </a:p>
        </p:txBody>
      </p:sp>
    </p:spTree>
    <p:extLst>
      <p:ext uri="{BB962C8B-B14F-4D97-AF65-F5344CB8AC3E}">
        <p14:creationId xmlns:p14="http://schemas.microsoft.com/office/powerpoint/2010/main" val="21635529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Otsikko 1">
            <a:extLst>
              <a:ext uri="{FF2B5EF4-FFF2-40B4-BE49-F238E27FC236}">
                <a16:creationId xmlns:a16="http://schemas.microsoft.com/office/drawing/2014/main" id="{5EC9881B-C66E-7946-93F0-6EF7C7890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63" y="162213"/>
            <a:ext cx="8524054" cy="386664"/>
          </a:xfrm>
        </p:spPr>
        <p:txBody>
          <a:bodyPr/>
          <a:lstStyle/>
          <a:p>
            <a:r>
              <a:rPr lang="fi-FI" sz="2400" dirty="0"/>
              <a:t>Luotan bloggaajien ja tubettajien tuotesuosituksiin</a:t>
            </a:r>
          </a:p>
        </p:txBody>
      </p:sp>
      <p:sp>
        <p:nvSpPr>
          <p:cNvPr id="17" name="Sisällön paikkamerkki 3">
            <a:extLst>
              <a:ext uri="{FF2B5EF4-FFF2-40B4-BE49-F238E27FC236}">
                <a16:creationId xmlns:a16="http://schemas.microsoft.com/office/drawing/2014/main" id="{E5C2A5C6-A081-C349-8BB8-CCDAC78A3BB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09562" y="577158"/>
            <a:ext cx="8524054" cy="302563"/>
          </a:xfrm>
        </p:spPr>
        <p:txBody>
          <a:bodyPr>
            <a:normAutofit lnSpcReduction="10000"/>
          </a:bodyPr>
          <a:lstStyle/>
          <a:p>
            <a:r>
              <a:rPr lang="fi-FI" sz="1400" i="1" dirty="0"/>
              <a:t>% lukijoista, täysin tai osittain samaa mieltä</a:t>
            </a:r>
          </a:p>
        </p:txBody>
      </p:sp>
      <p:sp>
        <p:nvSpPr>
          <p:cNvPr id="7" name="Otsikko 1">
            <a:extLst>
              <a:ext uri="{FF2B5EF4-FFF2-40B4-BE49-F238E27FC236}">
                <a16:creationId xmlns:a16="http://schemas.microsoft.com/office/drawing/2014/main" id="{6488F4BB-3914-1D44-842C-3AA650983151}"/>
              </a:ext>
            </a:extLst>
          </p:cNvPr>
          <p:cNvSpPr txBox="1">
            <a:spLocks/>
          </p:cNvSpPr>
          <p:nvPr/>
        </p:nvSpPr>
        <p:spPr>
          <a:xfrm>
            <a:off x="5632704" y="1215039"/>
            <a:ext cx="2990600" cy="311981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33000"/>
                </a:schemeClr>
              </a:gs>
              <a:gs pos="6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r>
              <a:rPr lang="fi-FI" sz="2800" dirty="0">
                <a:latin typeface="Times" panose="02020603050405020304" pitchFamily="18" charset="0"/>
                <a:cs typeface="Times" panose="02020603050405020304" pitchFamily="18" charset="0"/>
              </a:rPr>
              <a:t>17%</a:t>
            </a:r>
            <a:b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yli 15-vuotiaista luottaa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bloggaajien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ja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tubettajien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tuotesuosituksiin.</a:t>
            </a:r>
          </a:p>
          <a:p>
            <a:pPr algn="ctr"/>
            <a:endParaRPr lang="fi-FI" sz="1600" i="1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algn="ctr"/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Nuorten- ja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lifestyle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-lehdissä luottamus on keskimääräistä korkeammalla. </a:t>
            </a:r>
          </a:p>
        </p:txBody>
      </p:sp>
      <p:graphicFrame>
        <p:nvGraphicFramePr>
          <p:cNvPr id="8" name="Taulukko 7">
            <a:extLst>
              <a:ext uri="{FF2B5EF4-FFF2-40B4-BE49-F238E27FC236}">
                <a16:creationId xmlns:a16="http://schemas.microsoft.com/office/drawing/2014/main" id="{57A3791F-19A4-0B49-949C-A12A48BB4D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10193398"/>
              </p:ext>
            </p:extLst>
          </p:nvPr>
        </p:nvGraphicFramePr>
        <p:xfrm>
          <a:off x="406605" y="1215039"/>
          <a:ext cx="4660304" cy="2838218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330152">
                  <a:extLst>
                    <a:ext uri="{9D8B030D-6E8A-4147-A177-3AD203B41FA5}">
                      <a16:colId xmlns:a16="http://schemas.microsoft.com/office/drawing/2014/main" val="638252088"/>
                    </a:ext>
                  </a:extLst>
                </a:gridCol>
                <a:gridCol w="2330152">
                  <a:extLst>
                    <a:ext uri="{9D8B030D-6E8A-4147-A177-3AD203B41FA5}">
                      <a16:colId xmlns:a16="http://schemas.microsoft.com/office/drawing/2014/main" val="2559424516"/>
                    </a:ext>
                  </a:extLst>
                </a:gridCol>
              </a:tblGrid>
              <a:tr h="303809"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TOP lehdet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% lukijoista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4085007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Demi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33056249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Trendi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020589880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Fit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26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49265820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Meidän Perhe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23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264720157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Sport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655593562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Aku Ankka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21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920240531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Image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19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720571367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Deko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277333301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Maku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561068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84210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E6FA36D3-AE16-4BC7-A728-70D2CCBDEA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0911862"/>
              </p:ext>
            </p:extLst>
          </p:nvPr>
        </p:nvGraphicFramePr>
        <p:xfrm>
          <a:off x="309563" y="1407694"/>
          <a:ext cx="8523287" cy="3222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Otsikko 1">
            <a:extLst>
              <a:ext uri="{FF2B5EF4-FFF2-40B4-BE49-F238E27FC236}">
                <a16:creationId xmlns:a16="http://schemas.microsoft.com/office/drawing/2014/main" id="{0A9D403E-0A45-46DF-919B-47796B4E5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63" y="355944"/>
            <a:ext cx="7980195" cy="386664"/>
          </a:xfrm>
        </p:spPr>
        <p:txBody>
          <a:bodyPr/>
          <a:lstStyle/>
          <a:p>
            <a:r>
              <a:rPr lang="fi-FI" sz="2600" dirty="0"/>
              <a:t>Aikakauslehtien parissa rentoudutaan ja saadaan tietoa omista mielenkiinnon kohteista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2B2D9AB-0643-4606-96AA-8A5EA58FADCB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09562" y="1000300"/>
            <a:ext cx="8524054" cy="302563"/>
          </a:xfrm>
        </p:spPr>
        <p:txBody>
          <a:bodyPr>
            <a:normAutofit lnSpcReduction="10000"/>
          </a:bodyPr>
          <a:lstStyle/>
          <a:p>
            <a:r>
              <a:rPr lang="fi-FI" sz="1400" i="1" dirty="0"/>
              <a:t>% suomalaisista, täysin tai osittain samaa mieltä</a:t>
            </a:r>
          </a:p>
          <a:p>
            <a:endParaRPr lang="fi-FI" i="1" dirty="0"/>
          </a:p>
        </p:txBody>
      </p:sp>
    </p:spTree>
    <p:extLst>
      <p:ext uri="{BB962C8B-B14F-4D97-AF65-F5344CB8AC3E}">
        <p14:creationId xmlns:p14="http://schemas.microsoft.com/office/powerpoint/2010/main" val="35200535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tsikko 1">
            <a:extLst>
              <a:ext uri="{FF2B5EF4-FFF2-40B4-BE49-F238E27FC236}">
                <a16:creationId xmlns:a16="http://schemas.microsoft.com/office/drawing/2014/main" id="{B8F73305-22FE-D84E-AAD9-F421648983BA}"/>
              </a:ext>
            </a:extLst>
          </p:cNvPr>
          <p:cNvSpPr txBox="1">
            <a:spLocks/>
          </p:cNvSpPr>
          <p:nvPr/>
        </p:nvSpPr>
        <p:spPr>
          <a:xfrm>
            <a:off x="5632704" y="1366426"/>
            <a:ext cx="2990600" cy="311981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33000"/>
                </a:schemeClr>
              </a:gs>
              <a:gs pos="6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Erikoistuneelle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aikakausmedialle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on vahva tilaus kaikissa ikäluokissa!</a:t>
            </a:r>
            <a:endParaRPr lang="fi-FI" sz="1500" i="1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algn="ctr"/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endParaRPr lang="fi-FI" sz="2800" i="1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algn="ctr"/>
            <a:r>
              <a:rPr lang="fi-FI" sz="2800" dirty="0">
                <a:latin typeface="Times" panose="02020603050405020304" pitchFamily="18" charset="0"/>
                <a:cs typeface="Times" panose="02020603050405020304" pitchFamily="18" charset="0"/>
              </a:rPr>
              <a:t>86%</a:t>
            </a:r>
            <a:b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yli 15-vuotiaista saa tietoa harrastuksistaan ja mielenkiinnon kohteistaan alan erikoislehdestä.</a:t>
            </a:r>
          </a:p>
        </p:txBody>
      </p:sp>
      <p:graphicFrame>
        <p:nvGraphicFramePr>
          <p:cNvPr id="12" name="Sisällön paikkamerkki 11">
            <a:extLst>
              <a:ext uri="{FF2B5EF4-FFF2-40B4-BE49-F238E27FC236}">
                <a16:creationId xmlns:a16="http://schemas.microsoft.com/office/drawing/2014/main" id="{468EDD83-F945-4C9B-954D-25404B4034B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10147" y="1366427"/>
          <a:ext cx="4628197" cy="31198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Otsikko 1">
            <a:extLst>
              <a:ext uri="{FF2B5EF4-FFF2-40B4-BE49-F238E27FC236}">
                <a16:creationId xmlns:a16="http://schemas.microsoft.com/office/drawing/2014/main" id="{C5EF727D-63A0-8549-A162-641145E2B2DE}"/>
              </a:ext>
            </a:extLst>
          </p:cNvPr>
          <p:cNvSpPr txBox="1">
            <a:spLocks/>
          </p:cNvSpPr>
          <p:nvPr/>
        </p:nvSpPr>
        <p:spPr>
          <a:xfrm>
            <a:off x="5632704" y="1215040"/>
            <a:ext cx="2990600" cy="31198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endParaRPr lang="fi-FI" sz="1600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16" name="Otsikko 1">
            <a:extLst>
              <a:ext uri="{FF2B5EF4-FFF2-40B4-BE49-F238E27FC236}">
                <a16:creationId xmlns:a16="http://schemas.microsoft.com/office/drawing/2014/main" id="{5EC9881B-C66E-7946-93F0-6EF7C7890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63" y="266045"/>
            <a:ext cx="8524054" cy="386664"/>
          </a:xfrm>
        </p:spPr>
        <p:txBody>
          <a:bodyPr/>
          <a:lstStyle/>
          <a:p>
            <a:r>
              <a:rPr lang="fi-FI" sz="2400" dirty="0"/>
              <a:t>Alan erikoislehdestä saan tietoa harrastuksistani ja mielenkiinnon kohteista</a:t>
            </a:r>
          </a:p>
        </p:txBody>
      </p:sp>
      <p:sp>
        <p:nvSpPr>
          <p:cNvPr id="17" name="Sisällön paikkamerkki 3">
            <a:extLst>
              <a:ext uri="{FF2B5EF4-FFF2-40B4-BE49-F238E27FC236}">
                <a16:creationId xmlns:a16="http://schemas.microsoft.com/office/drawing/2014/main" id="{E5C2A5C6-A081-C349-8BB8-CCDAC78A3BB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09562" y="858286"/>
            <a:ext cx="8524054" cy="302563"/>
          </a:xfrm>
        </p:spPr>
        <p:txBody>
          <a:bodyPr>
            <a:normAutofit lnSpcReduction="10000"/>
          </a:bodyPr>
          <a:lstStyle/>
          <a:p>
            <a:r>
              <a:rPr lang="fi-FI" sz="1400" i="1" dirty="0"/>
              <a:t>% suomalaisista ikäryhmittäin, täysin tai osittain samaa mieltä</a:t>
            </a:r>
          </a:p>
        </p:txBody>
      </p:sp>
    </p:spTree>
    <p:extLst>
      <p:ext uri="{BB962C8B-B14F-4D97-AF65-F5344CB8AC3E}">
        <p14:creationId xmlns:p14="http://schemas.microsoft.com/office/powerpoint/2010/main" val="5317275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tsikko 1">
            <a:extLst>
              <a:ext uri="{FF2B5EF4-FFF2-40B4-BE49-F238E27FC236}">
                <a16:creationId xmlns:a16="http://schemas.microsoft.com/office/drawing/2014/main" id="{B8F73305-22FE-D84E-AAD9-F421648983BA}"/>
              </a:ext>
            </a:extLst>
          </p:cNvPr>
          <p:cNvSpPr txBox="1">
            <a:spLocks/>
          </p:cNvSpPr>
          <p:nvPr/>
        </p:nvSpPr>
        <p:spPr>
          <a:xfrm>
            <a:off x="5632704" y="1366426"/>
            <a:ext cx="2990600" cy="311981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33000"/>
                </a:schemeClr>
              </a:gs>
              <a:gs pos="6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r>
              <a:rPr lang="fi-FI" sz="2600" i="1" dirty="0">
                <a:latin typeface="Times" panose="02020603050405020304" pitchFamily="18" charset="0"/>
                <a:cs typeface="Times" panose="02020603050405020304" pitchFamily="18" charset="0"/>
              </a:rPr>
              <a:t>86%</a:t>
            </a:r>
          </a:p>
          <a:p>
            <a:pPr algn="ctr"/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yli 15-vuotiaista </a:t>
            </a:r>
            <a:r>
              <a:rPr lang="fi-FI" sz="1600" i="1" dirty="0">
                <a:latin typeface="Times" panose="02020603050405020304" pitchFamily="18" charset="0"/>
              </a:rPr>
              <a:t>saa 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tietoa harrastuksistaan ja mielenkiinnon kohteistaan alan erikoislehdestä.</a:t>
            </a:r>
          </a:p>
          <a:p>
            <a:pPr algn="ctr"/>
            <a:endParaRPr lang="fi-FI" sz="1600" i="1" dirty="0">
              <a:latin typeface="Times" panose="02020603050405020304" pitchFamily="18" charset="0"/>
            </a:endParaRPr>
          </a:p>
          <a:p>
            <a:pPr algn="ctr"/>
            <a:r>
              <a:rPr lang="fi-FI" sz="1600" i="1" dirty="0">
                <a:latin typeface="Times" panose="02020603050405020304" pitchFamily="18" charset="0"/>
              </a:rPr>
              <a:t>Naisista 84 % ja miehistä 87 %.</a:t>
            </a:r>
          </a:p>
        </p:txBody>
      </p:sp>
      <p:sp>
        <p:nvSpPr>
          <p:cNvPr id="6" name="Otsikko 1">
            <a:extLst>
              <a:ext uri="{FF2B5EF4-FFF2-40B4-BE49-F238E27FC236}">
                <a16:creationId xmlns:a16="http://schemas.microsoft.com/office/drawing/2014/main" id="{C5EF727D-63A0-8549-A162-641145E2B2DE}"/>
              </a:ext>
            </a:extLst>
          </p:cNvPr>
          <p:cNvSpPr txBox="1">
            <a:spLocks/>
          </p:cNvSpPr>
          <p:nvPr/>
        </p:nvSpPr>
        <p:spPr>
          <a:xfrm>
            <a:off x="5632704" y="1215040"/>
            <a:ext cx="2990600" cy="31198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endParaRPr lang="fi-FI" sz="1600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16" name="Otsikko 1">
            <a:extLst>
              <a:ext uri="{FF2B5EF4-FFF2-40B4-BE49-F238E27FC236}">
                <a16:creationId xmlns:a16="http://schemas.microsoft.com/office/drawing/2014/main" id="{5EC9881B-C66E-7946-93F0-6EF7C7890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63" y="266045"/>
            <a:ext cx="8524054" cy="386664"/>
          </a:xfrm>
        </p:spPr>
        <p:txBody>
          <a:bodyPr/>
          <a:lstStyle/>
          <a:p>
            <a:r>
              <a:rPr lang="fi-FI" sz="2400" dirty="0"/>
              <a:t>Alan erikoislehdestä saan tietoa harrastuksistani ja mielenkiinnon kohteista</a:t>
            </a:r>
          </a:p>
        </p:txBody>
      </p:sp>
      <p:sp>
        <p:nvSpPr>
          <p:cNvPr id="17" name="Sisällön paikkamerkki 3">
            <a:extLst>
              <a:ext uri="{FF2B5EF4-FFF2-40B4-BE49-F238E27FC236}">
                <a16:creationId xmlns:a16="http://schemas.microsoft.com/office/drawing/2014/main" id="{E5C2A5C6-A081-C349-8BB8-CCDAC78A3BB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09562" y="858286"/>
            <a:ext cx="8524054" cy="302563"/>
          </a:xfrm>
        </p:spPr>
        <p:txBody>
          <a:bodyPr>
            <a:normAutofit lnSpcReduction="10000"/>
          </a:bodyPr>
          <a:lstStyle/>
          <a:p>
            <a:r>
              <a:rPr lang="fi-FI" sz="1400" i="1" dirty="0"/>
              <a:t>% lukijoista, täysin tai osittain samaa mieltä</a:t>
            </a:r>
          </a:p>
        </p:txBody>
      </p:sp>
      <p:graphicFrame>
        <p:nvGraphicFramePr>
          <p:cNvPr id="9" name="Taulukko 7">
            <a:extLst>
              <a:ext uri="{FF2B5EF4-FFF2-40B4-BE49-F238E27FC236}">
                <a16:creationId xmlns:a16="http://schemas.microsoft.com/office/drawing/2014/main" id="{8662A8D5-EA78-4544-B51A-69575031868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61632118"/>
              </p:ext>
            </p:extLst>
          </p:nvPr>
        </p:nvGraphicFramePr>
        <p:xfrm>
          <a:off x="398583" y="1185626"/>
          <a:ext cx="4686764" cy="3641799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343382">
                  <a:extLst>
                    <a:ext uri="{9D8B030D-6E8A-4147-A177-3AD203B41FA5}">
                      <a16:colId xmlns:a16="http://schemas.microsoft.com/office/drawing/2014/main" val="638252088"/>
                    </a:ext>
                  </a:extLst>
                </a:gridCol>
                <a:gridCol w="2343382">
                  <a:extLst>
                    <a:ext uri="{9D8B030D-6E8A-4147-A177-3AD203B41FA5}">
                      <a16:colId xmlns:a16="http://schemas.microsoft.com/office/drawing/2014/main" val="2559424516"/>
                    </a:ext>
                  </a:extLst>
                </a:gridCol>
              </a:tblGrid>
              <a:tr h="268257"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TOP lehdet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% lukijoista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4085007"/>
                  </a:ext>
                </a:extLst>
              </a:tr>
              <a:tr h="198087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Tivi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33056249"/>
                  </a:ext>
                </a:extLst>
              </a:tr>
              <a:tr h="198087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Viinilehti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93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020589880"/>
                  </a:ext>
                </a:extLst>
              </a:tr>
              <a:tr h="198087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Käytännön Maamies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49265820"/>
                  </a:ext>
                </a:extLst>
              </a:tr>
              <a:tr h="198087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Auto Bild Suomi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264720157"/>
                  </a:ext>
                </a:extLst>
              </a:tr>
              <a:tr h="198087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Mikrobitti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655593562"/>
                  </a:ext>
                </a:extLst>
              </a:tr>
              <a:tr h="198087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Vene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920240531"/>
                  </a:ext>
                </a:extLst>
              </a:tr>
              <a:tr h="198087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Talouselämä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720571367"/>
                  </a:ext>
                </a:extLst>
              </a:tr>
              <a:tr h="198087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Aarre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92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277333301"/>
                  </a:ext>
                </a:extLst>
              </a:tr>
              <a:tr h="198087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Koneviesti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56106870"/>
                  </a:ext>
                </a:extLst>
              </a:tr>
              <a:tr h="198087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Metsälehti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554999424"/>
                  </a:ext>
                </a:extLst>
              </a:tr>
              <a:tr h="198087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Opettaja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39150453"/>
                  </a:ext>
                </a:extLst>
              </a:tr>
              <a:tr h="198087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Meidän Mökki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777403287"/>
                  </a:ext>
                </a:extLst>
              </a:tr>
              <a:tr h="198087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TM Rakennusmaailma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867848804"/>
                  </a:ext>
                </a:extLst>
              </a:tr>
              <a:tr h="198087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Moottori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667666908"/>
                  </a:ext>
                </a:extLst>
              </a:tr>
              <a:tr h="198087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Kippari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9259577"/>
                  </a:ext>
                </a:extLst>
              </a:tr>
              <a:tr h="198087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Suomen Luonto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337994788"/>
                  </a:ext>
                </a:extLst>
              </a:tr>
              <a:tr h="198087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Taloustaito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91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7500325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52405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tsikko 1">
            <a:extLst>
              <a:ext uri="{FF2B5EF4-FFF2-40B4-BE49-F238E27FC236}">
                <a16:creationId xmlns:a16="http://schemas.microsoft.com/office/drawing/2014/main" id="{B8F73305-22FE-D84E-AAD9-F421648983BA}"/>
              </a:ext>
            </a:extLst>
          </p:cNvPr>
          <p:cNvSpPr txBox="1">
            <a:spLocks/>
          </p:cNvSpPr>
          <p:nvPr/>
        </p:nvSpPr>
        <p:spPr>
          <a:xfrm>
            <a:off x="5632704" y="1215039"/>
            <a:ext cx="2990600" cy="311981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33000"/>
                </a:schemeClr>
              </a:gs>
              <a:gs pos="6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r>
              <a:rPr lang="fi-FI" sz="2800" dirty="0">
                <a:latin typeface="Times" panose="02020603050405020304" pitchFamily="18" charset="0"/>
                <a:cs typeface="Times" panose="02020603050405020304" pitchFamily="18" charset="0"/>
              </a:rPr>
              <a:t>80%</a:t>
            </a:r>
            <a:b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yli 15-vuotiaista rentoutuu ja inspiroituu aikakauslehtien parissa.</a:t>
            </a:r>
          </a:p>
        </p:txBody>
      </p:sp>
      <p:graphicFrame>
        <p:nvGraphicFramePr>
          <p:cNvPr id="12" name="Sisällön paikkamerkki 11">
            <a:extLst>
              <a:ext uri="{FF2B5EF4-FFF2-40B4-BE49-F238E27FC236}">
                <a16:creationId xmlns:a16="http://schemas.microsoft.com/office/drawing/2014/main" id="{468EDD83-F945-4C9B-954D-25404B4034B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10147" y="1215040"/>
          <a:ext cx="4628197" cy="31198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Otsikko 1">
            <a:extLst>
              <a:ext uri="{FF2B5EF4-FFF2-40B4-BE49-F238E27FC236}">
                <a16:creationId xmlns:a16="http://schemas.microsoft.com/office/drawing/2014/main" id="{C5EF727D-63A0-8549-A162-641145E2B2DE}"/>
              </a:ext>
            </a:extLst>
          </p:cNvPr>
          <p:cNvSpPr txBox="1">
            <a:spLocks/>
          </p:cNvSpPr>
          <p:nvPr/>
        </p:nvSpPr>
        <p:spPr>
          <a:xfrm>
            <a:off x="5632704" y="1215040"/>
            <a:ext cx="2990600" cy="31198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endParaRPr lang="fi-FI" sz="1600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16" name="Otsikko 1">
            <a:extLst>
              <a:ext uri="{FF2B5EF4-FFF2-40B4-BE49-F238E27FC236}">
                <a16:creationId xmlns:a16="http://schemas.microsoft.com/office/drawing/2014/main" id="{5EC9881B-C66E-7946-93F0-6EF7C7890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62" y="266045"/>
            <a:ext cx="7800768" cy="386664"/>
          </a:xfrm>
        </p:spPr>
        <p:txBody>
          <a:bodyPr/>
          <a:lstStyle/>
          <a:p>
            <a:r>
              <a:rPr lang="fi-FI" sz="2400" dirty="0"/>
              <a:t>Aikakauslehtien parissa rentoudun ja inspiroidun</a:t>
            </a:r>
          </a:p>
        </p:txBody>
      </p:sp>
      <p:sp>
        <p:nvSpPr>
          <p:cNvPr id="17" name="Sisällön paikkamerkki 3">
            <a:extLst>
              <a:ext uri="{FF2B5EF4-FFF2-40B4-BE49-F238E27FC236}">
                <a16:creationId xmlns:a16="http://schemas.microsoft.com/office/drawing/2014/main" id="{E5C2A5C6-A081-C349-8BB8-CCDAC78A3BB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09562" y="652813"/>
            <a:ext cx="8524054" cy="302563"/>
          </a:xfrm>
        </p:spPr>
        <p:txBody>
          <a:bodyPr>
            <a:normAutofit lnSpcReduction="10000"/>
          </a:bodyPr>
          <a:lstStyle/>
          <a:p>
            <a:r>
              <a:rPr lang="fi-FI" sz="1400" i="1" dirty="0"/>
              <a:t>% suomalaisista ikäryhmittäin, täysin tai osittain samaa mieltä</a:t>
            </a:r>
          </a:p>
        </p:txBody>
      </p:sp>
    </p:spTree>
    <p:extLst>
      <p:ext uri="{BB962C8B-B14F-4D97-AF65-F5344CB8AC3E}">
        <p14:creationId xmlns:p14="http://schemas.microsoft.com/office/powerpoint/2010/main" val="38335183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tsikko 1">
            <a:extLst>
              <a:ext uri="{FF2B5EF4-FFF2-40B4-BE49-F238E27FC236}">
                <a16:creationId xmlns:a16="http://schemas.microsoft.com/office/drawing/2014/main" id="{B8F73305-22FE-D84E-AAD9-F421648983BA}"/>
              </a:ext>
            </a:extLst>
          </p:cNvPr>
          <p:cNvSpPr txBox="1">
            <a:spLocks/>
          </p:cNvSpPr>
          <p:nvPr/>
        </p:nvSpPr>
        <p:spPr>
          <a:xfrm>
            <a:off x="5632704" y="1215039"/>
            <a:ext cx="2990600" cy="311981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33000"/>
                </a:schemeClr>
              </a:gs>
              <a:gs pos="6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r>
              <a:rPr lang="fi-FI" sz="2800" dirty="0">
                <a:latin typeface="Times" panose="02020603050405020304" pitchFamily="18" charset="0"/>
                <a:cs typeface="Times" panose="02020603050405020304" pitchFamily="18" charset="0"/>
              </a:rPr>
              <a:t>80%</a:t>
            </a:r>
            <a:b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yli 15-vuotiaista rentoutuu ja inspiroituu aikakauslehtien parissa.</a:t>
            </a:r>
          </a:p>
        </p:txBody>
      </p:sp>
      <p:sp>
        <p:nvSpPr>
          <p:cNvPr id="6" name="Otsikko 1">
            <a:extLst>
              <a:ext uri="{FF2B5EF4-FFF2-40B4-BE49-F238E27FC236}">
                <a16:creationId xmlns:a16="http://schemas.microsoft.com/office/drawing/2014/main" id="{C5EF727D-63A0-8549-A162-641145E2B2DE}"/>
              </a:ext>
            </a:extLst>
          </p:cNvPr>
          <p:cNvSpPr txBox="1">
            <a:spLocks/>
          </p:cNvSpPr>
          <p:nvPr/>
        </p:nvSpPr>
        <p:spPr>
          <a:xfrm>
            <a:off x="5632704" y="1215040"/>
            <a:ext cx="2990600" cy="31198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endParaRPr lang="fi-FI" sz="1600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16" name="Otsikko 1">
            <a:extLst>
              <a:ext uri="{FF2B5EF4-FFF2-40B4-BE49-F238E27FC236}">
                <a16:creationId xmlns:a16="http://schemas.microsoft.com/office/drawing/2014/main" id="{5EC9881B-C66E-7946-93F0-6EF7C7890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62" y="266045"/>
            <a:ext cx="7800768" cy="386664"/>
          </a:xfrm>
        </p:spPr>
        <p:txBody>
          <a:bodyPr/>
          <a:lstStyle/>
          <a:p>
            <a:r>
              <a:rPr lang="fi-FI" sz="2400" dirty="0"/>
              <a:t>Aikakauslehtien parissa rentoudun ja inspiroidun</a:t>
            </a:r>
          </a:p>
        </p:txBody>
      </p:sp>
      <p:sp>
        <p:nvSpPr>
          <p:cNvPr id="17" name="Sisällön paikkamerkki 3">
            <a:extLst>
              <a:ext uri="{FF2B5EF4-FFF2-40B4-BE49-F238E27FC236}">
                <a16:creationId xmlns:a16="http://schemas.microsoft.com/office/drawing/2014/main" id="{E5C2A5C6-A081-C349-8BB8-CCDAC78A3BB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09562" y="652813"/>
            <a:ext cx="8524054" cy="302563"/>
          </a:xfrm>
        </p:spPr>
        <p:txBody>
          <a:bodyPr>
            <a:normAutofit lnSpcReduction="10000"/>
          </a:bodyPr>
          <a:lstStyle/>
          <a:p>
            <a:r>
              <a:rPr lang="fi-FI" sz="1400" i="1" dirty="0"/>
              <a:t>% lukijoista, täysin tai osittain samaa mieltä</a:t>
            </a:r>
          </a:p>
        </p:txBody>
      </p:sp>
      <p:graphicFrame>
        <p:nvGraphicFramePr>
          <p:cNvPr id="9" name="Taulukko 7">
            <a:extLst>
              <a:ext uri="{FF2B5EF4-FFF2-40B4-BE49-F238E27FC236}">
                <a16:creationId xmlns:a16="http://schemas.microsoft.com/office/drawing/2014/main" id="{987303B6-EC8C-0349-B0F2-2A0D84708AA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3255350"/>
              </p:ext>
            </p:extLst>
          </p:nvPr>
        </p:nvGraphicFramePr>
        <p:xfrm>
          <a:off x="309562" y="987116"/>
          <a:ext cx="4645274" cy="3799952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322637">
                  <a:extLst>
                    <a:ext uri="{9D8B030D-6E8A-4147-A177-3AD203B41FA5}">
                      <a16:colId xmlns:a16="http://schemas.microsoft.com/office/drawing/2014/main" val="638252088"/>
                    </a:ext>
                  </a:extLst>
                </a:gridCol>
                <a:gridCol w="2322637">
                  <a:extLst>
                    <a:ext uri="{9D8B030D-6E8A-4147-A177-3AD203B41FA5}">
                      <a16:colId xmlns:a16="http://schemas.microsoft.com/office/drawing/2014/main" val="2559424516"/>
                    </a:ext>
                  </a:extLst>
                </a:gridCol>
              </a:tblGrid>
              <a:tr h="267454"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TOP lehdet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% lukijoista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4085007"/>
                  </a:ext>
                </a:extLst>
              </a:tr>
              <a:tr h="220352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u="none" strike="noStrike" dirty="0">
                          <a:effectLst/>
                        </a:rPr>
                        <a:t>Oma Aika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u="none" strike="noStrike">
                          <a:effectLst/>
                        </a:rPr>
                        <a:t>90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33056249"/>
                  </a:ext>
                </a:extLst>
              </a:tr>
              <a:tr h="220352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u="none" strike="noStrike" dirty="0">
                          <a:effectLst/>
                        </a:rPr>
                        <a:t>Maalla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u="none" strike="noStrike" dirty="0">
                          <a:effectLst/>
                        </a:rPr>
                        <a:t>89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020589880"/>
                  </a:ext>
                </a:extLst>
              </a:tr>
              <a:tr h="220352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u="none" strike="noStrike" dirty="0">
                          <a:effectLst/>
                        </a:rPr>
                        <a:t>Glorian </a:t>
                      </a:r>
                      <a:r>
                        <a:rPr lang="fi-FI" sz="1200" u="none" strike="noStrike" dirty="0" err="1">
                          <a:effectLst/>
                        </a:rPr>
                        <a:t>ruoka&amp;viini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u="none" strike="noStrike" dirty="0">
                          <a:effectLst/>
                        </a:rPr>
                        <a:t>89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49265820"/>
                  </a:ext>
                </a:extLst>
              </a:tr>
              <a:tr h="220352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u="none" strike="noStrike">
                          <a:effectLst/>
                        </a:rPr>
                        <a:t>Opettaja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u="none" strike="noStrike" dirty="0">
                          <a:effectLst/>
                        </a:rPr>
                        <a:t>88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264720157"/>
                  </a:ext>
                </a:extLst>
              </a:tr>
              <a:tr h="220352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u="none" strike="noStrike">
                          <a:effectLst/>
                        </a:rPr>
                        <a:t>Antiikki &amp; Design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u="none" strike="noStrike" dirty="0">
                          <a:effectLst/>
                        </a:rPr>
                        <a:t>88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655593562"/>
                  </a:ext>
                </a:extLst>
              </a:tr>
              <a:tr h="220352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u="none" strike="noStrike">
                          <a:effectLst/>
                        </a:rPr>
                        <a:t>Avotakka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Times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u="none" strike="noStrike" dirty="0">
                          <a:effectLst/>
                        </a:rPr>
                        <a:t>88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920240531"/>
                  </a:ext>
                </a:extLst>
              </a:tr>
              <a:tr h="220352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u="none" strike="noStrike">
                          <a:effectLst/>
                        </a:rPr>
                        <a:t>Deko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Times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u="none" strike="noStrike" dirty="0">
                          <a:effectLst/>
                        </a:rPr>
                        <a:t>88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720571367"/>
                  </a:ext>
                </a:extLst>
              </a:tr>
              <a:tr h="220352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u="none" strike="noStrike">
                          <a:effectLst/>
                        </a:rPr>
                        <a:t>Unelmien Talo &amp; Koti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Times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u="none" strike="noStrike" dirty="0">
                          <a:effectLst/>
                        </a:rPr>
                        <a:t>88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277333301"/>
                  </a:ext>
                </a:extLst>
              </a:tr>
              <a:tr h="220352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u="none" strike="noStrike">
                          <a:effectLst/>
                        </a:rPr>
                        <a:t>Anna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Times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u="none" strike="noStrike" dirty="0">
                          <a:effectLst/>
                        </a:rPr>
                        <a:t>88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56106870"/>
                  </a:ext>
                </a:extLst>
              </a:tr>
              <a:tr h="220352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u="none" strike="noStrike" dirty="0">
                          <a:effectLst/>
                        </a:rPr>
                        <a:t>Eeva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Times" panose="02020603050405020304" pitchFamily="18" charset="0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u="none" strike="noStrike" dirty="0">
                          <a:effectLst/>
                        </a:rPr>
                        <a:t>88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554999424"/>
                  </a:ext>
                </a:extLst>
              </a:tr>
              <a:tr h="220352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Gloria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388886577"/>
                  </a:ext>
                </a:extLst>
              </a:tr>
              <a:tr h="220352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Kodin Kuvalehti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496465966"/>
                  </a:ext>
                </a:extLst>
              </a:tr>
              <a:tr h="220352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Kauneus &amp; Terveys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816168179"/>
                  </a:ext>
                </a:extLst>
              </a:tr>
              <a:tr h="220352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Kotilääkäri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200145385"/>
                  </a:ext>
                </a:extLst>
              </a:tr>
              <a:tr h="220352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Sport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636969429"/>
                  </a:ext>
                </a:extLst>
              </a:tr>
              <a:tr h="220352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Voi Hyvin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88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9312220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0653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tsikko 1">
            <a:extLst>
              <a:ext uri="{FF2B5EF4-FFF2-40B4-BE49-F238E27FC236}">
                <a16:creationId xmlns:a16="http://schemas.microsoft.com/office/drawing/2014/main" id="{B8F73305-22FE-D84E-AAD9-F421648983BA}"/>
              </a:ext>
            </a:extLst>
          </p:cNvPr>
          <p:cNvSpPr txBox="1">
            <a:spLocks/>
          </p:cNvSpPr>
          <p:nvPr/>
        </p:nvSpPr>
        <p:spPr>
          <a:xfrm>
            <a:off x="5632704" y="1215039"/>
            <a:ext cx="2990600" cy="311981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33000"/>
                </a:schemeClr>
              </a:gs>
              <a:gs pos="6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Työelämään ehtineille oman alan lehdellä on tärkeä rooli ammattitaidon ylläpitämisessä.</a:t>
            </a:r>
          </a:p>
          <a:p>
            <a:pPr algn="ctr"/>
            <a:endParaRPr lang="fi-FI" sz="1600" i="1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algn="ctr"/>
            <a:r>
              <a:rPr lang="fi-FI" sz="2800" dirty="0">
                <a:latin typeface="Times" panose="02020603050405020304" pitchFamily="18" charset="0"/>
                <a:cs typeface="Times" panose="02020603050405020304" pitchFamily="18" charset="0"/>
              </a:rPr>
              <a:t>75%</a:t>
            </a:r>
            <a:b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yli 15-vuotiaista sanoo pysyvänsä ajan tasalla ammatillisista asioista ammattilehden avulla.</a:t>
            </a:r>
          </a:p>
        </p:txBody>
      </p:sp>
      <p:graphicFrame>
        <p:nvGraphicFramePr>
          <p:cNvPr id="12" name="Sisällön paikkamerkki 11">
            <a:extLst>
              <a:ext uri="{FF2B5EF4-FFF2-40B4-BE49-F238E27FC236}">
                <a16:creationId xmlns:a16="http://schemas.microsoft.com/office/drawing/2014/main" id="{468EDD83-F945-4C9B-954D-25404B4034B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10147" y="1215040"/>
          <a:ext cx="4628197" cy="31198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Otsikko 1">
            <a:extLst>
              <a:ext uri="{FF2B5EF4-FFF2-40B4-BE49-F238E27FC236}">
                <a16:creationId xmlns:a16="http://schemas.microsoft.com/office/drawing/2014/main" id="{C5EF727D-63A0-8549-A162-641145E2B2DE}"/>
              </a:ext>
            </a:extLst>
          </p:cNvPr>
          <p:cNvSpPr txBox="1">
            <a:spLocks/>
          </p:cNvSpPr>
          <p:nvPr/>
        </p:nvSpPr>
        <p:spPr>
          <a:xfrm>
            <a:off x="5632704" y="1215040"/>
            <a:ext cx="2990600" cy="31198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endParaRPr lang="fi-FI" sz="1600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16" name="Otsikko 1">
            <a:extLst>
              <a:ext uri="{FF2B5EF4-FFF2-40B4-BE49-F238E27FC236}">
                <a16:creationId xmlns:a16="http://schemas.microsoft.com/office/drawing/2014/main" id="{5EC9881B-C66E-7946-93F0-6EF7C7890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63" y="162213"/>
            <a:ext cx="8524054" cy="386664"/>
          </a:xfrm>
        </p:spPr>
        <p:txBody>
          <a:bodyPr/>
          <a:lstStyle/>
          <a:p>
            <a:r>
              <a:rPr lang="fi-FI" sz="2200" dirty="0"/>
              <a:t>Ammattilehden avulla pysyn ajan tasalla ammatillisista asioista</a:t>
            </a:r>
          </a:p>
        </p:txBody>
      </p:sp>
      <p:sp>
        <p:nvSpPr>
          <p:cNvPr id="17" name="Sisällön paikkamerkki 3">
            <a:extLst>
              <a:ext uri="{FF2B5EF4-FFF2-40B4-BE49-F238E27FC236}">
                <a16:creationId xmlns:a16="http://schemas.microsoft.com/office/drawing/2014/main" id="{E5C2A5C6-A081-C349-8BB8-CCDAC78A3BB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09562" y="577158"/>
            <a:ext cx="8524054" cy="302563"/>
          </a:xfrm>
        </p:spPr>
        <p:txBody>
          <a:bodyPr>
            <a:normAutofit lnSpcReduction="10000"/>
          </a:bodyPr>
          <a:lstStyle/>
          <a:p>
            <a:r>
              <a:rPr lang="fi-FI" sz="1400" i="1" dirty="0"/>
              <a:t>% suomalaisista ikäryhmittäin, täysin tai osittain samaa mieltä</a:t>
            </a:r>
          </a:p>
        </p:txBody>
      </p:sp>
    </p:spTree>
    <p:extLst>
      <p:ext uri="{BB962C8B-B14F-4D97-AF65-F5344CB8AC3E}">
        <p14:creationId xmlns:p14="http://schemas.microsoft.com/office/powerpoint/2010/main" val="2044566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>
            <a:extLst>
              <a:ext uri="{FF2B5EF4-FFF2-40B4-BE49-F238E27FC236}">
                <a16:creationId xmlns:a16="http://schemas.microsoft.com/office/drawing/2014/main" id="{A1F6D7F8-6B71-4D48-B9BA-A8D15437E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4048" y="1497839"/>
            <a:ext cx="5495903" cy="2147822"/>
          </a:xfrm>
          <a:solidFill>
            <a:schemeClr val="bg1">
              <a:alpha val="73000"/>
            </a:schemeClr>
          </a:solidFill>
        </p:spPr>
        <p:txBody>
          <a:bodyPr>
            <a:normAutofit/>
          </a:bodyPr>
          <a:lstStyle/>
          <a:p>
            <a:r>
              <a:rPr lang="fi-FI" sz="3200" i="1" dirty="0">
                <a:solidFill>
                  <a:schemeClr val="accent4"/>
                </a:solidFill>
              </a:rPr>
              <a:t>1.</a:t>
            </a:r>
            <a:br>
              <a:rPr lang="fi-FI" sz="3200" i="1" dirty="0"/>
            </a:br>
            <a:r>
              <a:rPr lang="fi-FI" sz="3200" i="1" dirty="0"/>
              <a:t>Lukemisen ja mainonnan väittämät</a:t>
            </a:r>
          </a:p>
        </p:txBody>
      </p:sp>
    </p:spTree>
    <p:extLst>
      <p:ext uri="{BB962C8B-B14F-4D97-AF65-F5344CB8AC3E}">
        <p14:creationId xmlns:p14="http://schemas.microsoft.com/office/powerpoint/2010/main" val="413850943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tsikko 1">
            <a:extLst>
              <a:ext uri="{FF2B5EF4-FFF2-40B4-BE49-F238E27FC236}">
                <a16:creationId xmlns:a16="http://schemas.microsoft.com/office/drawing/2014/main" id="{B8F73305-22FE-D84E-AAD9-F421648983BA}"/>
              </a:ext>
            </a:extLst>
          </p:cNvPr>
          <p:cNvSpPr txBox="1">
            <a:spLocks/>
          </p:cNvSpPr>
          <p:nvPr/>
        </p:nvSpPr>
        <p:spPr>
          <a:xfrm>
            <a:off x="5632704" y="1215039"/>
            <a:ext cx="2990600" cy="311981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33000"/>
                </a:schemeClr>
              </a:gs>
              <a:gs pos="6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Työelämään ehtineille oman alan lehdellä on tärkeä rooli ammattitaidon ylläpitämisessä.</a:t>
            </a:r>
          </a:p>
          <a:p>
            <a:pPr algn="ctr"/>
            <a:endParaRPr lang="fi-FI" sz="1600" i="1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algn="ctr"/>
            <a:r>
              <a:rPr lang="fi-FI" sz="2800" dirty="0">
                <a:latin typeface="Times" panose="02020603050405020304" pitchFamily="18" charset="0"/>
                <a:cs typeface="Times" panose="02020603050405020304" pitchFamily="18" charset="0"/>
              </a:rPr>
              <a:t>75%</a:t>
            </a:r>
            <a:b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yli 15-vuotiaista sanoo pysyvänsä ajan tasalla ammatillisista asioista ammattilehden avulla.</a:t>
            </a:r>
          </a:p>
        </p:txBody>
      </p:sp>
      <p:sp>
        <p:nvSpPr>
          <p:cNvPr id="6" name="Otsikko 1">
            <a:extLst>
              <a:ext uri="{FF2B5EF4-FFF2-40B4-BE49-F238E27FC236}">
                <a16:creationId xmlns:a16="http://schemas.microsoft.com/office/drawing/2014/main" id="{C5EF727D-63A0-8549-A162-641145E2B2DE}"/>
              </a:ext>
            </a:extLst>
          </p:cNvPr>
          <p:cNvSpPr txBox="1">
            <a:spLocks/>
          </p:cNvSpPr>
          <p:nvPr/>
        </p:nvSpPr>
        <p:spPr>
          <a:xfrm>
            <a:off x="5632704" y="1215040"/>
            <a:ext cx="2990600" cy="31198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endParaRPr lang="fi-FI" sz="1600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16" name="Otsikko 1">
            <a:extLst>
              <a:ext uri="{FF2B5EF4-FFF2-40B4-BE49-F238E27FC236}">
                <a16:creationId xmlns:a16="http://schemas.microsoft.com/office/drawing/2014/main" id="{5EC9881B-C66E-7946-93F0-6EF7C7890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63" y="162213"/>
            <a:ext cx="8524054" cy="386664"/>
          </a:xfrm>
        </p:spPr>
        <p:txBody>
          <a:bodyPr/>
          <a:lstStyle/>
          <a:p>
            <a:r>
              <a:rPr lang="fi-FI" sz="2200" dirty="0"/>
              <a:t>Ammattilehden avulla pysyn ajan tasalla ammatillisista asioista</a:t>
            </a:r>
          </a:p>
        </p:txBody>
      </p:sp>
      <p:sp>
        <p:nvSpPr>
          <p:cNvPr id="17" name="Sisällön paikkamerkki 3">
            <a:extLst>
              <a:ext uri="{FF2B5EF4-FFF2-40B4-BE49-F238E27FC236}">
                <a16:creationId xmlns:a16="http://schemas.microsoft.com/office/drawing/2014/main" id="{E5C2A5C6-A081-C349-8BB8-CCDAC78A3BB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09562" y="577158"/>
            <a:ext cx="8524054" cy="302563"/>
          </a:xfrm>
        </p:spPr>
        <p:txBody>
          <a:bodyPr>
            <a:normAutofit lnSpcReduction="10000"/>
          </a:bodyPr>
          <a:lstStyle/>
          <a:p>
            <a:r>
              <a:rPr lang="fi-FI" sz="1400" i="1" dirty="0"/>
              <a:t>% lukijoista, täysin tai osittain samaa mieltä</a:t>
            </a:r>
          </a:p>
        </p:txBody>
      </p:sp>
      <p:graphicFrame>
        <p:nvGraphicFramePr>
          <p:cNvPr id="9" name="Taulukko 7">
            <a:extLst>
              <a:ext uri="{FF2B5EF4-FFF2-40B4-BE49-F238E27FC236}">
                <a16:creationId xmlns:a16="http://schemas.microsoft.com/office/drawing/2014/main" id="{1883B3B7-08D0-B94F-B977-A7F1D605E98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7813486"/>
              </p:ext>
            </p:extLst>
          </p:nvPr>
        </p:nvGraphicFramePr>
        <p:xfrm>
          <a:off x="414214" y="892503"/>
          <a:ext cx="4663112" cy="3893088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331556">
                  <a:extLst>
                    <a:ext uri="{9D8B030D-6E8A-4147-A177-3AD203B41FA5}">
                      <a16:colId xmlns:a16="http://schemas.microsoft.com/office/drawing/2014/main" val="638252088"/>
                    </a:ext>
                  </a:extLst>
                </a:gridCol>
                <a:gridCol w="2331556">
                  <a:extLst>
                    <a:ext uri="{9D8B030D-6E8A-4147-A177-3AD203B41FA5}">
                      <a16:colId xmlns:a16="http://schemas.microsoft.com/office/drawing/2014/main" val="2559424516"/>
                    </a:ext>
                  </a:extLst>
                </a:gridCol>
              </a:tblGrid>
              <a:tr h="269270"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TOP lehdet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% lukijoista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4085007"/>
                  </a:ext>
                </a:extLst>
              </a:tr>
              <a:tr h="226173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Tekniikka &amp; Talous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87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33056249"/>
                  </a:ext>
                </a:extLst>
              </a:tr>
              <a:tr h="226173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Mikrobitti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86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020589880"/>
                  </a:ext>
                </a:extLst>
              </a:tr>
              <a:tr h="226173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Auto Bild Suomi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85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49265820"/>
                  </a:ext>
                </a:extLst>
              </a:tr>
              <a:tr h="226173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Koneviesti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264720157"/>
                  </a:ext>
                </a:extLst>
              </a:tr>
              <a:tr h="226173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Vene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655593562"/>
                  </a:ext>
                </a:extLst>
              </a:tr>
              <a:tr h="226173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Yrittäjä (entinen Yrittäjäsanomat)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920240531"/>
                  </a:ext>
                </a:extLst>
              </a:tr>
              <a:tr h="226173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Aarre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84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720571367"/>
                  </a:ext>
                </a:extLst>
              </a:tr>
              <a:tr h="226173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Käytännön Maamies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277333301"/>
                  </a:ext>
                </a:extLst>
              </a:tr>
              <a:tr h="226173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Opettaja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56106870"/>
                  </a:ext>
                </a:extLst>
              </a:tr>
              <a:tr h="226173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TM Rakennusmaailma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554999424"/>
                  </a:ext>
                </a:extLst>
              </a:tr>
              <a:tr h="226173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Tivi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810334289"/>
                  </a:ext>
                </a:extLst>
              </a:tr>
              <a:tr h="226173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Kippari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840827183"/>
                  </a:ext>
                </a:extLst>
              </a:tr>
              <a:tr h="226173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Viinilehti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625588531"/>
                  </a:ext>
                </a:extLst>
              </a:tr>
              <a:tr h="226173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Talouselämä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683751911"/>
                  </a:ext>
                </a:extLst>
              </a:tr>
              <a:tr h="226173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Taloustaito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93109301"/>
                  </a:ext>
                </a:extLst>
              </a:tr>
              <a:tr h="226173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Sport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83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68132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40890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E6FA36D3-AE16-4BC7-A728-70D2CCBDEA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2994526"/>
              </p:ext>
            </p:extLst>
          </p:nvPr>
        </p:nvGraphicFramePr>
        <p:xfrm>
          <a:off x="309563" y="1287378"/>
          <a:ext cx="8523287" cy="3222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Otsikko 1">
            <a:extLst>
              <a:ext uri="{FF2B5EF4-FFF2-40B4-BE49-F238E27FC236}">
                <a16:creationId xmlns:a16="http://schemas.microsoft.com/office/drawing/2014/main" id="{0A9D403E-0A45-46DF-919B-47796B4E5B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63" y="355944"/>
            <a:ext cx="7980195" cy="386664"/>
          </a:xfrm>
        </p:spPr>
        <p:txBody>
          <a:bodyPr/>
          <a:lstStyle/>
          <a:p>
            <a:r>
              <a:rPr lang="fi-FI" sz="2600" dirty="0"/>
              <a:t>Aikakauslehteen sitoutuminen, printti ja </a:t>
            </a:r>
            <a:r>
              <a:rPr lang="fi-FI" sz="2600" dirty="0" err="1"/>
              <a:t>some</a:t>
            </a:r>
            <a:endParaRPr lang="fi-FI" sz="2600" dirty="0"/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2B2D9AB-0643-4606-96AA-8A5EA58FADCB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09562" y="772587"/>
            <a:ext cx="8524054" cy="302563"/>
          </a:xfrm>
        </p:spPr>
        <p:txBody>
          <a:bodyPr>
            <a:normAutofit lnSpcReduction="10000"/>
          </a:bodyPr>
          <a:lstStyle/>
          <a:p>
            <a:r>
              <a:rPr lang="fi-FI" sz="1400" i="1" dirty="0"/>
              <a:t>% suomalaisista, täysin tai osittain samaa mieltä</a:t>
            </a:r>
          </a:p>
          <a:p>
            <a:endParaRPr lang="fi-FI" i="1" dirty="0"/>
          </a:p>
        </p:txBody>
      </p:sp>
    </p:spTree>
    <p:extLst>
      <p:ext uri="{BB962C8B-B14F-4D97-AF65-F5344CB8AC3E}">
        <p14:creationId xmlns:p14="http://schemas.microsoft.com/office/powerpoint/2010/main" val="9418022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tsikko 1">
            <a:extLst>
              <a:ext uri="{FF2B5EF4-FFF2-40B4-BE49-F238E27FC236}">
                <a16:creationId xmlns:a16="http://schemas.microsoft.com/office/drawing/2014/main" id="{B8F73305-22FE-D84E-AAD9-F421648983BA}"/>
              </a:ext>
            </a:extLst>
          </p:cNvPr>
          <p:cNvSpPr txBox="1">
            <a:spLocks/>
          </p:cNvSpPr>
          <p:nvPr/>
        </p:nvSpPr>
        <p:spPr>
          <a:xfrm>
            <a:off x="5632704" y="1215039"/>
            <a:ext cx="2990600" cy="311981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33000"/>
                </a:schemeClr>
              </a:gs>
              <a:gs pos="6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r>
              <a:rPr lang="fi-FI" sz="2800" dirty="0">
                <a:latin typeface="Times" panose="02020603050405020304" pitchFamily="18" charset="0"/>
                <a:cs typeface="Times" panose="02020603050405020304" pitchFamily="18" charset="0"/>
              </a:rPr>
              <a:t>57%</a:t>
            </a:r>
            <a:b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yli 15-vuotiaista lukee aikakauslehtensä kannesta kanteen – naisista 62 % ja miehistä 51 %.</a:t>
            </a:r>
          </a:p>
        </p:txBody>
      </p:sp>
      <p:graphicFrame>
        <p:nvGraphicFramePr>
          <p:cNvPr id="12" name="Sisällön paikkamerkki 11">
            <a:extLst>
              <a:ext uri="{FF2B5EF4-FFF2-40B4-BE49-F238E27FC236}">
                <a16:creationId xmlns:a16="http://schemas.microsoft.com/office/drawing/2014/main" id="{468EDD83-F945-4C9B-954D-25404B4034B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10147" y="1215040"/>
          <a:ext cx="4628197" cy="31198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Otsikko 1">
            <a:extLst>
              <a:ext uri="{FF2B5EF4-FFF2-40B4-BE49-F238E27FC236}">
                <a16:creationId xmlns:a16="http://schemas.microsoft.com/office/drawing/2014/main" id="{C5EF727D-63A0-8549-A162-641145E2B2DE}"/>
              </a:ext>
            </a:extLst>
          </p:cNvPr>
          <p:cNvSpPr txBox="1">
            <a:spLocks/>
          </p:cNvSpPr>
          <p:nvPr/>
        </p:nvSpPr>
        <p:spPr>
          <a:xfrm>
            <a:off x="5632704" y="1215040"/>
            <a:ext cx="2990600" cy="31198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endParaRPr lang="fi-FI" sz="1600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16" name="Otsikko 1">
            <a:extLst>
              <a:ext uri="{FF2B5EF4-FFF2-40B4-BE49-F238E27FC236}">
                <a16:creationId xmlns:a16="http://schemas.microsoft.com/office/drawing/2014/main" id="{5EC9881B-C66E-7946-93F0-6EF7C7890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62" y="266045"/>
            <a:ext cx="7800768" cy="386664"/>
          </a:xfrm>
        </p:spPr>
        <p:txBody>
          <a:bodyPr/>
          <a:lstStyle/>
          <a:p>
            <a:r>
              <a:rPr lang="fi-FI" sz="2400" dirty="0"/>
              <a:t>Luen itselleni tärkeät aikakauslehdet kannesta kanteen</a:t>
            </a:r>
          </a:p>
        </p:txBody>
      </p:sp>
      <p:sp>
        <p:nvSpPr>
          <p:cNvPr id="17" name="Sisällön paikkamerkki 3">
            <a:extLst>
              <a:ext uri="{FF2B5EF4-FFF2-40B4-BE49-F238E27FC236}">
                <a16:creationId xmlns:a16="http://schemas.microsoft.com/office/drawing/2014/main" id="{E5C2A5C6-A081-C349-8BB8-CCDAC78A3BB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09562" y="652813"/>
            <a:ext cx="8524054" cy="302563"/>
          </a:xfrm>
        </p:spPr>
        <p:txBody>
          <a:bodyPr>
            <a:normAutofit lnSpcReduction="10000"/>
          </a:bodyPr>
          <a:lstStyle/>
          <a:p>
            <a:r>
              <a:rPr lang="fi-FI" sz="1400" i="1" dirty="0"/>
              <a:t>% suomalaisista ikäryhmittäin, täysin tai osittain samaa mieltä</a:t>
            </a:r>
          </a:p>
        </p:txBody>
      </p:sp>
    </p:spTree>
    <p:extLst>
      <p:ext uri="{BB962C8B-B14F-4D97-AF65-F5344CB8AC3E}">
        <p14:creationId xmlns:p14="http://schemas.microsoft.com/office/powerpoint/2010/main" val="38635372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tsikko 1">
            <a:extLst>
              <a:ext uri="{FF2B5EF4-FFF2-40B4-BE49-F238E27FC236}">
                <a16:creationId xmlns:a16="http://schemas.microsoft.com/office/drawing/2014/main" id="{B8F73305-22FE-D84E-AAD9-F421648983BA}"/>
              </a:ext>
            </a:extLst>
          </p:cNvPr>
          <p:cNvSpPr txBox="1">
            <a:spLocks/>
          </p:cNvSpPr>
          <p:nvPr/>
        </p:nvSpPr>
        <p:spPr>
          <a:xfrm>
            <a:off x="5632704" y="1215039"/>
            <a:ext cx="2990600" cy="311981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33000"/>
                </a:schemeClr>
              </a:gs>
              <a:gs pos="6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r>
              <a:rPr lang="fi-FI" sz="2800" dirty="0">
                <a:latin typeface="Times" panose="02020603050405020304" pitchFamily="18" charset="0"/>
                <a:cs typeface="Times" panose="02020603050405020304" pitchFamily="18" charset="0"/>
              </a:rPr>
              <a:t>57%</a:t>
            </a:r>
            <a:b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yli 15-vuotiaista lukee aikakauslehtensä kannesta kanteen – naisista 62 % ja miehistä 51 %.</a:t>
            </a:r>
          </a:p>
        </p:txBody>
      </p:sp>
      <p:sp>
        <p:nvSpPr>
          <p:cNvPr id="6" name="Otsikko 1">
            <a:extLst>
              <a:ext uri="{FF2B5EF4-FFF2-40B4-BE49-F238E27FC236}">
                <a16:creationId xmlns:a16="http://schemas.microsoft.com/office/drawing/2014/main" id="{C5EF727D-63A0-8549-A162-641145E2B2DE}"/>
              </a:ext>
            </a:extLst>
          </p:cNvPr>
          <p:cNvSpPr txBox="1">
            <a:spLocks/>
          </p:cNvSpPr>
          <p:nvPr/>
        </p:nvSpPr>
        <p:spPr>
          <a:xfrm>
            <a:off x="5632704" y="1215040"/>
            <a:ext cx="2990600" cy="31198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endParaRPr lang="fi-FI" sz="1600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16" name="Otsikko 1">
            <a:extLst>
              <a:ext uri="{FF2B5EF4-FFF2-40B4-BE49-F238E27FC236}">
                <a16:creationId xmlns:a16="http://schemas.microsoft.com/office/drawing/2014/main" id="{5EC9881B-C66E-7946-93F0-6EF7C7890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62" y="266045"/>
            <a:ext cx="7800768" cy="386664"/>
          </a:xfrm>
        </p:spPr>
        <p:txBody>
          <a:bodyPr/>
          <a:lstStyle/>
          <a:p>
            <a:r>
              <a:rPr lang="fi-FI" sz="2400" dirty="0"/>
              <a:t>Luen itselleni tärkeät aikakauslehdet kannesta kanteen</a:t>
            </a:r>
          </a:p>
        </p:txBody>
      </p:sp>
      <p:sp>
        <p:nvSpPr>
          <p:cNvPr id="17" name="Sisällön paikkamerkki 3">
            <a:extLst>
              <a:ext uri="{FF2B5EF4-FFF2-40B4-BE49-F238E27FC236}">
                <a16:creationId xmlns:a16="http://schemas.microsoft.com/office/drawing/2014/main" id="{E5C2A5C6-A081-C349-8BB8-CCDAC78A3BB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09562" y="652813"/>
            <a:ext cx="8524054" cy="302563"/>
          </a:xfrm>
        </p:spPr>
        <p:txBody>
          <a:bodyPr>
            <a:normAutofit lnSpcReduction="10000"/>
          </a:bodyPr>
          <a:lstStyle/>
          <a:p>
            <a:r>
              <a:rPr lang="fi-FI" sz="1400" i="1" dirty="0"/>
              <a:t>% lukijoista, täysin tai osittain samaa mieltä</a:t>
            </a:r>
          </a:p>
        </p:txBody>
      </p:sp>
      <p:graphicFrame>
        <p:nvGraphicFramePr>
          <p:cNvPr id="9" name="Taulukko 7">
            <a:extLst>
              <a:ext uri="{FF2B5EF4-FFF2-40B4-BE49-F238E27FC236}">
                <a16:creationId xmlns:a16="http://schemas.microsoft.com/office/drawing/2014/main" id="{86517F61-3286-D743-B0AE-921609AABCA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4326702"/>
              </p:ext>
            </p:extLst>
          </p:nvPr>
        </p:nvGraphicFramePr>
        <p:xfrm>
          <a:off x="414215" y="1215039"/>
          <a:ext cx="4660304" cy="340142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330152">
                  <a:extLst>
                    <a:ext uri="{9D8B030D-6E8A-4147-A177-3AD203B41FA5}">
                      <a16:colId xmlns:a16="http://schemas.microsoft.com/office/drawing/2014/main" val="638252088"/>
                    </a:ext>
                  </a:extLst>
                </a:gridCol>
                <a:gridCol w="2330152">
                  <a:extLst>
                    <a:ext uri="{9D8B030D-6E8A-4147-A177-3AD203B41FA5}">
                      <a16:colId xmlns:a16="http://schemas.microsoft.com/office/drawing/2014/main" val="2559424516"/>
                    </a:ext>
                  </a:extLst>
                </a:gridCol>
              </a:tblGrid>
              <a:tr h="303809"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TOP lehdet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% lukijoista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4085007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Kotilääkäri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33056249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Oma Aika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020589880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Seura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49265820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Viva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70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264720157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Antiikki &amp; Design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655593562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Maalla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920240531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Anna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720571367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Eeva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277333301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ET Terveys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56106870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Voi Hyvin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554999424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ET-lehti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69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5124057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766537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tsikko 1">
            <a:extLst>
              <a:ext uri="{FF2B5EF4-FFF2-40B4-BE49-F238E27FC236}">
                <a16:creationId xmlns:a16="http://schemas.microsoft.com/office/drawing/2014/main" id="{B8F73305-22FE-D84E-AAD9-F421648983BA}"/>
              </a:ext>
            </a:extLst>
          </p:cNvPr>
          <p:cNvSpPr txBox="1">
            <a:spLocks/>
          </p:cNvSpPr>
          <p:nvPr/>
        </p:nvSpPr>
        <p:spPr>
          <a:xfrm>
            <a:off x="5632704" y="1215039"/>
            <a:ext cx="2990600" cy="311981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33000"/>
                </a:schemeClr>
              </a:gs>
              <a:gs pos="6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r>
              <a:rPr lang="fi-FI" sz="2800" dirty="0">
                <a:latin typeface="Times" panose="02020603050405020304" pitchFamily="18" charset="0"/>
                <a:cs typeface="Times" panose="02020603050405020304" pitchFamily="18" charset="0"/>
              </a:rPr>
              <a:t>35%</a:t>
            </a:r>
            <a:b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yli 15-vuotiaista seuraa itselleen tärkeitä aikakauslehtiä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somessa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.</a:t>
            </a:r>
          </a:p>
          <a:p>
            <a:pPr algn="ctr"/>
            <a:endParaRPr lang="fi-FI" sz="1600" i="1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algn="ctr"/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Naisten (35 %) ja </a:t>
            </a:r>
            <a:b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miesten (36 %) seuraamisella ei käytännössä ole eroa.</a:t>
            </a:r>
          </a:p>
        </p:txBody>
      </p:sp>
      <p:graphicFrame>
        <p:nvGraphicFramePr>
          <p:cNvPr id="12" name="Sisällön paikkamerkki 11">
            <a:extLst>
              <a:ext uri="{FF2B5EF4-FFF2-40B4-BE49-F238E27FC236}">
                <a16:creationId xmlns:a16="http://schemas.microsoft.com/office/drawing/2014/main" id="{468EDD83-F945-4C9B-954D-25404B4034B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10147" y="1215040"/>
          <a:ext cx="4628197" cy="31198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Otsikko 1">
            <a:extLst>
              <a:ext uri="{FF2B5EF4-FFF2-40B4-BE49-F238E27FC236}">
                <a16:creationId xmlns:a16="http://schemas.microsoft.com/office/drawing/2014/main" id="{C5EF727D-63A0-8549-A162-641145E2B2DE}"/>
              </a:ext>
            </a:extLst>
          </p:cNvPr>
          <p:cNvSpPr txBox="1">
            <a:spLocks/>
          </p:cNvSpPr>
          <p:nvPr/>
        </p:nvSpPr>
        <p:spPr>
          <a:xfrm>
            <a:off x="5632704" y="1215040"/>
            <a:ext cx="2990600" cy="31198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endParaRPr lang="fi-FI" sz="1600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16" name="Otsikko 1">
            <a:extLst>
              <a:ext uri="{FF2B5EF4-FFF2-40B4-BE49-F238E27FC236}">
                <a16:creationId xmlns:a16="http://schemas.microsoft.com/office/drawing/2014/main" id="{5EC9881B-C66E-7946-93F0-6EF7C7890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63" y="162213"/>
            <a:ext cx="8524054" cy="386664"/>
          </a:xfrm>
        </p:spPr>
        <p:txBody>
          <a:bodyPr/>
          <a:lstStyle/>
          <a:p>
            <a:r>
              <a:rPr lang="fi-FI" sz="2200" dirty="0"/>
              <a:t>Seuraan itselleni tärkeitä aikakauslehtiä sosiaalisessa mediassa</a:t>
            </a:r>
          </a:p>
        </p:txBody>
      </p:sp>
      <p:sp>
        <p:nvSpPr>
          <p:cNvPr id="17" name="Sisällön paikkamerkki 3">
            <a:extLst>
              <a:ext uri="{FF2B5EF4-FFF2-40B4-BE49-F238E27FC236}">
                <a16:creationId xmlns:a16="http://schemas.microsoft.com/office/drawing/2014/main" id="{E5C2A5C6-A081-C349-8BB8-CCDAC78A3BB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09562" y="577158"/>
            <a:ext cx="8524054" cy="302563"/>
          </a:xfrm>
        </p:spPr>
        <p:txBody>
          <a:bodyPr>
            <a:normAutofit lnSpcReduction="10000"/>
          </a:bodyPr>
          <a:lstStyle/>
          <a:p>
            <a:r>
              <a:rPr lang="fi-FI" sz="1400" i="1" dirty="0"/>
              <a:t>% suomalaisista ikäryhmittäin, täysin tai osittain samaa mieltä</a:t>
            </a:r>
          </a:p>
        </p:txBody>
      </p:sp>
    </p:spTree>
    <p:extLst>
      <p:ext uri="{BB962C8B-B14F-4D97-AF65-F5344CB8AC3E}">
        <p14:creationId xmlns:p14="http://schemas.microsoft.com/office/powerpoint/2010/main" val="4394232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tsikko 1">
            <a:extLst>
              <a:ext uri="{FF2B5EF4-FFF2-40B4-BE49-F238E27FC236}">
                <a16:creationId xmlns:a16="http://schemas.microsoft.com/office/drawing/2014/main" id="{B8F73305-22FE-D84E-AAD9-F421648983BA}"/>
              </a:ext>
            </a:extLst>
          </p:cNvPr>
          <p:cNvSpPr txBox="1">
            <a:spLocks/>
          </p:cNvSpPr>
          <p:nvPr/>
        </p:nvSpPr>
        <p:spPr>
          <a:xfrm>
            <a:off x="5632704" y="1215039"/>
            <a:ext cx="2990600" cy="311981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33000"/>
                </a:schemeClr>
              </a:gs>
              <a:gs pos="6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r>
              <a:rPr lang="fi-FI" sz="2800" dirty="0">
                <a:latin typeface="Times" panose="02020603050405020304" pitchFamily="18" charset="0"/>
                <a:cs typeface="Times" panose="02020603050405020304" pitchFamily="18" charset="0"/>
              </a:rPr>
              <a:t>35%</a:t>
            </a:r>
            <a:b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yli 15-vuotiaista seuraa itselleen tärkeitä aikakauslehtiä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somessa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.</a:t>
            </a:r>
          </a:p>
          <a:p>
            <a:pPr algn="ctr"/>
            <a:endParaRPr lang="fi-FI" sz="1600" i="1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algn="ctr"/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Eroa ei juurikaan ole </a:t>
            </a:r>
          </a:p>
          <a:p>
            <a:pPr algn="ctr"/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naisten (35 %) tai miesten (36 %) seuraamisen suhteen.</a:t>
            </a:r>
          </a:p>
        </p:txBody>
      </p:sp>
      <p:sp>
        <p:nvSpPr>
          <p:cNvPr id="6" name="Otsikko 1">
            <a:extLst>
              <a:ext uri="{FF2B5EF4-FFF2-40B4-BE49-F238E27FC236}">
                <a16:creationId xmlns:a16="http://schemas.microsoft.com/office/drawing/2014/main" id="{C5EF727D-63A0-8549-A162-641145E2B2DE}"/>
              </a:ext>
            </a:extLst>
          </p:cNvPr>
          <p:cNvSpPr txBox="1">
            <a:spLocks/>
          </p:cNvSpPr>
          <p:nvPr/>
        </p:nvSpPr>
        <p:spPr>
          <a:xfrm>
            <a:off x="5632704" y="1215040"/>
            <a:ext cx="2990600" cy="31198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endParaRPr lang="fi-FI" sz="1600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16" name="Otsikko 1">
            <a:extLst>
              <a:ext uri="{FF2B5EF4-FFF2-40B4-BE49-F238E27FC236}">
                <a16:creationId xmlns:a16="http://schemas.microsoft.com/office/drawing/2014/main" id="{5EC9881B-C66E-7946-93F0-6EF7C7890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63" y="162213"/>
            <a:ext cx="8524054" cy="386664"/>
          </a:xfrm>
        </p:spPr>
        <p:txBody>
          <a:bodyPr/>
          <a:lstStyle/>
          <a:p>
            <a:r>
              <a:rPr lang="fi-FI" sz="2200" dirty="0"/>
              <a:t>Seuraan itselleni tärkeitä aikakauslehtiä sosiaalisessa mediassa</a:t>
            </a:r>
          </a:p>
        </p:txBody>
      </p:sp>
      <p:sp>
        <p:nvSpPr>
          <p:cNvPr id="17" name="Sisällön paikkamerkki 3">
            <a:extLst>
              <a:ext uri="{FF2B5EF4-FFF2-40B4-BE49-F238E27FC236}">
                <a16:creationId xmlns:a16="http://schemas.microsoft.com/office/drawing/2014/main" id="{E5C2A5C6-A081-C349-8BB8-CCDAC78A3BB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09562" y="577158"/>
            <a:ext cx="8524054" cy="302563"/>
          </a:xfrm>
        </p:spPr>
        <p:txBody>
          <a:bodyPr>
            <a:normAutofit lnSpcReduction="10000"/>
          </a:bodyPr>
          <a:lstStyle/>
          <a:p>
            <a:r>
              <a:rPr lang="fi-FI" sz="1400" i="1" dirty="0"/>
              <a:t>% lukijoista, täysin tai osittain samaa mieltä</a:t>
            </a:r>
          </a:p>
        </p:txBody>
      </p:sp>
      <p:graphicFrame>
        <p:nvGraphicFramePr>
          <p:cNvPr id="9" name="Taulukko 7">
            <a:extLst>
              <a:ext uri="{FF2B5EF4-FFF2-40B4-BE49-F238E27FC236}">
                <a16:creationId xmlns:a16="http://schemas.microsoft.com/office/drawing/2014/main" id="{9CB3FAAA-9368-454F-9F68-924EFA95901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52622854"/>
              </p:ext>
            </p:extLst>
          </p:nvPr>
        </p:nvGraphicFramePr>
        <p:xfrm>
          <a:off x="309563" y="931412"/>
          <a:ext cx="4660304" cy="3866998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330152">
                  <a:extLst>
                    <a:ext uri="{9D8B030D-6E8A-4147-A177-3AD203B41FA5}">
                      <a16:colId xmlns:a16="http://schemas.microsoft.com/office/drawing/2014/main" val="638252088"/>
                    </a:ext>
                  </a:extLst>
                </a:gridCol>
                <a:gridCol w="2330152">
                  <a:extLst>
                    <a:ext uri="{9D8B030D-6E8A-4147-A177-3AD203B41FA5}">
                      <a16:colId xmlns:a16="http://schemas.microsoft.com/office/drawing/2014/main" val="2559424516"/>
                    </a:ext>
                  </a:extLst>
                </a:gridCol>
              </a:tblGrid>
              <a:tr h="250910"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TOP  lehdet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% lukijoista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4085007"/>
                  </a:ext>
                </a:extLst>
              </a:tr>
              <a:tr h="211334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Meidän Perhe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33056249"/>
                  </a:ext>
                </a:extLst>
              </a:tr>
              <a:tr h="211334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Samarbete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41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020589880"/>
                  </a:ext>
                </a:extLst>
              </a:tr>
              <a:tr h="211334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Demi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49265820"/>
                  </a:ext>
                </a:extLst>
              </a:tr>
              <a:tr h="211334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Fit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264720157"/>
                  </a:ext>
                </a:extLst>
              </a:tr>
              <a:tr h="211334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Aku Ankka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40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655593562"/>
                  </a:ext>
                </a:extLst>
              </a:tr>
              <a:tr h="211334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Erä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920240531"/>
                  </a:ext>
                </a:extLst>
              </a:tr>
              <a:tr h="211334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Kippari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720571367"/>
                  </a:ext>
                </a:extLst>
              </a:tr>
              <a:tr h="211334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Alibi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277333301"/>
                  </a:ext>
                </a:extLst>
              </a:tr>
              <a:tr h="211334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Deko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56106870"/>
                  </a:ext>
                </a:extLst>
              </a:tr>
              <a:tr h="211334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Auto Bild Suomi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554999424"/>
                  </a:ext>
                </a:extLst>
              </a:tr>
              <a:tr h="211334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Deko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679622890"/>
                  </a:ext>
                </a:extLst>
              </a:tr>
              <a:tr h="211334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Auto Bild Suomi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764214798"/>
                  </a:ext>
                </a:extLst>
              </a:tr>
              <a:tr h="211334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Caravan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382860941"/>
                  </a:ext>
                </a:extLst>
              </a:tr>
              <a:tr h="211334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Vene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109207845"/>
                  </a:ext>
                </a:extLst>
              </a:tr>
              <a:tr h="211334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Hymy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074931055"/>
                  </a:ext>
                </a:extLst>
              </a:tr>
              <a:tr h="211334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Katso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361443007"/>
                  </a:ext>
                </a:extLst>
              </a:tr>
              <a:tr h="211334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Seiska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38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4858902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65828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76E2A732-3724-4E6A-959A-64B465665C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3640135"/>
              </p:ext>
            </p:extLst>
          </p:nvPr>
        </p:nvGraphicFramePr>
        <p:xfrm>
          <a:off x="309563" y="955675"/>
          <a:ext cx="8523287" cy="3638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Otsikko 1">
            <a:extLst>
              <a:ext uri="{FF2B5EF4-FFF2-40B4-BE49-F238E27FC236}">
                <a16:creationId xmlns:a16="http://schemas.microsoft.com/office/drawing/2014/main" id="{241D2B4F-9E7C-442F-9228-7F83CC8A7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600" dirty="0"/>
              <a:t>Aikakauslehtimainonta tekee uutuudet tutuiksi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A8B1ADE-CF13-43F6-929F-A6C0E807083D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>
            <a:normAutofit lnSpcReduction="10000"/>
          </a:bodyPr>
          <a:lstStyle/>
          <a:p>
            <a:r>
              <a:rPr lang="fi-FI" sz="1400" i="1" dirty="0"/>
              <a:t>% suomalaisista, täysin tai osittain samaa mieltä</a:t>
            </a:r>
          </a:p>
          <a:p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318091318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tsikko 1">
            <a:extLst>
              <a:ext uri="{FF2B5EF4-FFF2-40B4-BE49-F238E27FC236}">
                <a16:creationId xmlns:a16="http://schemas.microsoft.com/office/drawing/2014/main" id="{B8F73305-22FE-D84E-AAD9-F421648983BA}"/>
              </a:ext>
            </a:extLst>
          </p:cNvPr>
          <p:cNvSpPr txBox="1">
            <a:spLocks/>
          </p:cNvSpPr>
          <p:nvPr/>
        </p:nvSpPr>
        <p:spPr>
          <a:xfrm>
            <a:off x="5632704" y="1215039"/>
            <a:ext cx="2990600" cy="311981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33000"/>
                </a:schemeClr>
              </a:gs>
              <a:gs pos="6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r>
              <a:rPr lang="fi-FI" sz="2800" dirty="0">
                <a:latin typeface="Times" panose="02020603050405020304" pitchFamily="18" charset="0"/>
                <a:cs typeface="Times" panose="02020603050405020304" pitchFamily="18" charset="0"/>
              </a:rPr>
              <a:t>69%</a:t>
            </a:r>
            <a:b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yli 15-vuotiaista sanoo aikakauslehtimainosten tekevän uutuudet tutuiksi.</a:t>
            </a:r>
          </a:p>
        </p:txBody>
      </p:sp>
      <p:graphicFrame>
        <p:nvGraphicFramePr>
          <p:cNvPr id="12" name="Sisällön paikkamerkki 11">
            <a:extLst>
              <a:ext uri="{FF2B5EF4-FFF2-40B4-BE49-F238E27FC236}">
                <a16:creationId xmlns:a16="http://schemas.microsoft.com/office/drawing/2014/main" id="{468EDD83-F945-4C9B-954D-25404B4034B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10147" y="1215040"/>
          <a:ext cx="4628197" cy="31198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Otsikko 1">
            <a:extLst>
              <a:ext uri="{FF2B5EF4-FFF2-40B4-BE49-F238E27FC236}">
                <a16:creationId xmlns:a16="http://schemas.microsoft.com/office/drawing/2014/main" id="{C5EF727D-63A0-8549-A162-641145E2B2DE}"/>
              </a:ext>
            </a:extLst>
          </p:cNvPr>
          <p:cNvSpPr txBox="1">
            <a:spLocks/>
          </p:cNvSpPr>
          <p:nvPr/>
        </p:nvSpPr>
        <p:spPr>
          <a:xfrm>
            <a:off x="5632704" y="1215040"/>
            <a:ext cx="2990600" cy="31198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endParaRPr lang="fi-FI" sz="1600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16" name="Otsikko 1">
            <a:extLst>
              <a:ext uri="{FF2B5EF4-FFF2-40B4-BE49-F238E27FC236}">
                <a16:creationId xmlns:a16="http://schemas.microsoft.com/office/drawing/2014/main" id="{5EC9881B-C66E-7946-93F0-6EF7C7890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62" y="266045"/>
            <a:ext cx="7284311" cy="386664"/>
          </a:xfrm>
        </p:spPr>
        <p:txBody>
          <a:bodyPr/>
          <a:lstStyle/>
          <a:p>
            <a:r>
              <a:rPr lang="fi-FI" sz="2400" dirty="0"/>
              <a:t>Mainokset aikakauslehdissä tekevät uutuudet tutuiksi</a:t>
            </a:r>
          </a:p>
        </p:txBody>
      </p:sp>
      <p:sp>
        <p:nvSpPr>
          <p:cNvPr id="17" name="Sisällön paikkamerkki 3">
            <a:extLst>
              <a:ext uri="{FF2B5EF4-FFF2-40B4-BE49-F238E27FC236}">
                <a16:creationId xmlns:a16="http://schemas.microsoft.com/office/drawing/2014/main" id="{E5C2A5C6-A081-C349-8BB8-CCDAC78A3BB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09562" y="652813"/>
            <a:ext cx="8524054" cy="302563"/>
          </a:xfrm>
        </p:spPr>
        <p:txBody>
          <a:bodyPr>
            <a:normAutofit lnSpcReduction="10000"/>
          </a:bodyPr>
          <a:lstStyle/>
          <a:p>
            <a:r>
              <a:rPr lang="fi-FI" sz="1400" i="1" dirty="0"/>
              <a:t>% suomalaisista ikäryhmittäin, täysin tai osittain samaa mieltä</a:t>
            </a:r>
          </a:p>
        </p:txBody>
      </p:sp>
    </p:spTree>
    <p:extLst>
      <p:ext uri="{BB962C8B-B14F-4D97-AF65-F5344CB8AC3E}">
        <p14:creationId xmlns:p14="http://schemas.microsoft.com/office/powerpoint/2010/main" val="4700932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tsikko 1">
            <a:extLst>
              <a:ext uri="{FF2B5EF4-FFF2-40B4-BE49-F238E27FC236}">
                <a16:creationId xmlns:a16="http://schemas.microsoft.com/office/drawing/2014/main" id="{B8F73305-22FE-D84E-AAD9-F421648983BA}"/>
              </a:ext>
            </a:extLst>
          </p:cNvPr>
          <p:cNvSpPr txBox="1">
            <a:spLocks/>
          </p:cNvSpPr>
          <p:nvPr/>
        </p:nvSpPr>
        <p:spPr>
          <a:xfrm>
            <a:off x="5632704" y="1215039"/>
            <a:ext cx="2990600" cy="311981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33000"/>
                </a:schemeClr>
              </a:gs>
              <a:gs pos="6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r>
              <a:rPr lang="fi-FI" sz="2800" dirty="0">
                <a:latin typeface="Times" panose="02020603050405020304" pitchFamily="18" charset="0"/>
                <a:cs typeface="Times" panose="02020603050405020304" pitchFamily="18" charset="0"/>
              </a:rPr>
              <a:t>69%</a:t>
            </a:r>
            <a:b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yli 15-vuotiaista sanoo aikakauslehtimainosten tekevän uutuudet tutuiksi.</a:t>
            </a:r>
          </a:p>
        </p:txBody>
      </p:sp>
      <p:sp>
        <p:nvSpPr>
          <p:cNvPr id="6" name="Otsikko 1">
            <a:extLst>
              <a:ext uri="{FF2B5EF4-FFF2-40B4-BE49-F238E27FC236}">
                <a16:creationId xmlns:a16="http://schemas.microsoft.com/office/drawing/2014/main" id="{C5EF727D-63A0-8549-A162-641145E2B2DE}"/>
              </a:ext>
            </a:extLst>
          </p:cNvPr>
          <p:cNvSpPr txBox="1">
            <a:spLocks/>
          </p:cNvSpPr>
          <p:nvPr/>
        </p:nvSpPr>
        <p:spPr>
          <a:xfrm>
            <a:off x="5632704" y="1215040"/>
            <a:ext cx="2990600" cy="31198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endParaRPr lang="fi-FI" sz="1600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16" name="Otsikko 1">
            <a:extLst>
              <a:ext uri="{FF2B5EF4-FFF2-40B4-BE49-F238E27FC236}">
                <a16:creationId xmlns:a16="http://schemas.microsoft.com/office/drawing/2014/main" id="{5EC9881B-C66E-7946-93F0-6EF7C7890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62" y="266045"/>
            <a:ext cx="7284311" cy="386664"/>
          </a:xfrm>
        </p:spPr>
        <p:txBody>
          <a:bodyPr/>
          <a:lstStyle/>
          <a:p>
            <a:r>
              <a:rPr lang="fi-FI" sz="2400" dirty="0"/>
              <a:t>Mainokset aikakauslehdissä tekevät uutuudet tutuiksi</a:t>
            </a:r>
          </a:p>
        </p:txBody>
      </p:sp>
      <p:sp>
        <p:nvSpPr>
          <p:cNvPr id="17" name="Sisällön paikkamerkki 3">
            <a:extLst>
              <a:ext uri="{FF2B5EF4-FFF2-40B4-BE49-F238E27FC236}">
                <a16:creationId xmlns:a16="http://schemas.microsoft.com/office/drawing/2014/main" id="{E5C2A5C6-A081-C349-8BB8-CCDAC78A3BB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09562" y="652813"/>
            <a:ext cx="8524054" cy="302563"/>
          </a:xfrm>
        </p:spPr>
        <p:txBody>
          <a:bodyPr>
            <a:normAutofit lnSpcReduction="10000"/>
          </a:bodyPr>
          <a:lstStyle/>
          <a:p>
            <a:r>
              <a:rPr lang="fi-FI" sz="1400" i="1" dirty="0"/>
              <a:t>% lukijoista, täysin tai osittain samaa mieltä</a:t>
            </a:r>
          </a:p>
        </p:txBody>
      </p:sp>
      <p:graphicFrame>
        <p:nvGraphicFramePr>
          <p:cNvPr id="9" name="Taulukko 7">
            <a:extLst>
              <a:ext uri="{FF2B5EF4-FFF2-40B4-BE49-F238E27FC236}">
                <a16:creationId xmlns:a16="http://schemas.microsoft.com/office/drawing/2014/main" id="{C91D7892-5EC1-F645-ADC6-76E38BCC60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6521275"/>
              </p:ext>
            </p:extLst>
          </p:nvPr>
        </p:nvGraphicFramePr>
        <p:xfrm>
          <a:off x="414215" y="1215039"/>
          <a:ext cx="4660304" cy="340142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330152">
                  <a:extLst>
                    <a:ext uri="{9D8B030D-6E8A-4147-A177-3AD203B41FA5}">
                      <a16:colId xmlns:a16="http://schemas.microsoft.com/office/drawing/2014/main" val="638252088"/>
                    </a:ext>
                  </a:extLst>
                </a:gridCol>
                <a:gridCol w="2330152">
                  <a:extLst>
                    <a:ext uri="{9D8B030D-6E8A-4147-A177-3AD203B41FA5}">
                      <a16:colId xmlns:a16="http://schemas.microsoft.com/office/drawing/2014/main" val="2559424516"/>
                    </a:ext>
                  </a:extLst>
                </a:gridCol>
              </a:tblGrid>
              <a:tr h="303809"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TOP 10 lehdet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% lukijoista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4085007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Meidän Perhe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33056249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Oma Aika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020589880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Suuri Käsityö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49265820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Apu Terveys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264720157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Katso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655593562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Kotiliesi Käsityö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920240531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Demi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720571367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Kodin Kuvalehti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277333301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Kotiliesi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56106870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Voi Hyvin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554999424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Viva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1254370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560492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tsikko 1">
            <a:extLst>
              <a:ext uri="{FF2B5EF4-FFF2-40B4-BE49-F238E27FC236}">
                <a16:creationId xmlns:a16="http://schemas.microsoft.com/office/drawing/2014/main" id="{B8F73305-22FE-D84E-AAD9-F421648983BA}"/>
              </a:ext>
            </a:extLst>
          </p:cNvPr>
          <p:cNvSpPr txBox="1">
            <a:spLocks/>
          </p:cNvSpPr>
          <p:nvPr/>
        </p:nvSpPr>
        <p:spPr>
          <a:xfrm>
            <a:off x="5632704" y="1215039"/>
            <a:ext cx="2990600" cy="311981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33000"/>
                </a:schemeClr>
              </a:gs>
              <a:gs pos="6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r>
              <a:rPr lang="fi-FI" sz="2800" dirty="0">
                <a:latin typeface="Times" panose="02020603050405020304" pitchFamily="18" charset="0"/>
                <a:cs typeface="Times" panose="02020603050405020304" pitchFamily="18" charset="0"/>
              </a:rPr>
              <a:t>60%</a:t>
            </a:r>
            <a:b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yli 15-vuotiaista kokee mainosten kuuluvan aikakauslehden sisältöön. </a:t>
            </a:r>
          </a:p>
        </p:txBody>
      </p:sp>
      <p:graphicFrame>
        <p:nvGraphicFramePr>
          <p:cNvPr id="12" name="Sisällön paikkamerkki 11">
            <a:extLst>
              <a:ext uri="{FF2B5EF4-FFF2-40B4-BE49-F238E27FC236}">
                <a16:creationId xmlns:a16="http://schemas.microsoft.com/office/drawing/2014/main" id="{468EDD83-F945-4C9B-954D-25404B4034B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10147" y="1215040"/>
          <a:ext cx="4628197" cy="31198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Otsikko 1">
            <a:extLst>
              <a:ext uri="{FF2B5EF4-FFF2-40B4-BE49-F238E27FC236}">
                <a16:creationId xmlns:a16="http://schemas.microsoft.com/office/drawing/2014/main" id="{C5EF727D-63A0-8549-A162-641145E2B2DE}"/>
              </a:ext>
            </a:extLst>
          </p:cNvPr>
          <p:cNvSpPr txBox="1">
            <a:spLocks/>
          </p:cNvSpPr>
          <p:nvPr/>
        </p:nvSpPr>
        <p:spPr>
          <a:xfrm>
            <a:off x="5632704" y="1215040"/>
            <a:ext cx="2990600" cy="31198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endParaRPr lang="fi-FI" sz="1600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16" name="Otsikko 1">
            <a:extLst>
              <a:ext uri="{FF2B5EF4-FFF2-40B4-BE49-F238E27FC236}">
                <a16:creationId xmlns:a16="http://schemas.microsoft.com/office/drawing/2014/main" id="{5EC9881B-C66E-7946-93F0-6EF7C7890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62" y="266045"/>
            <a:ext cx="7284311" cy="386664"/>
          </a:xfrm>
        </p:spPr>
        <p:txBody>
          <a:bodyPr/>
          <a:lstStyle/>
          <a:p>
            <a:r>
              <a:rPr lang="fi-FI" sz="2400" dirty="0"/>
              <a:t>Mainokset kuuluvat aikakauslehden sisältöön</a:t>
            </a:r>
          </a:p>
        </p:txBody>
      </p:sp>
      <p:sp>
        <p:nvSpPr>
          <p:cNvPr id="17" name="Sisällön paikkamerkki 3">
            <a:extLst>
              <a:ext uri="{FF2B5EF4-FFF2-40B4-BE49-F238E27FC236}">
                <a16:creationId xmlns:a16="http://schemas.microsoft.com/office/drawing/2014/main" id="{E5C2A5C6-A081-C349-8BB8-CCDAC78A3BB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09562" y="652813"/>
            <a:ext cx="8524054" cy="302563"/>
          </a:xfrm>
        </p:spPr>
        <p:txBody>
          <a:bodyPr>
            <a:normAutofit lnSpcReduction="10000"/>
          </a:bodyPr>
          <a:lstStyle/>
          <a:p>
            <a:r>
              <a:rPr lang="fi-FI" sz="1400" i="1" dirty="0"/>
              <a:t>% suomalaisista ikäryhmittäin, täysin tai osittain samaa mieltä</a:t>
            </a:r>
          </a:p>
        </p:txBody>
      </p:sp>
    </p:spTree>
    <p:extLst>
      <p:ext uri="{BB962C8B-B14F-4D97-AF65-F5344CB8AC3E}">
        <p14:creationId xmlns:p14="http://schemas.microsoft.com/office/powerpoint/2010/main" val="81169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991775E4-73C0-ED42-B00A-2333C4CB6E15}"/>
              </a:ext>
            </a:extLst>
          </p:cNvPr>
          <p:cNvSpPr/>
          <p:nvPr/>
        </p:nvSpPr>
        <p:spPr>
          <a:xfrm>
            <a:off x="1234879" y="882220"/>
            <a:ext cx="6674241" cy="3379059"/>
          </a:xfrm>
          <a:prstGeom prst="rect">
            <a:avLst/>
          </a:prstGeom>
          <a:solidFill>
            <a:schemeClr val="bg1">
              <a:alpha val="88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A0334F73-80BA-0743-BD55-807A5771A988}"/>
              </a:ext>
            </a:extLst>
          </p:cNvPr>
          <p:cNvSpPr txBox="1">
            <a:spLocks/>
          </p:cNvSpPr>
          <p:nvPr/>
        </p:nvSpPr>
        <p:spPr>
          <a:xfrm>
            <a:off x="1742877" y="882220"/>
            <a:ext cx="5841389" cy="33790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>
              <a:spcAft>
                <a:spcPts val="0"/>
              </a:spcAft>
            </a:pPr>
            <a:r>
              <a:rPr lang="fi-FI" i="1" dirty="0">
                <a:solidFill>
                  <a:schemeClr val="accent6"/>
                </a:solidFill>
              </a:rPr>
              <a:t>Suomalaisista…</a:t>
            </a:r>
          </a:p>
          <a:p>
            <a:pPr algn="ctr">
              <a:spcAft>
                <a:spcPts val="0"/>
              </a:spcAft>
            </a:pPr>
            <a:br>
              <a:rPr lang="fi-FI" sz="1600" dirty="0">
                <a:solidFill>
                  <a:schemeClr val="accent4"/>
                </a:solidFill>
              </a:rPr>
            </a:br>
            <a:r>
              <a:rPr lang="fi-FI" sz="1600" dirty="0">
                <a:solidFill>
                  <a:schemeClr val="accent6"/>
                </a:solidFill>
              </a:rPr>
              <a:t>80 % </a:t>
            </a:r>
            <a:r>
              <a:rPr lang="fi-FI" sz="1600" dirty="0">
                <a:solidFill>
                  <a:schemeClr val="accent6"/>
                </a:solidFill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kertoo </a:t>
            </a:r>
            <a:r>
              <a:rPr lang="fi-FI" sz="1600" i="1" dirty="0">
                <a:solidFill>
                  <a:schemeClr val="accent1"/>
                </a:solidFill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rentoutuvansa</a:t>
            </a:r>
            <a:r>
              <a:rPr lang="fi-FI" sz="1600" dirty="0">
                <a:solidFill>
                  <a:schemeClr val="accent6"/>
                </a:solidFill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 aikakauslehtien parissa.</a:t>
            </a:r>
          </a:p>
          <a:p>
            <a:pPr algn="ctr">
              <a:spcAft>
                <a:spcPts val="0"/>
              </a:spcAft>
            </a:pPr>
            <a:endParaRPr lang="fi-FI" sz="1600" dirty="0">
              <a:solidFill>
                <a:schemeClr val="accent6"/>
              </a:solidFill>
              <a:latin typeface="Times" panose="02020603050405020304" pitchFamily="18" charset="0"/>
              <a:ea typeface="Calibri" panose="020F0502020204030204" pitchFamily="34" charset="0"/>
              <a:cs typeface="Times" panose="02020603050405020304" pitchFamily="18" charset="0"/>
            </a:endParaRPr>
          </a:p>
          <a:p>
            <a:pPr algn="ctr"/>
            <a:r>
              <a:rPr lang="fi-FI" sz="1600" dirty="0">
                <a:solidFill>
                  <a:schemeClr val="accent6"/>
                </a:solidFill>
              </a:rPr>
              <a:t>70 %</a:t>
            </a:r>
            <a:r>
              <a:rPr lang="fi-FI" sz="1600" dirty="0">
                <a:solidFill>
                  <a:schemeClr val="accent6"/>
                </a:solidFill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 mielestä suomalaiset aikakauslehdet ovat </a:t>
            </a:r>
            <a:r>
              <a:rPr lang="fi-FI" sz="1600" i="1" dirty="0">
                <a:solidFill>
                  <a:schemeClr val="accent1"/>
                </a:solidFill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laadukkaita</a:t>
            </a:r>
            <a:r>
              <a:rPr lang="fi-FI" sz="1600" dirty="0">
                <a:solidFill>
                  <a:schemeClr val="accent6"/>
                </a:solidFill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.</a:t>
            </a:r>
          </a:p>
          <a:p>
            <a:pPr algn="ctr"/>
            <a:endParaRPr lang="fi-FI" sz="1600" dirty="0">
              <a:solidFill>
                <a:schemeClr val="accent6"/>
              </a:solidFill>
              <a:latin typeface="Times" panose="02020603050405020304" pitchFamily="18" charset="0"/>
              <a:ea typeface="Calibri" panose="020F0502020204030204" pitchFamily="34" charset="0"/>
              <a:cs typeface="Times" panose="02020603050405020304" pitchFamily="18" charset="0"/>
            </a:endParaRPr>
          </a:p>
          <a:p>
            <a:pPr algn="ctr"/>
            <a:r>
              <a:rPr lang="fi-FI" sz="1600" dirty="0">
                <a:solidFill>
                  <a:schemeClr val="accent6"/>
                </a:solidFill>
              </a:rPr>
              <a:t>65 %</a:t>
            </a:r>
            <a:r>
              <a:rPr lang="fi-FI" sz="1600" dirty="0">
                <a:solidFill>
                  <a:schemeClr val="accent6"/>
                </a:solidFill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 mielestä suomalaiset aikakauslehdet tarjoavat </a:t>
            </a:r>
            <a:r>
              <a:rPr lang="fi-FI" sz="1600" i="1" dirty="0">
                <a:solidFill>
                  <a:schemeClr val="accent1"/>
                </a:solidFill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luotettavia tuotesuosituksia</a:t>
            </a:r>
            <a:r>
              <a:rPr lang="fi-FI" sz="1600" i="1" dirty="0">
                <a:solidFill>
                  <a:schemeClr val="accent6"/>
                </a:solidFill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469790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tsikko 1">
            <a:extLst>
              <a:ext uri="{FF2B5EF4-FFF2-40B4-BE49-F238E27FC236}">
                <a16:creationId xmlns:a16="http://schemas.microsoft.com/office/drawing/2014/main" id="{B8F73305-22FE-D84E-AAD9-F421648983BA}"/>
              </a:ext>
            </a:extLst>
          </p:cNvPr>
          <p:cNvSpPr txBox="1">
            <a:spLocks/>
          </p:cNvSpPr>
          <p:nvPr/>
        </p:nvSpPr>
        <p:spPr>
          <a:xfrm>
            <a:off x="5632704" y="1215039"/>
            <a:ext cx="2990600" cy="311981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33000"/>
                </a:schemeClr>
              </a:gs>
              <a:gs pos="6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r>
              <a:rPr lang="fi-FI" sz="2800" dirty="0">
                <a:latin typeface="Times" panose="02020603050405020304" pitchFamily="18" charset="0"/>
                <a:cs typeface="Times" panose="02020603050405020304" pitchFamily="18" charset="0"/>
              </a:rPr>
              <a:t>60%</a:t>
            </a:r>
            <a:b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yli 15-vuotiaista kokee mainosten kuuluvan aikakauslehden sisältöön. </a:t>
            </a:r>
          </a:p>
        </p:txBody>
      </p:sp>
      <p:sp>
        <p:nvSpPr>
          <p:cNvPr id="6" name="Otsikko 1">
            <a:extLst>
              <a:ext uri="{FF2B5EF4-FFF2-40B4-BE49-F238E27FC236}">
                <a16:creationId xmlns:a16="http://schemas.microsoft.com/office/drawing/2014/main" id="{C5EF727D-63A0-8549-A162-641145E2B2DE}"/>
              </a:ext>
            </a:extLst>
          </p:cNvPr>
          <p:cNvSpPr txBox="1">
            <a:spLocks/>
          </p:cNvSpPr>
          <p:nvPr/>
        </p:nvSpPr>
        <p:spPr>
          <a:xfrm>
            <a:off x="5632704" y="1215040"/>
            <a:ext cx="2990600" cy="31198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endParaRPr lang="fi-FI" sz="1600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16" name="Otsikko 1">
            <a:extLst>
              <a:ext uri="{FF2B5EF4-FFF2-40B4-BE49-F238E27FC236}">
                <a16:creationId xmlns:a16="http://schemas.microsoft.com/office/drawing/2014/main" id="{5EC9881B-C66E-7946-93F0-6EF7C7890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62" y="266045"/>
            <a:ext cx="7284311" cy="386664"/>
          </a:xfrm>
        </p:spPr>
        <p:txBody>
          <a:bodyPr/>
          <a:lstStyle/>
          <a:p>
            <a:r>
              <a:rPr lang="fi-FI" sz="2400" dirty="0"/>
              <a:t>Mainokset kuuluvat aikakauslehden sisältöön</a:t>
            </a:r>
          </a:p>
        </p:txBody>
      </p:sp>
      <p:sp>
        <p:nvSpPr>
          <p:cNvPr id="17" name="Sisällön paikkamerkki 3">
            <a:extLst>
              <a:ext uri="{FF2B5EF4-FFF2-40B4-BE49-F238E27FC236}">
                <a16:creationId xmlns:a16="http://schemas.microsoft.com/office/drawing/2014/main" id="{E5C2A5C6-A081-C349-8BB8-CCDAC78A3BB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09562" y="652813"/>
            <a:ext cx="8524054" cy="302563"/>
          </a:xfrm>
        </p:spPr>
        <p:txBody>
          <a:bodyPr>
            <a:normAutofit lnSpcReduction="10000"/>
          </a:bodyPr>
          <a:lstStyle/>
          <a:p>
            <a:r>
              <a:rPr lang="fi-FI" sz="1400" i="1" dirty="0"/>
              <a:t>% suomalaisista ikäryhmittäin, täysin tai osittain samaa mieltä</a:t>
            </a:r>
          </a:p>
        </p:txBody>
      </p:sp>
      <p:graphicFrame>
        <p:nvGraphicFramePr>
          <p:cNvPr id="9" name="Taulukko 7">
            <a:extLst>
              <a:ext uri="{FF2B5EF4-FFF2-40B4-BE49-F238E27FC236}">
                <a16:creationId xmlns:a16="http://schemas.microsoft.com/office/drawing/2014/main" id="{B75FA4A6-F37C-414B-9DF8-4B3E98294FC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9422932"/>
              </p:ext>
            </p:extLst>
          </p:nvPr>
        </p:nvGraphicFramePr>
        <p:xfrm>
          <a:off x="414215" y="1060056"/>
          <a:ext cx="4660304" cy="3683021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330152">
                  <a:extLst>
                    <a:ext uri="{9D8B030D-6E8A-4147-A177-3AD203B41FA5}">
                      <a16:colId xmlns:a16="http://schemas.microsoft.com/office/drawing/2014/main" val="638252088"/>
                    </a:ext>
                  </a:extLst>
                </a:gridCol>
                <a:gridCol w="2330152">
                  <a:extLst>
                    <a:ext uri="{9D8B030D-6E8A-4147-A177-3AD203B41FA5}">
                      <a16:colId xmlns:a16="http://schemas.microsoft.com/office/drawing/2014/main" val="2559424516"/>
                    </a:ext>
                  </a:extLst>
                </a:gridCol>
              </a:tblGrid>
              <a:tr h="303809"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TOP 10 lehdet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% lukijoista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4085007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Mikrobitti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33056249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Tivi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020589880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Talouselämä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49265820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Oma Aika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68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264720157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Vene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655593562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Demi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920240531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Kippari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720571367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Viinilehti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277333301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Tekniikka &amp; Talous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56106870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Fit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554999424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Image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70805618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Meidän Perhe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66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0022757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512456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76E2A732-3724-4E6A-959A-64B465665C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1617214"/>
              </p:ext>
            </p:extLst>
          </p:nvPr>
        </p:nvGraphicFramePr>
        <p:xfrm>
          <a:off x="309563" y="955675"/>
          <a:ext cx="8523287" cy="3638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Otsikko 1">
            <a:extLst>
              <a:ext uri="{FF2B5EF4-FFF2-40B4-BE49-F238E27FC236}">
                <a16:creationId xmlns:a16="http://schemas.microsoft.com/office/drawing/2014/main" id="{241D2B4F-9E7C-442F-9228-7F83CC8A7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600" dirty="0"/>
              <a:t>Mainos aikakauslehdessä saa aikaan toimintaa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A8B1ADE-CF13-43F6-929F-A6C0E807083D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>
            <a:normAutofit lnSpcReduction="10000"/>
          </a:bodyPr>
          <a:lstStyle/>
          <a:p>
            <a:r>
              <a:rPr lang="fi-FI" sz="1400" i="1" dirty="0"/>
              <a:t>% suomalaisista, täysin tai osittain samaa mieltä</a:t>
            </a:r>
          </a:p>
          <a:p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245361363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tsikko 1">
            <a:extLst>
              <a:ext uri="{FF2B5EF4-FFF2-40B4-BE49-F238E27FC236}">
                <a16:creationId xmlns:a16="http://schemas.microsoft.com/office/drawing/2014/main" id="{B8F73305-22FE-D84E-AAD9-F421648983BA}"/>
              </a:ext>
            </a:extLst>
          </p:cNvPr>
          <p:cNvSpPr txBox="1">
            <a:spLocks/>
          </p:cNvSpPr>
          <p:nvPr/>
        </p:nvSpPr>
        <p:spPr>
          <a:xfrm>
            <a:off x="5632704" y="1366426"/>
            <a:ext cx="2990600" cy="311981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33000"/>
                </a:schemeClr>
              </a:gs>
              <a:gs pos="6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Reseptit ja muut ohjeet mainoksissa aktivoivat!</a:t>
            </a:r>
          </a:p>
          <a:p>
            <a:pPr algn="ctr"/>
            <a:endParaRPr lang="fi-FI" sz="1600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algn="ctr"/>
            <a:r>
              <a:rPr lang="fi-FI" sz="2800" dirty="0">
                <a:latin typeface="Times" panose="02020603050405020304" pitchFamily="18" charset="0"/>
                <a:cs typeface="Times" panose="02020603050405020304" pitchFamily="18" charset="0"/>
              </a:rPr>
              <a:t>62%</a:t>
            </a:r>
            <a:b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yli 15-vuotiaista kokeilee aikakauslehtimainoksissa olevia vinkkejä tai ohjeita.</a:t>
            </a:r>
          </a:p>
        </p:txBody>
      </p:sp>
      <p:graphicFrame>
        <p:nvGraphicFramePr>
          <p:cNvPr id="12" name="Sisällön paikkamerkki 11">
            <a:extLst>
              <a:ext uri="{FF2B5EF4-FFF2-40B4-BE49-F238E27FC236}">
                <a16:creationId xmlns:a16="http://schemas.microsoft.com/office/drawing/2014/main" id="{468EDD83-F945-4C9B-954D-25404B4034B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10147" y="1366427"/>
          <a:ext cx="4628197" cy="31198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Otsikko 1">
            <a:extLst>
              <a:ext uri="{FF2B5EF4-FFF2-40B4-BE49-F238E27FC236}">
                <a16:creationId xmlns:a16="http://schemas.microsoft.com/office/drawing/2014/main" id="{C5EF727D-63A0-8549-A162-641145E2B2DE}"/>
              </a:ext>
            </a:extLst>
          </p:cNvPr>
          <p:cNvSpPr txBox="1">
            <a:spLocks/>
          </p:cNvSpPr>
          <p:nvPr/>
        </p:nvSpPr>
        <p:spPr>
          <a:xfrm>
            <a:off x="5632704" y="1215040"/>
            <a:ext cx="2990600" cy="31198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endParaRPr lang="fi-FI" sz="1600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16" name="Otsikko 1">
            <a:extLst>
              <a:ext uri="{FF2B5EF4-FFF2-40B4-BE49-F238E27FC236}">
                <a16:creationId xmlns:a16="http://schemas.microsoft.com/office/drawing/2014/main" id="{5EC9881B-C66E-7946-93F0-6EF7C7890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62" y="266045"/>
            <a:ext cx="7284311" cy="386664"/>
          </a:xfrm>
        </p:spPr>
        <p:txBody>
          <a:bodyPr/>
          <a:lstStyle/>
          <a:p>
            <a:r>
              <a:rPr lang="fi-FI" sz="2400" dirty="0"/>
              <a:t>Kokeilen aikakauslehden mainoksissa olevia vinkkejä tai ohjeita (esim. reseptejä)</a:t>
            </a:r>
          </a:p>
        </p:txBody>
      </p:sp>
      <p:sp>
        <p:nvSpPr>
          <p:cNvPr id="17" name="Sisällön paikkamerkki 3">
            <a:extLst>
              <a:ext uri="{FF2B5EF4-FFF2-40B4-BE49-F238E27FC236}">
                <a16:creationId xmlns:a16="http://schemas.microsoft.com/office/drawing/2014/main" id="{E5C2A5C6-A081-C349-8BB8-CCDAC78A3BB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09562" y="858286"/>
            <a:ext cx="8524054" cy="302563"/>
          </a:xfrm>
        </p:spPr>
        <p:txBody>
          <a:bodyPr>
            <a:normAutofit lnSpcReduction="10000"/>
          </a:bodyPr>
          <a:lstStyle/>
          <a:p>
            <a:r>
              <a:rPr lang="fi-FI" sz="1400" i="1" dirty="0"/>
              <a:t>% suomalaisista ikäryhmittäin, täysin tai osittain samaa mieltä</a:t>
            </a:r>
          </a:p>
        </p:txBody>
      </p:sp>
    </p:spTree>
    <p:extLst>
      <p:ext uri="{BB962C8B-B14F-4D97-AF65-F5344CB8AC3E}">
        <p14:creationId xmlns:p14="http://schemas.microsoft.com/office/powerpoint/2010/main" val="41452239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tsikko 1">
            <a:extLst>
              <a:ext uri="{FF2B5EF4-FFF2-40B4-BE49-F238E27FC236}">
                <a16:creationId xmlns:a16="http://schemas.microsoft.com/office/drawing/2014/main" id="{B8F73305-22FE-D84E-AAD9-F421648983BA}"/>
              </a:ext>
            </a:extLst>
          </p:cNvPr>
          <p:cNvSpPr txBox="1">
            <a:spLocks/>
          </p:cNvSpPr>
          <p:nvPr/>
        </p:nvSpPr>
        <p:spPr>
          <a:xfrm>
            <a:off x="5632704" y="1366426"/>
            <a:ext cx="2990600" cy="311981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33000"/>
                </a:schemeClr>
              </a:gs>
              <a:gs pos="6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r>
              <a:rPr lang="fi-FI" sz="2800" dirty="0">
                <a:latin typeface="Times" panose="02020603050405020304" pitchFamily="18" charset="0"/>
                <a:cs typeface="Times" panose="02020603050405020304" pitchFamily="18" charset="0"/>
              </a:rPr>
              <a:t>62%</a:t>
            </a:r>
            <a:b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yli 15-vuotiaista kokeilee aikakauslehtimainoksissa olevia vinkkejä tai ohjeita.</a:t>
            </a:r>
          </a:p>
          <a:p>
            <a:pPr algn="ctr"/>
            <a:endParaRPr lang="fi-FI" sz="1600" i="1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algn="ctr"/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Naiset (75 %) kokeilevat ohjeita miehiä (48 %) useammin.</a:t>
            </a:r>
          </a:p>
        </p:txBody>
      </p:sp>
      <p:sp>
        <p:nvSpPr>
          <p:cNvPr id="6" name="Otsikko 1">
            <a:extLst>
              <a:ext uri="{FF2B5EF4-FFF2-40B4-BE49-F238E27FC236}">
                <a16:creationId xmlns:a16="http://schemas.microsoft.com/office/drawing/2014/main" id="{C5EF727D-63A0-8549-A162-641145E2B2DE}"/>
              </a:ext>
            </a:extLst>
          </p:cNvPr>
          <p:cNvSpPr txBox="1">
            <a:spLocks/>
          </p:cNvSpPr>
          <p:nvPr/>
        </p:nvSpPr>
        <p:spPr>
          <a:xfrm>
            <a:off x="5632704" y="1215040"/>
            <a:ext cx="2990600" cy="31198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endParaRPr lang="fi-FI" sz="1600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16" name="Otsikko 1">
            <a:extLst>
              <a:ext uri="{FF2B5EF4-FFF2-40B4-BE49-F238E27FC236}">
                <a16:creationId xmlns:a16="http://schemas.microsoft.com/office/drawing/2014/main" id="{5EC9881B-C66E-7946-93F0-6EF7C7890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62" y="266045"/>
            <a:ext cx="7284311" cy="386664"/>
          </a:xfrm>
        </p:spPr>
        <p:txBody>
          <a:bodyPr/>
          <a:lstStyle/>
          <a:p>
            <a:r>
              <a:rPr lang="fi-FI" sz="2400" dirty="0"/>
              <a:t>Kokeilen aikakauslehden mainoksissa olevia vinkkejä tai ohjeita (esim. reseptejä)</a:t>
            </a:r>
          </a:p>
        </p:txBody>
      </p:sp>
      <p:sp>
        <p:nvSpPr>
          <p:cNvPr id="17" name="Sisällön paikkamerkki 3">
            <a:extLst>
              <a:ext uri="{FF2B5EF4-FFF2-40B4-BE49-F238E27FC236}">
                <a16:creationId xmlns:a16="http://schemas.microsoft.com/office/drawing/2014/main" id="{E5C2A5C6-A081-C349-8BB8-CCDAC78A3BB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09562" y="858286"/>
            <a:ext cx="8524054" cy="302563"/>
          </a:xfrm>
        </p:spPr>
        <p:txBody>
          <a:bodyPr>
            <a:normAutofit lnSpcReduction="10000"/>
          </a:bodyPr>
          <a:lstStyle/>
          <a:p>
            <a:r>
              <a:rPr lang="fi-FI" sz="1400" i="1" dirty="0"/>
              <a:t>% lukijoista, täysin tai osittain samaa mieltä</a:t>
            </a:r>
          </a:p>
        </p:txBody>
      </p:sp>
      <p:graphicFrame>
        <p:nvGraphicFramePr>
          <p:cNvPr id="9" name="Taulukko 7">
            <a:extLst>
              <a:ext uri="{FF2B5EF4-FFF2-40B4-BE49-F238E27FC236}">
                <a16:creationId xmlns:a16="http://schemas.microsoft.com/office/drawing/2014/main" id="{0520D6A5-0C49-804F-AFDE-A1769BCC92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3437824"/>
              </p:ext>
            </p:extLst>
          </p:nvPr>
        </p:nvGraphicFramePr>
        <p:xfrm>
          <a:off x="414215" y="1366424"/>
          <a:ext cx="4660304" cy="340142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330152">
                  <a:extLst>
                    <a:ext uri="{9D8B030D-6E8A-4147-A177-3AD203B41FA5}">
                      <a16:colId xmlns:a16="http://schemas.microsoft.com/office/drawing/2014/main" val="638252088"/>
                    </a:ext>
                  </a:extLst>
                </a:gridCol>
                <a:gridCol w="2330152">
                  <a:extLst>
                    <a:ext uri="{9D8B030D-6E8A-4147-A177-3AD203B41FA5}">
                      <a16:colId xmlns:a16="http://schemas.microsoft.com/office/drawing/2014/main" val="2559424516"/>
                    </a:ext>
                  </a:extLst>
                </a:gridCol>
              </a:tblGrid>
              <a:tr h="303809"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TOP 10 lehdet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% lukijoista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4085007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Gloria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33056249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Deko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020589880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Oma Aika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49265820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Maalla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264720157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Kauneus &amp; Terveys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655593562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Viva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75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920240531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Glorian Koti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720571367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Koti ja Keittiö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74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277333301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Kotivinkki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56106870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 Naiset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554999424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Trendi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73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1041829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092609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tsikko 1">
            <a:extLst>
              <a:ext uri="{FF2B5EF4-FFF2-40B4-BE49-F238E27FC236}">
                <a16:creationId xmlns:a16="http://schemas.microsoft.com/office/drawing/2014/main" id="{B8F73305-22FE-D84E-AAD9-F421648983BA}"/>
              </a:ext>
            </a:extLst>
          </p:cNvPr>
          <p:cNvSpPr txBox="1">
            <a:spLocks/>
          </p:cNvSpPr>
          <p:nvPr/>
        </p:nvSpPr>
        <p:spPr>
          <a:xfrm>
            <a:off x="5632704" y="1366426"/>
            <a:ext cx="2990600" cy="311981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33000"/>
                </a:schemeClr>
              </a:gs>
              <a:gs pos="6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r>
              <a:rPr lang="fi-FI" sz="2800" dirty="0">
                <a:latin typeface="Times" panose="02020603050405020304" pitchFamily="18" charset="0"/>
                <a:cs typeface="Times" panose="02020603050405020304" pitchFamily="18" charset="0"/>
              </a:rPr>
              <a:t>52%</a:t>
            </a:r>
            <a:b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yli 15-vuotiaista on hakenut tuotteesta lisätietoa aikakauslehtimainoksen ansiosta – naisista 51 % ja miehistä 53 %.</a:t>
            </a:r>
          </a:p>
        </p:txBody>
      </p:sp>
      <p:graphicFrame>
        <p:nvGraphicFramePr>
          <p:cNvPr id="12" name="Sisällön paikkamerkki 11">
            <a:extLst>
              <a:ext uri="{FF2B5EF4-FFF2-40B4-BE49-F238E27FC236}">
                <a16:creationId xmlns:a16="http://schemas.microsoft.com/office/drawing/2014/main" id="{468EDD83-F945-4C9B-954D-25404B4034B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10147" y="1366427"/>
          <a:ext cx="4628197" cy="31198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Otsikko 1">
            <a:extLst>
              <a:ext uri="{FF2B5EF4-FFF2-40B4-BE49-F238E27FC236}">
                <a16:creationId xmlns:a16="http://schemas.microsoft.com/office/drawing/2014/main" id="{C5EF727D-63A0-8549-A162-641145E2B2DE}"/>
              </a:ext>
            </a:extLst>
          </p:cNvPr>
          <p:cNvSpPr txBox="1">
            <a:spLocks/>
          </p:cNvSpPr>
          <p:nvPr/>
        </p:nvSpPr>
        <p:spPr>
          <a:xfrm>
            <a:off x="5632704" y="1215040"/>
            <a:ext cx="2990600" cy="31198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endParaRPr lang="fi-FI" sz="1600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16" name="Otsikko 1">
            <a:extLst>
              <a:ext uri="{FF2B5EF4-FFF2-40B4-BE49-F238E27FC236}">
                <a16:creationId xmlns:a16="http://schemas.microsoft.com/office/drawing/2014/main" id="{5EC9881B-C66E-7946-93F0-6EF7C7890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62" y="266045"/>
            <a:ext cx="7284311" cy="386664"/>
          </a:xfrm>
        </p:spPr>
        <p:txBody>
          <a:bodyPr/>
          <a:lstStyle/>
          <a:p>
            <a:r>
              <a:rPr lang="fi-FI" sz="2400" dirty="0"/>
              <a:t>Olen hakenut lisätietoa aikakauslehdessä mainostetusta tuotteesta esim. netistä</a:t>
            </a:r>
          </a:p>
        </p:txBody>
      </p:sp>
      <p:sp>
        <p:nvSpPr>
          <p:cNvPr id="17" name="Sisällön paikkamerkki 3">
            <a:extLst>
              <a:ext uri="{FF2B5EF4-FFF2-40B4-BE49-F238E27FC236}">
                <a16:creationId xmlns:a16="http://schemas.microsoft.com/office/drawing/2014/main" id="{E5C2A5C6-A081-C349-8BB8-CCDAC78A3BB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09562" y="858286"/>
            <a:ext cx="8524054" cy="302563"/>
          </a:xfrm>
        </p:spPr>
        <p:txBody>
          <a:bodyPr>
            <a:normAutofit lnSpcReduction="10000"/>
          </a:bodyPr>
          <a:lstStyle/>
          <a:p>
            <a:r>
              <a:rPr lang="fi-FI" sz="1400" i="1" dirty="0"/>
              <a:t>% suomalaisista ikäryhmittäin, täysin tai osittain samaa mieltä</a:t>
            </a:r>
          </a:p>
        </p:txBody>
      </p:sp>
    </p:spTree>
    <p:extLst>
      <p:ext uri="{BB962C8B-B14F-4D97-AF65-F5344CB8AC3E}">
        <p14:creationId xmlns:p14="http://schemas.microsoft.com/office/powerpoint/2010/main" val="116456676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tsikko 1">
            <a:extLst>
              <a:ext uri="{FF2B5EF4-FFF2-40B4-BE49-F238E27FC236}">
                <a16:creationId xmlns:a16="http://schemas.microsoft.com/office/drawing/2014/main" id="{B8F73305-22FE-D84E-AAD9-F421648983BA}"/>
              </a:ext>
            </a:extLst>
          </p:cNvPr>
          <p:cNvSpPr txBox="1">
            <a:spLocks/>
          </p:cNvSpPr>
          <p:nvPr/>
        </p:nvSpPr>
        <p:spPr>
          <a:xfrm>
            <a:off x="5632704" y="1366426"/>
            <a:ext cx="2990600" cy="311981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33000"/>
                </a:schemeClr>
              </a:gs>
              <a:gs pos="6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r>
              <a:rPr lang="fi-FI" sz="2800" dirty="0">
                <a:latin typeface="Times" panose="02020603050405020304" pitchFamily="18" charset="0"/>
                <a:cs typeface="Times" panose="02020603050405020304" pitchFamily="18" charset="0"/>
              </a:rPr>
              <a:t>52%</a:t>
            </a:r>
            <a:b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yli 15-vuotiaista on hakenut tuotteesta lisätietoa aikakauslehtimainoksen ansiosta – naisista 51 % ja miehistä 53 %.</a:t>
            </a:r>
          </a:p>
        </p:txBody>
      </p:sp>
      <p:sp>
        <p:nvSpPr>
          <p:cNvPr id="6" name="Otsikko 1">
            <a:extLst>
              <a:ext uri="{FF2B5EF4-FFF2-40B4-BE49-F238E27FC236}">
                <a16:creationId xmlns:a16="http://schemas.microsoft.com/office/drawing/2014/main" id="{C5EF727D-63A0-8549-A162-641145E2B2DE}"/>
              </a:ext>
            </a:extLst>
          </p:cNvPr>
          <p:cNvSpPr txBox="1">
            <a:spLocks/>
          </p:cNvSpPr>
          <p:nvPr/>
        </p:nvSpPr>
        <p:spPr>
          <a:xfrm>
            <a:off x="5632704" y="1215040"/>
            <a:ext cx="2990600" cy="31198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endParaRPr lang="fi-FI" sz="1600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16" name="Otsikko 1">
            <a:extLst>
              <a:ext uri="{FF2B5EF4-FFF2-40B4-BE49-F238E27FC236}">
                <a16:creationId xmlns:a16="http://schemas.microsoft.com/office/drawing/2014/main" id="{5EC9881B-C66E-7946-93F0-6EF7C7890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62" y="266045"/>
            <a:ext cx="7284311" cy="386664"/>
          </a:xfrm>
        </p:spPr>
        <p:txBody>
          <a:bodyPr/>
          <a:lstStyle/>
          <a:p>
            <a:r>
              <a:rPr lang="fi-FI" sz="2400" dirty="0"/>
              <a:t>Olen hakenut lisätietoa aikakauslehdessä mainostetusta tuotteesta esim. netistä</a:t>
            </a:r>
          </a:p>
        </p:txBody>
      </p:sp>
      <p:sp>
        <p:nvSpPr>
          <p:cNvPr id="17" name="Sisällön paikkamerkki 3">
            <a:extLst>
              <a:ext uri="{FF2B5EF4-FFF2-40B4-BE49-F238E27FC236}">
                <a16:creationId xmlns:a16="http://schemas.microsoft.com/office/drawing/2014/main" id="{E5C2A5C6-A081-C349-8BB8-CCDAC78A3BB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09562" y="858286"/>
            <a:ext cx="8524054" cy="302563"/>
          </a:xfrm>
        </p:spPr>
        <p:txBody>
          <a:bodyPr>
            <a:normAutofit lnSpcReduction="10000"/>
          </a:bodyPr>
          <a:lstStyle/>
          <a:p>
            <a:r>
              <a:rPr lang="fi-FI" sz="1400" i="1" dirty="0"/>
              <a:t>% lukijoista, täysin tai osittain samaa mieltä</a:t>
            </a:r>
          </a:p>
        </p:txBody>
      </p:sp>
      <p:graphicFrame>
        <p:nvGraphicFramePr>
          <p:cNvPr id="9" name="Taulukko 7">
            <a:extLst>
              <a:ext uri="{FF2B5EF4-FFF2-40B4-BE49-F238E27FC236}">
                <a16:creationId xmlns:a16="http://schemas.microsoft.com/office/drawing/2014/main" id="{FA26FBC9-A165-FE4C-9DC2-92A2C27A741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88030781"/>
              </p:ext>
            </p:extLst>
          </p:nvPr>
        </p:nvGraphicFramePr>
        <p:xfrm>
          <a:off x="414215" y="1366424"/>
          <a:ext cx="4660304" cy="3119819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330152">
                  <a:extLst>
                    <a:ext uri="{9D8B030D-6E8A-4147-A177-3AD203B41FA5}">
                      <a16:colId xmlns:a16="http://schemas.microsoft.com/office/drawing/2014/main" val="638252088"/>
                    </a:ext>
                  </a:extLst>
                </a:gridCol>
                <a:gridCol w="2330152">
                  <a:extLst>
                    <a:ext uri="{9D8B030D-6E8A-4147-A177-3AD203B41FA5}">
                      <a16:colId xmlns:a16="http://schemas.microsoft.com/office/drawing/2014/main" val="2559424516"/>
                    </a:ext>
                  </a:extLst>
                </a:gridCol>
              </a:tblGrid>
              <a:tr h="303809"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TOP lehdet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% lukijoista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4085007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Kippari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33056249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Arvopaperi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020589880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Oma Aika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49265820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Auto Bild Suomi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264720157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Tivi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59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655593562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Mikrobitti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920240531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Samarbete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720571367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TM Rakennusmaailma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277333301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Golflehti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56106870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Vene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5549994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149772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tsikko 1">
            <a:extLst>
              <a:ext uri="{FF2B5EF4-FFF2-40B4-BE49-F238E27FC236}">
                <a16:creationId xmlns:a16="http://schemas.microsoft.com/office/drawing/2014/main" id="{B8F73305-22FE-D84E-AAD9-F421648983BA}"/>
              </a:ext>
            </a:extLst>
          </p:cNvPr>
          <p:cNvSpPr txBox="1">
            <a:spLocks/>
          </p:cNvSpPr>
          <p:nvPr/>
        </p:nvSpPr>
        <p:spPr>
          <a:xfrm>
            <a:off x="5632704" y="1366426"/>
            <a:ext cx="2990600" cy="311981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33000"/>
                </a:schemeClr>
              </a:gs>
              <a:gs pos="6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r>
              <a:rPr lang="fi-FI" sz="2800" dirty="0">
                <a:latin typeface="Times" panose="02020603050405020304" pitchFamily="18" charset="0"/>
                <a:cs typeface="Times" panose="02020603050405020304" pitchFamily="18" charset="0"/>
              </a:rPr>
              <a:t>45%</a:t>
            </a:r>
            <a:b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yli 15-vuotiaista on ostanut tuotteita aikakauslehtimainosten perusteella – naisista 50 % ja miehistä 39 %.</a:t>
            </a:r>
          </a:p>
        </p:txBody>
      </p:sp>
      <p:graphicFrame>
        <p:nvGraphicFramePr>
          <p:cNvPr id="12" name="Sisällön paikkamerkki 11">
            <a:extLst>
              <a:ext uri="{FF2B5EF4-FFF2-40B4-BE49-F238E27FC236}">
                <a16:creationId xmlns:a16="http://schemas.microsoft.com/office/drawing/2014/main" id="{468EDD83-F945-4C9B-954D-25404B4034B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10147" y="1366427"/>
          <a:ext cx="4628197" cy="31198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Otsikko 1">
            <a:extLst>
              <a:ext uri="{FF2B5EF4-FFF2-40B4-BE49-F238E27FC236}">
                <a16:creationId xmlns:a16="http://schemas.microsoft.com/office/drawing/2014/main" id="{C5EF727D-63A0-8549-A162-641145E2B2DE}"/>
              </a:ext>
            </a:extLst>
          </p:cNvPr>
          <p:cNvSpPr txBox="1">
            <a:spLocks/>
          </p:cNvSpPr>
          <p:nvPr/>
        </p:nvSpPr>
        <p:spPr>
          <a:xfrm>
            <a:off x="5632704" y="1215040"/>
            <a:ext cx="2990600" cy="31198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endParaRPr lang="fi-FI" sz="1600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16" name="Otsikko 1">
            <a:extLst>
              <a:ext uri="{FF2B5EF4-FFF2-40B4-BE49-F238E27FC236}">
                <a16:creationId xmlns:a16="http://schemas.microsoft.com/office/drawing/2014/main" id="{5EC9881B-C66E-7946-93F0-6EF7C7890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62" y="266045"/>
            <a:ext cx="7284311" cy="386664"/>
          </a:xfrm>
        </p:spPr>
        <p:txBody>
          <a:bodyPr/>
          <a:lstStyle/>
          <a:p>
            <a:r>
              <a:rPr lang="fi-FI" sz="2400" dirty="0"/>
              <a:t>Olen ostanut tuotteita aikakauslehdessä näkemieni </a:t>
            </a:r>
            <a:br>
              <a:rPr lang="fi-FI" sz="2400" dirty="0"/>
            </a:br>
            <a:r>
              <a:rPr lang="fi-FI" sz="2400" dirty="0"/>
              <a:t>mainosten perusteella</a:t>
            </a:r>
          </a:p>
        </p:txBody>
      </p:sp>
      <p:sp>
        <p:nvSpPr>
          <p:cNvPr id="17" name="Sisällön paikkamerkki 3">
            <a:extLst>
              <a:ext uri="{FF2B5EF4-FFF2-40B4-BE49-F238E27FC236}">
                <a16:creationId xmlns:a16="http://schemas.microsoft.com/office/drawing/2014/main" id="{E5C2A5C6-A081-C349-8BB8-CCDAC78A3BB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09562" y="858286"/>
            <a:ext cx="8524054" cy="302563"/>
          </a:xfrm>
        </p:spPr>
        <p:txBody>
          <a:bodyPr>
            <a:normAutofit lnSpcReduction="10000"/>
          </a:bodyPr>
          <a:lstStyle/>
          <a:p>
            <a:r>
              <a:rPr lang="fi-FI" sz="1400" i="1" dirty="0"/>
              <a:t>% suomalaisista ikäryhmittäin, täysin tai osittain samaa mieltä</a:t>
            </a:r>
          </a:p>
        </p:txBody>
      </p:sp>
    </p:spTree>
    <p:extLst>
      <p:ext uri="{BB962C8B-B14F-4D97-AF65-F5344CB8AC3E}">
        <p14:creationId xmlns:p14="http://schemas.microsoft.com/office/powerpoint/2010/main" val="272733775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tsikko 1">
            <a:extLst>
              <a:ext uri="{FF2B5EF4-FFF2-40B4-BE49-F238E27FC236}">
                <a16:creationId xmlns:a16="http://schemas.microsoft.com/office/drawing/2014/main" id="{B8F73305-22FE-D84E-AAD9-F421648983BA}"/>
              </a:ext>
            </a:extLst>
          </p:cNvPr>
          <p:cNvSpPr txBox="1">
            <a:spLocks/>
          </p:cNvSpPr>
          <p:nvPr/>
        </p:nvSpPr>
        <p:spPr>
          <a:xfrm>
            <a:off x="5632704" y="1366426"/>
            <a:ext cx="2990600" cy="311981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33000"/>
                </a:schemeClr>
              </a:gs>
              <a:gs pos="6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r>
              <a:rPr lang="fi-FI" sz="2800" dirty="0">
                <a:latin typeface="Times" panose="02020603050405020304" pitchFamily="18" charset="0"/>
                <a:cs typeface="Times" panose="02020603050405020304" pitchFamily="18" charset="0"/>
              </a:rPr>
              <a:t>45%</a:t>
            </a:r>
            <a:b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yli 15-vuotiaista on ostanut tuotteita aikakauslehtimainosten perusteella – naisista 50 % ja miehistä 39 %.</a:t>
            </a:r>
          </a:p>
        </p:txBody>
      </p:sp>
      <p:sp>
        <p:nvSpPr>
          <p:cNvPr id="6" name="Otsikko 1">
            <a:extLst>
              <a:ext uri="{FF2B5EF4-FFF2-40B4-BE49-F238E27FC236}">
                <a16:creationId xmlns:a16="http://schemas.microsoft.com/office/drawing/2014/main" id="{C5EF727D-63A0-8549-A162-641145E2B2DE}"/>
              </a:ext>
            </a:extLst>
          </p:cNvPr>
          <p:cNvSpPr txBox="1">
            <a:spLocks/>
          </p:cNvSpPr>
          <p:nvPr/>
        </p:nvSpPr>
        <p:spPr>
          <a:xfrm>
            <a:off x="5632704" y="1215040"/>
            <a:ext cx="2990600" cy="31198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endParaRPr lang="fi-FI" sz="1600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16" name="Otsikko 1">
            <a:extLst>
              <a:ext uri="{FF2B5EF4-FFF2-40B4-BE49-F238E27FC236}">
                <a16:creationId xmlns:a16="http://schemas.microsoft.com/office/drawing/2014/main" id="{5EC9881B-C66E-7946-93F0-6EF7C7890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62" y="266045"/>
            <a:ext cx="7284311" cy="386664"/>
          </a:xfrm>
        </p:spPr>
        <p:txBody>
          <a:bodyPr/>
          <a:lstStyle/>
          <a:p>
            <a:r>
              <a:rPr lang="fi-FI" sz="2400" dirty="0"/>
              <a:t>Olen ostanut tuotteita aikakauslehdessä näkemieni </a:t>
            </a:r>
            <a:br>
              <a:rPr lang="fi-FI" sz="2400" dirty="0"/>
            </a:br>
            <a:r>
              <a:rPr lang="fi-FI" sz="2400" dirty="0"/>
              <a:t>mainosten perusteella</a:t>
            </a:r>
          </a:p>
        </p:txBody>
      </p:sp>
      <p:sp>
        <p:nvSpPr>
          <p:cNvPr id="17" name="Sisällön paikkamerkki 3">
            <a:extLst>
              <a:ext uri="{FF2B5EF4-FFF2-40B4-BE49-F238E27FC236}">
                <a16:creationId xmlns:a16="http://schemas.microsoft.com/office/drawing/2014/main" id="{E5C2A5C6-A081-C349-8BB8-CCDAC78A3BB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09562" y="858286"/>
            <a:ext cx="8524054" cy="302563"/>
          </a:xfrm>
        </p:spPr>
        <p:txBody>
          <a:bodyPr>
            <a:normAutofit lnSpcReduction="10000"/>
          </a:bodyPr>
          <a:lstStyle/>
          <a:p>
            <a:r>
              <a:rPr lang="fi-FI" sz="1400" i="1" dirty="0"/>
              <a:t>% lukijoista, täysin tai osittain samaa mieltä</a:t>
            </a:r>
          </a:p>
        </p:txBody>
      </p:sp>
      <p:graphicFrame>
        <p:nvGraphicFramePr>
          <p:cNvPr id="9" name="Taulukko 7">
            <a:extLst>
              <a:ext uri="{FF2B5EF4-FFF2-40B4-BE49-F238E27FC236}">
                <a16:creationId xmlns:a16="http://schemas.microsoft.com/office/drawing/2014/main" id="{08AD2391-1069-F84F-9B09-6B5221DEAE3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108519"/>
              </p:ext>
            </p:extLst>
          </p:nvPr>
        </p:nvGraphicFramePr>
        <p:xfrm>
          <a:off x="414215" y="1194434"/>
          <a:ext cx="4639048" cy="3570072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319524">
                  <a:extLst>
                    <a:ext uri="{9D8B030D-6E8A-4147-A177-3AD203B41FA5}">
                      <a16:colId xmlns:a16="http://schemas.microsoft.com/office/drawing/2014/main" val="638252088"/>
                    </a:ext>
                  </a:extLst>
                </a:gridCol>
                <a:gridCol w="2319524">
                  <a:extLst>
                    <a:ext uri="{9D8B030D-6E8A-4147-A177-3AD203B41FA5}">
                      <a16:colId xmlns:a16="http://schemas.microsoft.com/office/drawing/2014/main" val="2559424516"/>
                    </a:ext>
                  </a:extLst>
                </a:gridCol>
              </a:tblGrid>
              <a:tr h="294492"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TOP lehdet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% lukijoista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4085007"/>
                  </a:ext>
                </a:extLst>
              </a:tr>
              <a:tr h="272965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Oma Aika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33056249"/>
                  </a:ext>
                </a:extLst>
              </a:tr>
              <a:tr h="272965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Samarbete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020589880"/>
                  </a:ext>
                </a:extLst>
              </a:tr>
              <a:tr h="272965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Fit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49265820"/>
                  </a:ext>
                </a:extLst>
              </a:tr>
              <a:tr h="272965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Deko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264720157"/>
                  </a:ext>
                </a:extLst>
              </a:tr>
              <a:tr h="272965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Gloria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655593562"/>
                  </a:ext>
                </a:extLst>
              </a:tr>
              <a:tr h="272965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Maalla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920240531"/>
                  </a:ext>
                </a:extLst>
              </a:tr>
              <a:tr h="272965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Unelmien Talo &amp; Koti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720571367"/>
                  </a:ext>
                </a:extLst>
              </a:tr>
              <a:tr h="272965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Glorian Koti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277333301"/>
                  </a:ext>
                </a:extLst>
              </a:tr>
              <a:tr h="272965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Koti ja Keittiö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56106870"/>
                  </a:ext>
                </a:extLst>
              </a:tr>
              <a:tr h="272965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Kauneus &amp; Terveys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554999424"/>
                  </a:ext>
                </a:extLst>
              </a:tr>
              <a:tr h="272965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Sport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145295082"/>
                  </a:ext>
                </a:extLst>
              </a:tr>
              <a:tr h="272965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Meidän Perhe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6883084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865808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tsikko 1">
            <a:extLst>
              <a:ext uri="{FF2B5EF4-FFF2-40B4-BE49-F238E27FC236}">
                <a16:creationId xmlns:a16="http://schemas.microsoft.com/office/drawing/2014/main" id="{B8F73305-22FE-D84E-AAD9-F421648983BA}"/>
              </a:ext>
            </a:extLst>
          </p:cNvPr>
          <p:cNvSpPr txBox="1">
            <a:spLocks/>
          </p:cNvSpPr>
          <p:nvPr/>
        </p:nvSpPr>
        <p:spPr>
          <a:xfrm>
            <a:off x="5632704" y="1366426"/>
            <a:ext cx="2990600" cy="311981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33000"/>
                </a:schemeClr>
              </a:gs>
              <a:gs pos="6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Tuotenäytteet houkuttelevat kokeilemaan ja tekevät uutuudet tutuksi!</a:t>
            </a:r>
          </a:p>
          <a:p>
            <a:pPr algn="ctr"/>
            <a:endParaRPr lang="fi-FI" sz="1600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algn="ctr"/>
            <a:r>
              <a:rPr lang="fi-FI" sz="2800" dirty="0">
                <a:latin typeface="Times" panose="02020603050405020304" pitchFamily="18" charset="0"/>
                <a:cs typeface="Times" panose="02020603050405020304" pitchFamily="18" charset="0"/>
              </a:rPr>
              <a:t>40%</a:t>
            </a:r>
            <a:b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yli 15-vuotiaista kokeilee aikakauslehdissä olevia tuotenäytteitä – naisista 57 % ja miehistä 23 %.</a:t>
            </a:r>
          </a:p>
          <a:p>
            <a:pPr algn="ctr"/>
            <a:endParaRPr lang="fi-FI" sz="1600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graphicFrame>
        <p:nvGraphicFramePr>
          <p:cNvPr id="12" name="Sisällön paikkamerkki 11">
            <a:extLst>
              <a:ext uri="{FF2B5EF4-FFF2-40B4-BE49-F238E27FC236}">
                <a16:creationId xmlns:a16="http://schemas.microsoft.com/office/drawing/2014/main" id="{468EDD83-F945-4C9B-954D-25404B4034B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410147" y="1366427"/>
          <a:ext cx="4628197" cy="31198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Otsikko 1">
            <a:extLst>
              <a:ext uri="{FF2B5EF4-FFF2-40B4-BE49-F238E27FC236}">
                <a16:creationId xmlns:a16="http://schemas.microsoft.com/office/drawing/2014/main" id="{C5EF727D-63A0-8549-A162-641145E2B2DE}"/>
              </a:ext>
            </a:extLst>
          </p:cNvPr>
          <p:cNvSpPr txBox="1">
            <a:spLocks/>
          </p:cNvSpPr>
          <p:nvPr/>
        </p:nvSpPr>
        <p:spPr>
          <a:xfrm>
            <a:off x="5632704" y="1215040"/>
            <a:ext cx="2990600" cy="31198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endParaRPr lang="fi-FI" sz="1600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16" name="Otsikko 1">
            <a:extLst>
              <a:ext uri="{FF2B5EF4-FFF2-40B4-BE49-F238E27FC236}">
                <a16:creationId xmlns:a16="http://schemas.microsoft.com/office/drawing/2014/main" id="{5EC9881B-C66E-7946-93F0-6EF7C7890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63" y="266045"/>
            <a:ext cx="8524054" cy="386664"/>
          </a:xfrm>
        </p:spPr>
        <p:txBody>
          <a:bodyPr/>
          <a:lstStyle/>
          <a:p>
            <a:r>
              <a:rPr lang="fi-FI" sz="2400" dirty="0"/>
              <a:t>Kokeilen aikakauslehdissä olevia tuotenäytteitä </a:t>
            </a:r>
            <a:br>
              <a:rPr lang="fi-FI" sz="2400" dirty="0"/>
            </a:br>
            <a:r>
              <a:rPr lang="fi-FI" sz="2400" dirty="0"/>
              <a:t>(esim. elintarvikkeita tai kosmetiikkaa)</a:t>
            </a:r>
          </a:p>
        </p:txBody>
      </p:sp>
      <p:sp>
        <p:nvSpPr>
          <p:cNvPr id="17" name="Sisällön paikkamerkki 3">
            <a:extLst>
              <a:ext uri="{FF2B5EF4-FFF2-40B4-BE49-F238E27FC236}">
                <a16:creationId xmlns:a16="http://schemas.microsoft.com/office/drawing/2014/main" id="{E5C2A5C6-A081-C349-8BB8-CCDAC78A3BB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09562" y="858286"/>
            <a:ext cx="8524054" cy="302563"/>
          </a:xfrm>
        </p:spPr>
        <p:txBody>
          <a:bodyPr>
            <a:normAutofit lnSpcReduction="10000"/>
          </a:bodyPr>
          <a:lstStyle/>
          <a:p>
            <a:r>
              <a:rPr lang="fi-FI" sz="1400" i="1" dirty="0"/>
              <a:t>% suomalaisista ikäryhmittäin, täysin tai osittain samaa mieltä</a:t>
            </a:r>
          </a:p>
        </p:txBody>
      </p:sp>
    </p:spTree>
    <p:extLst>
      <p:ext uri="{BB962C8B-B14F-4D97-AF65-F5344CB8AC3E}">
        <p14:creationId xmlns:p14="http://schemas.microsoft.com/office/powerpoint/2010/main" val="390092435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tsikko 1">
            <a:extLst>
              <a:ext uri="{FF2B5EF4-FFF2-40B4-BE49-F238E27FC236}">
                <a16:creationId xmlns:a16="http://schemas.microsoft.com/office/drawing/2014/main" id="{B8F73305-22FE-D84E-AAD9-F421648983BA}"/>
              </a:ext>
            </a:extLst>
          </p:cNvPr>
          <p:cNvSpPr txBox="1">
            <a:spLocks/>
          </p:cNvSpPr>
          <p:nvPr/>
        </p:nvSpPr>
        <p:spPr>
          <a:xfrm>
            <a:off x="5632704" y="1366426"/>
            <a:ext cx="2990600" cy="311981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33000"/>
                </a:schemeClr>
              </a:gs>
              <a:gs pos="6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r>
              <a:rPr lang="fi-FI" sz="2800" dirty="0">
                <a:latin typeface="Times" panose="02020603050405020304" pitchFamily="18" charset="0"/>
                <a:cs typeface="Times" panose="02020603050405020304" pitchFamily="18" charset="0"/>
              </a:rPr>
              <a:t>40%</a:t>
            </a:r>
            <a:b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yli 15-vuotiaista kokeilee aikakauslehdissä olevia tuotenäytteitä – naisista 57 % ja miehistä 23 %.</a:t>
            </a:r>
          </a:p>
          <a:p>
            <a:pPr algn="ctr"/>
            <a:endParaRPr lang="fi-FI" sz="1600" i="1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algn="ctr"/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Erityisesti naistenlehtien ja </a:t>
            </a:r>
            <a:r>
              <a:rPr lang="fi-FI" sz="1600" i="1" dirty="0" err="1">
                <a:latin typeface="Times" panose="02020603050405020304" pitchFamily="18" charset="0"/>
                <a:cs typeface="Times" panose="02020603050405020304" pitchFamily="18" charset="0"/>
              </a:rPr>
              <a:t>lifestyle</a:t>
            </a: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-lehtien lukijat arvostavat tuotenäytteitä.</a:t>
            </a:r>
          </a:p>
          <a:p>
            <a:pPr algn="ctr"/>
            <a:endParaRPr lang="fi-FI" sz="1600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6" name="Otsikko 1">
            <a:extLst>
              <a:ext uri="{FF2B5EF4-FFF2-40B4-BE49-F238E27FC236}">
                <a16:creationId xmlns:a16="http://schemas.microsoft.com/office/drawing/2014/main" id="{C5EF727D-63A0-8549-A162-641145E2B2DE}"/>
              </a:ext>
            </a:extLst>
          </p:cNvPr>
          <p:cNvSpPr txBox="1">
            <a:spLocks/>
          </p:cNvSpPr>
          <p:nvPr/>
        </p:nvSpPr>
        <p:spPr>
          <a:xfrm>
            <a:off x="5632704" y="1215040"/>
            <a:ext cx="2990600" cy="31198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endParaRPr lang="fi-FI" sz="1600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16" name="Otsikko 1">
            <a:extLst>
              <a:ext uri="{FF2B5EF4-FFF2-40B4-BE49-F238E27FC236}">
                <a16:creationId xmlns:a16="http://schemas.microsoft.com/office/drawing/2014/main" id="{5EC9881B-C66E-7946-93F0-6EF7C7890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63" y="266045"/>
            <a:ext cx="8524054" cy="386664"/>
          </a:xfrm>
        </p:spPr>
        <p:txBody>
          <a:bodyPr/>
          <a:lstStyle/>
          <a:p>
            <a:r>
              <a:rPr lang="fi-FI" sz="2400" dirty="0"/>
              <a:t>Kokeilen aikakauslehdissä olevia tuotenäytteitä </a:t>
            </a:r>
            <a:br>
              <a:rPr lang="fi-FI" sz="2400" dirty="0"/>
            </a:br>
            <a:r>
              <a:rPr lang="fi-FI" sz="2400" dirty="0"/>
              <a:t>(esim. elintarvikkeita tai kosmetiikkaa)</a:t>
            </a:r>
          </a:p>
        </p:txBody>
      </p:sp>
      <p:sp>
        <p:nvSpPr>
          <p:cNvPr id="17" name="Sisällön paikkamerkki 3">
            <a:extLst>
              <a:ext uri="{FF2B5EF4-FFF2-40B4-BE49-F238E27FC236}">
                <a16:creationId xmlns:a16="http://schemas.microsoft.com/office/drawing/2014/main" id="{E5C2A5C6-A081-C349-8BB8-CCDAC78A3BB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09562" y="858286"/>
            <a:ext cx="8524054" cy="302563"/>
          </a:xfrm>
        </p:spPr>
        <p:txBody>
          <a:bodyPr>
            <a:normAutofit lnSpcReduction="10000"/>
          </a:bodyPr>
          <a:lstStyle/>
          <a:p>
            <a:r>
              <a:rPr lang="fi-FI" sz="1400" i="1" dirty="0"/>
              <a:t>% lukijoista, täysin tai osittain samaa mieltä</a:t>
            </a:r>
          </a:p>
        </p:txBody>
      </p:sp>
      <p:graphicFrame>
        <p:nvGraphicFramePr>
          <p:cNvPr id="9" name="Taulukko 7">
            <a:extLst>
              <a:ext uri="{FF2B5EF4-FFF2-40B4-BE49-F238E27FC236}">
                <a16:creationId xmlns:a16="http://schemas.microsoft.com/office/drawing/2014/main" id="{8179E118-591A-3349-A844-167D8906DB1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4223371"/>
              </p:ext>
            </p:extLst>
          </p:nvPr>
        </p:nvGraphicFramePr>
        <p:xfrm>
          <a:off x="414215" y="1194368"/>
          <a:ext cx="4671132" cy="3522007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335566">
                  <a:extLst>
                    <a:ext uri="{9D8B030D-6E8A-4147-A177-3AD203B41FA5}">
                      <a16:colId xmlns:a16="http://schemas.microsoft.com/office/drawing/2014/main" val="638252088"/>
                    </a:ext>
                  </a:extLst>
                </a:gridCol>
                <a:gridCol w="2335566">
                  <a:extLst>
                    <a:ext uri="{9D8B030D-6E8A-4147-A177-3AD203B41FA5}">
                      <a16:colId xmlns:a16="http://schemas.microsoft.com/office/drawing/2014/main" val="2559424516"/>
                    </a:ext>
                  </a:extLst>
                </a:gridCol>
              </a:tblGrid>
              <a:tr h="290527"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TOP 10 lehdet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% lukijoista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4085007"/>
                  </a:ext>
                </a:extLst>
              </a:tr>
              <a:tr h="269290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Demi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33056249"/>
                  </a:ext>
                </a:extLst>
              </a:tr>
              <a:tr h="269290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Trendi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58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020589880"/>
                  </a:ext>
                </a:extLst>
              </a:tr>
              <a:tr h="269290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Deko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49265820"/>
                  </a:ext>
                </a:extLst>
              </a:tr>
              <a:tr h="269290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Kauneus &amp; Terveys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57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264720157"/>
                  </a:ext>
                </a:extLst>
              </a:tr>
              <a:tr h="269290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Gloria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655593562"/>
                  </a:ext>
                </a:extLst>
              </a:tr>
              <a:tr h="269290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 Naiset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920240531"/>
                  </a:ext>
                </a:extLst>
              </a:tr>
              <a:tr h="269290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Fit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55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720571367"/>
                  </a:ext>
                </a:extLst>
              </a:tr>
              <a:tr h="269290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Kotivinkki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277333301"/>
                  </a:ext>
                </a:extLst>
              </a:tr>
              <a:tr h="269290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Meidän Perhe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54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56106870"/>
                  </a:ext>
                </a:extLst>
              </a:tr>
              <a:tr h="269290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Koti ja Keittiö</a:t>
                      </a: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554999424"/>
                  </a:ext>
                </a:extLst>
              </a:tr>
              <a:tr h="269290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Suuri Käsityö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025995070"/>
                  </a:ext>
                </a:extLst>
              </a:tr>
              <a:tr h="269290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Oma Aika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53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677823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737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991775E4-73C0-ED42-B00A-2333C4CB6E15}"/>
              </a:ext>
            </a:extLst>
          </p:cNvPr>
          <p:cNvSpPr/>
          <p:nvPr/>
        </p:nvSpPr>
        <p:spPr>
          <a:xfrm>
            <a:off x="1234877" y="882220"/>
            <a:ext cx="6674241" cy="3379059"/>
          </a:xfrm>
          <a:prstGeom prst="rect">
            <a:avLst/>
          </a:prstGeom>
          <a:solidFill>
            <a:schemeClr val="bg1">
              <a:alpha val="88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A0334F73-80BA-0743-BD55-807A5771A988}"/>
              </a:ext>
            </a:extLst>
          </p:cNvPr>
          <p:cNvSpPr txBox="1">
            <a:spLocks/>
          </p:cNvSpPr>
          <p:nvPr/>
        </p:nvSpPr>
        <p:spPr>
          <a:xfrm>
            <a:off x="2312221" y="882220"/>
            <a:ext cx="4882210" cy="33790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r>
              <a:rPr lang="fi-FI" i="1" dirty="0">
                <a:solidFill>
                  <a:schemeClr val="accent6"/>
                </a:solidFill>
              </a:rPr>
              <a:t>Suomalaisista…</a:t>
            </a:r>
            <a:endParaRPr lang="fi-FI" i="1" dirty="0">
              <a:solidFill>
                <a:schemeClr val="accent4"/>
              </a:solidFill>
            </a:endParaRPr>
          </a:p>
          <a:p>
            <a:pPr algn="ctr">
              <a:spcAft>
                <a:spcPts val="0"/>
              </a:spcAft>
            </a:pPr>
            <a:endParaRPr lang="fi-FI" sz="1600" dirty="0">
              <a:solidFill>
                <a:schemeClr val="accent4"/>
              </a:solidFill>
            </a:endParaRPr>
          </a:p>
          <a:p>
            <a:pPr algn="ctr">
              <a:spcAft>
                <a:spcPts val="0"/>
              </a:spcAft>
            </a:pPr>
            <a:r>
              <a:rPr lang="fi-FI" sz="1600" dirty="0">
                <a:solidFill>
                  <a:schemeClr val="accent6"/>
                </a:solidFill>
              </a:rPr>
              <a:t>86 %</a:t>
            </a:r>
            <a:r>
              <a:rPr lang="fi-FI" sz="1600" dirty="0">
                <a:solidFill>
                  <a:schemeClr val="accent6"/>
                </a:solidFill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 saa alan erikoislehdestä </a:t>
            </a:r>
            <a:r>
              <a:rPr lang="fi-FI" sz="1600" i="1" dirty="0">
                <a:solidFill>
                  <a:schemeClr val="accent1"/>
                </a:solidFill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tietoa harrastuksistaan sekä mielenkiinnon kohteistaan</a:t>
            </a:r>
            <a:r>
              <a:rPr lang="fi-FI" sz="1600" dirty="0">
                <a:solidFill>
                  <a:schemeClr val="accent1"/>
                </a:solidFill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.</a:t>
            </a:r>
          </a:p>
          <a:p>
            <a:pPr algn="ctr">
              <a:spcAft>
                <a:spcPts val="0"/>
              </a:spcAft>
            </a:pPr>
            <a:endParaRPr lang="fi-FI" sz="1600" dirty="0">
              <a:solidFill>
                <a:schemeClr val="accent6"/>
              </a:solidFill>
              <a:latin typeface="Times" panose="02020603050405020304" pitchFamily="18" charset="0"/>
              <a:ea typeface="Calibri" panose="020F0502020204030204" pitchFamily="34" charset="0"/>
              <a:cs typeface="Times" panose="02020603050405020304" pitchFamily="18" charset="0"/>
            </a:endParaRPr>
          </a:p>
          <a:p>
            <a:pPr algn="ctr"/>
            <a:r>
              <a:rPr lang="fi-FI" sz="1600" dirty="0">
                <a:solidFill>
                  <a:schemeClr val="accent6"/>
                </a:solidFill>
              </a:rPr>
              <a:t>75 %</a:t>
            </a:r>
            <a:r>
              <a:rPr lang="fi-FI" sz="1600" dirty="0">
                <a:solidFill>
                  <a:schemeClr val="accent6"/>
                </a:solidFill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 </a:t>
            </a:r>
            <a:r>
              <a:rPr lang="fi-FI" sz="1600" dirty="0">
                <a:solidFill>
                  <a:schemeClr val="accent6"/>
                </a:solidFill>
                <a:latin typeface="Times" panose="02020603050405020304" pitchFamily="18" charset="0"/>
              </a:rPr>
              <a:t>pysyy ajan tasalla </a:t>
            </a:r>
            <a:r>
              <a:rPr lang="fi-FI" sz="1600" i="1" dirty="0">
                <a:solidFill>
                  <a:schemeClr val="accent1"/>
                </a:solidFill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ammatillisista asioista </a:t>
            </a:r>
            <a:r>
              <a:rPr lang="fi-FI" sz="1600" dirty="0">
                <a:solidFill>
                  <a:schemeClr val="accent6"/>
                </a:solidFill>
                <a:latin typeface="Times" panose="02020603050405020304" pitchFamily="18" charset="0"/>
                <a:ea typeface="Calibri" panose="020F0502020204030204" pitchFamily="34" charset="0"/>
                <a:cs typeface="Times" panose="02020603050405020304" pitchFamily="18" charset="0"/>
              </a:rPr>
              <a:t>ammattilehden avulla.</a:t>
            </a:r>
          </a:p>
          <a:p>
            <a:pPr algn="ctr"/>
            <a:endParaRPr lang="fi-FI" sz="1600" dirty="0">
              <a:solidFill>
                <a:schemeClr val="accent6"/>
              </a:solidFill>
              <a:latin typeface="Times" panose="02020603050405020304" pitchFamily="18" charset="0"/>
              <a:ea typeface="Calibri" panose="020F0502020204030204" pitchFamily="34" charset="0"/>
              <a:cs typeface="Times" panose="02020603050405020304" pitchFamily="18" charset="0"/>
            </a:endParaRPr>
          </a:p>
          <a:p>
            <a:pPr algn="ctr"/>
            <a:r>
              <a:rPr lang="fi-FI" sz="1600" dirty="0">
                <a:solidFill>
                  <a:schemeClr val="accent6"/>
                </a:solidFill>
              </a:rPr>
              <a:t>45 % on </a:t>
            </a:r>
            <a:r>
              <a:rPr lang="fi-FI" sz="1600" i="1" dirty="0">
                <a:solidFill>
                  <a:schemeClr val="accent1"/>
                </a:solidFill>
                <a:latin typeface="Times" panose="02020603050405020304" pitchFamily="18" charset="0"/>
              </a:rPr>
              <a:t>ostanut tuotteita </a:t>
            </a:r>
            <a:r>
              <a:rPr lang="fi-FI" sz="1600" dirty="0">
                <a:solidFill>
                  <a:schemeClr val="accent6"/>
                </a:solidFill>
                <a:latin typeface="Times" panose="02020603050405020304" pitchFamily="18" charset="0"/>
              </a:rPr>
              <a:t>aikakauslehtimainosten perusteella.</a:t>
            </a:r>
          </a:p>
        </p:txBody>
      </p:sp>
    </p:spTree>
    <p:extLst>
      <p:ext uri="{BB962C8B-B14F-4D97-AF65-F5344CB8AC3E}">
        <p14:creationId xmlns:p14="http://schemas.microsoft.com/office/powerpoint/2010/main" val="287592663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>
            <a:extLst>
              <a:ext uri="{FF2B5EF4-FFF2-40B4-BE49-F238E27FC236}">
                <a16:creationId xmlns:a16="http://schemas.microsoft.com/office/drawing/2014/main" id="{8C438C2A-AE13-448A-BBBB-438D90461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4048" y="1497839"/>
            <a:ext cx="5495903" cy="2147822"/>
          </a:xfrm>
          <a:solidFill>
            <a:schemeClr val="bg1">
              <a:alpha val="73000"/>
            </a:schemeClr>
          </a:solidFill>
        </p:spPr>
        <p:txBody>
          <a:bodyPr>
            <a:normAutofit/>
          </a:bodyPr>
          <a:lstStyle/>
          <a:p>
            <a:r>
              <a:rPr lang="fi-FI" sz="3200" i="1" dirty="0">
                <a:solidFill>
                  <a:schemeClr val="accent4"/>
                </a:solidFill>
              </a:rPr>
              <a:t>2.</a:t>
            </a:r>
            <a:br>
              <a:rPr lang="fi-FI" sz="3200" i="1" dirty="0"/>
            </a:br>
            <a:r>
              <a:rPr lang="fi-FI" sz="3200" i="1" dirty="0"/>
              <a:t>Suhtautuminen mainontaan </a:t>
            </a:r>
            <a:br>
              <a:rPr lang="fi-FI" sz="3200" i="1" dirty="0"/>
            </a:br>
            <a:r>
              <a:rPr lang="fi-FI" sz="3200" i="1" dirty="0"/>
              <a:t>eri kanavissa</a:t>
            </a:r>
          </a:p>
        </p:txBody>
      </p:sp>
    </p:spTree>
    <p:extLst>
      <p:ext uri="{BB962C8B-B14F-4D97-AF65-F5344CB8AC3E}">
        <p14:creationId xmlns:p14="http://schemas.microsoft.com/office/powerpoint/2010/main" val="307861680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991775E4-73C0-ED42-B00A-2333C4CB6E15}"/>
              </a:ext>
            </a:extLst>
          </p:cNvPr>
          <p:cNvSpPr/>
          <p:nvPr/>
        </p:nvSpPr>
        <p:spPr>
          <a:xfrm>
            <a:off x="1234877" y="882220"/>
            <a:ext cx="6674241" cy="3379059"/>
          </a:xfrm>
          <a:prstGeom prst="rect">
            <a:avLst/>
          </a:prstGeom>
          <a:solidFill>
            <a:schemeClr val="bg1">
              <a:alpha val="88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A0334F73-80BA-0743-BD55-807A5771A988}"/>
              </a:ext>
            </a:extLst>
          </p:cNvPr>
          <p:cNvSpPr txBox="1">
            <a:spLocks/>
          </p:cNvSpPr>
          <p:nvPr/>
        </p:nvSpPr>
        <p:spPr>
          <a:xfrm>
            <a:off x="2067729" y="882220"/>
            <a:ext cx="5008539" cy="33790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r>
              <a:rPr lang="fi-FI" sz="3600" dirty="0"/>
              <a:t>48%</a:t>
            </a:r>
            <a:br>
              <a:rPr lang="fi-FI" sz="1600" dirty="0"/>
            </a:br>
            <a:r>
              <a:rPr lang="fi-FI" sz="1600" dirty="0"/>
              <a:t>yli 15-vuotiaista suomalaisista suhtautuu aikakauslehtimainontaan myönteisesti. </a:t>
            </a:r>
            <a:br>
              <a:rPr lang="fi-FI" sz="1600" dirty="0"/>
            </a:br>
            <a:br>
              <a:rPr lang="fi-FI" sz="1600" dirty="0"/>
            </a:br>
            <a:r>
              <a:rPr lang="fi-FI" sz="1600" i="1" dirty="0"/>
              <a:t>Naiset (51 %) </a:t>
            </a:r>
            <a:r>
              <a:rPr lang="fi-FI" sz="1600" dirty="0"/>
              <a:t>suhtautuvat </a:t>
            </a:r>
            <a:r>
              <a:rPr lang="fi-FI" sz="1600" i="1" dirty="0"/>
              <a:t>miehiä (44 %) </a:t>
            </a:r>
            <a:r>
              <a:rPr lang="fi-FI" sz="1600" dirty="0"/>
              <a:t>myönteisemmin.</a:t>
            </a:r>
          </a:p>
          <a:p>
            <a:pPr algn="ctr"/>
            <a:endParaRPr lang="fi-FI" sz="1600" i="1" dirty="0"/>
          </a:p>
          <a:p>
            <a:pPr algn="ctr"/>
            <a:r>
              <a:rPr lang="fi-FI" sz="1600" dirty="0"/>
              <a:t>Erityisesti aikakauslehtimainonnasta pitävät 35 – 54 vuotiaat, joista 53 % suhtautuu siihen myönteisesti.</a:t>
            </a:r>
          </a:p>
        </p:txBody>
      </p:sp>
    </p:spTree>
    <p:extLst>
      <p:ext uri="{BB962C8B-B14F-4D97-AF65-F5344CB8AC3E}">
        <p14:creationId xmlns:p14="http://schemas.microsoft.com/office/powerpoint/2010/main" val="67873035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E4AEFE52-E685-4820-8144-25A56C8460B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5187856"/>
              </p:ext>
            </p:extLst>
          </p:nvPr>
        </p:nvGraphicFramePr>
        <p:xfrm>
          <a:off x="309563" y="955675"/>
          <a:ext cx="8523287" cy="3638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Otsikko 1">
            <a:extLst>
              <a:ext uri="{FF2B5EF4-FFF2-40B4-BE49-F238E27FC236}">
                <a16:creationId xmlns:a16="http://schemas.microsoft.com/office/drawing/2014/main" id="{21BEA7EA-38DA-476D-ACE0-09F845B696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Myönteisesti mainontaan suhtautuvat 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9A2A461-8532-4A58-AB28-41E75758105C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>
            <a:normAutofit lnSpcReduction="10000"/>
          </a:bodyPr>
          <a:lstStyle/>
          <a:p>
            <a:r>
              <a:rPr lang="fi-FI" sz="1400" dirty="0"/>
              <a:t>% yli 15-vuotiaista suomalaisista, erittäin tai melko myönteisesti suhtautuvat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09F2DCDF-98A9-410C-AEA8-4C2EF36032EE}"/>
              </a:ext>
            </a:extLst>
          </p:cNvPr>
          <p:cNvSpPr txBox="1"/>
          <p:nvPr/>
        </p:nvSpPr>
        <p:spPr>
          <a:xfrm>
            <a:off x="5940051" y="2863839"/>
            <a:ext cx="271906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 i="1" dirty="0">
                <a:latin typeface="Times" panose="02020603050405020304" pitchFamily="18" charset="0"/>
                <a:cs typeface="Times" panose="02020603050405020304" pitchFamily="18" charset="0"/>
              </a:rPr>
              <a:t>Lähes puolet suomalaisista suhtautuu aikakauslehtimainontaan myönteisesti.</a:t>
            </a:r>
          </a:p>
        </p:txBody>
      </p:sp>
    </p:spTree>
    <p:extLst>
      <p:ext uri="{BB962C8B-B14F-4D97-AF65-F5344CB8AC3E}">
        <p14:creationId xmlns:p14="http://schemas.microsoft.com/office/powerpoint/2010/main" val="393711853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Sisällön paikkamerkki 6">
            <a:extLst>
              <a:ext uri="{FF2B5EF4-FFF2-40B4-BE49-F238E27FC236}">
                <a16:creationId xmlns:a16="http://schemas.microsoft.com/office/drawing/2014/main" id="{E195D456-822C-4DCF-B3EB-B29570C2B9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4758638"/>
              </p:ext>
            </p:extLst>
          </p:nvPr>
        </p:nvGraphicFramePr>
        <p:xfrm>
          <a:off x="309563" y="955675"/>
          <a:ext cx="8523287" cy="3638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Otsikko 1">
            <a:extLst>
              <a:ext uri="{FF2B5EF4-FFF2-40B4-BE49-F238E27FC236}">
                <a16:creationId xmlns:a16="http://schemas.microsoft.com/office/drawing/2014/main" id="{7C99D27E-9213-42DA-ADFC-ABE0B252F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Kielteisesti mainontaan suhtautuvat</a:t>
            </a:r>
          </a:p>
        </p:txBody>
      </p:sp>
      <p:sp>
        <p:nvSpPr>
          <p:cNvPr id="3" name="Tekstiruutu 2">
            <a:extLst>
              <a:ext uri="{FF2B5EF4-FFF2-40B4-BE49-F238E27FC236}">
                <a16:creationId xmlns:a16="http://schemas.microsoft.com/office/drawing/2014/main" id="{F323E0E5-91EC-4368-A05B-019EDA73DDB0}"/>
              </a:ext>
            </a:extLst>
          </p:cNvPr>
          <p:cNvSpPr txBox="1"/>
          <p:nvPr/>
        </p:nvSpPr>
        <p:spPr>
          <a:xfrm>
            <a:off x="5655449" y="3050561"/>
            <a:ext cx="291993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b="1" i="1" dirty="0">
                <a:latin typeface="Times" panose="02020603050405020304" pitchFamily="18" charset="0"/>
                <a:cs typeface="Times" panose="02020603050405020304" pitchFamily="18" charset="0"/>
              </a:rPr>
              <a:t>Kielteisemmin suhtaudutaan digitaalisten kanavien  mainontaan.</a:t>
            </a:r>
          </a:p>
        </p:txBody>
      </p:sp>
      <p:sp>
        <p:nvSpPr>
          <p:cNvPr id="9" name="Sisällön paikkamerkki 3">
            <a:extLst>
              <a:ext uri="{FF2B5EF4-FFF2-40B4-BE49-F238E27FC236}">
                <a16:creationId xmlns:a16="http://schemas.microsoft.com/office/drawing/2014/main" id="{C59196F4-D27E-7448-8D75-C5229F018F39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09562" y="577158"/>
            <a:ext cx="8524054" cy="302563"/>
          </a:xfrm>
        </p:spPr>
        <p:txBody>
          <a:bodyPr>
            <a:normAutofit lnSpcReduction="10000"/>
          </a:bodyPr>
          <a:lstStyle/>
          <a:p>
            <a:r>
              <a:rPr lang="fi-FI" sz="1400" dirty="0"/>
              <a:t>% yli 15-vuotiaista, </a:t>
            </a:r>
            <a:r>
              <a:rPr lang="fi-FI" sz="1400" i="1" dirty="0"/>
              <a:t>erittäin tai melko kielteisesti suhtautuvat</a:t>
            </a:r>
          </a:p>
        </p:txBody>
      </p:sp>
    </p:spTree>
    <p:extLst>
      <p:ext uri="{BB962C8B-B14F-4D97-AF65-F5344CB8AC3E}">
        <p14:creationId xmlns:p14="http://schemas.microsoft.com/office/powerpoint/2010/main" val="371504409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>
            <a:extLst>
              <a:ext uri="{FF2B5EF4-FFF2-40B4-BE49-F238E27FC236}">
                <a16:creationId xmlns:a16="http://schemas.microsoft.com/office/drawing/2014/main" id="{8C438C2A-AE13-448A-BBBB-438D904612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51957" y="1634999"/>
            <a:ext cx="5040086" cy="1873502"/>
          </a:xfrm>
          <a:solidFill>
            <a:schemeClr val="bg1">
              <a:alpha val="73000"/>
            </a:schemeClr>
          </a:solidFill>
        </p:spPr>
        <p:txBody>
          <a:bodyPr>
            <a:normAutofit/>
          </a:bodyPr>
          <a:lstStyle/>
          <a:p>
            <a:r>
              <a:rPr lang="fi-FI" sz="3200" i="1" dirty="0">
                <a:solidFill>
                  <a:schemeClr val="accent4"/>
                </a:solidFill>
              </a:rPr>
              <a:t>3. </a:t>
            </a:r>
            <a:br>
              <a:rPr lang="fi-FI" sz="3200" i="1" dirty="0">
                <a:solidFill>
                  <a:schemeClr val="accent4"/>
                </a:solidFill>
              </a:rPr>
            </a:br>
            <a:r>
              <a:rPr lang="fi-FI" sz="3200" i="1" dirty="0">
                <a:solidFill>
                  <a:schemeClr val="accent6"/>
                </a:solidFill>
              </a:rPr>
              <a:t>Mainonnan estäminen</a:t>
            </a:r>
          </a:p>
        </p:txBody>
      </p:sp>
    </p:spTree>
    <p:extLst>
      <p:ext uri="{BB962C8B-B14F-4D97-AF65-F5344CB8AC3E}">
        <p14:creationId xmlns:p14="http://schemas.microsoft.com/office/powerpoint/2010/main" val="217072171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991775E4-73C0-ED42-B00A-2333C4CB6E15}"/>
              </a:ext>
            </a:extLst>
          </p:cNvPr>
          <p:cNvSpPr/>
          <p:nvPr/>
        </p:nvSpPr>
        <p:spPr>
          <a:xfrm>
            <a:off x="1234877" y="882220"/>
            <a:ext cx="6674241" cy="3379059"/>
          </a:xfrm>
          <a:prstGeom prst="rect">
            <a:avLst/>
          </a:prstGeom>
          <a:solidFill>
            <a:schemeClr val="bg1">
              <a:alpha val="88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Otsikko 1">
            <a:extLst>
              <a:ext uri="{FF2B5EF4-FFF2-40B4-BE49-F238E27FC236}">
                <a16:creationId xmlns:a16="http://schemas.microsoft.com/office/drawing/2014/main" id="{A0334F73-80BA-0743-BD55-807A5771A988}"/>
              </a:ext>
            </a:extLst>
          </p:cNvPr>
          <p:cNvSpPr txBox="1">
            <a:spLocks/>
          </p:cNvSpPr>
          <p:nvPr/>
        </p:nvSpPr>
        <p:spPr>
          <a:xfrm>
            <a:off x="2067729" y="882220"/>
            <a:ext cx="5008539" cy="337905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r>
              <a:rPr lang="fi-FI" sz="3600" dirty="0"/>
              <a:t>19%</a:t>
            </a:r>
            <a:br>
              <a:rPr lang="fi-FI" sz="1600" dirty="0"/>
            </a:br>
            <a:r>
              <a:rPr lang="fi-FI" sz="1600" dirty="0"/>
              <a:t>yli 15-vuotiaista suomalaisista </a:t>
            </a:r>
            <a:r>
              <a:rPr lang="fi-FI" sz="1600" i="1" dirty="0"/>
              <a:t>estää mainontaa </a:t>
            </a:r>
            <a:r>
              <a:rPr lang="fi-FI" sz="1600" i="1" dirty="0" err="1"/>
              <a:t>Adblockerilla</a:t>
            </a:r>
            <a:r>
              <a:rPr lang="fi-FI" sz="1600" dirty="0"/>
              <a:t> tai vastaavalla sovelluksella.</a:t>
            </a:r>
            <a:br>
              <a:rPr lang="fi-FI" sz="1600" dirty="0"/>
            </a:br>
            <a:br>
              <a:rPr lang="fi-FI" sz="1600" dirty="0"/>
            </a:br>
            <a:r>
              <a:rPr lang="fi-FI" sz="3600" dirty="0"/>
              <a:t>23%</a:t>
            </a:r>
            <a:r>
              <a:rPr lang="fi-FI" sz="1600" dirty="0"/>
              <a:t>:</a:t>
            </a:r>
            <a:r>
              <a:rPr lang="fi-FI" sz="1600" dirty="0" err="1"/>
              <a:t>lla</a:t>
            </a:r>
            <a:r>
              <a:rPr lang="fi-FI" sz="1600" dirty="0"/>
              <a:t> </a:t>
            </a:r>
            <a:br>
              <a:rPr lang="fi-FI" sz="1600" dirty="0"/>
            </a:br>
            <a:r>
              <a:rPr lang="fi-FI" sz="1600" dirty="0"/>
              <a:t>on </a:t>
            </a:r>
            <a:r>
              <a:rPr lang="fi-FI" sz="1600" i="1" dirty="0"/>
              <a:t>mainoskielto ovessa.</a:t>
            </a:r>
          </a:p>
        </p:txBody>
      </p:sp>
    </p:spTree>
    <p:extLst>
      <p:ext uri="{BB962C8B-B14F-4D97-AF65-F5344CB8AC3E}">
        <p14:creationId xmlns:p14="http://schemas.microsoft.com/office/powerpoint/2010/main" val="139030263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Sisällön paikkamerkki 11">
            <a:extLst>
              <a:ext uri="{FF2B5EF4-FFF2-40B4-BE49-F238E27FC236}">
                <a16:creationId xmlns:a16="http://schemas.microsoft.com/office/drawing/2014/main" id="{468EDD83-F945-4C9B-954D-25404B4034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7067531"/>
              </p:ext>
            </p:extLst>
          </p:nvPr>
        </p:nvGraphicFramePr>
        <p:xfrm>
          <a:off x="410147" y="1215040"/>
          <a:ext cx="4628197" cy="31198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Otsikko 6">
            <a:extLst>
              <a:ext uri="{FF2B5EF4-FFF2-40B4-BE49-F238E27FC236}">
                <a16:creationId xmlns:a16="http://schemas.microsoft.com/office/drawing/2014/main" id="{1C1CC2A1-781F-4933-B291-053B5AD33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Adblockerin</a:t>
            </a:r>
            <a:r>
              <a:rPr lang="fi-FI" dirty="0"/>
              <a:t> tai vastaavan käyttö</a:t>
            </a:r>
          </a:p>
        </p:txBody>
      </p:sp>
      <p:sp>
        <p:nvSpPr>
          <p:cNvPr id="9" name="Sisällön paikkamerkki 8">
            <a:extLst>
              <a:ext uri="{FF2B5EF4-FFF2-40B4-BE49-F238E27FC236}">
                <a16:creationId xmlns:a16="http://schemas.microsoft.com/office/drawing/2014/main" id="{DCE81939-1C9C-4444-8B3A-ACC9707918E9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>
            <a:normAutofit lnSpcReduction="10000"/>
          </a:bodyPr>
          <a:lstStyle/>
          <a:p>
            <a:r>
              <a:rPr lang="fi-FI" sz="1400" i="1" dirty="0"/>
              <a:t>% suomalaisista, ikäryhmittäin</a:t>
            </a:r>
          </a:p>
        </p:txBody>
      </p:sp>
      <p:sp>
        <p:nvSpPr>
          <p:cNvPr id="8" name="Otsikko 1">
            <a:extLst>
              <a:ext uri="{FF2B5EF4-FFF2-40B4-BE49-F238E27FC236}">
                <a16:creationId xmlns:a16="http://schemas.microsoft.com/office/drawing/2014/main" id="{1E500602-153A-A342-B1C2-1DC6EFF0F05B}"/>
              </a:ext>
            </a:extLst>
          </p:cNvPr>
          <p:cNvSpPr txBox="1">
            <a:spLocks/>
          </p:cNvSpPr>
          <p:nvPr/>
        </p:nvSpPr>
        <p:spPr>
          <a:xfrm>
            <a:off x="5743253" y="1114300"/>
            <a:ext cx="2990600" cy="311981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33000"/>
                </a:schemeClr>
              </a:gs>
              <a:gs pos="6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Alle 35-vuotiaat estävät mainontaa huomattavasti vanhempia ikäluokkia useammin.</a:t>
            </a:r>
          </a:p>
          <a:p>
            <a:pPr algn="ctr"/>
            <a:endParaRPr lang="fi-FI" sz="1600" i="1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algn="ctr"/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Miehet (27 %) estävät mainontaa naisia (12 %) useammin.</a:t>
            </a:r>
          </a:p>
          <a:p>
            <a:pPr algn="ctr"/>
            <a:endParaRPr lang="fi-FI" sz="1600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51268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Sisällön paikkamerkki 11">
            <a:extLst>
              <a:ext uri="{FF2B5EF4-FFF2-40B4-BE49-F238E27FC236}">
                <a16:creationId xmlns:a16="http://schemas.microsoft.com/office/drawing/2014/main" id="{468EDD83-F945-4C9B-954D-25404B4034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6022912"/>
              </p:ext>
            </p:extLst>
          </p:nvPr>
        </p:nvGraphicFramePr>
        <p:xfrm>
          <a:off x="410147" y="1215040"/>
          <a:ext cx="4628197" cy="31198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Otsikko 6">
            <a:extLst>
              <a:ext uri="{FF2B5EF4-FFF2-40B4-BE49-F238E27FC236}">
                <a16:creationId xmlns:a16="http://schemas.microsoft.com/office/drawing/2014/main" id="{1C1CC2A1-781F-4933-B291-053B5AD33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Mainoskielto ovessa</a:t>
            </a:r>
          </a:p>
        </p:txBody>
      </p:sp>
      <p:sp>
        <p:nvSpPr>
          <p:cNvPr id="9" name="Sisällön paikkamerkki 8">
            <a:extLst>
              <a:ext uri="{FF2B5EF4-FFF2-40B4-BE49-F238E27FC236}">
                <a16:creationId xmlns:a16="http://schemas.microsoft.com/office/drawing/2014/main" id="{DCE81939-1C9C-4444-8B3A-ACC9707918E9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>
            <a:normAutofit lnSpcReduction="10000"/>
          </a:bodyPr>
          <a:lstStyle/>
          <a:p>
            <a:r>
              <a:rPr lang="fi-FI" sz="1400" i="1" dirty="0"/>
              <a:t>% suomalaisista, ikäryhmittäin</a:t>
            </a:r>
          </a:p>
        </p:txBody>
      </p:sp>
      <p:sp>
        <p:nvSpPr>
          <p:cNvPr id="8" name="Otsikko 1">
            <a:extLst>
              <a:ext uri="{FF2B5EF4-FFF2-40B4-BE49-F238E27FC236}">
                <a16:creationId xmlns:a16="http://schemas.microsoft.com/office/drawing/2014/main" id="{1E500602-153A-A342-B1C2-1DC6EFF0F05B}"/>
              </a:ext>
            </a:extLst>
          </p:cNvPr>
          <p:cNvSpPr txBox="1">
            <a:spLocks/>
          </p:cNvSpPr>
          <p:nvPr/>
        </p:nvSpPr>
        <p:spPr>
          <a:xfrm>
            <a:off x="5614416" y="1215039"/>
            <a:ext cx="2990600" cy="311981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33000"/>
                </a:schemeClr>
              </a:gs>
              <a:gs pos="6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Yleisimmin painetun suoramainonnan kieltävät </a:t>
            </a:r>
            <a:b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25–34 vuotiaat (44 %).</a:t>
            </a:r>
          </a:p>
          <a:p>
            <a:pPr algn="ctr"/>
            <a:endParaRPr lang="fi-FI" sz="1600" i="1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algn="ctr"/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Väestötasolla miesten (24 %) ja naisten (22 %) välillä ei ole suuria eroja.</a:t>
            </a:r>
          </a:p>
          <a:p>
            <a:pPr algn="ctr"/>
            <a:endParaRPr lang="fi-FI" sz="1600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94401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359E137-80E5-2C41-9AAB-E48FC8E1C653}"/>
              </a:ext>
            </a:extLst>
          </p:cNvPr>
          <p:cNvSpPr/>
          <p:nvPr/>
        </p:nvSpPr>
        <p:spPr>
          <a:xfrm>
            <a:off x="961878" y="710418"/>
            <a:ext cx="7220243" cy="3601329"/>
          </a:xfrm>
          <a:prstGeom prst="rect">
            <a:avLst/>
          </a:prstGeom>
          <a:solidFill>
            <a:schemeClr val="bg1">
              <a:alpha val="88000"/>
            </a:schemeClr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A6ED207-11B3-4FFA-808F-A3F1EE4D59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8486" y="2020490"/>
            <a:ext cx="6967025" cy="1102519"/>
          </a:xfrm>
        </p:spPr>
        <p:txBody>
          <a:bodyPr>
            <a:noAutofit/>
          </a:bodyPr>
          <a:lstStyle/>
          <a:p>
            <a:r>
              <a:rPr lang="fi-FI" sz="3000" i="1" dirty="0"/>
              <a:t>Yksittäisten medioiden KMT-tulokset saat ilman tunnuksia Mediakorttipalvelusta: </a:t>
            </a:r>
            <a:r>
              <a:rPr lang="fi-FI" sz="3000" i="1" dirty="0" err="1">
                <a:solidFill>
                  <a:schemeClr val="accent4"/>
                </a:solidFill>
              </a:rPr>
              <a:t>www.mediakortit.fi</a:t>
            </a:r>
            <a:endParaRPr lang="fi-FI" sz="3000" i="1" dirty="0"/>
          </a:p>
        </p:txBody>
      </p:sp>
    </p:spTree>
    <p:extLst>
      <p:ext uri="{BB962C8B-B14F-4D97-AF65-F5344CB8AC3E}">
        <p14:creationId xmlns:p14="http://schemas.microsoft.com/office/powerpoint/2010/main" val="42330727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Sisällön paikkamerkki 9">
            <a:extLst>
              <a:ext uri="{FF2B5EF4-FFF2-40B4-BE49-F238E27FC236}">
                <a16:creationId xmlns:a16="http://schemas.microsoft.com/office/drawing/2014/main" id="{22BCE248-3FFC-44E8-B0C1-53A4D276B2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3274474"/>
              </p:ext>
            </p:extLst>
          </p:nvPr>
        </p:nvGraphicFramePr>
        <p:xfrm>
          <a:off x="309563" y="955675"/>
          <a:ext cx="8523287" cy="3638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Otsikko 4">
            <a:extLst>
              <a:ext uri="{FF2B5EF4-FFF2-40B4-BE49-F238E27FC236}">
                <a16:creationId xmlns:a16="http://schemas.microsoft.com/office/drawing/2014/main" id="{C26036B9-3B3D-4DC1-8EA0-B43D2DE0CF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3000" dirty="0"/>
              <a:t>Aikakauslehtien laatuväittämät</a:t>
            </a:r>
          </a:p>
        </p:txBody>
      </p:sp>
      <p:sp>
        <p:nvSpPr>
          <p:cNvPr id="7" name="Sisällön paikkamerkki 6">
            <a:extLst>
              <a:ext uri="{FF2B5EF4-FFF2-40B4-BE49-F238E27FC236}">
                <a16:creationId xmlns:a16="http://schemas.microsoft.com/office/drawing/2014/main" id="{058D9903-A79B-40AE-9398-F8062C3BF49E}"/>
              </a:ext>
            </a:extLst>
          </p:cNvPr>
          <p:cNvSpPr>
            <a:spLocks noGrp="1"/>
          </p:cNvSpPr>
          <p:nvPr>
            <p:ph idx="13"/>
          </p:nvPr>
        </p:nvSpPr>
        <p:spPr/>
        <p:txBody>
          <a:bodyPr>
            <a:normAutofit lnSpcReduction="10000"/>
          </a:bodyPr>
          <a:lstStyle/>
          <a:p>
            <a:r>
              <a:rPr lang="fi-FI" sz="1400" i="1" dirty="0"/>
              <a:t>% suomalaisista, täysin tai osittain samaa mieltä</a:t>
            </a:r>
          </a:p>
        </p:txBody>
      </p:sp>
    </p:spTree>
    <p:extLst>
      <p:ext uri="{BB962C8B-B14F-4D97-AF65-F5344CB8AC3E}">
        <p14:creationId xmlns:p14="http://schemas.microsoft.com/office/powerpoint/2010/main" val="40334990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tsikko 1">
            <a:extLst>
              <a:ext uri="{FF2B5EF4-FFF2-40B4-BE49-F238E27FC236}">
                <a16:creationId xmlns:a16="http://schemas.microsoft.com/office/drawing/2014/main" id="{B8F73305-22FE-D84E-AAD9-F421648983BA}"/>
              </a:ext>
            </a:extLst>
          </p:cNvPr>
          <p:cNvSpPr txBox="1">
            <a:spLocks/>
          </p:cNvSpPr>
          <p:nvPr/>
        </p:nvSpPr>
        <p:spPr>
          <a:xfrm>
            <a:off x="5632704" y="1215039"/>
            <a:ext cx="2990600" cy="311981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33000"/>
                </a:schemeClr>
              </a:gs>
              <a:gs pos="6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Aikakauslehtiä arvostetaan kaikissa ikäryhmissä!</a:t>
            </a:r>
          </a:p>
          <a:p>
            <a:pPr algn="ctr"/>
            <a:endParaRPr lang="fi-FI" sz="1600" i="1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algn="ctr"/>
            <a:r>
              <a:rPr lang="fi-FI" sz="2800" dirty="0">
                <a:latin typeface="Times" panose="02020603050405020304" pitchFamily="18" charset="0"/>
                <a:cs typeface="Times" panose="02020603050405020304" pitchFamily="18" charset="0"/>
              </a:rPr>
              <a:t>83%</a:t>
            </a:r>
            <a:b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yli 15-vuotiaista pitää suomalaisia aikakauslehtiä laadukkaina.</a:t>
            </a:r>
          </a:p>
        </p:txBody>
      </p:sp>
      <p:graphicFrame>
        <p:nvGraphicFramePr>
          <p:cNvPr id="12" name="Sisällön paikkamerkki 11">
            <a:extLst>
              <a:ext uri="{FF2B5EF4-FFF2-40B4-BE49-F238E27FC236}">
                <a16:creationId xmlns:a16="http://schemas.microsoft.com/office/drawing/2014/main" id="{468EDD83-F945-4C9B-954D-25404B4034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5057882"/>
              </p:ext>
            </p:extLst>
          </p:nvPr>
        </p:nvGraphicFramePr>
        <p:xfrm>
          <a:off x="410147" y="1215040"/>
          <a:ext cx="4628197" cy="31198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Otsikko 1">
            <a:extLst>
              <a:ext uri="{FF2B5EF4-FFF2-40B4-BE49-F238E27FC236}">
                <a16:creationId xmlns:a16="http://schemas.microsoft.com/office/drawing/2014/main" id="{C5EF727D-63A0-8549-A162-641145E2B2DE}"/>
              </a:ext>
            </a:extLst>
          </p:cNvPr>
          <p:cNvSpPr txBox="1">
            <a:spLocks/>
          </p:cNvSpPr>
          <p:nvPr/>
        </p:nvSpPr>
        <p:spPr>
          <a:xfrm>
            <a:off x="5632704" y="1215040"/>
            <a:ext cx="2990600" cy="31198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endParaRPr lang="fi-FI" sz="1600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16" name="Otsikko 1">
            <a:extLst>
              <a:ext uri="{FF2B5EF4-FFF2-40B4-BE49-F238E27FC236}">
                <a16:creationId xmlns:a16="http://schemas.microsoft.com/office/drawing/2014/main" id="{5EC9881B-C66E-7946-93F0-6EF7C7890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62" y="266045"/>
            <a:ext cx="7800768" cy="386664"/>
          </a:xfrm>
        </p:spPr>
        <p:txBody>
          <a:bodyPr/>
          <a:lstStyle/>
          <a:p>
            <a:r>
              <a:rPr lang="fi-FI" sz="2800" dirty="0"/>
              <a:t>Suomalaiset aikakauslehdet ovat laadukkaita</a:t>
            </a:r>
          </a:p>
        </p:txBody>
      </p:sp>
      <p:sp>
        <p:nvSpPr>
          <p:cNvPr id="17" name="Sisällön paikkamerkki 3">
            <a:extLst>
              <a:ext uri="{FF2B5EF4-FFF2-40B4-BE49-F238E27FC236}">
                <a16:creationId xmlns:a16="http://schemas.microsoft.com/office/drawing/2014/main" id="{E5C2A5C6-A081-C349-8BB8-CCDAC78A3BB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09562" y="652813"/>
            <a:ext cx="8524054" cy="302563"/>
          </a:xfrm>
        </p:spPr>
        <p:txBody>
          <a:bodyPr>
            <a:normAutofit lnSpcReduction="10000"/>
          </a:bodyPr>
          <a:lstStyle/>
          <a:p>
            <a:r>
              <a:rPr lang="fi-FI" sz="1400" i="1" dirty="0"/>
              <a:t>% suomalaisista ikäryhmittäin, täysin tai osittain samaa mieltä</a:t>
            </a:r>
          </a:p>
        </p:txBody>
      </p:sp>
    </p:spTree>
    <p:extLst>
      <p:ext uri="{BB962C8B-B14F-4D97-AF65-F5344CB8AC3E}">
        <p14:creationId xmlns:p14="http://schemas.microsoft.com/office/powerpoint/2010/main" val="1431070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tsikko 1">
            <a:extLst>
              <a:ext uri="{FF2B5EF4-FFF2-40B4-BE49-F238E27FC236}">
                <a16:creationId xmlns:a16="http://schemas.microsoft.com/office/drawing/2014/main" id="{B8F73305-22FE-D84E-AAD9-F421648983BA}"/>
              </a:ext>
            </a:extLst>
          </p:cNvPr>
          <p:cNvSpPr txBox="1">
            <a:spLocks/>
          </p:cNvSpPr>
          <p:nvPr/>
        </p:nvSpPr>
        <p:spPr>
          <a:xfrm>
            <a:off x="5632704" y="1215039"/>
            <a:ext cx="2990600" cy="311981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33000"/>
                </a:schemeClr>
              </a:gs>
              <a:gs pos="6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Aikakauslehtiä arvostetaan kaikissa ikäryhmissä!</a:t>
            </a:r>
          </a:p>
          <a:p>
            <a:pPr algn="ctr"/>
            <a:endParaRPr lang="fi-FI" sz="1600" i="1" dirty="0"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algn="ctr"/>
            <a:r>
              <a:rPr lang="fi-FI" sz="2800" dirty="0">
                <a:latin typeface="Times" panose="02020603050405020304" pitchFamily="18" charset="0"/>
                <a:cs typeface="Times" panose="02020603050405020304" pitchFamily="18" charset="0"/>
              </a:rPr>
              <a:t>83%</a:t>
            </a:r>
            <a:b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yli 15-vuotiaista pitää suomalaisia aikakauslehtiä laadukkaina.</a:t>
            </a:r>
          </a:p>
        </p:txBody>
      </p:sp>
      <p:sp>
        <p:nvSpPr>
          <p:cNvPr id="6" name="Otsikko 1">
            <a:extLst>
              <a:ext uri="{FF2B5EF4-FFF2-40B4-BE49-F238E27FC236}">
                <a16:creationId xmlns:a16="http://schemas.microsoft.com/office/drawing/2014/main" id="{C5EF727D-63A0-8549-A162-641145E2B2DE}"/>
              </a:ext>
            </a:extLst>
          </p:cNvPr>
          <p:cNvSpPr txBox="1">
            <a:spLocks/>
          </p:cNvSpPr>
          <p:nvPr/>
        </p:nvSpPr>
        <p:spPr>
          <a:xfrm>
            <a:off x="5632704" y="1215040"/>
            <a:ext cx="2990600" cy="31198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endParaRPr lang="fi-FI" sz="1600" i="1" dirty="0"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sp>
        <p:nvSpPr>
          <p:cNvPr id="16" name="Otsikko 1">
            <a:extLst>
              <a:ext uri="{FF2B5EF4-FFF2-40B4-BE49-F238E27FC236}">
                <a16:creationId xmlns:a16="http://schemas.microsoft.com/office/drawing/2014/main" id="{5EC9881B-C66E-7946-93F0-6EF7C7890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62" y="266045"/>
            <a:ext cx="7800768" cy="386664"/>
          </a:xfrm>
        </p:spPr>
        <p:txBody>
          <a:bodyPr/>
          <a:lstStyle/>
          <a:p>
            <a:r>
              <a:rPr lang="fi-FI" sz="2800" dirty="0"/>
              <a:t>Suomalaiset aikakauslehdet ovat laadukkaita</a:t>
            </a:r>
          </a:p>
        </p:txBody>
      </p:sp>
      <p:sp>
        <p:nvSpPr>
          <p:cNvPr id="17" name="Sisällön paikkamerkki 3">
            <a:extLst>
              <a:ext uri="{FF2B5EF4-FFF2-40B4-BE49-F238E27FC236}">
                <a16:creationId xmlns:a16="http://schemas.microsoft.com/office/drawing/2014/main" id="{E5C2A5C6-A081-C349-8BB8-CCDAC78A3BB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09562" y="652813"/>
            <a:ext cx="8524054" cy="302563"/>
          </a:xfrm>
        </p:spPr>
        <p:txBody>
          <a:bodyPr>
            <a:normAutofit lnSpcReduction="10000"/>
          </a:bodyPr>
          <a:lstStyle/>
          <a:p>
            <a:r>
              <a:rPr lang="fi-FI" sz="1400" i="1" dirty="0"/>
              <a:t>% lukijoista, täysin tai osittain samaa mieltä</a:t>
            </a:r>
          </a:p>
        </p:txBody>
      </p:sp>
      <p:graphicFrame>
        <p:nvGraphicFramePr>
          <p:cNvPr id="9" name="Taulukko 7">
            <a:extLst>
              <a:ext uri="{FF2B5EF4-FFF2-40B4-BE49-F238E27FC236}">
                <a16:creationId xmlns:a16="http://schemas.microsoft.com/office/drawing/2014/main" id="{E3B7E0BC-C0EF-074D-9445-ADC8CD57F34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3208386"/>
              </p:ext>
            </p:extLst>
          </p:nvPr>
        </p:nvGraphicFramePr>
        <p:xfrm>
          <a:off x="398584" y="1215039"/>
          <a:ext cx="4660304" cy="3119819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330152">
                  <a:extLst>
                    <a:ext uri="{9D8B030D-6E8A-4147-A177-3AD203B41FA5}">
                      <a16:colId xmlns:a16="http://schemas.microsoft.com/office/drawing/2014/main" val="638252088"/>
                    </a:ext>
                  </a:extLst>
                </a:gridCol>
                <a:gridCol w="2330152">
                  <a:extLst>
                    <a:ext uri="{9D8B030D-6E8A-4147-A177-3AD203B41FA5}">
                      <a16:colId xmlns:a16="http://schemas.microsoft.com/office/drawing/2014/main" val="2559424516"/>
                    </a:ext>
                  </a:extLst>
                </a:gridCol>
              </a:tblGrid>
              <a:tr h="303809"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TOP lehdet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% lukijoista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4085007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u="none" strike="noStrike" dirty="0" err="1">
                          <a:effectLst/>
                        </a:rPr>
                        <a:t>Tivi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u="none" strike="noStrike" dirty="0">
                          <a:effectLst/>
                        </a:rPr>
                        <a:t>91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33056249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u="none" strike="noStrike" dirty="0">
                          <a:effectLst/>
                        </a:rPr>
                        <a:t>Kotimaa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u="none" strike="noStrike" dirty="0">
                          <a:effectLst/>
                        </a:rPr>
                        <a:t>90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020589880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u="none" strike="noStrike" dirty="0">
                          <a:effectLst/>
                        </a:rPr>
                        <a:t>Opettaja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u="none" strike="noStrike" dirty="0">
                          <a:effectLst/>
                        </a:rPr>
                        <a:t>89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49265820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u="none" strike="noStrike" dirty="0" err="1">
                          <a:effectLst/>
                        </a:rPr>
                        <a:t>Deko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u="none" strike="noStrike">
                          <a:effectLst/>
                        </a:rPr>
                        <a:t>88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264720157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u="none" strike="noStrike" dirty="0">
                          <a:effectLst/>
                        </a:rPr>
                        <a:t>Maalla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u="none" strike="noStrike" dirty="0">
                          <a:effectLst/>
                        </a:rPr>
                        <a:t>88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655593562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u="none" strike="noStrike" dirty="0">
                          <a:effectLst/>
                        </a:rPr>
                        <a:t>Suomen Luonto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u="none" strike="noStrike" dirty="0">
                          <a:effectLst/>
                        </a:rPr>
                        <a:t>88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920240531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u="none" strike="noStrike" dirty="0" err="1">
                          <a:effectLst/>
                        </a:rPr>
                        <a:t>Demi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u="none" strike="noStrike" dirty="0">
                          <a:effectLst/>
                        </a:rPr>
                        <a:t>88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720571367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u="none" strike="noStrike" dirty="0">
                          <a:effectLst/>
                        </a:rPr>
                        <a:t>ET Terveys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u="none" strike="noStrike" dirty="0">
                          <a:effectLst/>
                        </a:rPr>
                        <a:t>88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277333301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u="none" strike="noStrike" dirty="0">
                          <a:effectLst/>
                        </a:rPr>
                        <a:t>Kotilääkäri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u="none" strike="noStrike" dirty="0">
                          <a:effectLst/>
                        </a:rPr>
                        <a:t>88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56106870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u="none" strike="noStrike" dirty="0">
                          <a:effectLst/>
                        </a:rPr>
                        <a:t>Askel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u="none" strike="noStrike" dirty="0">
                          <a:effectLst/>
                        </a:rPr>
                        <a:t>88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5549994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6494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Sisällön paikkamerkki 11">
            <a:extLst>
              <a:ext uri="{FF2B5EF4-FFF2-40B4-BE49-F238E27FC236}">
                <a16:creationId xmlns:a16="http://schemas.microsoft.com/office/drawing/2014/main" id="{468EDD83-F945-4C9B-954D-25404B4034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8145108"/>
              </p:ext>
            </p:extLst>
          </p:nvPr>
        </p:nvGraphicFramePr>
        <p:xfrm>
          <a:off x="410147" y="1386584"/>
          <a:ext cx="4628197" cy="31198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Otsikko 1">
            <a:extLst>
              <a:ext uri="{FF2B5EF4-FFF2-40B4-BE49-F238E27FC236}">
                <a16:creationId xmlns:a16="http://schemas.microsoft.com/office/drawing/2014/main" id="{C5EF727D-63A0-8549-A162-641145E2B2DE}"/>
              </a:ext>
            </a:extLst>
          </p:cNvPr>
          <p:cNvSpPr txBox="1">
            <a:spLocks/>
          </p:cNvSpPr>
          <p:nvPr/>
        </p:nvSpPr>
        <p:spPr>
          <a:xfrm>
            <a:off x="5632704" y="1386584"/>
            <a:ext cx="2990600" cy="311981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33000"/>
                </a:schemeClr>
              </a:gs>
              <a:gs pos="6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r>
              <a:rPr lang="fi-FI" sz="2800" dirty="0">
                <a:latin typeface="Times" panose="02020603050405020304" pitchFamily="18" charset="0"/>
                <a:cs typeface="Times" panose="02020603050405020304" pitchFamily="18" charset="0"/>
              </a:rPr>
              <a:t>70%</a:t>
            </a:r>
            <a:b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yli 15-vuotiaista luottaa aikakauslehtien vertailuihin </a:t>
            </a:r>
            <a:b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ja testeihin – miehistä 73 % ja naisista 67 %.</a:t>
            </a:r>
          </a:p>
        </p:txBody>
      </p:sp>
      <p:sp>
        <p:nvSpPr>
          <p:cNvPr id="16" name="Otsikko 1">
            <a:extLst>
              <a:ext uri="{FF2B5EF4-FFF2-40B4-BE49-F238E27FC236}">
                <a16:creationId xmlns:a16="http://schemas.microsoft.com/office/drawing/2014/main" id="{5EC9881B-C66E-7946-93F0-6EF7C7890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63" y="344013"/>
            <a:ext cx="7444549" cy="386664"/>
          </a:xfrm>
        </p:spPr>
        <p:txBody>
          <a:bodyPr/>
          <a:lstStyle/>
          <a:p>
            <a:r>
              <a:rPr lang="fi-FI" sz="2400" dirty="0"/>
              <a:t>Suomalaiset aikakauslehdet tarjoavat luotettavia vertailuja ja testejä</a:t>
            </a:r>
          </a:p>
        </p:txBody>
      </p:sp>
      <p:sp>
        <p:nvSpPr>
          <p:cNvPr id="17" name="Sisällön paikkamerkki 3">
            <a:extLst>
              <a:ext uri="{FF2B5EF4-FFF2-40B4-BE49-F238E27FC236}">
                <a16:creationId xmlns:a16="http://schemas.microsoft.com/office/drawing/2014/main" id="{E5C2A5C6-A081-C349-8BB8-CCDAC78A3BB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09562" y="907349"/>
            <a:ext cx="8524054" cy="302563"/>
          </a:xfrm>
        </p:spPr>
        <p:txBody>
          <a:bodyPr>
            <a:normAutofit lnSpcReduction="10000"/>
          </a:bodyPr>
          <a:lstStyle/>
          <a:p>
            <a:r>
              <a:rPr lang="fi-FI" sz="1400" i="1" dirty="0"/>
              <a:t>% suomalaisista ikäryhmittäin, täysin tai osittain samaa mieltä</a:t>
            </a:r>
          </a:p>
        </p:txBody>
      </p:sp>
    </p:spTree>
    <p:extLst>
      <p:ext uri="{BB962C8B-B14F-4D97-AF65-F5344CB8AC3E}">
        <p14:creationId xmlns:p14="http://schemas.microsoft.com/office/powerpoint/2010/main" val="4080816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3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ulukko 7">
            <a:extLst>
              <a:ext uri="{FF2B5EF4-FFF2-40B4-BE49-F238E27FC236}">
                <a16:creationId xmlns:a16="http://schemas.microsoft.com/office/drawing/2014/main" id="{37DF64A5-B44C-A64B-AE0F-93EA7345C2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7080771"/>
              </p:ext>
            </p:extLst>
          </p:nvPr>
        </p:nvGraphicFramePr>
        <p:xfrm>
          <a:off x="398584" y="1305106"/>
          <a:ext cx="4660304" cy="340142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2330152">
                  <a:extLst>
                    <a:ext uri="{9D8B030D-6E8A-4147-A177-3AD203B41FA5}">
                      <a16:colId xmlns:a16="http://schemas.microsoft.com/office/drawing/2014/main" val="638252088"/>
                    </a:ext>
                  </a:extLst>
                </a:gridCol>
                <a:gridCol w="2330152">
                  <a:extLst>
                    <a:ext uri="{9D8B030D-6E8A-4147-A177-3AD203B41FA5}">
                      <a16:colId xmlns:a16="http://schemas.microsoft.com/office/drawing/2014/main" val="2559424516"/>
                    </a:ext>
                  </a:extLst>
                </a:gridCol>
              </a:tblGrid>
              <a:tr h="303809"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TOP lehdet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200" dirty="0"/>
                        <a:t>% lukijoista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24085007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Tivi</a:t>
                      </a:r>
                      <a:endParaRPr lang="fi-FI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81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33056249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Urheilulehti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78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020589880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Mikrobitti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849265820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Vene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4264720157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Talouselämä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77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655593562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TM Rakennusmaailma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920240531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Auto Bild Suomi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2720571367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Moottori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277333301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Tekniikan Maailma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756106870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Kippari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1554999424"/>
                  </a:ext>
                </a:extLst>
              </a:tr>
              <a:tr h="281601">
                <a:tc>
                  <a:txBody>
                    <a:bodyPr/>
                    <a:lstStyle/>
                    <a:p>
                      <a:pPr algn="ctr" fontAlgn="t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ET Terveys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76</a:t>
                      </a:r>
                    </a:p>
                  </a:txBody>
                  <a:tcPr marL="6350" marR="6350" marT="6350" marB="0" anchor="ctr"/>
                </a:tc>
                <a:extLst>
                  <a:ext uri="{0D108BD9-81ED-4DB2-BD59-A6C34878D82A}">
                    <a16:rowId xmlns:a16="http://schemas.microsoft.com/office/drawing/2014/main" val="340030969"/>
                  </a:ext>
                </a:extLst>
              </a:tr>
            </a:tbl>
          </a:graphicData>
        </a:graphic>
      </p:graphicFrame>
      <p:sp>
        <p:nvSpPr>
          <p:cNvPr id="16" name="Otsikko 1">
            <a:extLst>
              <a:ext uri="{FF2B5EF4-FFF2-40B4-BE49-F238E27FC236}">
                <a16:creationId xmlns:a16="http://schemas.microsoft.com/office/drawing/2014/main" id="{5EC9881B-C66E-7946-93F0-6EF7C7890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63" y="344013"/>
            <a:ext cx="7444549" cy="386664"/>
          </a:xfrm>
        </p:spPr>
        <p:txBody>
          <a:bodyPr/>
          <a:lstStyle/>
          <a:p>
            <a:r>
              <a:rPr lang="fi-FI" sz="2400" dirty="0"/>
              <a:t>Suomalaiset aikakauslehdet tarjoavat luotettavia vertailuja ja testejä</a:t>
            </a:r>
          </a:p>
        </p:txBody>
      </p:sp>
      <p:sp>
        <p:nvSpPr>
          <p:cNvPr id="17" name="Sisällön paikkamerkki 3">
            <a:extLst>
              <a:ext uri="{FF2B5EF4-FFF2-40B4-BE49-F238E27FC236}">
                <a16:creationId xmlns:a16="http://schemas.microsoft.com/office/drawing/2014/main" id="{E5C2A5C6-A081-C349-8BB8-CCDAC78A3BB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309562" y="907349"/>
            <a:ext cx="8524054" cy="302563"/>
          </a:xfrm>
        </p:spPr>
        <p:txBody>
          <a:bodyPr>
            <a:normAutofit lnSpcReduction="10000"/>
          </a:bodyPr>
          <a:lstStyle/>
          <a:p>
            <a:r>
              <a:rPr lang="fi-FI" sz="1400" i="1" dirty="0"/>
              <a:t>% lukijoista, täysin tai osittain samaa mieltä</a:t>
            </a:r>
          </a:p>
        </p:txBody>
      </p:sp>
      <p:sp>
        <p:nvSpPr>
          <p:cNvPr id="9" name="Otsikko 1">
            <a:extLst>
              <a:ext uri="{FF2B5EF4-FFF2-40B4-BE49-F238E27FC236}">
                <a16:creationId xmlns:a16="http://schemas.microsoft.com/office/drawing/2014/main" id="{66476C39-313E-DE4A-BF2C-5D0BF1D18CBB}"/>
              </a:ext>
            </a:extLst>
          </p:cNvPr>
          <p:cNvSpPr txBox="1">
            <a:spLocks/>
          </p:cNvSpPr>
          <p:nvPr/>
        </p:nvSpPr>
        <p:spPr>
          <a:xfrm>
            <a:off x="5632704" y="1386584"/>
            <a:ext cx="2990600" cy="3119817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  <a:alpha val="33000"/>
                </a:schemeClr>
              </a:gs>
              <a:gs pos="6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tx1"/>
                </a:solidFill>
                <a:latin typeface="Times" pitchFamily="2" charset="0"/>
                <a:ea typeface="+mj-ea"/>
                <a:cs typeface="Calibri"/>
              </a:defRPr>
            </a:lvl1pPr>
          </a:lstStyle>
          <a:p>
            <a:pPr algn="ctr"/>
            <a:r>
              <a:rPr lang="fi-FI" sz="2800" dirty="0">
                <a:latin typeface="Times" panose="02020603050405020304" pitchFamily="18" charset="0"/>
                <a:cs typeface="Times" panose="02020603050405020304" pitchFamily="18" charset="0"/>
              </a:rPr>
              <a:t>70%</a:t>
            </a:r>
            <a:b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yli 15-vuotiaista luottaa aikakauslehtien vertailuihin </a:t>
            </a:r>
            <a:b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</a:br>
            <a:r>
              <a:rPr lang="fi-FI" sz="1600" i="1" dirty="0">
                <a:latin typeface="Times" panose="02020603050405020304" pitchFamily="18" charset="0"/>
                <a:cs typeface="Times" panose="02020603050405020304" pitchFamily="18" charset="0"/>
              </a:rPr>
              <a:t>ja testeihin – miehistä 73 % ja naisista 67 %.</a:t>
            </a:r>
          </a:p>
        </p:txBody>
      </p:sp>
    </p:spTree>
    <p:extLst>
      <p:ext uri="{BB962C8B-B14F-4D97-AF65-F5344CB8AC3E}">
        <p14:creationId xmlns:p14="http://schemas.microsoft.com/office/powerpoint/2010/main" val="357327672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Aikakausmedia 2016">
      <a:dk1>
        <a:srgbClr val="000000"/>
      </a:dk1>
      <a:lt1>
        <a:sysClr val="window" lastClr="FFFFFF"/>
      </a:lt1>
      <a:dk2>
        <a:srgbClr val="000000"/>
      </a:dk2>
      <a:lt2>
        <a:srgbClr val="F2F6F7"/>
      </a:lt2>
      <a:accent1>
        <a:srgbClr val="E24426"/>
      </a:accent1>
      <a:accent2>
        <a:srgbClr val="7AC3BB"/>
      </a:accent2>
      <a:accent3>
        <a:srgbClr val="EBD656"/>
      </a:accent3>
      <a:accent4>
        <a:srgbClr val="F4A89D"/>
      </a:accent4>
      <a:accent5>
        <a:srgbClr val="F2F6F7"/>
      </a:accent5>
      <a:accent6>
        <a:srgbClr val="000000"/>
      </a:accent6>
      <a:hlink>
        <a:srgbClr val="F4A89D"/>
      </a:hlink>
      <a:folHlink>
        <a:srgbClr val="7AC3B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sitys1" id="{962879DD-97DE-4913-9CFF-9E30954107AC}" vid="{403384D6-740A-4812-8226-8E798F27AE19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Aikakausmedia_MAF</Template>
  <TotalTime>6307</TotalTime>
  <Words>1930</Words>
  <Application>Microsoft Macintosh PowerPoint</Application>
  <PresentationFormat>On-screen Show (16:9)</PresentationFormat>
  <Paragraphs>599</Paragraphs>
  <Slides>48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3" baseType="lpstr">
      <vt:lpstr>Arial</vt:lpstr>
      <vt:lpstr>Calibri</vt:lpstr>
      <vt:lpstr>Cambria Math</vt:lpstr>
      <vt:lpstr>Times</vt:lpstr>
      <vt:lpstr>Default Theme</vt:lpstr>
      <vt:lpstr>KMT 2020  Mainontaan suhtautuminen</vt:lpstr>
      <vt:lpstr>1. Lukemisen ja mainonnan väittämät</vt:lpstr>
      <vt:lpstr>PowerPoint Presentation</vt:lpstr>
      <vt:lpstr>PowerPoint Presentation</vt:lpstr>
      <vt:lpstr>Aikakauslehtien laatuväittämät</vt:lpstr>
      <vt:lpstr>Suomalaiset aikakauslehdet ovat laadukkaita</vt:lpstr>
      <vt:lpstr>Suomalaiset aikakauslehdet ovat laadukkaita</vt:lpstr>
      <vt:lpstr>Suomalaiset aikakauslehdet tarjoavat luotettavia vertailuja ja testejä</vt:lpstr>
      <vt:lpstr>Suomalaiset aikakauslehdet tarjoavat luotettavia vertailuja ja testejä</vt:lpstr>
      <vt:lpstr>PowerPoint Presentation</vt:lpstr>
      <vt:lpstr>PowerPoint Presentation</vt:lpstr>
      <vt:lpstr>Luotan bloggaajien ja tubettajien tuotesuosituksiin</vt:lpstr>
      <vt:lpstr>Luotan bloggaajien ja tubettajien tuotesuosituksiin</vt:lpstr>
      <vt:lpstr>Aikakauslehtien parissa rentoudutaan ja saadaan tietoa omista mielenkiinnon kohteista</vt:lpstr>
      <vt:lpstr>Alan erikoislehdestä saan tietoa harrastuksistani ja mielenkiinnon kohteista</vt:lpstr>
      <vt:lpstr>Alan erikoislehdestä saan tietoa harrastuksistani ja mielenkiinnon kohteista</vt:lpstr>
      <vt:lpstr>Aikakauslehtien parissa rentoudun ja inspiroidun</vt:lpstr>
      <vt:lpstr>Aikakauslehtien parissa rentoudun ja inspiroidun</vt:lpstr>
      <vt:lpstr>Ammattilehden avulla pysyn ajan tasalla ammatillisista asioista</vt:lpstr>
      <vt:lpstr>Ammattilehden avulla pysyn ajan tasalla ammatillisista asioista</vt:lpstr>
      <vt:lpstr>Aikakauslehteen sitoutuminen, printti ja some</vt:lpstr>
      <vt:lpstr>Luen itselleni tärkeät aikakauslehdet kannesta kanteen</vt:lpstr>
      <vt:lpstr>Luen itselleni tärkeät aikakauslehdet kannesta kanteen</vt:lpstr>
      <vt:lpstr>Seuraan itselleni tärkeitä aikakauslehtiä sosiaalisessa mediassa</vt:lpstr>
      <vt:lpstr>Seuraan itselleni tärkeitä aikakauslehtiä sosiaalisessa mediassa</vt:lpstr>
      <vt:lpstr>Aikakauslehtimainonta tekee uutuudet tutuiksi</vt:lpstr>
      <vt:lpstr>Mainokset aikakauslehdissä tekevät uutuudet tutuiksi</vt:lpstr>
      <vt:lpstr>Mainokset aikakauslehdissä tekevät uutuudet tutuiksi</vt:lpstr>
      <vt:lpstr>Mainokset kuuluvat aikakauslehden sisältöön</vt:lpstr>
      <vt:lpstr>Mainokset kuuluvat aikakauslehden sisältöön</vt:lpstr>
      <vt:lpstr>Mainos aikakauslehdessä saa aikaan toimintaa</vt:lpstr>
      <vt:lpstr>Kokeilen aikakauslehden mainoksissa olevia vinkkejä tai ohjeita (esim. reseptejä)</vt:lpstr>
      <vt:lpstr>Kokeilen aikakauslehden mainoksissa olevia vinkkejä tai ohjeita (esim. reseptejä)</vt:lpstr>
      <vt:lpstr>Olen hakenut lisätietoa aikakauslehdessä mainostetusta tuotteesta esim. netistä</vt:lpstr>
      <vt:lpstr>Olen hakenut lisätietoa aikakauslehdessä mainostetusta tuotteesta esim. netistä</vt:lpstr>
      <vt:lpstr>Olen ostanut tuotteita aikakauslehdessä näkemieni  mainosten perusteella</vt:lpstr>
      <vt:lpstr>Olen ostanut tuotteita aikakauslehdessä näkemieni  mainosten perusteella</vt:lpstr>
      <vt:lpstr>Kokeilen aikakauslehdissä olevia tuotenäytteitä  (esim. elintarvikkeita tai kosmetiikkaa)</vt:lpstr>
      <vt:lpstr>Kokeilen aikakauslehdissä olevia tuotenäytteitä  (esim. elintarvikkeita tai kosmetiikkaa)</vt:lpstr>
      <vt:lpstr>2. Suhtautuminen mainontaan  eri kanavissa</vt:lpstr>
      <vt:lpstr>PowerPoint Presentation</vt:lpstr>
      <vt:lpstr>Myönteisesti mainontaan suhtautuvat </vt:lpstr>
      <vt:lpstr>Kielteisesti mainontaan suhtautuvat</vt:lpstr>
      <vt:lpstr>3.  Mainonnan estäminen</vt:lpstr>
      <vt:lpstr>PowerPoint Presentation</vt:lpstr>
      <vt:lpstr>Adblockerin tai vastaavan käyttö</vt:lpstr>
      <vt:lpstr>Mainoskielto ovessa</vt:lpstr>
      <vt:lpstr>Yksittäisten medioiden KMT-tulokset saat ilman tunnuksia Mediakorttipalvelusta: www.mediakortit.fi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Mainontaan suhtautuminen sekä mainonnan vaikutukset</dc:title>
  <dc:creator>Emma Syyrakki</dc:creator>
  <cp:lastModifiedBy>Outi Itävuo</cp:lastModifiedBy>
  <cp:revision>149</cp:revision>
  <dcterms:created xsi:type="dcterms:W3CDTF">2020-10-13T05:33:00Z</dcterms:created>
  <dcterms:modified xsi:type="dcterms:W3CDTF">2020-10-21T14:11:43Z</dcterms:modified>
</cp:coreProperties>
</file>