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notesSlides/notesSlide2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3.xml" ContentType="application/vnd.openxmlformats-officedocument.themeOverride+xml"/>
  <Override PartName="/ppt/notesSlides/notesSlide2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notesSlides/notesSlide2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5.xml" ContentType="application/vnd.openxmlformats-officedocument.themeOverride+xml"/>
  <Override PartName="/ppt/notesSlides/notesSlide2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6.xml" ContentType="application/vnd.openxmlformats-officedocument.themeOverride+xml"/>
  <Override PartName="/ppt/notesSlides/notesSlide2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7.xml" ContentType="application/vnd.openxmlformats-officedocument.themeOverride+xml"/>
  <Override PartName="/ppt/notesSlides/notesSlide2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8.xml" ContentType="application/vnd.openxmlformats-officedocument.themeOverride+xml"/>
  <Override PartName="/ppt/notesSlides/notesSlide2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9.xml" ContentType="application/vnd.openxmlformats-officedocument.themeOverride+xml"/>
  <Override PartName="/ppt/notesSlides/notesSlide2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0.xml" ContentType="application/vnd.openxmlformats-officedocument.themeOverride+xml"/>
  <Override PartName="/ppt/notesSlides/notesSlide30.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1.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1.xml" ContentType="application/vnd.openxmlformats-officedocument.themeOverride+xml"/>
  <Override PartName="/ppt/notesSlides/notesSlide3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2.xml" ContentType="application/vnd.openxmlformats-officedocument.themeOverride+xml"/>
  <Override PartName="/ppt/notesSlides/notesSlide3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3.xml" ContentType="application/vnd.openxmlformats-officedocument.themeOverride+xml"/>
  <Override PartName="/ppt/notesSlides/notesSlide3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4.xml" ContentType="application/vnd.openxmlformats-officedocument.themeOverride+xml"/>
  <Override PartName="/ppt/notesSlides/notesSlide3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5.xml" ContentType="application/vnd.openxmlformats-officedocument.themeOverride+xml"/>
  <Override PartName="/ppt/notesSlides/notesSlide52.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6.xml" ContentType="application/vnd.openxmlformats-officedocument.themeOverride+xml"/>
  <Override PartName="/ppt/notesSlides/notesSlide53.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17.xml" ContentType="application/vnd.openxmlformats-officedocument.themeOverride+xml"/>
  <Override PartName="/ppt/notesSlides/notesSlide54.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18.xml" ContentType="application/vnd.openxmlformats-officedocument.themeOverride+xml"/>
  <Override PartName="/ppt/notesSlides/notesSlide55.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9.xml" ContentType="application/vnd.openxmlformats-officedocument.themeOverride+xml"/>
  <Override PartName="/ppt/notesSlides/notesSlide56.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20.xml" ContentType="application/vnd.openxmlformats-officedocument.themeOverride+xml"/>
  <Override PartName="/ppt/notesSlides/notesSlide57.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21.xml" ContentType="application/vnd.openxmlformats-officedocument.themeOverride+xml"/>
  <Override PartName="/ppt/notesSlides/notesSlide58.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22.xml" ContentType="application/vnd.openxmlformats-officedocument.themeOverride+xml"/>
  <Override PartName="/ppt/notesSlides/notesSlide59.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24.xml" ContentType="application/vnd.openxmlformats-officedocument.themeOverride+xml"/>
  <Override PartName="/ppt/notesSlides/notesSlide62.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25.xml" ContentType="application/vnd.openxmlformats-officedocument.themeOverride+xml"/>
  <Override PartName="/ppt/notesSlides/notesSlide6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6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6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26.xml" ContentType="application/vnd.openxmlformats-officedocument.themeOverride+xml"/>
  <Override PartName="/ppt/notesSlides/notesSlide6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27.xml" ContentType="application/vnd.openxmlformats-officedocument.themeOverride+xml"/>
  <Override PartName="/ppt/notesSlides/notesSlide6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28.xml" ContentType="application/vnd.openxmlformats-officedocument.themeOverride+xml"/>
  <Override PartName="/ppt/notesSlides/notesSlide68.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29.xml" ContentType="application/vnd.openxmlformats-officedocument.themeOverride+xml"/>
  <Override PartName="/ppt/notesSlides/notesSlide6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30.xml" ContentType="application/vnd.openxmlformats-officedocument.themeOverride+xml"/>
  <Override PartName="/ppt/notesSlides/notesSlide7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31.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32.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7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33.xml" ContentType="application/vnd.openxmlformats-officedocument.themeOverride+xml"/>
  <Override PartName="/ppt/notesSlides/notesSlide72.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34.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heme/themeOverride35.xml" ContentType="application/vnd.openxmlformats-officedocument.themeOverr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heme/themeOverride3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3" r:id="rId4"/>
  </p:sldMasterIdLst>
  <p:notesMasterIdLst>
    <p:notesMasterId r:id="rId120"/>
  </p:notesMasterIdLst>
  <p:handoutMasterIdLst>
    <p:handoutMasterId r:id="rId121"/>
  </p:handoutMasterIdLst>
  <p:sldIdLst>
    <p:sldId id="299" r:id="rId5"/>
    <p:sldId id="1134" r:id="rId6"/>
    <p:sldId id="1135" r:id="rId7"/>
    <p:sldId id="1138" r:id="rId8"/>
    <p:sldId id="1137" r:id="rId9"/>
    <p:sldId id="1139" r:id="rId10"/>
    <p:sldId id="1140" r:id="rId11"/>
    <p:sldId id="258" r:id="rId12"/>
    <p:sldId id="312" r:id="rId13"/>
    <p:sldId id="1113" r:id="rId14"/>
    <p:sldId id="1119" r:id="rId15"/>
    <p:sldId id="1115" r:id="rId16"/>
    <p:sldId id="1116" r:id="rId17"/>
    <p:sldId id="1117" r:id="rId18"/>
    <p:sldId id="313" r:id="rId19"/>
    <p:sldId id="306" r:id="rId20"/>
    <p:sldId id="308" r:id="rId21"/>
    <p:sldId id="1121" r:id="rId22"/>
    <p:sldId id="316" r:id="rId23"/>
    <p:sldId id="314" r:id="rId24"/>
    <p:sldId id="321" r:id="rId25"/>
    <p:sldId id="1072" r:id="rId26"/>
    <p:sldId id="1126" r:id="rId27"/>
    <p:sldId id="1125" r:id="rId28"/>
    <p:sldId id="1127" r:id="rId29"/>
    <p:sldId id="1123" r:id="rId30"/>
    <p:sldId id="322" r:id="rId31"/>
    <p:sldId id="1128" r:id="rId32"/>
    <p:sldId id="1130" r:id="rId33"/>
    <p:sldId id="1132" r:id="rId34"/>
    <p:sldId id="1131" r:id="rId35"/>
    <p:sldId id="323" r:id="rId36"/>
    <p:sldId id="1190" r:id="rId37"/>
    <p:sldId id="1191" r:id="rId38"/>
    <p:sldId id="1112" r:id="rId39"/>
    <p:sldId id="1192" r:id="rId40"/>
    <p:sldId id="1114" r:id="rId41"/>
    <p:sldId id="1193" r:id="rId42"/>
    <p:sldId id="1194" r:id="rId43"/>
    <p:sldId id="1195" r:id="rId44"/>
    <p:sldId id="1118" r:id="rId45"/>
    <p:sldId id="318" r:id="rId46"/>
    <p:sldId id="324" r:id="rId47"/>
    <p:sldId id="325" r:id="rId48"/>
    <p:sldId id="326" r:id="rId49"/>
    <p:sldId id="1133" r:id="rId50"/>
    <p:sldId id="1187" r:id="rId51"/>
    <p:sldId id="1188" r:id="rId52"/>
    <p:sldId id="1189" r:id="rId53"/>
    <p:sldId id="721" r:id="rId54"/>
    <p:sldId id="719" r:id="rId55"/>
    <p:sldId id="1142" r:id="rId56"/>
    <p:sldId id="1156" r:id="rId57"/>
    <p:sldId id="1145" r:id="rId58"/>
    <p:sldId id="723" r:id="rId59"/>
    <p:sldId id="1146" r:id="rId60"/>
    <p:sldId id="1147" r:id="rId61"/>
    <p:sldId id="1148" r:id="rId62"/>
    <p:sldId id="1149" r:id="rId63"/>
    <p:sldId id="1150" r:id="rId64"/>
    <p:sldId id="1151" r:id="rId65"/>
    <p:sldId id="1152" r:id="rId66"/>
    <p:sldId id="1124" r:id="rId67"/>
    <p:sldId id="1182" r:id="rId68"/>
    <p:sldId id="1183" r:id="rId69"/>
    <p:sldId id="1184" r:id="rId70"/>
    <p:sldId id="1185" r:id="rId71"/>
    <p:sldId id="727" r:id="rId72"/>
    <p:sldId id="1107" r:id="rId73"/>
    <p:sldId id="1179" r:id="rId74"/>
    <p:sldId id="1180" r:id="rId75"/>
    <p:sldId id="1153" r:id="rId76"/>
    <p:sldId id="335" r:id="rId77"/>
    <p:sldId id="734" r:id="rId78"/>
    <p:sldId id="288" r:id="rId79"/>
    <p:sldId id="1154" r:id="rId80"/>
    <p:sldId id="738" r:id="rId81"/>
    <p:sldId id="739" r:id="rId82"/>
    <p:sldId id="749" r:id="rId83"/>
    <p:sldId id="757" r:id="rId84"/>
    <p:sldId id="1157" r:id="rId85"/>
    <p:sldId id="336" r:id="rId86"/>
    <p:sldId id="725" r:id="rId87"/>
    <p:sldId id="1111" r:id="rId88"/>
    <p:sldId id="763" r:id="rId89"/>
    <p:sldId id="765" r:id="rId90"/>
    <p:sldId id="1162" r:id="rId91"/>
    <p:sldId id="1163" r:id="rId92"/>
    <p:sldId id="1164" r:id="rId93"/>
    <p:sldId id="1165" r:id="rId94"/>
    <p:sldId id="1166" r:id="rId95"/>
    <p:sldId id="1167" r:id="rId96"/>
    <p:sldId id="1168" r:id="rId97"/>
    <p:sldId id="1169" r:id="rId98"/>
    <p:sldId id="1170" r:id="rId99"/>
    <p:sldId id="1171" r:id="rId100"/>
    <p:sldId id="1172" r:id="rId101"/>
    <p:sldId id="1173" r:id="rId102"/>
    <p:sldId id="1174" r:id="rId103"/>
    <p:sldId id="1175" r:id="rId104"/>
    <p:sldId id="1176" r:id="rId105"/>
    <p:sldId id="1177" r:id="rId106"/>
    <p:sldId id="1178" r:id="rId107"/>
    <p:sldId id="772" r:id="rId108"/>
    <p:sldId id="773" r:id="rId109"/>
    <p:sldId id="1104" r:id="rId110"/>
    <p:sldId id="780" r:id="rId111"/>
    <p:sldId id="805" r:id="rId112"/>
    <p:sldId id="806" r:id="rId113"/>
    <p:sldId id="807" r:id="rId114"/>
    <p:sldId id="808" r:id="rId115"/>
    <p:sldId id="1155" r:id="rId116"/>
    <p:sldId id="1186" r:id="rId117"/>
    <p:sldId id="1181" r:id="rId118"/>
    <p:sldId id="275" r:id="rId119"/>
  </p:sldIdLst>
  <p:sldSz cx="12192000" cy="6858000"/>
  <p:notesSz cx="6858000" cy="9144000"/>
  <p:embeddedFontLst>
    <p:embeddedFont>
      <p:font typeface="Calibri" panose="020F0502020204030204" pitchFamily="34" charset="0"/>
      <p:regular r:id="rId122"/>
      <p:bold r:id="rId123"/>
      <p:italic r:id="rId124"/>
      <p:boldItalic r:id="rId125"/>
    </p:embeddedFont>
    <p:embeddedFont>
      <p:font typeface="Canela Medium" pitchFamily="2" charset="77"/>
      <p:regular r:id="rId126"/>
    </p:embeddedFont>
    <p:embeddedFont>
      <p:font typeface="Clattering" pitchFamily="2" charset="0"/>
      <p:regular r:id="rId127"/>
    </p:embeddedFont>
    <p:embeddedFont>
      <p:font typeface="Neue Haas Unica W1G" panose="020B0504030206020203" pitchFamily="34" charset="0"/>
      <p:regular r:id="rId128"/>
      <p:bold r:id="rId129"/>
      <p:italic r:id="rId130"/>
      <p:boldItalic r:id="rId131"/>
    </p:embeddedFont>
    <p:embeddedFont>
      <p:font typeface="Neue Haas Unica W1G Heavy" panose="020B0504030206020203" pitchFamily="34" charset="0"/>
      <p:bold r:id="rId132"/>
      <p:italic r:id="rId133"/>
      <p:boldItalic r:id="rId134"/>
    </p:embeddedFont>
    <p:embeddedFont>
      <p:font typeface="Neue Haas Unica W1G Light" panose="020B0404030206020203" pitchFamily="34" charset="0"/>
      <p:regular r:id="rId135"/>
      <p:italic r:id="rId136"/>
    </p:embeddedFont>
    <p:embeddedFont>
      <p:font typeface="Neue Haas Unica W1G Medium" panose="020B0504030206020203" pitchFamily="34" charset="0"/>
      <p:regular r:id="rId137"/>
      <p:italic r:id="rId138"/>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464"/>
    <a:srgbClr val="002649"/>
    <a:srgbClr val="F4CF67"/>
    <a:srgbClr val="FFE0E0"/>
    <a:srgbClr val="F5F4F7"/>
    <a:srgbClr val="9CFFF8"/>
    <a:srgbClr val="8D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1" autoAdjust="0"/>
    <p:restoredTop sz="91429" autoAdjust="0"/>
  </p:normalViewPr>
  <p:slideViewPr>
    <p:cSldViewPr snapToGrid="0" snapToObjects="1">
      <p:cViewPr varScale="1">
        <p:scale>
          <a:sx n="125" d="100"/>
          <a:sy n="125" d="100"/>
        </p:scale>
        <p:origin x="160" y="736"/>
      </p:cViewPr>
      <p:guideLst/>
    </p:cSldViewPr>
  </p:slideViewPr>
  <p:notesTextViewPr>
    <p:cViewPr>
      <p:scale>
        <a:sx n="1" d="1"/>
        <a:sy n="1" d="1"/>
      </p:scale>
      <p:origin x="0" y="0"/>
    </p:cViewPr>
  </p:notesTextViewPr>
  <p:sorterViewPr>
    <p:cViewPr varScale="1">
      <p:scale>
        <a:sx n="100" d="100"/>
        <a:sy n="100" d="100"/>
      </p:scale>
      <p:origin x="0" y="-1808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7.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3.fntdata"/><Relationship Id="rId139"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font" Target="fonts/font4.fntdata"/><Relationship Id="rId141"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142"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2.fntdata"/><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54.xml"/><Relationship Id="rId1" Type="http://schemas.microsoft.com/office/2011/relationships/chartStyle" Target="style54.xml"/><Relationship Id="rId4"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56.xml"/><Relationship Id="rId1" Type="http://schemas.microsoft.com/office/2011/relationships/chartStyle" Target="style56.xml"/><Relationship Id="rId4" Type="http://schemas.openxmlformats.org/officeDocument/2006/relationships/package" Target="../embeddings/Microsoft_Excel_Worksheet5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455709559102097"/>
          <c:y val="0.17912994115163403"/>
          <c:w val="0.32470853560413848"/>
          <c:h val="0.8181283977204088"/>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6270059537673986"/>
                  <c:y val="-0.1165755230404395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DC53-F647-A03A-3598FFE6282E}"/>
                </c:ext>
              </c:extLst>
            </c:dLbl>
            <c:dLbl>
              <c:idx val="1"/>
              <c:layout>
                <c:manualLayout>
                  <c:x val="-0.24012442736431835"/>
                  <c:y val="0.10386885582049329"/>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780345105594791"/>
                      <c:h val="0.20600174088405881"/>
                    </c:manualLayout>
                  </c15:layout>
                </c:ext>
                <c:ext xmlns:c16="http://schemas.microsoft.com/office/drawing/2014/chart" uri="{C3380CC4-5D6E-409C-BE32-E72D297353CC}">
                  <c16:uniqueId val="{00000003-DC53-F647-A03A-3598FFE6282E}"/>
                </c:ext>
              </c:extLst>
            </c:dLbl>
            <c:dLbl>
              <c:idx val="2"/>
              <c:layout>
                <c:manualLayout>
                  <c:x val="-0.26156827308673436"/>
                  <c:y val="5.4199385455786959E-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DC53-F647-A03A-3598FFE6282E}"/>
                </c:ext>
              </c:extLst>
            </c:dLbl>
            <c:dLbl>
              <c:idx val="3"/>
              <c:layout>
                <c:manualLayout>
                  <c:x val="-0.27437693108567357"/>
                  <c:y val="-9.065650877472974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32EF5A3A-9C4D-3444-9925-DA65E05B6B13}" type="CATEGORYNAME">
                      <a:rPr lang="en-US" dirty="0"/>
                      <a:pPr>
                        <a:defRPr sz="1600">
                          <a:solidFill>
                            <a:schemeClr val="accent2"/>
                          </a:solidFill>
                          <a:latin typeface="Neue Haas Unica W1G Medium" panose="020B0404030206020203" pitchFamily="34" charset="0"/>
                        </a:defRPr>
                      </a:pPr>
                      <a:t>[CATEGORY NAME]</a:t>
                    </a:fld>
                    <a:r>
                      <a:rPr lang="en-US" baseline="0" dirty="0"/>
                      <a:t>, </a:t>
                    </a:r>
                    <a:fld id="{A2A20B56-63E7-0B40-BDF8-63B4FB5C88B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619174160576588"/>
                      <c:h val="0.1501188619273528"/>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9.7305370016761636E-2"/>
                  <c:y val="-0.25642347187177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809837847936186"/>
                      <c:h val="0.14441738501538381"/>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Luen lehden jokaisen numeron</c:v>
                </c:pt>
                <c:pt idx="1">
                  <c:v>Luen noin joka toisen numeron</c:v>
                </c:pt>
                <c:pt idx="2">
                  <c:v>Luen lehteä harvemmin</c:v>
                </c:pt>
                <c:pt idx="3">
                  <c:v>En lue lehteä juuri koskaan</c:v>
                </c:pt>
                <c:pt idx="4">
                  <c:v>Olen saanut tämän lehden vain kerran</c:v>
                </c:pt>
              </c:strCache>
            </c:strRef>
          </c:cat>
          <c:val>
            <c:numRef>
              <c:f>Sheet1!$B$2:$B$6</c:f>
              <c:numCache>
                <c:formatCode>General</c:formatCode>
                <c:ptCount val="5"/>
                <c:pt idx="0">
                  <c:v>78</c:v>
                </c:pt>
                <c:pt idx="1">
                  <c:v>9</c:v>
                </c:pt>
                <c:pt idx="2">
                  <c:v>8</c:v>
                </c:pt>
                <c:pt idx="3">
                  <c:v>3</c:v>
                </c:pt>
                <c:pt idx="4">
                  <c:v>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2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7334536537664"/>
          <c:y val="0.10759733663865541"/>
          <c:w val="0.7857554464513935"/>
          <c:h val="0.73273079799231811"/>
        </c:manualLayout>
      </c:layout>
      <c:lineChart>
        <c:grouping val="standard"/>
        <c:varyColors val="0"/>
        <c:ser>
          <c:idx val="0"/>
          <c:order val="0"/>
          <c:tx>
            <c:strRef>
              <c:f>Taul1!$B$1</c:f>
              <c:strCache>
                <c:ptCount val="1"/>
                <c:pt idx="0">
                  <c:v>Sarja 1</c:v>
                </c:pt>
              </c:strCache>
            </c:strRef>
          </c:tx>
          <c:spPr>
            <a:ln w="28575" cap="rnd">
              <a:solidFill>
                <a:schemeClr val="accent1"/>
              </a:solidFill>
              <a:round/>
            </a:ln>
            <a:effectLst/>
          </c:spPr>
          <c:marker>
            <c:symbol val="none"/>
          </c:marker>
          <c:dLbls>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Neue Haas Unica W1G" panose="020B0504030206020203" pitchFamily="34" charset="0"/>
                    <a:ea typeface="+mn-ea"/>
                    <a:cs typeface="+mn-cs"/>
                  </a:defRPr>
                </a:pPr>
                <a:endParaRPr lang="en-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15-24 vuotta</c:v>
                </c:pt>
                <c:pt idx="1">
                  <c:v>25-34 vuotta</c:v>
                </c:pt>
                <c:pt idx="2">
                  <c:v>35-44 vuotta</c:v>
                </c:pt>
                <c:pt idx="3">
                  <c:v>45-54 vuotta</c:v>
                </c:pt>
                <c:pt idx="4">
                  <c:v>55-64 vuotta</c:v>
                </c:pt>
                <c:pt idx="5">
                  <c:v>65+ vuotta</c:v>
                </c:pt>
              </c:strCache>
            </c:strRef>
          </c:cat>
          <c:val>
            <c:numRef>
              <c:f>Taul1!$B$2:$B$7</c:f>
              <c:numCache>
                <c:formatCode>General</c:formatCode>
                <c:ptCount val="6"/>
                <c:pt idx="0">
                  <c:v>61</c:v>
                </c:pt>
                <c:pt idx="1">
                  <c:v>75</c:v>
                </c:pt>
                <c:pt idx="2">
                  <c:v>80</c:v>
                </c:pt>
                <c:pt idx="3">
                  <c:v>85</c:v>
                </c:pt>
                <c:pt idx="4">
                  <c:v>84</c:v>
                </c:pt>
                <c:pt idx="5">
                  <c:v>68</c:v>
                </c:pt>
              </c:numCache>
            </c:numRef>
          </c:val>
          <c:smooth val="0"/>
          <c:extLst>
            <c:ext xmlns:c16="http://schemas.microsoft.com/office/drawing/2014/chart" uri="{C3380CC4-5D6E-409C-BE32-E72D297353CC}">
              <c16:uniqueId val="{00000000-E93E-054B-AFAD-76DF8E6B6F0D}"/>
            </c:ext>
          </c:extLst>
        </c:ser>
        <c:dLbls>
          <c:dLblPos val="ctr"/>
          <c:showLegendKey val="0"/>
          <c:showVal val="1"/>
          <c:showCatName val="0"/>
          <c:showSerName val="0"/>
          <c:showPercent val="0"/>
          <c:showBubbleSize val="0"/>
        </c:dLbls>
        <c:smooth val="0"/>
        <c:axId val="953832895"/>
        <c:axId val="1119961391"/>
      </c:lineChart>
      <c:catAx>
        <c:axId val="953832895"/>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Neue Haas Unica W1G" panose="020B0504030206020203" pitchFamily="34" charset="0"/>
                <a:ea typeface="+mn-ea"/>
                <a:cs typeface="+mn-cs"/>
              </a:defRPr>
            </a:pPr>
            <a:endParaRPr lang="en-FI"/>
          </a:p>
        </c:txPr>
        <c:crossAx val="1119961391"/>
        <c:crosses val="autoZero"/>
        <c:auto val="1"/>
        <c:lblAlgn val="ctr"/>
        <c:lblOffset val="100"/>
        <c:noMultiLvlLbl val="0"/>
      </c:catAx>
      <c:valAx>
        <c:axId val="1119961391"/>
        <c:scaling>
          <c:orientation val="minMax"/>
          <c:max val="100"/>
        </c:scaling>
        <c:delete val="1"/>
        <c:axPos val="l"/>
        <c:majorGridlines>
          <c:spPr>
            <a:ln w="12700" cap="flat" cmpd="sng" algn="ctr">
              <a:solidFill>
                <a:schemeClr val="bg1">
                  <a:lumMod val="85000"/>
                </a:schemeClr>
              </a:solidFill>
              <a:prstDash val="dash"/>
              <a:round/>
            </a:ln>
            <a:effectLst/>
          </c:spPr>
        </c:majorGridlines>
        <c:numFmt formatCode="General" sourceLinked="1"/>
        <c:majorTickMark val="none"/>
        <c:minorTickMark val="none"/>
        <c:tickLblPos val="nextTo"/>
        <c:crossAx val="9538328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8000"/>
      </a:schemeClr>
    </a:solidFill>
    <a:ln>
      <a:noFill/>
    </a:ln>
    <a:effectLst/>
  </c:spPr>
  <c:txPr>
    <a:bodyPr/>
    <a:lstStyle/>
    <a:p>
      <a:pPr>
        <a:defRPr>
          <a:latin typeface="Neue Haas Unica W1G" panose="020B0504030206020203" pitchFamily="34" charset="0"/>
        </a:defRPr>
      </a:pPr>
      <a:endParaRPr lang="en-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4B7D-164E-82CA-E0B7DCA963DC}"/>
              </c:ext>
            </c:extLst>
          </c:dPt>
          <c:dPt>
            <c:idx val="1"/>
            <c:invertIfNegative val="0"/>
            <c:bubble3D val="0"/>
            <c:spPr>
              <a:solidFill>
                <a:srgbClr val="FF6363"/>
              </a:solidFill>
              <a:ln>
                <a:noFill/>
              </a:ln>
              <a:effectLst/>
            </c:spPr>
            <c:extLst>
              <c:ext xmlns:c16="http://schemas.microsoft.com/office/drawing/2014/chart" uri="{C3380CC4-5D6E-409C-BE32-E72D297353CC}">
                <c16:uniqueId val="{00000003-4B7D-164E-82CA-E0B7DCA963DC}"/>
              </c:ext>
            </c:extLst>
          </c:dPt>
          <c:dPt>
            <c:idx val="2"/>
            <c:invertIfNegative val="0"/>
            <c:bubble3D val="0"/>
            <c:spPr>
              <a:solidFill>
                <a:srgbClr val="FF6363"/>
              </a:solidFill>
              <a:ln>
                <a:noFill/>
              </a:ln>
              <a:effectLst/>
            </c:spPr>
            <c:extLst>
              <c:ext xmlns:c16="http://schemas.microsoft.com/office/drawing/2014/chart" uri="{C3380CC4-5D6E-409C-BE32-E72D297353CC}">
                <c16:uniqueId val="{00000005-4B7D-164E-82CA-E0B7DCA963D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Lehden/järjestön nettisivuilta</c:v>
                </c:pt>
                <c:pt idx="3">
                  <c:v>Lehden/järjestön sometileiltä</c:v>
                </c:pt>
                <c:pt idx="4">
                  <c:v>Uutiskirjeestä (sähköposti)</c:v>
                </c:pt>
              </c:strCache>
            </c:strRef>
          </c:cat>
          <c:val>
            <c:numRef>
              <c:f>Sheet1!$B$2:$B$6</c:f>
              <c:numCache>
                <c:formatCode>0</c:formatCode>
                <c:ptCount val="5"/>
                <c:pt idx="0">
                  <c:v>46.778382159315342</c:v>
                </c:pt>
                <c:pt idx="1">
                  <c:v>33.8349818959842</c:v>
                </c:pt>
                <c:pt idx="2">
                  <c:v>5.6205645161290319</c:v>
                </c:pt>
                <c:pt idx="3" formatCode="General">
                  <c:v>4</c:v>
                </c:pt>
                <c:pt idx="4">
                  <c:v>1.5503373930217248</c:v>
                </c:pt>
              </c:numCache>
            </c:numRef>
          </c:val>
          <c:extLst>
            <c:ext xmlns:c16="http://schemas.microsoft.com/office/drawing/2014/chart" uri="{C3380CC4-5D6E-409C-BE32-E72D297353CC}">
              <c16:uniqueId val="{00000008-4B7D-164E-82CA-E0B7DCA963DC}"/>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6335069177908"/>
          <c:y val="5.633252070149395E-2"/>
          <c:w val="0.61745364199363695"/>
          <c:h val="0.76283430991079659"/>
        </c:manualLayout>
      </c:layout>
      <c:lineChart>
        <c:grouping val="standard"/>
        <c:varyColors val="0"/>
        <c:ser>
          <c:idx val="0"/>
          <c:order val="0"/>
          <c:tx>
            <c:strRef>
              <c:f>Sheet1!$A$2</c:f>
              <c:strCache>
                <c:ptCount val="1"/>
                <c:pt idx="0">
                  <c:v>Painetusta lehdestä</c:v>
                </c:pt>
              </c:strCache>
            </c:strRef>
          </c:tx>
          <c:spPr>
            <a:ln w="34925" cap="rnd">
              <a:solidFill>
                <a:schemeClr val="accent1"/>
              </a:solidFill>
              <a:round/>
            </a:ln>
            <a:effectLst/>
          </c:spPr>
          <c:marker>
            <c:symbol val="none"/>
          </c:marker>
          <c:cat>
            <c:strRef>
              <c:f>Sheet1!$B$1:$G$1</c:f>
              <c:strCache>
                <c:ptCount val="6"/>
                <c:pt idx="0">
                  <c:v>Alle 20-vuotiaat</c:v>
                </c:pt>
                <c:pt idx="1">
                  <c:v>20-29
-vuotiaat</c:v>
                </c:pt>
                <c:pt idx="2">
                  <c:v>30-39
-vuotiaat</c:v>
                </c:pt>
                <c:pt idx="3">
                  <c:v>40-49
-vuotiaat</c:v>
                </c:pt>
                <c:pt idx="4">
                  <c:v>50-65
-vuotiaat</c:v>
                </c:pt>
                <c:pt idx="5">
                  <c:v>yli 65-vuotiaat</c:v>
                </c:pt>
              </c:strCache>
            </c:strRef>
          </c:cat>
          <c:val>
            <c:numRef>
              <c:f>Sheet1!$B$2:$G$2</c:f>
              <c:numCache>
                <c:formatCode>0</c:formatCode>
                <c:ptCount val="6"/>
                <c:pt idx="0">
                  <c:v>38.624000000000002</c:v>
                </c:pt>
                <c:pt idx="1">
                  <c:v>39.763198247535605</c:v>
                </c:pt>
                <c:pt idx="2">
                  <c:v>43.06830985915493</c:v>
                </c:pt>
                <c:pt idx="3">
                  <c:v>42.774635568513112</c:v>
                </c:pt>
                <c:pt idx="4">
                  <c:v>45.642358276643982</c:v>
                </c:pt>
                <c:pt idx="5">
                  <c:v>56.181617941529836</c:v>
                </c:pt>
              </c:numCache>
            </c:numRef>
          </c:val>
          <c:smooth val="0"/>
          <c:extLst>
            <c:ext xmlns:c16="http://schemas.microsoft.com/office/drawing/2014/chart" uri="{C3380CC4-5D6E-409C-BE32-E72D297353CC}">
              <c16:uniqueId val="{00000000-0475-5449-96BE-C70CF79F4F3C}"/>
            </c:ext>
          </c:extLst>
        </c:ser>
        <c:ser>
          <c:idx val="1"/>
          <c:order val="1"/>
          <c:tx>
            <c:strRef>
              <c:f>Sheet1!$A$3</c:f>
              <c:strCache>
                <c:ptCount val="1"/>
                <c:pt idx="0">
                  <c:v>Painetusta lehdestä pääasiassa, täydentävä tieto sähköisenä</c:v>
                </c:pt>
              </c:strCache>
            </c:strRef>
          </c:tx>
          <c:spPr>
            <a:ln w="34925" cap="rnd">
              <a:solidFill>
                <a:schemeClr val="accent2"/>
              </a:solidFill>
              <a:prstDash val="sysDot"/>
              <a:round/>
            </a:ln>
            <a:effectLst/>
          </c:spPr>
          <c:marker>
            <c:symbol val="none"/>
          </c:marker>
          <c:cat>
            <c:strRef>
              <c:f>Sheet1!$B$1:$G$1</c:f>
              <c:strCache>
                <c:ptCount val="6"/>
                <c:pt idx="0">
                  <c:v>Alle 20-vuotiaat</c:v>
                </c:pt>
                <c:pt idx="1">
                  <c:v>20-29
-vuotiaat</c:v>
                </c:pt>
                <c:pt idx="2">
                  <c:v>30-39
-vuotiaat</c:v>
                </c:pt>
                <c:pt idx="3">
                  <c:v>40-49
-vuotiaat</c:v>
                </c:pt>
                <c:pt idx="4">
                  <c:v>50-65
-vuotiaat</c:v>
                </c:pt>
                <c:pt idx="5">
                  <c:v>yli 65-vuotiaat</c:v>
                </c:pt>
              </c:strCache>
            </c:strRef>
          </c:cat>
          <c:val>
            <c:numRef>
              <c:f>Sheet1!$B$3:$G$3</c:f>
              <c:numCache>
                <c:formatCode>0</c:formatCode>
                <c:ptCount val="6"/>
                <c:pt idx="0">
                  <c:v>36.181999999999995</c:v>
                </c:pt>
                <c:pt idx="1">
                  <c:v>31.561664841182925</c:v>
                </c:pt>
                <c:pt idx="2">
                  <c:v>31.146350832266322</c:v>
                </c:pt>
                <c:pt idx="3">
                  <c:v>35.781466055810071</c:v>
                </c:pt>
                <c:pt idx="4">
                  <c:v>37.266712018140588</c:v>
                </c:pt>
                <c:pt idx="5">
                  <c:v>35.502523027633167</c:v>
                </c:pt>
              </c:numCache>
            </c:numRef>
          </c:val>
          <c:smooth val="0"/>
          <c:extLst>
            <c:ext xmlns:c16="http://schemas.microsoft.com/office/drawing/2014/chart" uri="{C3380CC4-5D6E-409C-BE32-E72D297353CC}">
              <c16:uniqueId val="{00000001-0475-5449-96BE-C70CF79F4F3C}"/>
            </c:ext>
          </c:extLst>
        </c:ser>
        <c:ser>
          <c:idx val="2"/>
          <c:order val="2"/>
          <c:tx>
            <c:strRef>
              <c:f>Sheet1!$A$4</c:f>
              <c:strCache>
                <c:ptCount val="1"/>
                <c:pt idx="0">
                  <c:v>Lehden/järjestön sometileiltä</c:v>
                </c:pt>
              </c:strCache>
            </c:strRef>
          </c:tx>
          <c:spPr>
            <a:ln w="34925" cap="rnd">
              <a:solidFill>
                <a:schemeClr val="accent3"/>
              </a:solidFill>
              <a:prstDash val="sysDash"/>
              <a:round/>
            </a:ln>
            <a:effectLst/>
          </c:spPr>
          <c:marker>
            <c:symbol val="none"/>
          </c:marker>
          <c:cat>
            <c:strRef>
              <c:f>Sheet1!$B$1:$G$1</c:f>
              <c:strCache>
                <c:ptCount val="6"/>
                <c:pt idx="0">
                  <c:v>Alle 20-vuotiaat</c:v>
                </c:pt>
                <c:pt idx="1">
                  <c:v>20-29
-vuotiaat</c:v>
                </c:pt>
                <c:pt idx="2">
                  <c:v>30-39
-vuotiaat</c:v>
                </c:pt>
                <c:pt idx="3">
                  <c:v>40-49
-vuotiaat</c:v>
                </c:pt>
                <c:pt idx="4">
                  <c:v>50-65
-vuotiaat</c:v>
                </c:pt>
                <c:pt idx="5">
                  <c:v>yli 65-vuotiaat</c:v>
                </c:pt>
              </c:strCache>
            </c:strRef>
          </c:cat>
          <c:val>
            <c:numRef>
              <c:f>Sheet1!$B$4:$G$4</c:f>
              <c:numCache>
                <c:formatCode>0</c:formatCode>
                <c:ptCount val="6"/>
                <c:pt idx="0">
                  <c:v>14.134000000000002</c:v>
                </c:pt>
                <c:pt idx="1">
                  <c:v>13.347207009857614</c:v>
                </c:pt>
                <c:pt idx="2">
                  <c:v>7.2876440460947505</c:v>
                </c:pt>
                <c:pt idx="3">
                  <c:v>4.5667221990837197</c:v>
                </c:pt>
                <c:pt idx="4">
                  <c:v>1.946190476190476</c:v>
                </c:pt>
                <c:pt idx="5">
                  <c:v>3.1604725670804967</c:v>
                </c:pt>
              </c:numCache>
            </c:numRef>
          </c:val>
          <c:smooth val="0"/>
          <c:extLst>
            <c:ext xmlns:c16="http://schemas.microsoft.com/office/drawing/2014/chart" uri="{C3380CC4-5D6E-409C-BE32-E72D297353CC}">
              <c16:uniqueId val="{00000002-0475-5449-96BE-C70CF79F4F3C}"/>
            </c:ext>
          </c:extLst>
        </c:ser>
        <c:ser>
          <c:idx val="3"/>
          <c:order val="3"/>
          <c:tx>
            <c:strRef>
              <c:f>Sheet1!$A$5</c:f>
              <c:strCache>
                <c:ptCount val="1"/>
                <c:pt idx="0">
                  <c:v>Lehden/järjestön nettisivuilta</c:v>
                </c:pt>
              </c:strCache>
            </c:strRef>
          </c:tx>
          <c:spPr>
            <a:ln w="38100" cap="rnd">
              <a:solidFill>
                <a:schemeClr val="accent1"/>
              </a:solidFill>
              <a:prstDash val="sysDash"/>
              <a:round/>
            </a:ln>
            <a:effectLst/>
          </c:spPr>
          <c:marker>
            <c:symbol val="none"/>
          </c:marker>
          <c:cat>
            <c:strRef>
              <c:f>Sheet1!$B$1:$G$1</c:f>
              <c:strCache>
                <c:ptCount val="6"/>
                <c:pt idx="0">
                  <c:v>Alle 20-vuotiaat</c:v>
                </c:pt>
                <c:pt idx="1">
                  <c:v>20-29
-vuotiaat</c:v>
                </c:pt>
                <c:pt idx="2">
                  <c:v>30-39
-vuotiaat</c:v>
                </c:pt>
                <c:pt idx="3">
                  <c:v>40-49
-vuotiaat</c:v>
                </c:pt>
                <c:pt idx="4">
                  <c:v>50-65
-vuotiaat</c:v>
                </c:pt>
                <c:pt idx="5">
                  <c:v>yli 65-vuotiaat</c:v>
                </c:pt>
              </c:strCache>
            </c:strRef>
          </c:cat>
          <c:val>
            <c:numRef>
              <c:f>Sheet1!$B$5:$G$5</c:f>
              <c:numCache>
                <c:formatCode>0</c:formatCode>
                <c:ptCount val="6"/>
                <c:pt idx="0">
                  <c:v>6.8839999999999986</c:v>
                </c:pt>
                <c:pt idx="1">
                  <c:v>6.3511500547645126</c:v>
                </c:pt>
                <c:pt idx="2">
                  <c:v>4.6096030729833499</c:v>
                </c:pt>
                <c:pt idx="3">
                  <c:v>5.1226988754685499</c:v>
                </c:pt>
                <c:pt idx="4">
                  <c:v>5.3992290249433106</c:v>
                </c:pt>
                <c:pt idx="5">
                  <c:v>0.96788145774929912</c:v>
                </c:pt>
              </c:numCache>
            </c:numRef>
          </c:val>
          <c:smooth val="0"/>
          <c:extLst>
            <c:ext xmlns:c16="http://schemas.microsoft.com/office/drawing/2014/chart" uri="{C3380CC4-5D6E-409C-BE32-E72D297353CC}">
              <c16:uniqueId val="{00000003-0475-5449-96BE-C70CF79F4F3C}"/>
            </c:ext>
          </c:extLst>
        </c:ser>
        <c:ser>
          <c:idx val="4"/>
          <c:order val="4"/>
          <c:tx>
            <c:strRef>
              <c:f>Sheet1!$A$6</c:f>
              <c:strCache>
                <c:ptCount val="1"/>
                <c:pt idx="0">
                  <c:v>Uutiskirjeestä (sähköposti)</c:v>
                </c:pt>
              </c:strCache>
            </c:strRef>
          </c:tx>
          <c:spPr>
            <a:ln w="31750" cap="rnd">
              <a:solidFill>
                <a:schemeClr val="accent2"/>
              </a:solidFill>
              <a:round/>
            </a:ln>
            <a:effectLst/>
          </c:spPr>
          <c:marker>
            <c:symbol val="none"/>
          </c:marker>
          <c:cat>
            <c:strRef>
              <c:f>Sheet1!$B$1:$G$1</c:f>
              <c:strCache>
                <c:ptCount val="6"/>
                <c:pt idx="0">
                  <c:v>Alle 20-vuotiaat</c:v>
                </c:pt>
                <c:pt idx="1">
                  <c:v>20-29
-vuotiaat</c:v>
                </c:pt>
                <c:pt idx="2">
                  <c:v>30-39
-vuotiaat</c:v>
                </c:pt>
                <c:pt idx="3">
                  <c:v>40-49
-vuotiaat</c:v>
                </c:pt>
                <c:pt idx="4">
                  <c:v>50-65
-vuotiaat</c:v>
                </c:pt>
                <c:pt idx="5">
                  <c:v>yli 65-vuotiaat</c:v>
                </c:pt>
              </c:strCache>
            </c:strRef>
          </c:cat>
          <c:val>
            <c:numRef>
              <c:f>Sheet1!$B$6:$G$6</c:f>
              <c:numCache>
                <c:formatCode>0</c:formatCode>
                <c:ptCount val="6"/>
                <c:pt idx="0">
                  <c:v>4.1060000000000008</c:v>
                </c:pt>
                <c:pt idx="1">
                  <c:v>7.6861993428258488</c:v>
                </c:pt>
                <c:pt idx="2">
                  <c:v>12.215300896286815</c:v>
                </c:pt>
                <c:pt idx="3">
                  <c:v>10.405456059975011</c:v>
                </c:pt>
                <c:pt idx="4">
                  <c:v>8.0144444444444414</c:v>
                </c:pt>
                <c:pt idx="5">
                  <c:v>3.5718061674008807</c:v>
                </c:pt>
              </c:numCache>
            </c:numRef>
          </c:val>
          <c:smooth val="0"/>
          <c:extLst>
            <c:ext xmlns:c16="http://schemas.microsoft.com/office/drawing/2014/chart" uri="{C3380CC4-5D6E-409C-BE32-E72D297353CC}">
              <c16:uniqueId val="{00000004-0475-5449-96BE-C70CF79F4F3C}"/>
            </c:ext>
          </c:extLst>
        </c:ser>
        <c:dLbls>
          <c:showLegendKey val="0"/>
          <c:showVal val="0"/>
          <c:showCatName val="0"/>
          <c:showSerName val="0"/>
          <c:showPercent val="0"/>
          <c:showBubbleSize val="0"/>
        </c:dLbls>
        <c:smooth val="0"/>
        <c:axId val="1890891712"/>
        <c:axId val="1869618640"/>
      </c:lineChart>
      <c:catAx>
        <c:axId val="1890891712"/>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69618640"/>
        <c:crosses val="autoZero"/>
        <c:auto val="1"/>
        <c:lblAlgn val="ctr"/>
        <c:lblOffset val="100"/>
        <c:noMultiLvlLbl val="0"/>
      </c:catAx>
      <c:valAx>
        <c:axId val="1869618640"/>
        <c:scaling>
          <c:orientation val="minMax"/>
        </c:scaling>
        <c:delete val="0"/>
        <c:axPos val="l"/>
        <c:majorGridlines>
          <c:spPr>
            <a:ln w="12700" cap="rnd" cmpd="sng" algn="ctr">
              <a:solidFill>
                <a:schemeClr val="bg1">
                  <a:lumMod val="85000"/>
                </a:schemeClr>
              </a:solidFill>
              <a:prstDash val="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Neue Haas Unica W1G Medium" panose="020B0504030206020203" pitchFamily="34" charset="0"/>
                <a:ea typeface="+mn-ea"/>
                <a:cs typeface="+mn-cs"/>
              </a:defRPr>
            </a:pPr>
            <a:endParaRPr lang="en-FI"/>
          </a:p>
        </c:txPr>
        <c:crossAx val="1890891712"/>
        <c:crosses val="autoZero"/>
        <c:crossBetween val="midCat"/>
      </c:valAx>
      <c:spPr>
        <a:noFill/>
        <a:ln>
          <a:noFill/>
        </a:ln>
        <a:effectLst/>
      </c:spPr>
    </c:plotArea>
    <c:legend>
      <c:legendPos val="l"/>
      <c:layout>
        <c:manualLayout>
          <c:xMode val="edge"/>
          <c:yMode val="edge"/>
          <c:x val="7.4942693918400392E-3"/>
          <c:y val="0.13387852501723826"/>
          <c:w val="0.3000656289496742"/>
          <c:h val="0.6774842787702785"/>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Neue Haas Unica W1G Medium" panose="020B0504030206020203" pitchFamily="34" charset="0"/>
              <a:ea typeface="+mn-ea"/>
              <a:cs typeface="+mn-cs"/>
            </a:defRPr>
          </a:pPr>
          <a:endParaRPr lang="en-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0" i="0">
          <a:solidFill>
            <a:schemeClr val="tx2"/>
          </a:solidFill>
          <a:latin typeface="Neue Haas Unica W1G Medium" panose="020B0504030206020203" pitchFamily="34" charset="0"/>
        </a:defRPr>
      </a:pPr>
      <a:endParaRPr lang="en-FI"/>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5-F364-B54D-A1D2-72A8CF8C94DA}"/>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Lehden/järjestön sometileiltä</c:v>
                </c:pt>
                <c:pt idx="3">
                  <c:v>Lehden/järjestön nettisivuilta</c:v>
                </c:pt>
                <c:pt idx="4">
                  <c:v>Uutiskirjeestä (sähköposti)</c:v>
                </c:pt>
              </c:strCache>
            </c:strRef>
          </c:cat>
          <c:val>
            <c:numRef>
              <c:f>Sheet1!$B$2:$B$6</c:f>
              <c:numCache>
                <c:formatCode>0</c:formatCode>
                <c:ptCount val="5"/>
                <c:pt idx="0">
                  <c:v>38.624000000000002</c:v>
                </c:pt>
                <c:pt idx="1">
                  <c:v>36.181999999999995</c:v>
                </c:pt>
                <c:pt idx="2">
                  <c:v>14.134000000000002</c:v>
                </c:pt>
                <c:pt idx="3">
                  <c:v>6.8839999999999986</c:v>
                </c:pt>
                <c:pt idx="4">
                  <c:v>4.1060000000000008</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5-D697-C94C-AA93-CF65033F4A87}"/>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Lehden/järjestön sometileiltä</c:v>
                </c:pt>
                <c:pt idx="3">
                  <c:v>Uutiskirjeestä (sähköposti)</c:v>
                </c:pt>
                <c:pt idx="4">
                  <c:v>Lehden/järjestön nettisivuilta</c:v>
                </c:pt>
              </c:strCache>
            </c:strRef>
          </c:cat>
          <c:val>
            <c:numRef>
              <c:f>Sheet1!$B$2:$B$6</c:f>
              <c:numCache>
                <c:formatCode>0</c:formatCode>
                <c:ptCount val="5"/>
                <c:pt idx="0">
                  <c:v>39.763198247535605</c:v>
                </c:pt>
                <c:pt idx="1">
                  <c:v>31.561664841182925</c:v>
                </c:pt>
                <c:pt idx="2">
                  <c:v>13.347207009857614</c:v>
                </c:pt>
                <c:pt idx="3">
                  <c:v>7.6861993428258488</c:v>
                </c:pt>
                <c:pt idx="4">
                  <c:v>6.3511500547645126</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Uutiskirjeestä (sähköposti)</c:v>
                </c:pt>
                <c:pt idx="3">
                  <c:v>Lehden/järjestön sometileiltä</c:v>
                </c:pt>
                <c:pt idx="4">
                  <c:v>Lehden/järjestön nettisivuilta</c:v>
                </c:pt>
              </c:strCache>
            </c:strRef>
          </c:cat>
          <c:val>
            <c:numRef>
              <c:f>Sheet1!$B$2:$B$6</c:f>
              <c:numCache>
                <c:formatCode>0</c:formatCode>
                <c:ptCount val="5"/>
                <c:pt idx="0">
                  <c:v>43.06830985915493</c:v>
                </c:pt>
                <c:pt idx="1">
                  <c:v>31.146350832266322</c:v>
                </c:pt>
                <c:pt idx="2">
                  <c:v>12.215300896286815</c:v>
                </c:pt>
                <c:pt idx="3">
                  <c:v>7.2876440460947505</c:v>
                </c:pt>
                <c:pt idx="4">
                  <c:v>4.6096030729833499</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F4AD-7942-B69D-CDA812109A33}"/>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Uutiskirjeestä (sähköposti)</c:v>
                </c:pt>
                <c:pt idx="3">
                  <c:v>Lehden/järjestön nettisivuilta</c:v>
                </c:pt>
                <c:pt idx="4">
                  <c:v>Lehden/järjestön sometileiltä</c:v>
                </c:pt>
              </c:strCache>
            </c:strRef>
          </c:cat>
          <c:val>
            <c:numRef>
              <c:f>Sheet1!$B$2:$B$6</c:f>
              <c:numCache>
                <c:formatCode>0</c:formatCode>
                <c:ptCount val="5"/>
                <c:pt idx="0">
                  <c:v>42.774635568513112</c:v>
                </c:pt>
                <c:pt idx="1">
                  <c:v>35.781466055810071</c:v>
                </c:pt>
                <c:pt idx="2">
                  <c:v>10.405456059975011</c:v>
                </c:pt>
                <c:pt idx="3">
                  <c:v>5.1226988754685499</c:v>
                </c:pt>
                <c:pt idx="4">
                  <c:v>4.5667221990837197</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7D54-3F4C-A650-6FC5231FFA9D}"/>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Uutiskirjeestä (sähköposti)</c:v>
                </c:pt>
                <c:pt idx="3">
                  <c:v>Lehden/järjestön nettisivuilta</c:v>
                </c:pt>
                <c:pt idx="4">
                  <c:v>Lehden/järjestön sometileiltä</c:v>
                </c:pt>
              </c:strCache>
            </c:strRef>
          </c:cat>
          <c:val>
            <c:numRef>
              <c:f>Sheet1!$B$2:$B$6</c:f>
              <c:numCache>
                <c:formatCode>0</c:formatCode>
                <c:ptCount val="5"/>
                <c:pt idx="0">
                  <c:v>45.642358276643982</c:v>
                </c:pt>
                <c:pt idx="1">
                  <c:v>37.266712018140588</c:v>
                </c:pt>
                <c:pt idx="2">
                  <c:v>8.0144444444444414</c:v>
                </c:pt>
                <c:pt idx="3">
                  <c:v>5.3992290249433106</c:v>
                </c:pt>
                <c:pt idx="4">
                  <c:v>1.946190476190476</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ECFB-DA41-9FBB-C37A9372576E}"/>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Uutiskirjeestä (sähköposti)</c:v>
                </c:pt>
                <c:pt idx="3">
                  <c:v>Lehden/järjestön nettisivuilta</c:v>
                </c:pt>
                <c:pt idx="4">
                  <c:v>Lehden/järjestön sometileiltä</c:v>
                </c:pt>
              </c:strCache>
            </c:strRef>
          </c:cat>
          <c:val>
            <c:numRef>
              <c:f>Sheet1!$B$2:$B$6</c:f>
              <c:numCache>
                <c:formatCode>0</c:formatCode>
                <c:ptCount val="5"/>
                <c:pt idx="0">
                  <c:v>56.181617941529836</c:v>
                </c:pt>
                <c:pt idx="1">
                  <c:v>35.502523027633167</c:v>
                </c:pt>
                <c:pt idx="2">
                  <c:v>3.5718061674008807</c:v>
                </c:pt>
                <c:pt idx="3">
                  <c:v>3.1604725670804967</c:v>
                </c:pt>
                <c:pt idx="4">
                  <c:v>0.96788145774929912</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4"/>
            <c:invertIfNegative val="0"/>
            <c:bubble3D val="0"/>
            <c:spPr>
              <a:solidFill>
                <a:srgbClr val="FF6363"/>
              </a:solidFill>
              <a:ln>
                <a:noFill/>
              </a:ln>
              <a:effectLst/>
            </c:spPr>
            <c:extLst>
              <c:ext xmlns:c16="http://schemas.microsoft.com/office/drawing/2014/chart" uri="{C3380CC4-5D6E-409C-BE32-E72D297353CC}">
                <c16:uniqueId val="{00000009-3798-4C38-A01F-E31D77C39ABF}"/>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Uutiskirjeestä (sähköposti)</c:v>
                </c:pt>
                <c:pt idx="3">
                  <c:v>Lehden/järjestön sometileiltä</c:v>
                </c:pt>
                <c:pt idx="4">
                  <c:v>Lehden/järjestön nettisivuilta</c:v>
                </c:pt>
              </c:strCache>
            </c:strRef>
          </c:cat>
          <c:val>
            <c:numRef>
              <c:f>Sheet1!$B$2:$B$6</c:f>
              <c:numCache>
                <c:formatCode>0</c:formatCode>
                <c:ptCount val="5"/>
                <c:pt idx="0">
                  <c:v>44.838404620104669</c:v>
                </c:pt>
                <c:pt idx="1">
                  <c:v>32.442429164410754</c:v>
                </c:pt>
                <c:pt idx="2">
                  <c:v>10.352066414004693</c:v>
                </c:pt>
                <c:pt idx="3">
                  <c:v>5.9610539613788127</c:v>
                </c:pt>
                <c:pt idx="4">
                  <c:v>4.7245443060819339</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46207782830987"/>
          <c:y val="0.19248419512197396"/>
          <c:w val="0.41701151705353573"/>
          <c:h val="0.93037575660919469"/>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8780410839128359"/>
                  <c:y val="-5.8565869501376898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A2A2D80-C704-244F-8B16-57A84140A40E}"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A8F169C6-E1D1-4848-ACC3-2692524E2FE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16262722781772"/>
                      <c:h val="0.19479648143276451"/>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13478009585122053"/>
                  <c:y val="6.086833899228248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5836753008952675"/>
                      <c:h val="0.20600169649976804"/>
                    </c:manualLayout>
                  </c15:layout>
                </c:ext>
                <c:ext xmlns:c16="http://schemas.microsoft.com/office/drawing/2014/chart" uri="{C3380CC4-5D6E-409C-BE32-E72D297353CC}">
                  <c16:uniqueId val="{00000003-DC53-F647-A03A-3598FFE6282E}"/>
                </c:ext>
              </c:extLst>
            </c:dLbl>
            <c:dLbl>
              <c:idx val="2"/>
              <c:layout>
                <c:manualLayout>
                  <c:x val="-0.23013067996513981"/>
                  <c:y val="5.6474869977749767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4757506473401672"/>
                      <c:h val="0.14007068246303153"/>
                    </c:manualLayout>
                  </c15:layout>
                </c:ext>
                <c:ext xmlns:c16="http://schemas.microsoft.com/office/drawing/2014/chart" uri="{C3380CC4-5D6E-409C-BE32-E72D297353CC}">
                  <c16:uniqueId val="{00000005-DC53-F647-A03A-3598FFE6282E}"/>
                </c:ext>
              </c:extLst>
            </c:dLbl>
            <c:dLbl>
              <c:idx val="3"/>
              <c:layout>
                <c:manualLayout>
                  <c:x val="-0.25405118181919523"/>
                  <c:y val="-3.913253067093895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14494703086738"/>
                      <c:h val="0.23584083066006423"/>
                    </c:manualLayout>
                  </c15:layout>
                </c:ext>
                <c:ext xmlns:c16="http://schemas.microsoft.com/office/drawing/2014/chart" uri="{C3380CC4-5D6E-409C-BE32-E72D297353CC}">
                  <c16:uniqueId val="{00000007-DC53-F647-A03A-3598FFE6282E}"/>
                </c:ext>
              </c:extLst>
            </c:dLbl>
            <c:dLbl>
              <c:idx val="4"/>
              <c:layout>
                <c:manualLayout>
                  <c:x val="-1.9577341679274347E-2"/>
                  <c:y val="-0.176633862264401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390010195661223"/>
                      <c:h val="0.14306702768457513"/>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Alle 15 minuuttia</c:v>
                </c:pt>
                <c:pt idx="1">
                  <c:v>15 - 30 minuuttia</c:v>
                </c:pt>
                <c:pt idx="2">
                  <c:v>31 - 60 minuuttia</c:v>
                </c:pt>
                <c:pt idx="3">
                  <c:v>61 - 90 minuuttia</c:v>
                </c:pt>
                <c:pt idx="4">
                  <c:v>Yli 90 minuuttia</c:v>
                </c:pt>
              </c:strCache>
            </c:strRef>
          </c:cat>
          <c:val>
            <c:numRef>
              <c:f>Sheet1!$B$2:$B$6</c:f>
              <c:numCache>
                <c:formatCode>0%</c:formatCode>
                <c:ptCount val="5"/>
                <c:pt idx="0">
                  <c:v>0.13</c:v>
                </c:pt>
                <c:pt idx="1">
                  <c:v>0.37</c:v>
                </c:pt>
                <c:pt idx="2">
                  <c:v>0.32</c:v>
                </c:pt>
                <c:pt idx="3">
                  <c:v>0.12</c:v>
                </c:pt>
                <c:pt idx="4">
                  <c:v>0.06</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9360863741723457"/>
          <c:y val="8.4325364325834248E-3"/>
          <c:w val="0.35314916881916814"/>
          <c:h val="0.8955372217499072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3798-4C38-A01F-E31D77C39ABF}"/>
              </c:ext>
            </c:extLst>
          </c:dPt>
          <c:dPt>
            <c:idx val="1"/>
            <c:invertIfNegative val="0"/>
            <c:bubble3D val="0"/>
            <c:spPr>
              <a:solidFill>
                <a:srgbClr val="FF6363"/>
              </a:solidFill>
              <a:ln>
                <a:noFill/>
              </a:ln>
              <a:effectLst/>
            </c:spPr>
            <c:extLst>
              <c:ext xmlns:c16="http://schemas.microsoft.com/office/drawing/2014/chart" uri="{C3380CC4-5D6E-409C-BE32-E72D297353CC}">
                <c16:uniqueId val="{00000003-3798-4C38-A01F-E31D77C39ABF}"/>
              </c:ext>
            </c:extLst>
          </c:dPt>
          <c:dPt>
            <c:idx val="2"/>
            <c:invertIfNegative val="0"/>
            <c:bubble3D val="0"/>
            <c:spPr>
              <a:solidFill>
                <a:srgbClr val="FF6363"/>
              </a:solidFill>
              <a:ln>
                <a:noFill/>
              </a:ln>
              <a:effectLst/>
            </c:spPr>
            <c:extLst>
              <c:ext xmlns:c16="http://schemas.microsoft.com/office/drawing/2014/chart" uri="{C3380CC4-5D6E-409C-BE32-E72D297353CC}">
                <c16:uniqueId val="{00000005-3798-4C38-A01F-E31D77C39ABF}"/>
              </c:ext>
            </c:extLst>
          </c:dPt>
          <c:dPt>
            <c:idx val="3"/>
            <c:invertIfNegative val="0"/>
            <c:bubble3D val="0"/>
            <c:spPr>
              <a:solidFill>
                <a:srgbClr val="FF6363"/>
              </a:solidFill>
              <a:ln>
                <a:noFill/>
              </a:ln>
              <a:effectLst/>
            </c:spPr>
            <c:extLst>
              <c:ext xmlns:c16="http://schemas.microsoft.com/office/drawing/2014/chart" uri="{C3380CC4-5D6E-409C-BE32-E72D297353CC}">
                <c16:uniqueId val="{00000007-3C9A-4840-B28A-A62445C059A0}"/>
              </c:ext>
            </c:extLst>
          </c:dPt>
          <c:dPt>
            <c:idx val="5"/>
            <c:invertIfNegative val="0"/>
            <c:bubble3D val="0"/>
            <c:spPr>
              <a:solidFill>
                <a:srgbClr val="FF6464"/>
              </a:solidFill>
              <a:ln>
                <a:noFill/>
              </a:ln>
              <a:effectLst/>
            </c:spPr>
            <c:extLst>
              <c:ext xmlns:c16="http://schemas.microsoft.com/office/drawing/2014/chart" uri="{C3380CC4-5D6E-409C-BE32-E72D297353CC}">
                <c16:uniqueId val="{00000009-465B-4231-91C9-AD0E681A25D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Painetusta lehdestä</c:v>
                </c:pt>
                <c:pt idx="1">
                  <c:v>Painetusta lehdestä pääasiassa, mutta täydentävä tieto sähköisenä</c:v>
                </c:pt>
                <c:pt idx="2">
                  <c:v>Uutiskirjeestä (sähköposti)</c:v>
                </c:pt>
                <c:pt idx="3">
                  <c:v>Lehden/järjestön nettisivuilta</c:v>
                </c:pt>
                <c:pt idx="4">
                  <c:v>Lehden/järjestön sometileiltä</c:v>
                </c:pt>
              </c:strCache>
            </c:strRef>
          </c:cat>
          <c:val>
            <c:numRef>
              <c:f>Sheet1!$B$2:$B$6</c:f>
              <c:numCache>
                <c:formatCode>0</c:formatCode>
                <c:ptCount val="5"/>
                <c:pt idx="0">
                  <c:v>47.915402075226979</c:v>
                </c:pt>
                <c:pt idx="1">
                  <c:v>38.075648508430604</c:v>
                </c:pt>
                <c:pt idx="2">
                  <c:v>5.9204118028534367</c:v>
                </c:pt>
                <c:pt idx="3">
                  <c:v>4.9132133592736702</c:v>
                </c:pt>
                <c:pt idx="4">
                  <c:v>2.0551394293125811</c:v>
                </c:pt>
              </c:numCache>
            </c:numRef>
          </c:val>
          <c:extLst>
            <c:ext xmlns:c16="http://schemas.microsoft.com/office/drawing/2014/chart" uri="{C3380CC4-5D6E-409C-BE32-E72D297353CC}">
              <c16:uniqueId val="{0000000A-3798-4C38-A01F-E31D77C39AB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Lbls>
            <c:dLbl>
              <c:idx val="0"/>
              <c:layout>
                <c:manualLayout>
                  <c:x val="0.14333564762742934"/>
                  <c:y val="-4.4884527486894359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422570570010922"/>
                      <c:h val="9.0817463390271858E-2"/>
                    </c:manualLayout>
                  </c15:layout>
                </c:ext>
                <c:ext xmlns:c16="http://schemas.microsoft.com/office/drawing/2014/chart" uri="{C3380CC4-5D6E-409C-BE32-E72D297353CC}">
                  <c16:uniqueId val="{00000001-DC53-F647-A03A-3598FFE6282E}"/>
                </c:ext>
              </c:extLst>
            </c:dLbl>
            <c:dLbl>
              <c:idx val="1"/>
              <c:layout>
                <c:manualLayout>
                  <c:x val="-0.26400016921310476"/>
                  <c:y val="0.1178465139558328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014792998350457"/>
                      <c:h val="0.20600169649976804"/>
                    </c:manualLayout>
                  </c15:layout>
                </c:ext>
                <c:ext xmlns:c16="http://schemas.microsoft.com/office/drawing/2014/chart" uri="{C3380CC4-5D6E-409C-BE32-E72D297353CC}">
                  <c16:uniqueId val="{00000003-DC53-F647-A03A-3598FFE6282E}"/>
                </c:ext>
              </c:extLst>
            </c:dLbl>
            <c:dLbl>
              <c:idx val="2"/>
              <c:layout>
                <c:manualLayout>
                  <c:x val="-0.19908736398281915"/>
                  <c:y val="-0.1721447406891271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Kotiin</c:v>
                </c:pt>
                <c:pt idx="1">
                  <c:v>Työpaikalle</c:v>
                </c:pt>
                <c:pt idx="2">
                  <c:v>Luen lehteä digitaalisena</c:v>
                </c:pt>
              </c:strCache>
            </c:strRef>
          </c:cat>
          <c:val>
            <c:numRef>
              <c:f>Sheet1!$B$2:$B$4</c:f>
              <c:numCache>
                <c:formatCode>0.0%</c:formatCode>
                <c:ptCount val="3"/>
                <c:pt idx="0">
                  <c:v>0.62641666666666662</c:v>
                </c:pt>
                <c:pt idx="1">
                  <c:v>0.30333333333333329</c:v>
                </c:pt>
                <c:pt idx="2">
                  <c:v>7.6818181818181827E-2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3365459498991049"/>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FF6363"/>
              </a:solidFill>
              <a:ln>
                <a:noFill/>
              </a:ln>
              <a:effectLst/>
            </c:spPr>
            <c:extLst>
              <c:ext xmlns:c16="http://schemas.microsoft.com/office/drawing/2014/chart" uri="{C3380CC4-5D6E-409C-BE32-E72D297353CC}">
                <c16:uniqueId val="{00000003-0EE0-7E45-891D-1E213FEE8669}"/>
              </c:ext>
            </c:extLst>
          </c:dPt>
          <c:dPt>
            <c:idx val="2"/>
            <c:invertIfNegative val="0"/>
            <c:bubble3D val="0"/>
            <c:spPr>
              <a:solidFill>
                <a:srgbClr val="FF6363"/>
              </a:solidFill>
              <a:ln>
                <a:noFill/>
              </a:ln>
              <a:effectLst/>
            </c:spPr>
            <c:extLst>
              <c:ext xmlns:c16="http://schemas.microsoft.com/office/drawing/2014/chart" uri="{C3380CC4-5D6E-409C-BE32-E72D297353CC}">
                <c16:uniqueId val="{00000005-0EE0-7E45-891D-1E213FEE866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Liian harvoin </c:v>
                </c:pt>
                <c:pt idx="1">
                  <c:v>Sopivan usein</c:v>
                </c:pt>
                <c:pt idx="2">
                  <c:v>Liian usein</c:v>
                </c:pt>
              </c:strCache>
            </c:strRef>
          </c:cat>
          <c:val>
            <c:numRef>
              <c:f>Sheet1!$B$2:$B$4</c:f>
              <c:numCache>
                <c:formatCode>0</c:formatCode>
                <c:ptCount val="3"/>
                <c:pt idx="0">
                  <c:v>5.2449999999999992</c:v>
                </c:pt>
                <c:pt idx="1">
                  <c:v>90.029999999999987</c:v>
                </c:pt>
                <c:pt idx="2">
                  <c:v>4.7200000000000006</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3365459498991049"/>
          <c:h val="0.7697955207116608"/>
        </c:manualLayout>
      </c:layout>
      <c:barChart>
        <c:barDir val="bar"/>
        <c:grouping val="clustered"/>
        <c:varyColors val="0"/>
        <c:ser>
          <c:idx val="0"/>
          <c:order val="0"/>
          <c:tx>
            <c:strRef>
              <c:f>Sheet1!$B$1</c:f>
              <c:strCache>
                <c:ptCount val="1"/>
                <c:pt idx="0">
                  <c:v>tehy</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FF6363"/>
              </a:solidFill>
              <a:ln>
                <a:noFill/>
              </a:ln>
              <a:effectLst/>
            </c:spPr>
            <c:extLst>
              <c:ext xmlns:c16="http://schemas.microsoft.com/office/drawing/2014/chart" uri="{C3380CC4-5D6E-409C-BE32-E72D297353CC}">
                <c16:uniqueId val="{00000003-0EE0-7E45-891D-1E213FEE8669}"/>
              </c:ext>
            </c:extLst>
          </c:dPt>
          <c:dPt>
            <c:idx val="2"/>
            <c:invertIfNegative val="0"/>
            <c:bubble3D val="0"/>
            <c:spPr>
              <a:solidFill>
                <a:srgbClr val="FF6363"/>
              </a:solidFill>
              <a:ln>
                <a:noFill/>
              </a:ln>
              <a:effectLst/>
            </c:spPr>
            <c:extLst>
              <c:ext xmlns:c16="http://schemas.microsoft.com/office/drawing/2014/chart" uri="{C3380CC4-5D6E-409C-BE32-E72D297353CC}">
                <c16:uniqueId val="{00000005-0EE0-7E45-891D-1E213FEE8669}"/>
              </c:ext>
            </c:extLst>
          </c:dPt>
          <c:dPt>
            <c:idx val="3"/>
            <c:invertIfNegative val="0"/>
            <c:bubble3D val="0"/>
            <c:spPr>
              <a:solidFill>
                <a:srgbClr val="FF6363"/>
              </a:solidFill>
              <a:ln>
                <a:noFill/>
              </a:ln>
              <a:effectLst/>
            </c:spPr>
            <c:extLst>
              <c:ext xmlns:c16="http://schemas.microsoft.com/office/drawing/2014/chart" uri="{C3380CC4-5D6E-409C-BE32-E72D297353CC}">
                <c16:uniqueId val="{00000007-0EE0-7E45-891D-1E213FEE8669}"/>
              </c:ext>
            </c:extLst>
          </c:dPt>
          <c:dPt>
            <c:idx val="4"/>
            <c:invertIfNegative val="0"/>
            <c:bubble3D val="0"/>
            <c:spPr>
              <a:solidFill>
                <a:srgbClr val="002548"/>
              </a:solidFill>
              <a:ln>
                <a:noFill/>
              </a:ln>
              <a:effectLst/>
            </c:spPr>
            <c:extLst>
              <c:ext xmlns:c16="http://schemas.microsoft.com/office/drawing/2014/chart" uri="{C3380CC4-5D6E-409C-BE32-E72D297353CC}">
                <c16:uniqueId val="{00000009-B6CA-AB42-9C17-E42129FAD31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Päivittäin</c:v>
                </c:pt>
                <c:pt idx="1">
                  <c:v>Viikoittain</c:v>
                </c:pt>
                <c:pt idx="2">
                  <c:v>Kerran kuukaudessa</c:v>
                </c:pt>
                <c:pt idx="3">
                  <c:v>Harvemmin</c:v>
                </c:pt>
                <c:pt idx="4">
                  <c:v>En lainkaan</c:v>
                </c:pt>
              </c:strCache>
            </c:strRef>
          </c:cat>
          <c:val>
            <c:numRef>
              <c:f>Sheet1!$B$2:$B$6</c:f>
              <c:numCache>
                <c:formatCode>0</c:formatCode>
                <c:ptCount val="5"/>
                <c:pt idx="0">
                  <c:v>1.9549999999999998</c:v>
                </c:pt>
                <c:pt idx="1">
                  <c:v>8.8800000000000026</c:v>
                </c:pt>
                <c:pt idx="2">
                  <c:v>17.265000000000004</c:v>
                </c:pt>
                <c:pt idx="3">
                  <c:v>51.435000000000009</c:v>
                </c:pt>
                <c:pt idx="4">
                  <c:v>21.542105263157897</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3365459498991049"/>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84D6-F64F-BF46-A20EE1A814E2}"/>
              </c:ext>
            </c:extLst>
          </c:dPt>
          <c:dPt>
            <c:idx val="1"/>
            <c:invertIfNegative val="0"/>
            <c:bubble3D val="0"/>
            <c:spPr>
              <a:solidFill>
                <a:srgbClr val="FF6363"/>
              </a:solidFill>
              <a:ln>
                <a:noFill/>
              </a:ln>
              <a:effectLst/>
            </c:spPr>
            <c:extLst>
              <c:ext xmlns:c16="http://schemas.microsoft.com/office/drawing/2014/chart" uri="{C3380CC4-5D6E-409C-BE32-E72D297353CC}">
                <c16:uniqueId val="{00000003-84D6-F64F-BF46-A20EE1A814E2}"/>
              </c:ext>
            </c:extLst>
          </c:dPt>
          <c:dPt>
            <c:idx val="2"/>
            <c:invertIfNegative val="0"/>
            <c:bubble3D val="0"/>
            <c:spPr>
              <a:solidFill>
                <a:srgbClr val="FF6363"/>
              </a:solidFill>
              <a:ln>
                <a:noFill/>
              </a:ln>
              <a:effectLst/>
            </c:spPr>
            <c:extLst>
              <c:ext xmlns:c16="http://schemas.microsoft.com/office/drawing/2014/chart" uri="{C3380CC4-5D6E-409C-BE32-E72D297353CC}">
                <c16:uniqueId val="{00000005-84D6-F64F-BF46-A20EE1A814E2}"/>
              </c:ext>
            </c:extLst>
          </c:dPt>
          <c:dPt>
            <c:idx val="3"/>
            <c:invertIfNegative val="0"/>
            <c:bubble3D val="0"/>
            <c:spPr>
              <a:solidFill>
                <a:srgbClr val="FF6363"/>
              </a:solidFill>
              <a:ln>
                <a:noFill/>
              </a:ln>
              <a:effectLst/>
            </c:spPr>
            <c:extLst>
              <c:ext xmlns:c16="http://schemas.microsoft.com/office/drawing/2014/chart" uri="{C3380CC4-5D6E-409C-BE32-E72D297353CC}">
                <c16:uniqueId val="{00000007-84D6-F64F-BF46-A20EE1A814E2}"/>
              </c:ext>
            </c:extLst>
          </c:dPt>
          <c:dPt>
            <c:idx val="7"/>
            <c:invertIfNegative val="0"/>
            <c:bubble3D val="0"/>
            <c:spPr>
              <a:solidFill>
                <a:srgbClr val="002548"/>
              </a:solidFill>
              <a:ln>
                <a:noFill/>
              </a:ln>
              <a:effectLst/>
            </c:spPr>
            <c:extLst>
              <c:ext xmlns:c16="http://schemas.microsoft.com/office/drawing/2014/chart" uri="{C3380CC4-5D6E-409C-BE32-E72D297353CC}">
                <c16:uniqueId val="{00000009-84D6-F64F-BF46-A20EE1A814E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Facebook (19 lehteä)</c:v>
                </c:pt>
                <c:pt idx="1">
                  <c:v>Instagram (17 lehteä)</c:v>
                </c:pt>
                <c:pt idx="2">
                  <c:v>Pinterest (1 lehti)</c:v>
                </c:pt>
                <c:pt idx="3">
                  <c:v>LinkedIn (6 lehteä)</c:v>
                </c:pt>
                <c:pt idx="4">
                  <c:v>YouTube (14 lehteä)</c:v>
                </c:pt>
                <c:pt idx="5">
                  <c:v>Twitter (15 lehteä)</c:v>
                </c:pt>
                <c:pt idx="6">
                  <c:v>SoundCloud (1 lehti)</c:v>
                </c:pt>
                <c:pt idx="7">
                  <c:v>En mitään</c:v>
                </c:pt>
              </c:strCache>
            </c:strRef>
          </c:cat>
          <c:val>
            <c:numRef>
              <c:f>Sheet1!$B$2:$B$9</c:f>
              <c:numCache>
                <c:formatCode>0</c:formatCode>
                <c:ptCount val="8"/>
                <c:pt idx="0">
                  <c:v>26.266290489317711</c:v>
                </c:pt>
                <c:pt idx="1">
                  <c:v>12.349539594843463</c:v>
                </c:pt>
                <c:pt idx="2">
                  <c:v>9.3000000000000007</c:v>
                </c:pt>
                <c:pt idx="3">
                  <c:v>7.3709575587513152</c:v>
                </c:pt>
                <c:pt idx="4">
                  <c:v>6.7015753846153849</c:v>
                </c:pt>
                <c:pt idx="5">
                  <c:v>2.6398131242616261</c:v>
                </c:pt>
                <c:pt idx="6">
                  <c:v>0.1</c:v>
                </c:pt>
                <c:pt idx="7">
                  <c:v>64.861685319288995</c:v>
                </c:pt>
              </c:numCache>
            </c:numRef>
          </c:val>
          <c:extLst>
            <c:ext xmlns:c16="http://schemas.microsoft.com/office/drawing/2014/chart" uri="{C3380CC4-5D6E-409C-BE32-E72D297353CC}">
              <c16:uniqueId val="{0000000A-84D6-F64F-BF46-A20EE1A814E2}"/>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167888348860278"/>
          <c:y val="6.4998189727150185E-2"/>
          <c:w val="0.51507903838153646"/>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FF6363"/>
              </a:solidFill>
              <a:ln>
                <a:noFill/>
              </a:ln>
              <a:effectLst/>
            </c:spPr>
            <c:extLst>
              <c:ext xmlns:c16="http://schemas.microsoft.com/office/drawing/2014/chart" uri="{C3380CC4-5D6E-409C-BE32-E72D297353CC}">
                <c16:uniqueId val="{00000003-0EE0-7E45-891D-1E213FEE8669}"/>
              </c:ext>
            </c:extLst>
          </c:dPt>
          <c:dPt>
            <c:idx val="4"/>
            <c:invertIfNegative val="0"/>
            <c:bubble3D val="0"/>
            <c:spPr>
              <a:solidFill>
                <a:srgbClr val="FF6363"/>
              </a:solidFill>
              <a:ln>
                <a:noFill/>
              </a:ln>
              <a:effectLst/>
            </c:spPr>
            <c:extLst>
              <c:ext xmlns:c16="http://schemas.microsoft.com/office/drawing/2014/chart" uri="{C3380CC4-5D6E-409C-BE32-E72D297353CC}">
                <c16:uniqueId val="{00000005-63E7-9D48-9BD0-B2D40339F460}"/>
              </c:ext>
            </c:extLst>
          </c:dPt>
          <c:dPt>
            <c:idx val="5"/>
            <c:invertIfNegative val="0"/>
            <c:bubble3D val="0"/>
            <c:spPr>
              <a:solidFill>
                <a:srgbClr val="FF6363"/>
              </a:solidFill>
              <a:ln>
                <a:noFill/>
              </a:ln>
              <a:effectLst/>
            </c:spPr>
            <c:extLst>
              <c:ext xmlns:c16="http://schemas.microsoft.com/office/drawing/2014/chart" uri="{C3380CC4-5D6E-409C-BE32-E72D297353CC}">
                <c16:uniqueId val="{00000007-63E7-9D48-9BD0-B2D40339F46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Facebook (19 lehteä)</c:v>
                </c:pt>
                <c:pt idx="1">
                  <c:v>Instagram (17 lehteä)</c:v>
                </c:pt>
                <c:pt idx="2">
                  <c:v>Twitter (15 lehteä)</c:v>
                </c:pt>
                <c:pt idx="3">
                  <c:v>YouTube (14 lehteä)</c:v>
                </c:pt>
                <c:pt idx="4">
                  <c:v>LinkedIn (6 lehteä)</c:v>
                </c:pt>
                <c:pt idx="5">
                  <c:v>Pinterest (1 lehti)</c:v>
                </c:pt>
                <c:pt idx="6">
                  <c:v>SoundCloud (1 lehti)</c:v>
                </c:pt>
              </c:strCache>
            </c:strRef>
          </c:cat>
          <c:val>
            <c:numRef>
              <c:f>Sheet1!$B$2:$B$8</c:f>
              <c:numCache>
                <c:formatCode>0%</c:formatCode>
                <c:ptCount val="7"/>
                <c:pt idx="0">
                  <c:v>0.95</c:v>
                </c:pt>
                <c:pt idx="1">
                  <c:v>0.85</c:v>
                </c:pt>
                <c:pt idx="2">
                  <c:v>0.75</c:v>
                </c:pt>
                <c:pt idx="3">
                  <c:v>0.7</c:v>
                </c:pt>
                <c:pt idx="4">
                  <c:v>0.3</c:v>
                </c:pt>
                <c:pt idx="5">
                  <c:v>0.05</c:v>
                </c:pt>
                <c:pt idx="6">
                  <c:v>0.05</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0.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746207782830987"/>
          <c:y val="0.19248419512197396"/>
          <c:w val="0.41701151705353573"/>
          <c:h val="0.93037575660919469"/>
        </c:manualLayout>
      </c:layout>
      <c:doughnutChart>
        <c:varyColors val="1"/>
        <c:ser>
          <c:idx val="0"/>
          <c:order val="0"/>
          <c:tx>
            <c:strRef>
              <c:f>Sheet1!$B$1</c:f>
              <c:strCache>
                <c:ptCount val="1"/>
                <c:pt idx="0">
                  <c:v>Ammatti- ja järjestölehtien someyleisö</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1048743949988381"/>
                  <c:y val="4.7263293670221904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6126B34-4624-D242-87DE-80A134545DEA}"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2B1B5591-F19A-2243-A2DC-11C040D6660A}"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045318242115941"/>
                      <c:h val="0.14007062233972464"/>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18790900908291355"/>
                  <c:y val="0.13794844641732459"/>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A2A2D80-C704-244F-8B16-57A84140A40E}"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A8F169C6-E1D1-4848-ACC3-2692524E2FEC}"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16262722781772"/>
                      <c:h val="0.19479648143276451"/>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481931784823814"/>
                  <c:y val="2.40218709238325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5836753008952675"/>
                      <c:h val="0.20600169649976804"/>
                    </c:manualLayout>
                  </c15:layout>
                </c:ext>
                <c:ext xmlns:c16="http://schemas.microsoft.com/office/drawing/2014/chart" uri="{C3380CC4-5D6E-409C-BE32-E72D297353CC}">
                  <c16:uniqueId val="{00000005-DC53-F647-A03A-3598FFE6282E}"/>
                </c:ext>
              </c:extLst>
            </c:dLbl>
            <c:dLbl>
              <c:idx val="3"/>
              <c:layout>
                <c:manualLayout>
                  <c:x val="-0.2286406328112785"/>
                  <c:y val="-0.1082194877523068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52B79A2-A5C7-DE4A-8630-58188F4FD6FC}"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61E129DA-EB07-724E-A0B3-930B396DB5A9}"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14494703086738"/>
                      <c:h val="0.15907748510971123"/>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1.5947263249571894E-2"/>
                  <c:y val="-0.1803438517341882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390010195661223"/>
                      <c:h val="6.6303521325117826E-2"/>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Twitter</c:v>
                </c:pt>
                <c:pt idx="1">
                  <c:v>Facebook</c:v>
                </c:pt>
                <c:pt idx="2">
                  <c:v>Instagram</c:v>
                </c:pt>
                <c:pt idx="3">
                  <c:v>Youtube</c:v>
                </c:pt>
                <c:pt idx="4">
                  <c:v>Pinterest</c:v>
                </c:pt>
              </c:strCache>
            </c:strRef>
          </c:cat>
          <c:val>
            <c:numRef>
              <c:f>Sheet1!$B$2:$B$6</c:f>
              <c:numCache>
                <c:formatCode>#,##0</c:formatCode>
                <c:ptCount val="5"/>
                <c:pt idx="0">
                  <c:v>300297</c:v>
                </c:pt>
                <c:pt idx="1">
                  <c:v>280143</c:v>
                </c:pt>
                <c:pt idx="2">
                  <c:v>77882</c:v>
                </c:pt>
                <c:pt idx="3">
                  <c:v>14110</c:v>
                </c:pt>
                <c:pt idx="4">
                  <c:v>5</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9A-CC46-BBD0-07D67645513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69A-CC46-BBD0-07D67645513D}"/>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C69A-CC46-BBD0-07D67645513D}"/>
              </c:ext>
            </c:extLst>
          </c:dPt>
          <c:dLbls>
            <c:dLbl>
              <c:idx val="0"/>
              <c:layout>
                <c:manualLayout>
                  <c:x val="0.17600635349475083"/>
                  <c:y val="-4.4884527486894359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95671174347522"/>
                      <c:h val="9.0817463390271858E-2"/>
                    </c:manualLayout>
                  </c15:layout>
                </c:ext>
                <c:ext xmlns:c16="http://schemas.microsoft.com/office/drawing/2014/chart" uri="{C3380CC4-5D6E-409C-BE32-E72D297353CC}">
                  <c16:uniqueId val="{00000001-C69A-CC46-BBD0-07D67645513D}"/>
                </c:ext>
              </c:extLst>
            </c:dLbl>
            <c:dLbl>
              <c:idx val="1"/>
              <c:layout>
                <c:manualLayout>
                  <c:x val="-0.26400016921310476"/>
                  <c:y val="0.1178465139558328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014792998350457"/>
                      <c:h val="0.20600169649976804"/>
                    </c:manualLayout>
                  </c15:layout>
                </c:ext>
                <c:ext xmlns:c16="http://schemas.microsoft.com/office/drawing/2014/chart" uri="{C3380CC4-5D6E-409C-BE32-E72D297353CC}">
                  <c16:uniqueId val="{00000003-C69A-CC46-BBD0-07D67645513D}"/>
                </c:ext>
              </c:extLst>
            </c:dLbl>
            <c:dLbl>
              <c:idx val="2"/>
              <c:layout>
                <c:manualLayout>
                  <c:x val="-0.24083326592439661"/>
                  <c:y val="-1.617621362538806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C69A-CC46-BBD0-07D67645513D}"/>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Positiivinen</c:v>
                </c:pt>
                <c:pt idx="1">
                  <c:v>Neutraali</c:v>
                </c:pt>
                <c:pt idx="2">
                  <c:v>Negatiivinen</c:v>
                </c:pt>
              </c:strCache>
            </c:strRef>
          </c:cat>
          <c:val>
            <c:numRef>
              <c:f>Sheet1!$B$2:$B$4</c:f>
              <c:numCache>
                <c:formatCode>0</c:formatCode>
                <c:ptCount val="3"/>
                <c:pt idx="0">
                  <c:v>65.704073403554972</c:v>
                </c:pt>
                <c:pt idx="1">
                  <c:v>33.119214944042128</c:v>
                </c:pt>
                <c:pt idx="2">
                  <c:v>1.1793367346938777</c:v>
                </c:pt>
              </c:numCache>
            </c:numRef>
          </c:val>
          <c:extLst>
            <c:ext xmlns:c16="http://schemas.microsoft.com/office/drawing/2014/chart" uri="{C3380CC4-5D6E-409C-BE32-E72D297353CC}">
              <c16:uniqueId val="{00000006-C69A-CC46-BBD0-07D67645513D}"/>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3221013665982"/>
          <c:y val="0.16997880736029841"/>
          <c:w val="0.44060705772996611"/>
          <c:h val="0.66963680254877223"/>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F4-BD4C-98E7-18C61C8B40E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DF4-BD4C-98E7-18C61C8B40EA}"/>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0DF4-BD4C-98E7-18C61C8B40EA}"/>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0DF4-BD4C-98E7-18C61C8B40EA}"/>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0DF4-BD4C-98E7-18C61C8B40EA}"/>
              </c:ext>
            </c:extLst>
          </c:dPt>
          <c:dLbls>
            <c:dLbl>
              <c:idx val="0"/>
              <c:layout>
                <c:manualLayout>
                  <c:x val="0.16874619663534604"/>
                  <c:y val="-3.042934855748114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6E7E9E2-A086-3441-8C06-398FE0FDB5EF}"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013370D7-8002-724B-8492-30EDE0C9CE6E}"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038821545058563"/>
                      <c:h val="9.0817364820796415E-2"/>
                    </c:manualLayout>
                  </c15:layout>
                  <c15:dlblFieldTable/>
                  <c15:showDataLabelsRange val="0"/>
                </c:ext>
                <c:ext xmlns:c16="http://schemas.microsoft.com/office/drawing/2014/chart" uri="{C3380CC4-5D6E-409C-BE32-E72D297353CC}">
                  <c16:uniqueId val="{00000001-0DF4-BD4C-98E7-18C61C8B40EA}"/>
                </c:ext>
              </c:extLst>
            </c:dLbl>
            <c:dLbl>
              <c:idx val="1"/>
              <c:layout>
                <c:manualLayout>
                  <c:x val="-0.22290003535753558"/>
                  <c:y val="7.7261724843623036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CFAAFA43-4044-AF41-B23B-F6EC55D87DCC}"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D3B352B0-60C4-8D4B-B7DD-CD1A1B36F680}"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819461622210588"/>
                      <c:h val="0.20600161896239474"/>
                    </c:manualLayout>
                  </c15:layout>
                  <c15:dlblFieldTable/>
                  <c15:showDataLabelsRange val="0"/>
                </c:ext>
                <c:ext xmlns:c16="http://schemas.microsoft.com/office/drawing/2014/chart" uri="{C3380CC4-5D6E-409C-BE32-E72D297353CC}">
                  <c16:uniqueId val="{00000003-0DF4-BD4C-98E7-18C61C8B40EA}"/>
                </c:ext>
              </c:extLst>
            </c:dLbl>
            <c:dLbl>
              <c:idx val="2"/>
              <c:layout>
                <c:manualLayout>
                  <c:x val="-0.28110560358791892"/>
                  <c:y val="5.952868837691092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389F2A1-9213-294A-937C-D9E2C4A9661F}" type="CATEGORYNAME">
                      <a:rPr lang="en-US"/>
                      <a:pPr>
                        <a:defRPr sz="1600">
                          <a:solidFill>
                            <a:schemeClr val="accent2"/>
                          </a:solidFill>
                          <a:latin typeface="Neue Haas Unica W1G Medium" panose="020B0404030206020203" pitchFamily="34" charset="0"/>
                        </a:defRPr>
                      </a:pPr>
                      <a:t>[CATEGORY NAME]</a:t>
                    </a:fld>
                    <a:r>
                      <a:rPr lang="en-US" baseline="0" dirty="0"/>
                      <a:t>,</a:t>
                    </a:r>
                    <a:br>
                      <a:rPr lang="en-US" baseline="0" dirty="0"/>
                    </a:br>
                    <a:r>
                      <a:rPr lang="en-US" baseline="0" dirty="0"/>
                      <a:t> </a:t>
                    </a:r>
                    <a:fld id="{81D17B92-18C8-D448-BBEF-A873AE52B9A8}" type="PERCENTAGE">
                      <a:rPr lang="en-US" baseline="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298561374193342"/>
                      <c:h val="0.14007061774453283"/>
                    </c:manualLayout>
                  </c15:layout>
                  <c15:dlblFieldTable/>
                  <c15:showDataLabelsRange val="0"/>
                </c:ext>
                <c:ext xmlns:c16="http://schemas.microsoft.com/office/drawing/2014/chart" uri="{C3380CC4-5D6E-409C-BE32-E72D297353CC}">
                  <c16:uniqueId val="{00000005-0DF4-BD4C-98E7-18C61C8B40EA}"/>
                </c:ext>
              </c:extLst>
            </c:dLbl>
            <c:dLbl>
              <c:idx val="3"/>
              <c:layout>
                <c:manualLayout>
                  <c:x val="-0.28684371029582867"/>
                  <c:y val="-9.7171087685447605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47F5420-1367-414B-B440-EDF1177F4B4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E6C9944-654B-1544-A770-318A070DE3C4}"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67972103847683"/>
                      <c:h val="0.14827945269510345"/>
                    </c:manualLayout>
                  </c15:layout>
                  <c15:dlblFieldTable/>
                  <c15:showDataLabelsRange val="0"/>
                </c:ext>
                <c:ext xmlns:c16="http://schemas.microsoft.com/office/drawing/2014/chart" uri="{C3380CC4-5D6E-409C-BE32-E72D297353CC}">
                  <c16:uniqueId val="{00000007-0DF4-BD4C-98E7-18C61C8B40EA}"/>
                </c:ext>
              </c:extLst>
            </c:dLbl>
            <c:dLbl>
              <c:idx val="4"/>
              <c:layout>
                <c:manualLayout>
                  <c:x val="-0.22432930762968034"/>
                  <c:y val="-0.13511568990426076"/>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944EDE9E-62D9-744B-AF7A-E6FC0472A745}"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95AF28B-6D55-6449-AEB8-E93537158FC8}"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749561174967778"/>
                      <c:h val="0.14608248620141231"/>
                    </c:manualLayout>
                  </c15:layout>
                  <c15:dlblFieldTable/>
                  <c15:showDataLabelsRange val="0"/>
                </c:ext>
                <c:ext xmlns:c16="http://schemas.microsoft.com/office/drawing/2014/chart" uri="{C3380CC4-5D6E-409C-BE32-E72D297353CC}">
                  <c16:uniqueId val="{00000009-0DF4-BD4C-98E7-18C61C8B40EA}"/>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Hyvin myönteisesti</c:v>
                </c:pt>
                <c:pt idx="1">
                  <c:v>Melko myönteisesti</c:v>
                </c:pt>
                <c:pt idx="2">
                  <c:v>Melko kielteisesti</c:v>
                </c:pt>
                <c:pt idx="3">
                  <c:v>Hyvin kielteisesti</c:v>
                </c:pt>
                <c:pt idx="4">
                  <c:v>Ei ole vaikuttanut</c:v>
                </c:pt>
              </c:strCache>
            </c:strRef>
          </c:cat>
          <c:val>
            <c:numRef>
              <c:f>Sheet1!$B$2:$B$6</c:f>
              <c:numCache>
                <c:formatCode>0</c:formatCode>
                <c:ptCount val="5"/>
                <c:pt idx="0">
                  <c:v>28.935796576695193</c:v>
                </c:pt>
                <c:pt idx="1">
                  <c:v>51.005102040816318</c:v>
                </c:pt>
                <c:pt idx="2">
                  <c:v>1.3711405529953917</c:v>
                </c:pt>
                <c:pt idx="3">
                  <c:v>0.28923633969716916</c:v>
                </c:pt>
                <c:pt idx="4">
                  <c:v>18.384578670177749</c:v>
                </c:pt>
              </c:numCache>
            </c:numRef>
          </c:val>
          <c:extLst>
            <c:ext xmlns:c16="http://schemas.microsoft.com/office/drawing/2014/chart" uri="{C3380CC4-5D6E-409C-BE32-E72D297353CC}">
              <c16:uniqueId val="{0000000A-0DF4-BD4C-98E7-18C61C8B40E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8089669910465"/>
          <c:y val="0.22101013913926662"/>
          <c:w val="0.38157591852826772"/>
          <c:h val="0.58929580608624144"/>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Lbls>
            <c:dLbl>
              <c:idx val="0"/>
              <c:layout>
                <c:manualLayout>
                  <c:x val="0.21328286504870161"/>
                  <c:y val="-4.6199131669626458E-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2880687796511515"/>
                      <c:h val="0.21395051107217103"/>
                    </c:manualLayout>
                  </c15:layout>
                </c:ext>
                <c:ext xmlns:c16="http://schemas.microsoft.com/office/drawing/2014/chart" uri="{C3380CC4-5D6E-409C-BE32-E72D297353CC}">
                  <c16:uniqueId val="{00000001-DC53-F647-A03A-3598FFE6282E}"/>
                </c:ext>
              </c:extLst>
            </c:dLbl>
            <c:dLbl>
              <c:idx val="1"/>
              <c:layout>
                <c:manualLayout>
                  <c:x val="1.3738965788468477E-3"/>
                  <c:y val="0.142652921441977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4421354884127003"/>
                      <c:h val="0.14853960758154844"/>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4101107794798335"/>
                  <c:y val="-6.2693142749661118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DC53-F647-A03A-3598FFE6282E}"/>
                </c:ext>
              </c:extLst>
            </c:dLbl>
            <c:dLbl>
              <c:idx val="3"/>
              <c:layout>
                <c:manualLayout>
                  <c:x val="-1.4686798176434103E-2"/>
                  <c:y val="-0.19617004004113031"/>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49411099488360244"/>
                      <c:h val="0.13459810256605825"/>
                    </c:manualLayout>
                  </c15:layout>
                  <c15:dlblFieldTable/>
                  <c15:showDataLabelsRange val="0"/>
                </c:ext>
                <c:ext xmlns:c16="http://schemas.microsoft.com/office/drawing/2014/chart" uri="{C3380CC4-5D6E-409C-BE32-E72D297353CC}">
                  <c16:uniqueId val="{00000007-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Lehti on edustamansa alan tietolähteenä minulle erittäin tärkeä</c:v>
                </c:pt>
                <c:pt idx="1">
                  <c:v>Lehti on melko tärkeä</c:v>
                </c:pt>
                <c:pt idx="2">
                  <c:v>Lehti ei ole kovin tärkeä</c:v>
                </c:pt>
                <c:pt idx="3">
                  <c:v>Lehti on minulle merkityksetön</c:v>
                </c:pt>
              </c:strCache>
            </c:strRef>
          </c:cat>
          <c:val>
            <c:numRef>
              <c:f>Sheet1!$B$2:$B$5</c:f>
              <c:numCache>
                <c:formatCode>General</c:formatCode>
                <c:ptCount val="4"/>
                <c:pt idx="0">
                  <c:v>27</c:v>
                </c:pt>
                <c:pt idx="1">
                  <c:v>50</c:v>
                </c:pt>
                <c:pt idx="2">
                  <c:v>21</c:v>
                </c:pt>
                <c:pt idx="3">
                  <c:v>2</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Lukuminuuttia</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3"/>
            <c:invertIfNegative val="0"/>
            <c:bubble3D val="0"/>
            <c:spPr>
              <a:solidFill>
                <a:srgbClr val="FF6363"/>
              </a:solidFill>
              <a:ln>
                <a:noFill/>
              </a:ln>
              <a:effectLst/>
            </c:spPr>
            <c:extLst>
              <c:ext xmlns:c16="http://schemas.microsoft.com/office/drawing/2014/chart" uri="{C3380CC4-5D6E-409C-BE32-E72D297353CC}">
                <c16:uniqueId val="{00000005-D803-B14D-BF23-C06B18A00D73}"/>
              </c:ext>
            </c:extLst>
          </c:dPt>
          <c:dPt>
            <c:idx val="5"/>
            <c:invertIfNegative val="0"/>
            <c:bubble3D val="0"/>
            <c:spPr>
              <a:solidFill>
                <a:srgbClr val="002548"/>
              </a:solidFill>
              <a:ln>
                <a:noFill/>
              </a:ln>
              <a:effectLst/>
            </c:spPr>
            <c:extLst>
              <c:ext xmlns:c16="http://schemas.microsoft.com/office/drawing/2014/chart" uri="{C3380CC4-5D6E-409C-BE32-E72D297353CC}">
                <c16:uniqueId val="{00000007-D803-B14D-BF23-C06B18A00D73}"/>
              </c:ext>
            </c:extLst>
          </c:dPt>
          <c:dPt>
            <c:idx val="9"/>
            <c:invertIfNegative val="0"/>
            <c:bubble3D val="0"/>
            <c:spPr>
              <a:solidFill>
                <a:srgbClr val="F3CF67"/>
              </a:solidFill>
              <a:ln>
                <a:noFill/>
              </a:ln>
              <a:effectLst/>
            </c:spPr>
            <c:extLst>
              <c:ext xmlns:c16="http://schemas.microsoft.com/office/drawing/2014/chart" uri="{C3380CC4-5D6E-409C-BE32-E72D297353CC}">
                <c16:uniqueId val="{00000009-D803-B14D-BF23-C06B18A00D7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Nainen</c:v>
                </c:pt>
                <c:pt idx="1">
                  <c:v>Mies</c:v>
                </c:pt>
                <c:pt idx="2">
                  <c:v>Muunsukupuolinen</c:v>
                </c:pt>
                <c:pt idx="4">
                  <c:v>alle 20 vuotta</c:v>
                </c:pt>
                <c:pt idx="5">
                  <c:v>20 – 29 vuotta</c:v>
                </c:pt>
                <c:pt idx="6">
                  <c:v>30 – 39 vuotta</c:v>
                </c:pt>
                <c:pt idx="7">
                  <c:v>40 – 49 vuotta</c:v>
                </c:pt>
                <c:pt idx="8">
                  <c:v>50 – 64 vuotta</c:v>
                </c:pt>
                <c:pt idx="9">
                  <c:v>65 + vuotta</c:v>
                </c:pt>
              </c:strCache>
            </c:strRef>
          </c:cat>
          <c:val>
            <c:numRef>
              <c:f>Sheet1!$B$2:$B$11</c:f>
              <c:numCache>
                <c:formatCode>0</c:formatCode>
                <c:ptCount val="10"/>
                <c:pt idx="0">
                  <c:v>32</c:v>
                </c:pt>
                <c:pt idx="1">
                  <c:v>44</c:v>
                </c:pt>
                <c:pt idx="2">
                  <c:v>28</c:v>
                </c:pt>
                <c:pt idx="4">
                  <c:v>41</c:v>
                </c:pt>
                <c:pt idx="5">
                  <c:v>29</c:v>
                </c:pt>
                <c:pt idx="6">
                  <c:v>33</c:v>
                </c:pt>
                <c:pt idx="7">
                  <c:v>35</c:v>
                </c:pt>
                <c:pt idx="8">
                  <c:v>38</c:v>
                </c:pt>
                <c:pt idx="9">
                  <c:v>48</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50"/>
          <c:min val="0"/>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3CF67"/>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Luotan tämän lehden tuotesuosituksiin.</c:v>
                </c:pt>
                <c:pt idx="1">
                  <c:v>On tärkeää, että saan lehden kautta tietoa järjestöni/liittoni jäseneduista. *)</c:v>
                </c:pt>
                <c:pt idx="2">
                  <c:v>Lehti on saanut minut hakemaan lisätietoa verkosta.</c:v>
                </c:pt>
                <c:pt idx="3">
                  <c:v>Lehti saa minut kertomaan siinä olleista artikkeleista ystävilleni tai tuttavilleni.</c:v>
                </c:pt>
                <c:pt idx="4">
                  <c:v>Lehti on minulle tärkein ammattitiedon lähde.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3CF67"/>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Luotan tämän lehden tuotesuosituksiin.</c:v>
                </c:pt>
                <c:pt idx="1">
                  <c:v>On tärkeää, että saan lehden kautta tietoa järjestöni/liittoni jäseneduista. *)</c:v>
                </c:pt>
                <c:pt idx="2">
                  <c:v>Lehti on saanut minut hakemaan lisätietoa verkosta.</c:v>
                </c:pt>
                <c:pt idx="3">
                  <c:v>Lehti saa minut kertomaan siinä olleista artikkeleista ystävilleni tai tuttavilleni.</c:v>
                </c:pt>
                <c:pt idx="4">
                  <c:v>Lehti on minulle tärkein ammattitiedon lähde.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3CF67"/>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Luotan tämän lehden tuotesuosituksiin.</c:v>
                </c:pt>
                <c:pt idx="1">
                  <c:v>On tärkeää, että saan lehden kautta tietoa järjestöni/liittoni jäseneduista. *)</c:v>
                </c:pt>
                <c:pt idx="2">
                  <c:v>Lehti on saanut minut hakemaan lisätietoa verkosta.</c:v>
                </c:pt>
                <c:pt idx="3">
                  <c:v>Lehti saa minut kertomaan siinä olleista artikkeleista ystävilleni tai tuttavilleni.</c:v>
                </c:pt>
                <c:pt idx="4">
                  <c:v>Lehti on minulle tärkein ammattitiedon lähde.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3CF67"/>
              </a:solidFill>
              <a:ln>
                <a:noFill/>
              </a:ln>
              <a:effectLst/>
            </c:spPr>
            <c:extLst>
              <c:ext xmlns:c16="http://schemas.microsoft.com/office/drawing/2014/chart" uri="{C3380CC4-5D6E-409C-BE32-E72D297353CC}">
                <c16:uniqueId val="{00000007-BB4F-8B4D-93B1-BA54503C485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Luotan tämän lehden tuotesuosituksiin.</c:v>
                </c:pt>
                <c:pt idx="1">
                  <c:v>On tärkeää, että saan lehden kautta tietoa järjestöni/liittoni jäseneduista. *)</c:v>
                </c:pt>
                <c:pt idx="2">
                  <c:v>Lehti on saanut minut hakemaan lisätietoa verkosta.</c:v>
                </c:pt>
                <c:pt idx="3">
                  <c:v>Lehti saa minut kertomaan siinä olleista artikkeleista ystävilleni tai tuttavilleni.</c:v>
                </c:pt>
                <c:pt idx="4">
                  <c:v>Lehti on minulle tärkein ammattitiedon lähde.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B4F-8B4D-93B1-BA54503C4854}"/>
              </c:ext>
            </c:extLst>
          </c:dPt>
          <c:dPt>
            <c:idx val="1"/>
            <c:invertIfNegative val="0"/>
            <c:bubble3D val="0"/>
            <c:spPr>
              <a:solidFill>
                <a:srgbClr val="FF6363"/>
              </a:solidFill>
              <a:ln>
                <a:noFill/>
              </a:ln>
              <a:effectLst/>
            </c:spPr>
            <c:extLst>
              <c:ext xmlns:c16="http://schemas.microsoft.com/office/drawing/2014/chart" uri="{C3380CC4-5D6E-409C-BE32-E72D297353CC}">
                <c16:uniqueId val="{00000003-BB4F-8B4D-93B1-BA54503C4854}"/>
              </c:ext>
            </c:extLst>
          </c:dPt>
          <c:dPt>
            <c:idx val="2"/>
            <c:invertIfNegative val="0"/>
            <c:bubble3D val="0"/>
            <c:spPr>
              <a:solidFill>
                <a:srgbClr val="FF6363"/>
              </a:solidFill>
              <a:ln>
                <a:noFill/>
              </a:ln>
              <a:effectLst/>
            </c:spPr>
            <c:extLst>
              <c:ext xmlns:c16="http://schemas.microsoft.com/office/drawing/2014/chart" uri="{C3380CC4-5D6E-409C-BE32-E72D297353CC}">
                <c16:uniqueId val="{00000005-BB4F-8B4D-93B1-BA54503C4854}"/>
              </c:ext>
            </c:extLst>
          </c:dPt>
          <c:dPt>
            <c:idx val="3"/>
            <c:invertIfNegative val="0"/>
            <c:bubble3D val="0"/>
            <c:spPr>
              <a:solidFill>
                <a:srgbClr val="FF6363"/>
              </a:solidFill>
              <a:ln>
                <a:noFill/>
              </a:ln>
              <a:effectLst/>
            </c:spPr>
            <c:extLst>
              <c:ext xmlns:c16="http://schemas.microsoft.com/office/drawing/2014/chart" uri="{C3380CC4-5D6E-409C-BE32-E72D297353CC}">
                <c16:uniqueId val="{00000007-BB4F-8B4D-93B1-BA54503C4854}"/>
              </c:ext>
            </c:extLst>
          </c:dPt>
          <c:dPt>
            <c:idx val="4"/>
            <c:invertIfNegative val="0"/>
            <c:bubble3D val="0"/>
            <c:spPr>
              <a:solidFill>
                <a:srgbClr val="F3CF67"/>
              </a:solidFill>
              <a:ln>
                <a:noFill/>
              </a:ln>
              <a:effectLst/>
            </c:spPr>
            <c:extLst>
              <c:ext xmlns:c16="http://schemas.microsoft.com/office/drawing/2014/chart" uri="{C3380CC4-5D6E-409C-BE32-E72D297353CC}">
                <c16:uniqueId val="{00000008-2337-5A44-9C07-A8C72CD7906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Luotan tämän lehden tuotesuosituksiin.</c:v>
                </c:pt>
                <c:pt idx="1">
                  <c:v>On tärkeää, että saan lehden kautta tietoa järjestöni/liittoni jäseneduista. *)</c:v>
                </c:pt>
                <c:pt idx="2">
                  <c:v>Lehti on saanut minut hakemaan lisätietoa verkosta.</c:v>
                </c:pt>
                <c:pt idx="3">
                  <c:v>Lehti saa minut kertomaan siinä olleista artikkeleista ystävilleni tai tuttavilleni.</c:v>
                </c:pt>
                <c:pt idx="4">
                  <c:v>Lehti on minulle tärkein ammattitiedon lähde. **)</c:v>
                </c:pt>
              </c:strCache>
            </c:strRef>
          </c:cat>
          <c:val>
            <c:numRef>
              <c:f>Sheet1!$B$2:$B$6</c:f>
              <c:numCache>
                <c:formatCode>0</c:formatCode>
                <c:ptCount val="5"/>
                <c:pt idx="0">
                  <c:v>44.621988114532677</c:v>
                </c:pt>
                <c:pt idx="1">
                  <c:v>40.99480859989513</c:v>
                </c:pt>
                <c:pt idx="2">
                  <c:v>39.429429964372773</c:v>
                </c:pt>
                <c:pt idx="3">
                  <c:v>33.365654306117179</c:v>
                </c:pt>
                <c:pt idx="4">
                  <c:v>32.882351190476186</c:v>
                </c:pt>
              </c:numCache>
            </c:numRef>
          </c:val>
          <c:extLst>
            <c:ext xmlns:c16="http://schemas.microsoft.com/office/drawing/2014/chart" uri="{C3380CC4-5D6E-409C-BE32-E72D297353CC}">
              <c16:uniqueId val="{00000008-BB4F-8B4D-93B1-BA54503C4854}"/>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363"/>
              </a:solidFill>
              <a:ln>
                <a:noFill/>
              </a:ln>
              <a:effectLst/>
            </c:spPr>
            <c:extLst>
              <c:ext xmlns:c16="http://schemas.microsoft.com/office/drawing/2014/chart" uri="{C3380CC4-5D6E-409C-BE32-E72D297353CC}">
                <c16:uniqueId val="{00000005-270F-2E46-B540-9FBD941C2668}"/>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Lehden ulkoasu, visuaalisuus</c:v>
                </c:pt>
                <c:pt idx="1">
                  <c:v>Lehden sisällön kiinnostavuus</c:v>
                </c:pt>
                <c:pt idx="2">
                  <c:v>Kokonaisarvosana lehdelle</c:v>
                </c:pt>
              </c:strCache>
            </c:strRef>
          </c:cat>
          <c:val>
            <c:numRef>
              <c:f>Sheet1!$B$2:$B$4</c:f>
              <c:numCache>
                <c:formatCode>0.0</c:formatCode>
                <c:ptCount val="3"/>
                <c:pt idx="0">
                  <c:v>8.4490999999999996</c:v>
                </c:pt>
                <c:pt idx="1">
                  <c:v>8.2321500000000007</c:v>
                </c:pt>
                <c:pt idx="2">
                  <c:v>8.3570499999999992</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4B45-0748-B95C-3EED184412AE}"/>
              </c:ext>
            </c:extLst>
          </c:dPt>
          <c:dPt>
            <c:idx val="1"/>
            <c:invertIfNegative val="0"/>
            <c:bubble3D val="0"/>
            <c:spPr>
              <a:solidFill>
                <a:srgbClr val="FF6363"/>
              </a:solidFill>
              <a:ln>
                <a:noFill/>
              </a:ln>
              <a:effectLst/>
            </c:spPr>
            <c:extLst>
              <c:ext xmlns:c16="http://schemas.microsoft.com/office/drawing/2014/chart" uri="{C3380CC4-5D6E-409C-BE32-E72D297353CC}">
                <c16:uniqueId val="{00000003-4B45-0748-B95C-3EED184412AE}"/>
              </c:ext>
            </c:extLst>
          </c:dPt>
          <c:dPt>
            <c:idx val="2"/>
            <c:invertIfNegative val="0"/>
            <c:bubble3D val="0"/>
            <c:spPr>
              <a:solidFill>
                <a:srgbClr val="002548"/>
              </a:solidFill>
              <a:ln>
                <a:noFill/>
              </a:ln>
              <a:effectLst/>
            </c:spPr>
            <c:extLst>
              <c:ext xmlns:c16="http://schemas.microsoft.com/office/drawing/2014/chart" uri="{C3380CC4-5D6E-409C-BE32-E72D297353CC}">
                <c16:uniqueId val="{00000008-4B45-0748-B95C-3EED184412AE}"/>
              </c:ext>
            </c:extLst>
          </c:dPt>
          <c:dPt>
            <c:idx val="3"/>
            <c:invertIfNegative val="0"/>
            <c:bubble3D val="0"/>
            <c:spPr>
              <a:solidFill>
                <a:srgbClr val="FF6363"/>
              </a:solidFill>
              <a:ln>
                <a:noFill/>
              </a:ln>
              <a:effectLst/>
            </c:spPr>
            <c:extLst>
              <c:ext xmlns:c16="http://schemas.microsoft.com/office/drawing/2014/chart" uri="{C3380CC4-5D6E-409C-BE32-E72D297353CC}">
                <c16:uniqueId val="{00000005-4B45-0748-B95C-3EED184412AE}"/>
              </c:ext>
            </c:extLst>
          </c:dPt>
          <c:dPt>
            <c:idx val="4"/>
            <c:invertIfNegative val="0"/>
            <c:bubble3D val="0"/>
            <c:spPr>
              <a:solidFill>
                <a:srgbClr val="F3CF67"/>
              </a:solidFill>
              <a:ln>
                <a:noFill/>
              </a:ln>
              <a:effectLst/>
            </c:spPr>
            <c:extLst>
              <c:ext xmlns:c16="http://schemas.microsoft.com/office/drawing/2014/chart" uri="{C3380CC4-5D6E-409C-BE32-E72D297353CC}">
                <c16:uniqueId val="{00000009-4B45-0748-B95C-3EED184412A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Nainen</c:v>
                </c:pt>
                <c:pt idx="1">
                  <c:v>Mies</c:v>
                </c:pt>
                <c:pt idx="2">
                  <c:v>Muunsukupuolinen</c:v>
                </c:pt>
                <c:pt idx="4">
                  <c:v>alle 20 vuotta</c:v>
                </c:pt>
                <c:pt idx="5">
                  <c:v>20 – 29 vuotta</c:v>
                </c:pt>
                <c:pt idx="6">
                  <c:v>30 – 39 vuotta</c:v>
                </c:pt>
                <c:pt idx="7">
                  <c:v>40 – 49 vuotta</c:v>
                </c:pt>
                <c:pt idx="8">
                  <c:v>50 – 64 vuotta</c:v>
                </c:pt>
                <c:pt idx="9">
                  <c:v>65 + vuotta</c:v>
                </c:pt>
              </c:strCache>
            </c:strRef>
          </c:cat>
          <c:val>
            <c:numRef>
              <c:f>Sheet1!$B$2:$B$11</c:f>
              <c:numCache>
                <c:formatCode>0.0</c:formatCode>
                <c:ptCount val="10"/>
                <c:pt idx="0">
                  <c:v>8.420818869828457</c:v>
                </c:pt>
                <c:pt idx="1">
                  <c:v>8.4773225139220365</c:v>
                </c:pt>
                <c:pt idx="2">
                  <c:v>7.8723404255319132</c:v>
                </c:pt>
                <c:pt idx="4">
                  <c:v>8.5682599999999987</c:v>
                </c:pt>
                <c:pt idx="5">
                  <c:v>8.4657237394957967</c:v>
                </c:pt>
                <c:pt idx="6">
                  <c:v>8.5427650676506754</c:v>
                </c:pt>
                <c:pt idx="7">
                  <c:v>8.4070488289003578</c:v>
                </c:pt>
                <c:pt idx="8">
                  <c:v>8.4443612610667227</c:v>
                </c:pt>
                <c:pt idx="9">
                  <c:v>8.5181656346749222</c:v>
                </c:pt>
              </c:numCache>
            </c:numRef>
          </c:val>
          <c:extLst>
            <c:ext xmlns:c16="http://schemas.microsoft.com/office/drawing/2014/chart" uri="{C3380CC4-5D6E-409C-BE32-E72D297353CC}">
              <c16:uniqueId val="{00000006-4B45-0748-B95C-3EED184412AE}"/>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1541-524F-AF27-283F1AB7986F}"/>
              </c:ext>
            </c:extLst>
          </c:dPt>
          <c:dPt>
            <c:idx val="1"/>
            <c:invertIfNegative val="0"/>
            <c:bubble3D val="0"/>
            <c:spPr>
              <a:solidFill>
                <a:srgbClr val="FF6363"/>
              </a:solidFill>
              <a:ln>
                <a:noFill/>
              </a:ln>
              <a:effectLst/>
            </c:spPr>
            <c:extLst>
              <c:ext xmlns:c16="http://schemas.microsoft.com/office/drawing/2014/chart" uri="{C3380CC4-5D6E-409C-BE32-E72D297353CC}">
                <c16:uniqueId val="{00000003-1541-524F-AF27-283F1AB7986F}"/>
              </c:ext>
            </c:extLst>
          </c:dPt>
          <c:dPt>
            <c:idx val="2"/>
            <c:invertIfNegative val="0"/>
            <c:bubble3D val="0"/>
            <c:spPr>
              <a:solidFill>
                <a:srgbClr val="002548"/>
              </a:solidFill>
              <a:ln>
                <a:noFill/>
              </a:ln>
              <a:effectLst/>
            </c:spPr>
            <c:extLst>
              <c:ext xmlns:c16="http://schemas.microsoft.com/office/drawing/2014/chart" uri="{C3380CC4-5D6E-409C-BE32-E72D297353CC}">
                <c16:uniqueId val="{00000005-1541-524F-AF27-283F1AB7986F}"/>
              </c:ext>
            </c:extLst>
          </c:dPt>
          <c:dPt>
            <c:idx val="4"/>
            <c:invertIfNegative val="0"/>
            <c:bubble3D val="0"/>
            <c:spPr>
              <a:solidFill>
                <a:srgbClr val="F3CF67"/>
              </a:solidFill>
              <a:ln>
                <a:noFill/>
              </a:ln>
              <a:effectLst/>
            </c:spPr>
            <c:extLst>
              <c:ext xmlns:c16="http://schemas.microsoft.com/office/drawing/2014/chart" uri="{C3380CC4-5D6E-409C-BE32-E72D297353CC}">
                <c16:uniqueId val="{00000007-1541-524F-AF27-283F1AB7986F}"/>
              </c:ext>
            </c:extLst>
          </c:dPt>
          <c:dPt>
            <c:idx val="5"/>
            <c:invertIfNegative val="0"/>
            <c:bubble3D val="0"/>
            <c:spPr>
              <a:solidFill>
                <a:srgbClr val="002548"/>
              </a:solidFill>
              <a:ln>
                <a:noFill/>
              </a:ln>
              <a:effectLst/>
            </c:spPr>
            <c:extLst>
              <c:ext xmlns:c16="http://schemas.microsoft.com/office/drawing/2014/chart" uri="{C3380CC4-5D6E-409C-BE32-E72D297353CC}">
                <c16:uniqueId val="{00000009-1541-524F-AF27-283F1AB7986F}"/>
              </c:ext>
            </c:extLst>
          </c:dPt>
          <c:dPt>
            <c:idx val="9"/>
            <c:invertIfNegative val="0"/>
            <c:bubble3D val="0"/>
            <c:spPr>
              <a:solidFill>
                <a:srgbClr val="F3CF67"/>
              </a:solidFill>
              <a:ln>
                <a:noFill/>
              </a:ln>
              <a:effectLst/>
            </c:spPr>
            <c:extLst>
              <c:ext xmlns:c16="http://schemas.microsoft.com/office/drawing/2014/chart" uri="{C3380CC4-5D6E-409C-BE32-E72D297353CC}">
                <c16:uniqueId val="{00000008-1541-524F-AF27-283F1AB7986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Nainen</c:v>
                </c:pt>
                <c:pt idx="1">
                  <c:v>Mies</c:v>
                </c:pt>
                <c:pt idx="2">
                  <c:v>Muunsukupuolinen</c:v>
                </c:pt>
                <c:pt idx="4">
                  <c:v>alle 20 vuotta</c:v>
                </c:pt>
                <c:pt idx="5">
                  <c:v>20 – 29 vuotta</c:v>
                </c:pt>
                <c:pt idx="6">
                  <c:v>30 – 39 vuotta</c:v>
                </c:pt>
                <c:pt idx="7">
                  <c:v>40 – 49 vuotta</c:v>
                </c:pt>
                <c:pt idx="8">
                  <c:v>50 – 64 vuotta</c:v>
                </c:pt>
                <c:pt idx="9">
                  <c:v>65 + vuotta</c:v>
                </c:pt>
              </c:strCache>
            </c:strRef>
          </c:cat>
          <c:val>
            <c:numRef>
              <c:f>Sheet1!$B$2:$B$11</c:f>
              <c:numCache>
                <c:formatCode>0.0</c:formatCode>
                <c:ptCount val="10"/>
                <c:pt idx="0">
                  <c:v>8.28962445341406</c:v>
                </c:pt>
                <c:pt idx="1">
                  <c:v>8.273133174224343</c:v>
                </c:pt>
                <c:pt idx="2">
                  <c:v>7.8723404255319149</c:v>
                </c:pt>
                <c:pt idx="4">
                  <c:v>8.5061599999999995</c:v>
                </c:pt>
                <c:pt idx="5">
                  <c:v>7.9683728991596636</c:v>
                </c:pt>
                <c:pt idx="6">
                  <c:v>8.0705904059040581</c:v>
                </c:pt>
                <c:pt idx="7">
                  <c:v>8.3249420404922585</c:v>
                </c:pt>
                <c:pt idx="8">
                  <c:v>8.2686871086158504</c:v>
                </c:pt>
                <c:pt idx="9">
                  <c:v>8.4599071207430327</c:v>
                </c:pt>
              </c:numCache>
            </c:numRef>
          </c:val>
          <c:extLst>
            <c:ext xmlns:c16="http://schemas.microsoft.com/office/drawing/2014/chart" uri="{C3380CC4-5D6E-409C-BE32-E72D297353CC}">
              <c16:uniqueId val="{00000006-1541-524F-AF27-283F1AB7986F}"/>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4295336200444823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E21-A64E-820C-0394B427CE8A}"/>
              </c:ext>
            </c:extLst>
          </c:dPt>
          <c:dPt>
            <c:idx val="1"/>
            <c:invertIfNegative val="0"/>
            <c:bubble3D val="0"/>
            <c:spPr>
              <a:solidFill>
                <a:srgbClr val="FF6363"/>
              </a:solidFill>
              <a:ln>
                <a:noFill/>
              </a:ln>
              <a:effectLst/>
            </c:spPr>
            <c:extLst>
              <c:ext xmlns:c16="http://schemas.microsoft.com/office/drawing/2014/chart" uri="{C3380CC4-5D6E-409C-BE32-E72D297353CC}">
                <c16:uniqueId val="{00000003-2E21-A64E-820C-0394B427CE8A}"/>
              </c:ext>
            </c:extLst>
          </c:dPt>
          <c:dPt>
            <c:idx val="2"/>
            <c:invertIfNegative val="0"/>
            <c:bubble3D val="0"/>
            <c:spPr>
              <a:solidFill>
                <a:srgbClr val="002548"/>
              </a:solidFill>
              <a:ln>
                <a:noFill/>
              </a:ln>
              <a:effectLst/>
            </c:spPr>
            <c:extLst>
              <c:ext xmlns:c16="http://schemas.microsoft.com/office/drawing/2014/chart" uri="{C3380CC4-5D6E-409C-BE32-E72D297353CC}">
                <c16:uniqueId val="{00000008-2E21-A64E-820C-0394B427CE8A}"/>
              </c:ext>
            </c:extLst>
          </c:dPt>
          <c:dPt>
            <c:idx val="3"/>
            <c:invertIfNegative val="0"/>
            <c:bubble3D val="0"/>
            <c:spPr>
              <a:solidFill>
                <a:srgbClr val="FF6363"/>
              </a:solidFill>
              <a:ln>
                <a:noFill/>
              </a:ln>
              <a:effectLst/>
            </c:spPr>
            <c:extLst>
              <c:ext xmlns:c16="http://schemas.microsoft.com/office/drawing/2014/chart" uri="{C3380CC4-5D6E-409C-BE32-E72D297353CC}">
                <c16:uniqueId val="{00000005-2E21-A64E-820C-0394B427CE8A}"/>
              </c:ext>
            </c:extLst>
          </c:dPt>
          <c:dPt>
            <c:idx val="4"/>
            <c:invertIfNegative val="0"/>
            <c:bubble3D val="0"/>
            <c:spPr>
              <a:solidFill>
                <a:srgbClr val="F3CF67"/>
              </a:solidFill>
              <a:ln>
                <a:noFill/>
              </a:ln>
              <a:effectLst/>
            </c:spPr>
            <c:extLst>
              <c:ext xmlns:c16="http://schemas.microsoft.com/office/drawing/2014/chart" uri="{C3380CC4-5D6E-409C-BE32-E72D297353CC}">
                <c16:uniqueId val="{00000007-2E21-A64E-820C-0394B427CE8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Nainen</c:v>
                </c:pt>
                <c:pt idx="1">
                  <c:v>Mies</c:v>
                </c:pt>
                <c:pt idx="2">
                  <c:v>Muunsukupuolinen</c:v>
                </c:pt>
                <c:pt idx="4">
                  <c:v>alle 20 vuotta</c:v>
                </c:pt>
                <c:pt idx="5">
                  <c:v>20 – 29 vuotta</c:v>
                </c:pt>
                <c:pt idx="6">
                  <c:v>30 – 39 vuotta</c:v>
                </c:pt>
                <c:pt idx="7">
                  <c:v>40 – 49 vuotta</c:v>
                </c:pt>
                <c:pt idx="8">
                  <c:v>50 – 64 vuotta</c:v>
                </c:pt>
                <c:pt idx="9">
                  <c:v>65 + vuotta</c:v>
                </c:pt>
              </c:strCache>
            </c:strRef>
          </c:cat>
          <c:val>
            <c:numRef>
              <c:f>Sheet1!$B$2:$B$11</c:f>
              <c:numCache>
                <c:formatCode>0.0</c:formatCode>
                <c:ptCount val="10"/>
                <c:pt idx="0">
                  <c:v>8.3729798183652893</c:v>
                </c:pt>
                <c:pt idx="1">
                  <c:v>8.3755474940334143</c:v>
                </c:pt>
                <c:pt idx="2">
                  <c:v>7.8510638297872344</c:v>
                </c:pt>
                <c:pt idx="4">
                  <c:v>8.6249199999999995</c:v>
                </c:pt>
                <c:pt idx="5">
                  <c:v>8.3642489495798333</c:v>
                </c:pt>
                <c:pt idx="6">
                  <c:v>8.347653751537516</c:v>
                </c:pt>
                <c:pt idx="7">
                  <c:v>8.3306181024215959</c:v>
                </c:pt>
                <c:pt idx="8">
                  <c:v>8.3734182681926157</c:v>
                </c:pt>
                <c:pt idx="9">
                  <c:v>8.534796439628483</c:v>
                </c:pt>
              </c:numCache>
            </c:numRef>
          </c:val>
          <c:extLst>
            <c:ext xmlns:c16="http://schemas.microsoft.com/office/drawing/2014/chart" uri="{C3380CC4-5D6E-409C-BE32-E72D297353CC}">
              <c16:uniqueId val="{00000006-2E21-A64E-820C-0394B427CE8A}"/>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General"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9869718170368412"/>
          <c:y val="4.0868303719659237E-2"/>
          <c:w val="0.57294998737336722"/>
          <c:h val="0.83344922925070586"/>
        </c:manualLayout>
      </c:layout>
      <c:barChart>
        <c:barDir val="bar"/>
        <c:grouping val="clustered"/>
        <c:varyColors val="0"/>
        <c:ser>
          <c:idx val="0"/>
          <c:order val="0"/>
          <c:tx>
            <c:strRef>
              <c:f>Sheet1!$B$1</c:f>
              <c:strCache>
                <c:ptCount val="1"/>
                <c:pt idx="0">
                  <c:v>Series 1</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754B-274C-B3B0-230D00D04278}"/>
              </c:ext>
            </c:extLst>
          </c:dPt>
          <c:dPt>
            <c:idx val="1"/>
            <c:invertIfNegative val="0"/>
            <c:bubble3D val="0"/>
            <c:spPr>
              <a:solidFill>
                <a:srgbClr val="FF6363"/>
              </a:solidFill>
              <a:ln>
                <a:noFill/>
              </a:ln>
              <a:effectLst/>
            </c:spPr>
            <c:extLst>
              <c:ext xmlns:c16="http://schemas.microsoft.com/office/drawing/2014/chart" uri="{C3380CC4-5D6E-409C-BE32-E72D297353CC}">
                <c16:uniqueId val="{00000003-754B-274C-B3B0-230D00D04278}"/>
              </c:ext>
            </c:extLst>
          </c:dPt>
          <c:dPt>
            <c:idx val="2"/>
            <c:invertIfNegative val="0"/>
            <c:bubble3D val="0"/>
            <c:spPr>
              <a:solidFill>
                <a:srgbClr val="002548"/>
              </a:solidFill>
              <a:ln>
                <a:noFill/>
              </a:ln>
              <a:effectLst/>
            </c:spPr>
            <c:extLst>
              <c:ext xmlns:c16="http://schemas.microsoft.com/office/drawing/2014/chart" uri="{C3380CC4-5D6E-409C-BE32-E72D297353CC}">
                <c16:uniqueId val="{00000005-754B-274C-B3B0-230D00D0427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Kyllä, painettuna</c:v>
                </c:pt>
                <c:pt idx="1">
                  <c:v>Kyllä, digitaalisena</c:v>
                </c:pt>
                <c:pt idx="2">
                  <c:v>En ole lukenut</c:v>
                </c:pt>
              </c:strCache>
            </c:strRef>
          </c:cat>
          <c:val>
            <c:numRef>
              <c:f>Sheet1!$B$2:$B$4</c:f>
              <c:numCache>
                <c:formatCode>0</c:formatCode>
                <c:ptCount val="3"/>
                <c:pt idx="0">
                  <c:v>71.851892692560895</c:v>
                </c:pt>
                <c:pt idx="1">
                  <c:v>4.740469573550552</c:v>
                </c:pt>
                <c:pt idx="2">
                  <c:v>24.097638248847925</c:v>
                </c:pt>
              </c:numCache>
            </c:numRef>
          </c:val>
          <c:extLst>
            <c:ext xmlns:c16="http://schemas.microsoft.com/office/drawing/2014/chart" uri="{C3380CC4-5D6E-409C-BE32-E72D297353CC}">
              <c16:uniqueId val="{00000006-754B-274C-B3B0-230D00D04278}"/>
            </c:ext>
          </c:extLst>
        </c:ser>
        <c:dLbls>
          <c:showLegendKey val="0"/>
          <c:showVal val="0"/>
          <c:showCatName val="0"/>
          <c:showSerName val="0"/>
          <c:showPercent val="0"/>
          <c:showBubbleSize val="0"/>
        </c:dLbls>
        <c:gapWidth val="125"/>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203191794230999"/>
          <c:y val="0.20405828426863815"/>
          <c:w val="0.44605217537451974"/>
          <c:h val="0.67245273490025792"/>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A-DC53-F647-A03A-3598FFE6282E}"/>
              </c:ext>
            </c:extLst>
          </c:dPt>
          <c:dLbls>
            <c:dLbl>
              <c:idx val="0"/>
              <c:layout>
                <c:manualLayout>
                  <c:x val="0.14861718258272846"/>
                  <c:y val="4.3685838579145897E-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644077E3-504D-1342-8D66-C909B6E3EB39}"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2AE0B3C3-AFFA-6B43-BD73-C901D1B0EA9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562016152890558"/>
                      <c:h val="0.25499486029947077"/>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21559945914356454"/>
                  <c:y val="2.4554431809392097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EF4A7942-D1A1-D048-A63E-78403AAF858B}"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7AF715E-60DC-8C4B-849A-0A505F1192A6}"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1247715821374419"/>
                      <c:h val="0.16222105732398168"/>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4611641650181312"/>
                  <c:y val="3.9917730318588127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5EBAF130-F84C-E246-A57E-2EEA2BC0232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65F168DE-47BD-C946-B14D-D99FD4050123}"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2179230503985276"/>
                      <c:h val="0.19206019148427786"/>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23210716264146022"/>
                  <c:y val="-0.147260445894606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251D3CF2-644B-C144-A641-C45A8C847876}"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0F1730E7-6C12-2D4B-A578-681E36059187}"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1512849311387566"/>
                      <c:h val="0.15922471210243808"/>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1.0183732752481224E-3"/>
                  <c:y val="-0.18767771072071937"/>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6791044232817118"/>
                      <c:h val="0.14033073773608848"/>
                    </c:manualLayout>
                  </c15:layout>
                </c:ext>
                <c:ext xmlns:c16="http://schemas.microsoft.com/office/drawing/2014/chart" uri="{C3380CC4-5D6E-409C-BE32-E72D297353CC}">
                  <c16:uniqueId val="{0000000A-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Ei kukaan muu kuin minä</c:v>
                </c:pt>
                <c:pt idx="1">
                  <c:v>Minun lisäkseni 1 henkilö</c:v>
                </c:pt>
                <c:pt idx="2">
                  <c:v>Minun lisäkseni 2 henkilöä</c:v>
                </c:pt>
                <c:pt idx="3">
                  <c:v>Minun lisäkseni 3 henkilöä</c:v>
                </c:pt>
                <c:pt idx="4">
                  <c:v>Minun lisäkseni 4 tai enemmän</c:v>
                </c:pt>
              </c:strCache>
            </c:strRef>
          </c:cat>
          <c:val>
            <c:numRef>
              <c:f>Sheet1!$B$2:$B$6</c:f>
              <c:numCache>
                <c:formatCode>0%</c:formatCode>
                <c:ptCount val="5"/>
                <c:pt idx="0">
                  <c:v>0.48</c:v>
                </c:pt>
                <c:pt idx="1">
                  <c:v>0.35</c:v>
                </c:pt>
                <c:pt idx="2">
                  <c:v>0.09</c:v>
                </c:pt>
                <c:pt idx="3">
                  <c:v>0.03</c:v>
                </c:pt>
                <c:pt idx="4">
                  <c:v>0.05</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788455887417421"/>
          <c:y val="6.4998189727150185E-2"/>
          <c:w val="0.4108786093022178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0EE0-7E45-891D-1E213FEE8669}"/>
              </c:ext>
            </c:extLst>
          </c:dPt>
          <c:dPt>
            <c:idx val="1"/>
            <c:invertIfNegative val="0"/>
            <c:bubble3D val="0"/>
            <c:spPr>
              <a:solidFill>
                <a:srgbClr val="002649"/>
              </a:solidFill>
              <a:ln>
                <a:noFill/>
              </a:ln>
              <a:effectLst/>
            </c:spPr>
            <c:extLst>
              <c:ext xmlns:c16="http://schemas.microsoft.com/office/drawing/2014/chart" uri="{C3380CC4-5D6E-409C-BE32-E72D297353CC}">
                <c16:uniqueId val="{00000003-0EE0-7E45-891D-1E213FEE8669}"/>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Luettujen juttujen osuus keskimäärin</c:v>
                </c:pt>
                <c:pt idx="1">
                  <c:v>En edes silmäillyt juttuja</c:v>
                </c:pt>
              </c:strCache>
            </c:strRef>
          </c:cat>
          <c:val>
            <c:numRef>
              <c:f>Sheet1!$B$2:$B$3</c:f>
              <c:numCache>
                <c:formatCode>0</c:formatCode>
                <c:ptCount val="2"/>
                <c:pt idx="0">
                  <c:v>54.798472679394337</c:v>
                </c:pt>
                <c:pt idx="1">
                  <c:v>3.8645408163265311</c:v>
                </c:pt>
              </c:numCache>
            </c:numRef>
          </c:val>
          <c:extLst>
            <c:ext xmlns:c16="http://schemas.microsoft.com/office/drawing/2014/chart" uri="{C3380CC4-5D6E-409C-BE32-E72D297353CC}">
              <c16:uniqueId val="{00000008-0EE0-7E45-891D-1E213FEE8669}"/>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3FED-2241-8CA5-C3763E937D46}"/>
              </c:ext>
            </c:extLst>
          </c:dPt>
          <c:dLbls>
            <c:dLbl>
              <c:idx val="0"/>
              <c:layout>
                <c:manualLayout>
                  <c:x val="0.15419179733758043"/>
                  <c:y val="-5.4201379305589936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300BE44-F5AA-6647-B5C8-CC803DB7C7A3}"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DD384B7A-EBB5-DA41-A064-D4D011F515BB}"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57987644585023"/>
                      <c:h val="0.120916652823625"/>
                    </c:manualLayout>
                  </c15:layout>
                  <c15:dlblFieldTable/>
                  <c15:showDataLabelsRange val="0"/>
                </c:ext>
                <c:ext xmlns:c16="http://schemas.microsoft.com/office/drawing/2014/chart" uri="{C3380CC4-5D6E-409C-BE32-E72D297353CC}">
                  <c16:uniqueId val="{00000001-DC53-F647-A03A-3598FFE6282E}"/>
                </c:ext>
              </c:extLst>
            </c:dLbl>
            <c:dLbl>
              <c:idx val="1"/>
              <c:layout>
                <c:manualLayout>
                  <c:x val="-0.2118228653209461"/>
                  <c:y val="8.1255638211621115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27494985775523"/>
                      <c:h val="0.20600169649976804"/>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3116968272828692"/>
                  <c:y val="8.780280441710453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73F5F0F-88CE-454B-AF77-E6B183CCD7E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5C3A6A4-52B1-3C40-9E57-6E9F8F10D35A}"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3849986865976075"/>
                      <c:h val="0.14007068246303153"/>
                    </c:manualLayout>
                  </c15:layout>
                  <c15:dlblFieldTable/>
                  <c15:showDataLabelsRange val="0"/>
                </c:ext>
                <c:ext xmlns:c16="http://schemas.microsoft.com/office/drawing/2014/chart" uri="{C3380CC4-5D6E-409C-BE32-E72D297353CC}">
                  <c16:uniqueId val="{00000005-DC53-F647-A03A-3598FFE6282E}"/>
                </c:ext>
              </c:extLst>
            </c:dLbl>
            <c:dLbl>
              <c:idx val="3"/>
              <c:layout>
                <c:manualLayout>
                  <c:x val="-0.24583084063183944"/>
                  <c:y val="-1.9306141505834248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345179012887348"/>
                      <c:h val="0.24131341055703753"/>
                    </c:manualLayout>
                  </c15:layout>
                  <c15:dlblFieldTable/>
                  <c15:showDataLabelsRange val="0"/>
                </c:ext>
                <c:ext xmlns:c16="http://schemas.microsoft.com/office/drawing/2014/chart" uri="{C3380CC4-5D6E-409C-BE32-E72D297353CC}">
                  <c16:uniqueId val="{00000007-DC53-F647-A03A-3598FFE6282E}"/>
                </c:ext>
              </c:extLst>
            </c:dLbl>
            <c:dLbl>
              <c:idx val="4"/>
              <c:layout>
                <c:manualLayout>
                  <c:x val="-8.9894033151476885E-2"/>
                  <c:y val="-0.23503114738239395"/>
                </c:manualLayout>
              </c:layout>
              <c:tx>
                <c:rich>
                  <a:bodyPr/>
                  <a:lstStyle/>
                  <a:p>
                    <a:fld id="{09AEB095-AC64-E346-B443-B8B4547DEEBA}" type="CATEGORYNAME">
                      <a:rPr lang="en-US"/>
                      <a:pPr/>
                      <a:t>[CATEGORY NAME]</a:t>
                    </a:fld>
                    <a:r>
                      <a:rPr lang="en-US" baseline="0" dirty="0"/>
                      <a:t>, </a:t>
                    </a:r>
                    <a:fld id="{02283453-902F-2A4A-89E1-033315C4D98F}" type="PERCENTAGE">
                      <a:rPr lang="en-US" baseline="0" smtClean="0"/>
                      <a:pPr/>
                      <a:t>[PERCENTAGE]</a:t>
                    </a:fld>
                    <a:endParaRPr lang="en-US" baseline="0" dirty="0"/>
                  </a:p>
                </c:rich>
              </c:tx>
              <c:showLegendKey val="1"/>
              <c:showVal val="0"/>
              <c:showCatName val="1"/>
              <c:showSerName val="0"/>
              <c:showPercent val="1"/>
              <c:showBubbleSize val="0"/>
              <c:separator>, </c:separator>
              <c:extLst>
                <c:ext xmlns:c15="http://schemas.microsoft.com/office/drawing/2012/chart" uri="{CE6537A1-D6FC-4f65-9D91-7224C49458BB}">
                  <c15:layout>
                    <c:manualLayout>
                      <c:w val="0.33648197380226708"/>
                      <c:h val="0.17068976698659713"/>
                    </c:manualLayout>
                  </c15:layout>
                  <c15:dlblFieldTable/>
                  <c15:showDataLabelsRange val="0"/>
                </c:ext>
                <c:ext xmlns:c16="http://schemas.microsoft.com/office/drawing/2014/chart" uri="{C3380CC4-5D6E-409C-BE32-E72D297353CC}">
                  <c16:uniqueId val="{00000009-3FED-2241-8CA5-C3763E937D46}"/>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Luin jutun tarkasti kokonaan</c:v>
                </c:pt>
                <c:pt idx="1">
                  <c:v>Katselin kuvia ja luin osan jutusta</c:v>
                </c:pt>
                <c:pt idx="2">
                  <c:v>Luin silmäillen</c:v>
                </c:pt>
                <c:pt idx="3">
                  <c:v>Ohitin jutun, aion tutustua siihen myöhemmin</c:v>
                </c:pt>
                <c:pt idx="4">
                  <c:v>Ohitin jutun siihen tutustumatta</c:v>
                </c:pt>
              </c:strCache>
            </c:strRef>
          </c:cat>
          <c:val>
            <c:numRef>
              <c:f>Sheet1!$B$2:$B$6</c:f>
              <c:numCache>
                <c:formatCode>General</c:formatCode>
                <c:ptCount val="5"/>
                <c:pt idx="0">
                  <c:v>63</c:v>
                </c:pt>
                <c:pt idx="1">
                  <c:v>26</c:v>
                </c:pt>
                <c:pt idx="2">
                  <c:v>10</c:v>
                </c:pt>
                <c:pt idx="3">
                  <c:v>1</c:v>
                </c:pt>
                <c:pt idx="4">
                  <c:v>0</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30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E0-EE46-A437-8B96D8E51C1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5E0-EE46-A437-8B96D8E51C13}"/>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C5E0-EE46-A437-8B96D8E51C13}"/>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C5E0-EE46-A437-8B96D8E51C13}"/>
              </c:ext>
            </c:extLst>
          </c:dPt>
          <c:dLbls>
            <c:dLbl>
              <c:idx val="0"/>
              <c:layout>
                <c:manualLayout>
                  <c:x val="0.1830603533409727"/>
                  <c:y val="-1.673478304991186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0300BE44-F5AA-6647-B5C8-CC803DB7C7A3}"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DD384B7A-EBB5-DA41-A064-D4D011F515BB}"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8846947032582382"/>
                      <c:h val="0.21395051107217103"/>
                    </c:manualLayout>
                  </c15:layout>
                  <c15:dlblFieldTable/>
                  <c15:showDataLabelsRange val="0"/>
                </c:ext>
                <c:ext xmlns:c16="http://schemas.microsoft.com/office/drawing/2014/chart" uri="{C3380CC4-5D6E-409C-BE32-E72D297353CC}">
                  <c16:uniqueId val="{00000001-C5E0-EE46-A437-8B96D8E51C13}"/>
                </c:ext>
              </c:extLst>
            </c:dLbl>
            <c:dLbl>
              <c:idx val="1"/>
              <c:layout>
                <c:manualLayout>
                  <c:x val="0.31356067247345826"/>
                  <c:y val="4.6702975295180069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527494985775523"/>
                      <c:h val="0.20600169649976804"/>
                    </c:manualLayout>
                  </c15:layout>
                  <c15:dlblFieldTable/>
                  <c15:showDataLabelsRange val="0"/>
                </c:ext>
                <c:ext xmlns:c16="http://schemas.microsoft.com/office/drawing/2014/chart" uri="{C3380CC4-5D6E-409C-BE32-E72D297353CC}">
                  <c16:uniqueId val="{00000003-C5E0-EE46-A437-8B96D8E51C13}"/>
                </c:ext>
              </c:extLst>
            </c:dLbl>
            <c:dLbl>
              <c:idx val="2"/>
              <c:layout>
                <c:manualLayout>
                  <c:x val="-0.27490626823078268"/>
                  <c:y val="3.3077005447371507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73F5F0F-88CE-454B-AF77-E6B183CCD7E0}"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F5C3A6A4-52B1-3C40-9E57-6E9F8F10D35A}"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4576002551916554"/>
                      <c:h val="0.14007068246303153"/>
                    </c:manualLayout>
                  </c15:layout>
                  <c15:dlblFieldTable/>
                  <c15:showDataLabelsRange val="0"/>
                </c:ext>
                <c:ext xmlns:c16="http://schemas.microsoft.com/office/drawing/2014/chart" uri="{C3380CC4-5D6E-409C-BE32-E72D297353CC}">
                  <c16:uniqueId val="{00000005-C5E0-EE46-A437-8B96D8E51C13}"/>
                </c:ext>
              </c:extLst>
            </c:dLbl>
            <c:dLbl>
              <c:idx val="3"/>
              <c:layout>
                <c:manualLayout>
                  <c:x val="-0.16331394147341741"/>
                  <c:y val="-0.17527466856957319"/>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081565289818887"/>
                      <c:h val="0.24131341055703753"/>
                    </c:manualLayout>
                  </c15:layout>
                  <c15:dlblFieldTable/>
                  <c15:showDataLabelsRange val="0"/>
                </c:ext>
                <c:ext xmlns:c16="http://schemas.microsoft.com/office/drawing/2014/chart" uri="{C3380CC4-5D6E-409C-BE32-E72D297353CC}">
                  <c16:uniqueId val="{00000007-C5E0-EE46-A437-8B96D8E51C13}"/>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Hyvin myönteisesti</c:v>
                </c:pt>
                <c:pt idx="1">
                  <c:v>Melko myönteisesti</c:v>
                </c:pt>
                <c:pt idx="2">
                  <c:v>Melko kielteisesti</c:v>
                </c:pt>
                <c:pt idx="3">
                  <c:v>Hyvin kielteisesti</c:v>
                </c:pt>
              </c:strCache>
            </c:strRef>
          </c:cat>
          <c:val>
            <c:numRef>
              <c:f>Sheet1!$B$2:$B$5</c:f>
              <c:numCache>
                <c:formatCode>0</c:formatCode>
                <c:ptCount val="4"/>
                <c:pt idx="0">
                  <c:v>36.068783865141484</c:v>
                </c:pt>
                <c:pt idx="1">
                  <c:v>63.218482841661647</c:v>
                </c:pt>
                <c:pt idx="2">
                  <c:v>0.65391330523780844</c:v>
                </c:pt>
                <c:pt idx="3">
                  <c:v>8.4346779048765821E-2</c:v>
                </c:pt>
              </c:numCache>
            </c:numRef>
          </c:val>
          <c:extLst>
            <c:ext xmlns:c16="http://schemas.microsoft.com/office/drawing/2014/chart" uri="{C3380CC4-5D6E-409C-BE32-E72D297353CC}">
              <c16:uniqueId val="{00000008-C5E0-EE46-A437-8B96D8E51C13}"/>
            </c:ext>
          </c:extLst>
        </c:ser>
        <c:dLbls>
          <c:showLegendKey val="0"/>
          <c:showVal val="0"/>
          <c:showCatName val="0"/>
          <c:showSerName val="0"/>
          <c:showPercent val="0"/>
          <c:showBubbleSize val="0"/>
          <c:showLeaderLines val="1"/>
        </c:dLbls>
        <c:firstSliceAng val="316"/>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036819982763916"/>
          <c:y val="4.7790767704919919E-2"/>
          <c:w val="0.43839486044105908"/>
          <c:h val="0.787003057378865"/>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3CF67"/>
              </a:solidFill>
              <a:ln>
                <a:noFill/>
              </a:ln>
              <a:effectLst/>
            </c:spPr>
            <c:extLst>
              <c:ext xmlns:c16="http://schemas.microsoft.com/office/drawing/2014/chart" uri="{C3380CC4-5D6E-409C-BE32-E72D297353CC}">
                <c16:uniqueId val="{00000001-2DA7-6A40-9CC2-7C4DE3FC077A}"/>
              </c:ext>
            </c:extLst>
          </c:dPt>
          <c:dPt>
            <c:idx val="1"/>
            <c:invertIfNegative val="0"/>
            <c:bubble3D val="0"/>
            <c:spPr>
              <a:solidFill>
                <a:srgbClr val="FF6363"/>
              </a:solidFill>
              <a:ln>
                <a:noFill/>
              </a:ln>
              <a:effectLst/>
            </c:spPr>
            <c:extLst>
              <c:ext xmlns:c16="http://schemas.microsoft.com/office/drawing/2014/chart" uri="{C3380CC4-5D6E-409C-BE32-E72D297353CC}">
                <c16:uniqueId val="{00000003-2DA7-6A40-9CC2-7C4DE3FC077A}"/>
              </c:ext>
            </c:extLst>
          </c:dPt>
          <c:dPt>
            <c:idx val="2"/>
            <c:invertIfNegative val="0"/>
            <c:bubble3D val="0"/>
            <c:spPr>
              <a:solidFill>
                <a:srgbClr val="FF6363"/>
              </a:solidFill>
              <a:ln>
                <a:noFill/>
              </a:ln>
              <a:effectLst/>
            </c:spPr>
            <c:extLst>
              <c:ext xmlns:c16="http://schemas.microsoft.com/office/drawing/2014/chart" uri="{C3380CC4-5D6E-409C-BE32-E72D297353CC}">
                <c16:uniqueId val="{00000005-2DA7-6A40-9CC2-7C4DE3FC077A}"/>
              </c:ext>
            </c:extLst>
          </c:dPt>
          <c:dPt>
            <c:idx val="3"/>
            <c:invertIfNegative val="0"/>
            <c:bubble3D val="0"/>
            <c:spPr>
              <a:solidFill>
                <a:srgbClr val="FF6363"/>
              </a:solidFill>
              <a:ln>
                <a:noFill/>
              </a:ln>
              <a:effectLst/>
            </c:spPr>
            <c:extLst>
              <c:ext xmlns:c16="http://schemas.microsoft.com/office/drawing/2014/chart" uri="{C3380CC4-5D6E-409C-BE32-E72D297353CC}">
                <c16:uniqueId val="{00000007-2DA7-6A40-9CC2-7C4DE3FC077A}"/>
              </c:ext>
            </c:extLst>
          </c:dPt>
          <c:dPt>
            <c:idx val="4"/>
            <c:invertIfNegative val="0"/>
            <c:bubble3D val="0"/>
            <c:spPr>
              <a:solidFill>
                <a:srgbClr val="FF6363"/>
              </a:solidFill>
              <a:ln>
                <a:noFill/>
              </a:ln>
              <a:effectLst/>
            </c:spPr>
            <c:extLst>
              <c:ext xmlns:c16="http://schemas.microsoft.com/office/drawing/2014/chart" uri="{C3380CC4-5D6E-409C-BE32-E72D297353CC}">
                <c16:uniqueId val="{00000009-2DA7-6A40-9CC2-7C4DE3FC077A}"/>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KOKONAISARVOSANA JUTUSTA</c:v>
                </c:pt>
                <c:pt idx="1">
                  <c:v>juttu on selkeä ja ymmärrettävä</c:v>
                </c:pt>
                <c:pt idx="2">
                  <c:v>on luotettava</c:v>
                </c:pt>
                <c:pt idx="3">
                  <c:v>juttu houkuttaa lukemaan</c:v>
                </c:pt>
                <c:pt idx="4">
                  <c:v>juttu on hyvin kirjoitettu</c:v>
                </c:pt>
              </c:strCache>
            </c:strRef>
          </c:cat>
          <c:val>
            <c:numRef>
              <c:f>Sheet1!$B$2:$B$6</c:f>
              <c:numCache>
                <c:formatCode>0.0</c:formatCode>
                <c:ptCount val="5"/>
                <c:pt idx="0">
                  <c:v>8.5</c:v>
                </c:pt>
                <c:pt idx="1">
                  <c:v>8.6779119373095135</c:v>
                </c:pt>
                <c:pt idx="2">
                  <c:v>8.6405264804344988</c:v>
                </c:pt>
                <c:pt idx="3">
                  <c:v>8.5854215166640806</c:v>
                </c:pt>
                <c:pt idx="4">
                  <c:v>8.5689350764640579</c:v>
                </c:pt>
              </c:numCache>
            </c:numRef>
          </c:val>
          <c:extLst>
            <c:ext xmlns:c16="http://schemas.microsoft.com/office/drawing/2014/chart" uri="{C3380CC4-5D6E-409C-BE32-E72D297353CC}">
              <c16:uniqueId val="{0000000A-2DA7-6A40-9CC2-7C4DE3FC077A}"/>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811179461942269"/>
          <c:y val="4.7790767704919919E-2"/>
          <c:w val="0.4506513287401574"/>
          <c:h val="0.787003057378865"/>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FB3-7D4B-B2A2-9B9FDE9999AD}"/>
              </c:ext>
            </c:extLst>
          </c:dPt>
          <c:dPt>
            <c:idx val="1"/>
            <c:invertIfNegative val="0"/>
            <c:bubble3D val="0"/>
            <c:spPr>
              <a:solidFill>
                <a:srgbClr val="FF6363"/>
              </a:solidFill>
              <a:ln>
                <a:noFill/>
              </a:ln>
              <a:effectLst/>
            </c:spPr>
            <c:extLst>
              <c:ext xmlns:c16="http://schemas.microsoft.com/office/drawing/2014/chart" uri="{C3380CC4-5D6E-409C-BE32-E72D297353CC}">
                <c16:uniqueId val="{00000003-BFB3-7D4B-B2A2-9B9FDE9999AD}"/>
              </c:ext>
            </c:extLst>
          </c:dPt>
          <c:dPt>
            <c:idx val="2"/>
            <c:invertIfNegative val="0"/>
            <c:bubble3D val="0"/>
            <c:spPr>
              <a:solidFill>
                <a:srgbClr val="FF6363"/>
              </a:solidFill>
              <a:ln>
                <a:noFill/>
              </a:ln>
              <a:effectLst/>
            </c:spPr>
            <c:extLst>
              <c:ext xmlns:c16="http://schemas.microsoft.com/office/drawing/2014/chart" uri="{C3380CC4-5D6E-409C-BE32-E72D297353CC}">
                <c16:uniqueId val="{00000005-BFB3-7D4B-B2A2-9B9FDE9999AD}"/>
              </c:ext>
            </c:extLst>
          </c:dPt>
          <c:dPt>
            <c:idx val="3"/>
            <c:invertIfNegative val="0"/>
            <c:bubble3D val="0"/>
            <c:spPr>
              <a:solidFill>
                <a:srgbClr val="FF6363"/>
              </a:solidFill>
              <a:ln>
                <a:noFill/>
              </a:ln>
              <a:effectLst/>
            </c:spPr>
            <c:extLst>
              <c:ext xmlns:c16="http://schemas.microsoft.com/office/drawing/2014/chart" uri="{C3380CC4-5D6E-409C-BE32-E72D297353CC}">
                <c16:uniqueId val="{00000007-BFB3-7D4B-B2A2-9B9FDE9999AD}"/>
              </c:ext>
            </c:extLst>
          </c:dPt>
          <c:dPt>
            <c:idx val="4"/>
            <c:invertIfNegative val="0"/>
            <c:bubble3D val="0"/>
            <c:spPr>
              <a:solidFill>
                <a:srgbClr val="FF6363"/>
              </a:solidFill>
              <a:ln>
                <a:noFill/>
              </a:ln>
              <a:effectLst/>
            </c:spPr>
            <c:extLst>
              <c:ext xmlns:c16="http://schemas.microsoft.com/office/drawing/2014/chart" uri="{C3380CC4-5D6E-409C-BE32-E72D297353CC}">
                <c16:uniqueId val="{00000009-BFB3-7D4B-B2A2-9B9FDE9999AD}"/>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juttu antaa myönteisen kuvan julkaisijasta</c:v>
                </c:pt>
                <c:pt idx="1">
                  <c:v>jutussa on hyödyllistä tietoa</c:v>
                </c:pt>
                <c:pt idx="2">
                  <c:v>pidän jutun kuvista ja ulkoasusta</c:v>
                </c:pt>
                <c:pt idx="3">
                  <c:v>tarjoaa uutta tietoa tai uutisen</c:v>
                </c:pt>
                <c:pt idx="4">
                  <c:v>juttu herättää tunteita</c:v>
                </c:pt>
              </c:strCache>
            </c:strRef>
          </c:cat>
          <c:val>
            <c:numRef>
              <c:f>Sheet1!$B$2:$B$6</c:f>
              <c:numCache>
                <c:formatCode>0.0</c:formatCode>
                <c:ptCount val="5"/>
                <c:pt idx="0">
                  <c:v>8.5122326130347812</c:v>
                </c:pt>
                <c:pt idx="1">
                  <c:v>8.4651871159431753</c:v>
                </c:pt>
                <c:pt idx="2">
                  <c:v>8.3833745880294632</c:v>
                </c:pt>
                <c:pt idx="3">
                  <c:v>8.1990380830628915</c:v>
                </c:pt>
                <c:pt idx="4">
                  <c:v>7.9727440632528808</c:v>
                </c:pt>
              </c:numCache>
            </c:numRef>
          </c:val>
          <c:extLst>
            <c:ext xmlns:c16="http://schemas.microsoft.com/office/drawing/2014/chart" uri="{C3380CC4-5D6E-409C-BE32-E72D297353CC}">
              <c16:uniqueId val="{0000000A-BFB3-7D4B-B2A2-9B9FDE9999AD}"/>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
          <c:min val="4"/>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1"/>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7232868435693595"/>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363"/>
              </a:solidFill>
              <a:ln>
                <a:noFill/>
              </a:ln>
              <a:effectLst/>
            </c:spPr>
            <c:extLst>
              <c:ext xmlns:c16="http://schemas.microsoft.com/office/drawing/2014/chart" uri="{C3380CC4-5D6E-409C-BE32-E72D297353CC}">
                <c16:uniqueId val="{00000005-270F-2E46-B540-9FBD941C266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Aukeamat ja sitä suuremmat, 3 kpl</c:v>
                </c:pt>
                <c:pt idx="1">
                  <c:v>Kokosivut, 55 kpl </c:v>
                </c:pt>
                <c:pt idx="2">
                  <c:v>Puolen sivun mainokset ja pienemmät, 22 kpl</c:v>
                </c:pt>
              </c:strCache>
            </c:strRef>
          </c:cat>
          <c:val>
            <c:numRef>
              <c:f>Sheet1!$B$2:$B$4</c:f>
              <c:numCache>
                <c:formatCode>General</c:formatCode>
                <c:ptCount val="3"/>
                <c:pt idx="0">
                  <c:v>47</c:v>
                </c:pt>
                <c:pt idx="1">
                  <c:v>40</c:v>
                </c:pt>
                <c:pt idx="2">
                  <c:v>30</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1310325209210705"/>
          <c:y val="6.4998189727150185E-2"/>
          <c:w val="0.31407178550295323"/>
          <c:h val="0.80709612716492674"/>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70F-2E46-B540-9FBD941C2668}"/>
              </c:ext>
            </c:extLst>
          </c:dPt>
          <c:dPt>
            <c:idx val="1"/>
            <c:invertIfNegative val="0"/>
            <c:bubble3D val="0"/>
            <c:spPr>
              <a:solidFill>
                <a:srgbClr val="FF6363"/>
              </a:solidFill>
              <a:ln>
                <a:noFill/>
              </a:ln>
              <a:effectLst/>
            </c:spPr>
            <c:extLst>
              <c:ext xmlns:c16="http://schemas.microsoft.com/office/drawing/2014/chart" uri="{C3380CC4-5D6E-409C-BE32-E72D297353CC}">
                <c16:uniqueId val="{00000003-270F-2E46-B540-9FBD941C2668}"/>
              </c:ext>
            </c:extLst>
          </c:dPt>
          <c:dPt>
            <c:idx val="2"/>
            <c:invertIfNegative val="0"/>
            <c:bubble3D val="0"/>
            <c:spPr>
              <a:solidFill>
                <a:srgbClr val="FF6363"/>
              </a:solidFill>
              <a:ln>
                <a:noFill/>
              </a:ln>
              <a:effectLst/>
            </c:spPr>
            <c:extLst>
              <c:ext xmlns:c16="http://schemas.microsoft.com/office/drawing/2014/chart" uri="{C3380CC4-5D6E-409C-BE32-E72D297353CC}">
                <c16:uniqueId val="{00000005-270F-2E46-B540-9FBD941C2668}"/>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Kokosivut, 1. kolmannes, 24 kpl </c:v>
                </c:pt>
                <c:pt idx="1">
                  <c:v>Kokosivut, 2. kolmannes, 9 kpl </c:v>
                </c:pt>
                <c:pt idx="2">
                  <c:v>Kokosivut, 3. kolmannes, 23 kpl </c:v>
                </c:pt>
              </c:strCache>
            </c:strRef>
          </c:cat>
          <c:val>
            <c:numRef>
              <c:f>Sheet1!$B$2:$B$4</c:f>
              <c:numCache>
                <c:formatCode>General</c:formatCode>
                <c:ptCount val="3"/>
                <c:pt idx="0">
                  <c:v>37</c:v>
                </c:pt>
                <c:pt idx="1">
                  <c:v>42</c:v>
                </c:pt>
                <c:pt idx="2">
                  <c:v>41</c:v>
                </c:pt>
              </c:numCache>
            </c:numRef>
          </c:val>
          <c:extLst>
            <c:ext xmlns:c16="http://schemas.microsoft.com/office/drawing/2014/chart" uri="{C3380CC4-5D6E-409C-BE32-E72D297353CC}">
              <c16:uniqueId val="{0000000A-270F-2E46-B540-9FBD941C2668}"/>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788455887417421"/>
          <c:y val="6.4998189727150185E-2"/>
          <c:w val="0.41087860930221787"/>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2FAF-4E4A-B006-D3F234C3FF33}"/>
              </c:ext>
            </c:extLst>
          </c:dPt>
          <c:dPt>
            <c:idx val="1"/>
            <c:invertIfNegative val="0"/>
            <c:bubble3D val="0"/>
            <c:spPr>
              <a:solidFill>
                <a:srgbClr val="FF6363"/>
              </a:solidFill>
              <a:ln>
                <a:noFill/>
              </a:ln>
              <a:effectLst/>
            </c:spPr>
            <c:extLst>
              <c:ext xmlns:c16="http://schemas.microsoft.com/office/drawing/2014/chart" uri="{C3380CC4-5D6E-409C-BE32-E72D297353CC}">
                <c16:uniqueId val="{00000003-2FAF-4E4A-B006-D3F234C3FF33}"/>
              </c:ext>
            </c:extLst>
          </c:dPt>
          <c:dPt>
            <c:idx val="2"/>
            <c:invertIfNegative val="0"/>
            <c:bubble3D val="0"/>
            <c:spPr>
              <a:solidFill>
                <a:srgbClr val="FF6363"/>
              </a:solidFill>
              <a:ln>
                <a:noFill/>
              </a:ln>
              <a:effectLst/>
            </c:spPr>
            <c:extLst>
              <c:ext xmlns:c16="http://schemas.microsoft.com/office/drawing/2014/chart" uri="{C3380CC4-5D6E-409C-BE32-E72D297353CC}">
                <c16:uniqueId val="{00000005-2FAF-4E4A-B006-D3F234C3FF33}"/>
              </c:ext>
            </c:extLst>
          </c:dPt>
          <c:dPt>
            <c:idx val="4"/>
            <c:invertIfNegative val="0"/>
            <c:bubble3D val="0"/>
            <c:spPr>
              <a:solidFill>
                <a:srgbClr val="FF6363"/>
              </a:solidFill>
              <a:ln>
                <a:noFill/>
              </a:ln>
              <a:effectLst/>
            </c:spPr>
            <c:extLst>
              <c:ext xmlns:c16="http://schemas.microsoft.com/office/drawing/2014/chart" uri="{C3380CC4-5D6E-409C-BE32-E72D297353CC}">
                <c16:uniqueId val="{00000007-2FAF-4E4A-B006-D3F234C3FF3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Perehdyin mainokseen tarkasti</c:v>
                </c:pt>
                <c:pt idx="1">
                  <c:v>Katselin mainosta ja luin osan mainoksesta</c:v>
                </c:pt>
                <c:pt idx="2">
                  <c:v>Silmäilin mainosta</c:v>
                </c:pt>
                <c:pt idx="3">
                  <c:v>Ohitin mainoksen, aion tutustua siihen myöhemmin</c:v>
                </c:pt>
                <c:pt idx="4">
                  <c:v>Ohitin mainoksen siihen tutustumatta</c:v>
                </c:pt>
              </c:strCache>
            </c:strRef>
          </c:cat>
          <c:val>
            <c:numRef>
              <c:f>Sheet1!$B$2:$B$6</c:f>
              <c:numCache>
                <c:formatCode>0</c:formatCode>
                <c:ptCount val="5"/>
                <c:pt idx="0">
                  <c:v>17.143750000000001</c:v>
                </c:pt>
                <c:pt idx="1">
                  <c:v>40.918749999999996</c:v>
                </c:pt>
                <c:pt idx="2">
                  <c:v>34.95624999999999</c:v>
                </c:pt>
                <c:pt idx="3">
                  <c:v>1.9062500000000002</c:v>
                </c:pt>
                <c:pt idx="4">
                  <c:v>5.0875000000000021</c:v>
                </c:pt>
              </c:numCache>
            </c:numRef>
          </c:val>
          <c:extLst>
            <c:ext xmlns:c16="http://schemas.microsoft.com/office/drawing/2014/chart" uri="{C3380CC4-5D6E-409C-BE32-E72D297353CC}">
              <c16:uniqueId val="{0000000A-2FAF-4E4A-B006-D3F234C3FF33}"/>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2436179461942265"/>
          <c:y val="6.4998189727150185E-2"/>
          <c:w val="0.3444013287401575"/>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C4A4-1D43-9DF0-3DC6C7279D40}"/>
              </c:ext>
            </c:extLst>
          </c:dPt>
          <c:dPt>
            <c:idx val="1"/>
            <c:invertIfNegative val="0"/>
            <c:bubble3D val="0"/>
            <c:spPr>
              <a:solidFill>
                <a:srgbClr val="FF6363"/>
              </a:solidFill>
              <a:ln>
                <a:noFill/>
              </a:ln>
              <a:effectLst/>
            </c:spPr>
            <c:extLst>
              <c:ext xmlns:c16="http://schemas.microsoft.com/office/drawing/2014/chart" uri="{C3380CC4-5D6E-409C-BE32-E72D297353CC}">
                <c16:uniqueId val="{00000003-C4A4-1D43-9DF0-3DC6C7279D40}"/>
              </c:ext>
            </c:extLst>
          </c:dPt>
          <c:dPt>
            <c:idx val="3"/>
            <c:invertIfNegative val="0"/>
            <c:bubble3D val="0"/>
            <c:spPr>
              <a:solidFill>
                <a:srgbClr val="FF6363"/>
              </a:solidFill>
              <a:ln>
                <a:noFill/>
              </a:ln>
              <a:effectLst/>
            </c:spPr>
            <c:extLst>
              <c:ext xmlns:c16="http://schemas.microsoft.com/office/drawing/2014/chart" uri="{C3380CC4-5D6E-409C-BE32-E72D297353CC}">
                <c16:uniqueId val="{00000005-02BA-2C44-B0D5-2108C325457F}"/>
              </c:ext>
            </c:extLst>
          </c:dPt>
          <c:dPt>
            <c:idx val="4"/>
            <c:invertIfNegative val="0"/>
            <c:bubble3D val="0"/>
            <c:spPr>
              <a:solidFill>
                <a:srgbClr val="FF6363"/>
              </a:solidFill>
              <a:ln>
                <a:noFill/>
              </a:ln>
              <a:effectLst/>
            </c:spPr>
            <c:extLst>
              <c:ext xmlns:c16="http://schemas.microsoft.com/office/drawing/2014/chart" uri="{C3380CC4-5D6E-409C-BE32-E72D297353CC}">
                <c16:uniqueId val="{00000007-C4A4-1D43-9DF0-3DC6C7279D4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Saa minut hakemaan lisätietoa netistä</c:v>
                </c:pt>
                <c:pt idx="1">
                  <c:v>Saa minut harkitsemaan  tuotteen tai palvelun hankkimista</c:v>
                </c:pt>
                <c:pt idx="2">
                  <c:v>Houkuttaa kokeilemaan tuotetta tai palvelua</c:v>
                </c:pt>
                <c:pt idx="3">
                  <c:v>Saa minut kertomaan tuotteesta/palvelusta/julkaisijasta ystävilleni tai tuttavilleni</c:v>
                </c:pt>
                <c:pt idx="4">
                  <c:v>Saa minut vierailemaan yrityksen verkkokaupassa tai liikkeessä.</c:v>
                </c:pt>
              </c:strCache>
            </c:strRef>
          </c:cat>
          <c:val>
            <c:numRef>
              <c:f>Sheet1!$B$2:$B$6</c:f>
              <c:numCache>
                <c:formatCode>0</c:formatCode>
                <c:ptCount val="5"/>
                <c:pt idx="0">
                  <c:v>40.01428571428572</c:v>
                </c:pt>
                <c:pt idx="1">
                  <c:v>30.181250000000006</c:v>
                </c:pt>
                <c:pt idx="2">
                  <c:v>23.113333333333333</c:v>
                </c:pt>
                <c:pt idx="3">
                  <c:v>19.912500000000001</c:v>
                </c:pt>
                <c:pt idx="4">
                  <c:v>14.146666666666667</c:v>
                </c:pt>
              </c:numCache>
            </c:numRef>
          </c:val>
          <c:extLst>
            <c:ext xmlns:c16="http://schemas.microsoft.com/office/drawing/2014/chart" uri="{C3380CC4-5D6E-409C-BE32-E72D297353CC}">
              <c16:uniqueId val="{00000008-C4A4-1D43-9DF0-3DC6C7279D40}"/>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min val="0"/>
        </c:scaling>
        <c:delete val="0"/>
        <c:axPos val="t"/>
        <c:majorGridlines>
          <c:spPr>
            <a:ln w="9525" cap="flat" cmpd="sng" algn="ctr">
              <a:solidFill>
                <a:srgbClr val="FFFFFF">
                  <a:lumMod val="85000"/>
                </a:srgb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124515935625085"/>
          <c:y val="6.4998189727150185E-2"/>
          <c:w val="0.57551272837777345"/>
          <c:h val="0.7697955207116608"/>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BCB7-3845-A02E-32FF5C98F772}"/>
              </c:ext>
            </c:extLst>
          </c:dPt>
          <c:dPt>
            <c:idx val="1"/>
            <c:invertIfNegative val="0"/>
            <c:bubble3D val="0"/>
            <c:spPr>
              <a:solidFill>
                <a:srgbClr val="FF6363"/>
              </a:solidFill>
              <a:ln>
                <a:noFill/>
              </a:ln>
              <a:effectLst/>
            </c:spPr>
            <c:extLst>
              <c:ext xmlns:c16="http://schemas.microsoft.com/office/drawing/2014/chart" uri="{C3380CC4-5D6E-409C-BE32-E72D297353CC}">
                <c16:uniqueId val="{00000003-BCB7-3845-A02E-32FF5C98F772}"/>
              </c:ext>
            </c:extLst>
          </c:dPt>
          <c:dPt>
            <c:idx val="2"/>
            <c:invertIfNegative val="0"/>
            <c:bubble3D val="0"/>
            <c:spPr>
              <a:solidFill>
                <a:srgbClr val="FF6363"/>
              </a:solidFill>
              <a:ln>
                <a:noFill/>
              </a:ln>
              <a:effectLst/>
            </c:spPr>
            <c:extLst>
              <c:ext xmlns:c16="http://schemas.microsoft.com/office/drawing/2014/chart" uri="{C3380CC4-5D6E-409C-BE32-E72D297353CC}">
                <c16:uniqueId val="{00000005-BCB7-3845-A02E-32FF5C98F772}"/>
              </c:ext>
            </c:extLst>
          </c:dPt>
          <c:dPt>
            <c:idx val="3"/>
            <c:invertIfNegative val="0"/>
            <c:bubble3D val="0"/>
            <c:spPr>
              <a:solidFill>
                <a:srgbClr val="FF6363"/>
              </a:solidFill>
              <a:ln>
                <a:noFill/>
              </a:ln>
              <a:effectLst/>
            </c:spPr>
            <c:extLst>
              <c:ext xmlns:c16="http://schemas.microsoft.com/office/drawing/2014/chart" uri="{C3380CC4-5D6E-409C-BE32-E72D297353CC}">
                <c16:uniqueId val="{00000007-BCB7-3845-A02E-32FF5C98F77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alle 20 vuotta</c:v>
                </c:pt>
                <c:pt idx="1">
                  <c:v>20 – 29 vuotta</c:v>
                </c:pt>
                <c:pt idx="2">
                  <c:v>30 – 39 vuotta</c:v>
                </c:pt>
                <c:pt idx="3">
                  <c:v>40 – 49 vuotta</c:v>
                </c:pt>
                <c:pt idx="4">
                  <c:v>50 – 64 vuotta</c:v>
                </c:pt>
                <c:pt idx="5">
                  <c:v>65 + vuotta</c:v>
                </c:pt>
              </c:strCache>
            </c:strRef>
          </c:cat>
          <c:val>
            <c:numRef>
              <c:f>Sheet1!$B$2:$B$7</c:f>
              <c:numCache>
                <c:formatCode>0</c:formatCode>
                <c:ptCount val="6"/>
                <c:pt idx="0">
                  <c:v>0.44893269143428099</c:v>
                </c:pt>
                <c:pt idx="1">
                  <c:v>7.9299028067944404</c:v>
                </c:pt>
                <c:pt idx="2">
                  <c:v>12.71748569352348</c:v>
                </c:pt>
                <c:pt idx="3">
                  <c:v>19.683513488963577</c:v>
                </c:pt>
                <c:pt idx="4">
                  <c:v>37.900163502588796</c:v>
                </c:pt>
                <c:pt idx="5">
                  <c:v>21.334707966209464</c:v>
                </c:pt>
              </c:numCache>
            </c:numRef>
          </c:val>
          <c:extLst>
            <c:ext xmlns:c16="http://schemas.microsoft.com/office/drawing/2014/chart" uri="{C3380CC4-5D6E-409C-BE32-E72D297353CC}">
              <c16:uniqueId val="{00000008-BCB7-3845-A02E-32FF5C98F772}"/>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20 ADAM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Lbls>
            <c:dLbl>
              <c:idx val="0"/>
              <c:layout>
                <c:manualLayout>
                  <c:x val="0.12460787292553166"/>
                  <c:y val="-4.7620817435381005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422570570010922"/>
                      <c:h val="9.0817463390271858E-2"/>
                    </c:manualLayout>
                  </c15:layout>
                </c:ext>
                <c:ext xmlns:c16="http://schemas.microsoft.com/office/drawing/2014/chart" uri="{C3380CC4-5D6E-409C-BE32-E72D297353CC}">
                  <c16:uniqueId val="{00000001-DC53-F647-A03A-3598FFE6282E}"/>
                </c:ext>
              </c:extLst>
            </c:dLbl>
            <c:dLbl>
              <c:idx val="1"/>
              <c:layout>
                <c:manualLayout>
                  <c:x val="0.14519148949549626"/>
                  <c:y val="0.128734685663844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2915398878448678"/>
                      <c:h val="0.15401218747852174"/>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4228086688559564"/>
                  <c:y val="5.7141059625050207E-3"/>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DC53-F647-A03A-3598FFE6282E}"/>
                </c:ext>
              </c:extLst>
            </c:dLbl>
            <c:dLbl>
              <c:idx val="3"/>
              <c:layout>
                <c:manualLayout>
                  <c:x val="-0.22259312223045738"/>
                  <c:y val="-0.10413112990892033"/>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260F6DE-7EA5-044E-9683-7FC7B837FB05}"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1352092740214723"/>
                      <c:h val="0.24131341055703753"/>
                    </c:manualLayout>
                  </c15:layout>
                  <c15:dlblFieldTable/>
                  <c15:showDataLabelsRange val="0"/>
                </c:ext>
                <c:ext xmlns:c16="http://schemas.microsoft.com/office/drawing/2014/chart" uri="{C3380CC4-5D6E-409C-BE32-E72D297353CC}">
                  <c16:uniqueId val="{00000007-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Sheet1!$A$2:$A$5</c:f>
              <c:strCache>
                <c:ptCount val="4"/>
                <c:pt idx="0">
                  <c:v>Kerran</c:v>
                </c:pt>
                <c:pt idx="1">
                  <c:v>Kaksi kertaa</c:v>
                </c:pt>
                <c:pt idx="2">
                  <c:v>Kolme kertaa</c:v>
                </c:pt>
                <c:pt idx="3">
                  <c:v>Neljä kertaa tai useammin</c:v>
                </c:pt>
              </c:strCache>
            </c:strRef>
          </c:cat>
          <c:val>
            <c:numRef>
              <c:f>Sheet1!$B$2:$B$5</c:f>
              <c:numCache>
                <c:formatCode>0%</c:formatCode>
                <c:ptCount val="4"/>
                <c:pt idx="0">
                  <c:v>0.28999999999999998</c:v>
                </c:pt>
                <c:pt idx="1">
                  <c:v>0.36</c:v>
                </c:pt>
                <c:pt idx="2">
                  <c:v>0.19</c:v>
                </c:pt>
                <c:pt idx="3">
                  <c:v>0.16</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2B-1947-BA31-753F790CBE8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C2B-1947-BA31-753F790CBE86}"/>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CC2B-1947-BA31-753F790CBE86}"/>
              </c:ext>
            </c:extLst>
          </c:dPt>
          <c:dLbls>
            <c:dLbl>
              <c:idx val="0"/>
              <c:layout>
                <c:manualLayout>
                  <c:x val="0.18034195725534316"/>
                  <c:y val="-7.3148908248171107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95671174347522"/>
                      <c:h val="9.0817463390271858E-2"/>
                    </c:manualLayout>
                  </c15:layout>
                </c:ext>
                <c:ext xmlns:c16="http://schemas.microsoft.com/office/drawing/2014/chart" uri="{C3380CC4-5D6E-409C-BE32-E72D297353CC}">
                  <c16:uniqueId val="{00000001-CC2B-1947-BA31-753F790CBE86}"/>
                </c:ext>
              </c:extLst>
            </c:dLbl>
            <c:dLbl>
              <c:idx val="1"/>
              <c:layout>
                <c:manualLayout>
                  <c:x val="-0.18542875890513683"/>
                  <c:y val="0.1462154464734461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014792998350457"/>
                      <c:h val="0.20600169649976804"/>
                    </c:manualLayout>
                  </c15:layout>
                </c:ext>
                <c:ext xmlns:c16="http://schemas.microsoft.com/office/drawing/2014/chart" uri="{C3380CC4-5D6E-409C-BE32-E72D297353CC}">
                  <c16:uniqueId val="{00000003-CC2B-1947-BA31-753F790CBE86}"/>
                </c:ext>
              </c:extLst>
            </c:dLbl>
            <c:dLbl>
              <c:idx val="2"/>
              <c:layout>
                <c:manualLayout>
                  <c:x val="-0.24083326592439661"/>
                  <c:y val="-1.6176213625388066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582916279243926"/>
                      <c:h val="0.14007068246303153"/>
                    </c:manualLayout>
                  </c15:layout>
                </c:ext>
                <c:ext xmlns:c16="http://schemas.microsoft.com/office/drawing/2014/chart" uri="{C3380CC4-5D6E-409C-BE32-E72D297353CC}">
                  <c16:uniqueId val="{00000005-CC2B-1947-BA31-753F790CBE86}"/>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nainen</c:v>
                </c:pt>
                <c:pt idx="1">
                  <c:v>mies</c:v>
                </c:pt>
                <c:pt idx="2">
                  <c:v>Muu </c:v>
                </c:pt>
              </c:strCache>
            </c:strRef>
          </c:cat>
          <c:val>
            <c:numRef>
              <c:f>Sheet1!$B$2:$B$4</c:f>
              <c:numCache>
                <c:formatCode>0</c:formatCode>
                <c:ptCount val="3"/>
                <c:pt idx="0">
                  <c:v>49.909430546412118</c:v>
                </c:pt>
                <c:pt idx="1">
                  <c:v>49.720951283739296</c:v>
                </c:pt>
                <c:pt idx="2">
                  <c:v>0.36491935483870969</c:v>
                </c:pt>
              </c:numCache>
            </c:numRef>
          </c:val>
          <c:extLst>
            <c:ext xmlns:c16="http://schemas.microsoft.com/office/drawing/2014/chart" uri="{C3380CC4-5D6E-409C-BE32-E72D297353CC}">
              <c16:uniqueId val="{00000006-CC2B-1947-BA31-753F790CBE86}"/>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735592087737782"/>
          <c:y val="3.5663574338764784E-2"/>
          <c:w val="0.47940192993449332"/>
          <c:h val="0.86724287276744316"/>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F6C2-AB46-A310-11DEEE5E6D8B}"/>
              </c:ext>
            </c:extLst>
          </c:dPt>
          <c:dPt>
            <c:idx val="1"/>
            <c:invertIfNegative val="0"/>
            <c:bubble3D val="0"/>
            <c:spPr>
              <a:solidFill>
                <a:srgbClr val="FF6363"/>
              </a:solidFill>
              <a:ln>
                <a:noFill/>
              </a:ln>
              <a:effectLst/>
            </c:spPr>
            <c:extLst>
              <c:ext xmlns:c16="http://schemas.microsoft.com/office/drawing/2014/chart" uri="{C3380CC4-5D6E-409C-BE32-E72D297353CC}">
                <c16:uniqueId val="{00000003-F6C2-AB46-A310-11DEEE5E6D8B}"/>
              </c:ext>
            </c:extLst>
          </c:dPt>
          <c:dPt>
            <c:idx val="2"/>
            <c:invertIfNegative val="0"/>
            <c:bubble3D val="0"/>
            <c:spPr>
              <a:solidFill>
                <a:srgbClr val="FF6363"/>
              </a:solidFill>
              <a:ln>
                <a:noFill/>
              </a:ln>
              <a:effectLst/>
            </c:spPr>
            <c:extLst>
              <c:ext xmlns:c16="http://schemas.microsoft.com/office/drawing/2014/chart" uri="{C3380CC4-5D6E-409C-BE32-E72D297353CC}">
                <c16:uniqueId val="{00000005-F6C2-AB46-A310-11DEEE5E6D8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Neue Haas Unica W1G Medium" panose="020B04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toimihenkilö tai asiantuntija</c:v>
                </c:pt>
                <c:pt idx="1">
                  <c:v>eläkeläinen</c:v>
                </c:pt>
                <c:pt idx="2">
                  <c:v>työntekijä</c:v>
                </c:pt>
                <c:pt idx="3">
                  <c:v>johtavassa asemassa oleva</c:v>
                </c:pt>
                <c:pt idx="4">
                  <c:v>muu yksityisyrittäjä</c:v>
                </c:pt>
                <c:pt idx="5">
                  <c:v>maatalousyrittäjä</c:v>
                </c:pt>
                <c:pt idx="6">
                  <c:v>opiskelija, koululainen</c:v>
                </c:pt>
                <c:pt idx="7">
                  <c:v>työtön</c:v>
                </c:pt>
                <c:pt idx="8">
                  <c:v>kotiäiti, -isä</c:v>
                </c:pt>
                <c:pt idx="9">
                  <c:v>muu </c:v>
                </c:pt>
              </c:strCache>
            </c:strRef>
          </c:cat>
          <c:val>
            <c:numRef>
              <c:f>Sheet1!$B$2:$B$11</c:f>
              <c:numCache>
                <c:formatCode>0</c:formatCode>
                <c:ptCount val="10"/>
                <c:pt idx="0">
                  <c:v>25.980391114890001</c:v>
                </c:pt>
                <c:pt idx="1">
                  <c:v>23.937676692528431</c:v>
                </c:pt>
                <c:pt idx="2">
                  <c:v>20.917547029439898</c:v>
                </c:pt>
                <c:pt idx="3">
                  <c:v>8.7439047720267826</c:v>
                </c:pt>
                <c:pt idx="4">
                  <c:v>6.0561802529493045</c:v>
                </c:pt>
                <c:pt idx="5">
                  <c:v>5.4829524922946113</c:v>
                </c:pt>
                <c:pt idx="6">
                  <c:v>4.8011265809331496</c:v>
                </c:pt>
                <c:pt idx="7">
                  <c:v>1.4171219045594643</c:v>
                </c:pt>
                <c:pt idx="8">
                  <c:v>0.45781698373897328</c:v>
                </c:pt>
                <c:pt idx="9">
                  <c:v>2.1322563503029013</c:v>
                </c:pt>
              </c:numCache>
            </c:numRef>
          </c:val>
          <c:extLst>
            <c:ext xmlns:c16="http://schemas.microsoft.com/office/drawing/2014/chart" uri="{C3380CC4-5D6E-409C-BE32-E72D297353CC}">
              <c16:uniqueId val="{00000006-F6C2-AB46-A310-11DEEE5E6D8B}"/>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chemeClr val="bg1">
                    <a:lumMod val="50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a:pPr>
      <a:endParaRPr lang="en-FI"/>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02236944922626"/>
          <c:y val="0.1856252436111766"/>
          <c:w val="0.49145784754135896"/>
          <c:h val="0.59609925708650624"/>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1E-1241-8845-436AA888004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C1E-1241-8845-436AA888004B}"/>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5C1E-1241-8845-436AA888004B}"/>
              </c:ext>
            </c:extLst>
          </c:dPt>
          <c:dLbls>
            <c:dLbl>
              <c:idx val="0"/>
              <c:layout>
                <c:manualLayout>
                  <c:x val="-0.20587078583326243"/>
                  <c:y val="-0.1433909656324137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95671174347522"/>
                      <c:h val="9.0817463390271858E-2"/>
                    </c:manualLayout>
                  </c15:layout>
                </c:ext>
                <c:ext xmlns:c16="http://schemas.microsoft.com/office/drawing/2014/chart" uri="{C3380CC4-5D6E-409C-BE32-E72D297353CC}">
                  <c16:uniqueId val="{00000001-5C1E-1241-8845-436AA888004B}"/>
                </c:ext>
              </c:extLst>
            </c:dLbl>
            <c:dLbl>
              <c:idx val="1"/>
              <c:layout>
                <c:manualLayout>
                  <c:x val="0.2294047147260182"/>
                  <c:y val="-0.1084675031095673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489784712924809"/>
                      <c:h val="0.20600169649976804"/>
                    </c:manualLayout>
                  </c15:layout>
                </c:ext>
                <c:ext xmlns:c16="http://schemas.microsoft.com/office/drawing/2014/chart" uri="{C3380CC4-5D6E-409C-BE32-E72D297353CC}">
                  <c16:uniqueId val="{00000003-5C1E-1241-8845-436AA888004B}"/>
                </c:ext>
              </c:extLst>
            </c:dLbl>
            <c:dLbl>
              <c:idx val="2"/>
              <c:layout>
                <c:manualLayout>
                  <c:x val="-3.7996533650185023E-2"/>
                  <c:y val="0.16669812322827918"/>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52391832886198952"/>
                      <c:h val="0.14351345231239121"/>
                    </c:manualLayout>
                  </c15:layout>
                </c:ext>
                <c:ext xmlns:c16="http://schemas.microsoft.com/office/drawing/2014/chart" uri="{C3380CC4-5D6E-409C-BE32-E72D297353CC}">
                  <c16:uniqueId val="{00000005-5C1E-1241-8845-436AA888004B}"/>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Yksin</c:v>
                </c:pt>
                <c:pt idx="1">
                  <c:v>Yhdessä muiden kanssa</c:v>
                </c:pt>
                <c:pt idx="2">
                  <c:v>En vastaa hankintapäätöksistä</c:v>
                </c:pt>
              </c:strCache>
            </c:strRef>
          </c:cat>
          <c:val>
            <c:numRef>
              <c:f>Sheet1!$B$2:$B$4</c:f>
              <c:numCache>
                <c:formatCode>0</c:formatCode>
                <c:ptCount val="3"/>
                <c:pt idx="0">
                  <c:v>11.553344425956739</c:v>
                </c:pt>
                <c:pt idx="1">
                  <c:v>25.908752079866886</c:v>
                </c:pt>
                <c:pt idx="2">
                  <c:v>62.524769828064343</c:v>
                </c:pt>
              </c:numCache>
            </c:numRef>
          </c:val>
          <c:extLst>
            <c:ext xmlns:c16="http://schemas.microsoft.com/office/drawing/2014/chart" uri="{C3380CC4-5D6E-409C-BE32-E72D297353CC}">
              <c16:uniqueId val="{00000006-5C1E-1241-8845-436AA888004B}"/>
            </c:ext>
          </c:extLst>
        </c:ser>
        <c:dLbls>
          <c:showLegendKey val="0"/>
          <c:showVal val="0"/>
          <c:showCatName val="0"/>
          <c:showSerName val="0"/>
          <c:showPercent val="0"/>
          <c:showBubbleSize val="0"/>
          <c:showLeaderLines val="1"/>
        </c:dLbls>
        <c:firstSliceAng val="30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102930470291942"/>
          <c:y val="1.2885529770938441E-2"/>
          <c:w val="0.41572854610895177"/>
          <c:h val="0.91582880486201057"/>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60FF-574F-A3EA-9A6B4C65ED65}"/>
              </c:ext>
            </c:extLst>
          </c:dPt>
          <c:dPt>
            <c:idx val="3"/>
            <c:invertIfNegative val="0"/>
            <c:bubble3D val="0"/>
            <c:spPr>
              <a:solidFill>
                <a:srgbClr val="FF6363"/>
              </a:solidFill>
              <a:ln>
                <a:noFill/>
              </a:ln>
              <a:effectLst/>
            </c:spPr>
            <c:extLst>
              <c:ext xmlns:c16="http://schemas.microsoft.com/office/drawing/2014/chart" uri="{C3380CC4-5D6E-409C-BE32-E72D297353CC}">
                <c16:uniqueId val="{00000003-1C10-4633-9FB9-6C93AAAF55B2}"/>
              </c:ext>
            </c:extLst>
          </c:dPt>
          <c:dLbls>
            <c:numFmt formatCode="#,##0" sourceLinked="0"/>
            <c:spPr>
              <a:noFill/>
              <a:ln>
                <a:noFill/>
              </a:ln>
              <a:effectLst/>
            </c:spPr>
            <c:txPr>
              <a:bodyPr rot="0" spcFirstLastPara="1" vertOverflow="ellipsis" vert="horz" wrap="square" anchor="ctr" anchorCtr="1"/>
              <a:lstStyle/>
              <a:p>
                <a:pPr>
                  <a:defRPr sz="1500" b="1" i="0" u="none" strike="noStrike" kern="1200" baseline="0">
                    <a:solidFill>
                      <a:srgbClr val="002649"/>
                    </a:solidFill>
                    <a:latin typeface="Neue Haas Unica W1G" panose="020B08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Peruskoulu</c:v>
                </c:pt>
                <c:pt idx="1">
                  <c:v>Ammattikoulu, opisto</c:v>
                </c:pt>
                <c:pt idx="2">
                  <c:v>Lukio, ylioppilas</c:v>
                </c:pt>
                <c:pt idx="3">
                  <c:v>Yliopisto, korkeakoulu, amk</c:v>
                </c:pt>
              </c:strCache>
            </c:strRef>
          </c:cat>
          <c:val>
            <c:numRef>
              <c:f>Sheet1!$B$2:$B$5</c:f>
              <c:numCache>
                <c:formatCode>General</c:formatCode>
                <c:ptCount val="4"/>
                <c:pt idx="0">
                  <c:v>4</c:v>
                </c:pt>
                <c:pt idx="1">
                  <c:v>32</c:v>
                </c:pt>
                <c:pt idx="2">
                  <c:v>10</c:v>
                </c:pt>
                <c:pt idx="3">
                  <c:v>53</c:v>
                </c:pt>
              </c:numCache>
            </c:numRef>
          </c:val>
          <c:extLst>
            <c:ext xmlns:c16="http://schemas.microsoft.com/office/drawing/2014/chart" uri="{C3380CC4-5D6E-409C-BE32-E72D297353CC}">
              <c16:uniqueId val="{0000000A-60FF-574F-A3EA-9A6B4C65ED65}"/>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8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1200"/>
      </a:pPr>
      <a:endParaRPr lang="en-FI"/>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223068930340123"/>
          <c:y val="1.2341723304572689E-3"/>
          <c:w val="0.41572854610895177"/>
          <c:h val="0.91582880486201057"/>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60FF-574F-A3EA-9A6B4C65ED65}"/>
              </c:ext>
            </c:extLst>
          </c:dPt>
          <c:dPt>
            <c:idx val="1"/>
            <c:invertIfNegative val="0"/>
            <c:bubble3D val="0"/>
            <c:spPr>
              <a:solidFill>
                <a:srgbClr val="FF6363"/>
              </a:solidFill>
              <a:ln>
                <a:noFill/>
              </a:ln>
              <a:effectLst/>
            </c:spPr>
            <c:extLst>
              <c:ext xmlns:c16="http://schemas.microsoft.com/office/drawing/2014/chart" uri="{C3380CC4-5D6E-409C-BE32-E72D297353CC}">
                <c16:uniqueId val="{00000003-60FF-574F-A3EA-9A6B4C65ED65}"/>
              </c:ext>
            </c:extLst>
          </c:dPt>
          <c:dPt>
            <c:idx val="2"/>
            <c:invertIfNegative val="0"/>
            <c:bubble3D val="0"/>
            <c:spPr>
              <a:solidFill>
                <a:srgbClr val="FF6363"/>
              </a:solidFill>
              <a:ln>
                <a:noFill/>
              </a:ln>
              <a:effectLst/>
            </c:spPr>
            <c:extLst>
              <c:ext xmlns:c16="http://schemas.microsoft.com/office/drawing/2014/chart" uri="{C3380CC4-5D6E-409C-BE32-E72D297353CC}">
                <c16:uniqueId val="{00000005-60FF-574F-A3EA-9A6B4C65ED65}"/>
              </c:ext>
            </c:extLst>
          </c:dPt>
          <c:dLbls>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2649"/>
                    </a:solidFill>
                    <a:latin typeface="Neue Haas Unica W1G" panose="020B08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Yli 100 000 asukkaan kaupunki (esim. Helsinki, Tampere, Oulu, Turku)</c:v>
                </c:pt>
                <c:pt idx="1">
                  <c:v>Kaupunki tai kunta, jossa 30 000 - 100 000 asukasta </c:v>
                </c:pt>
                <c:pt idx="2">
                  <c:v>Kaupunki tai kunta, jossa 5 000 - 30 000 asukasta </c:v>
                </c:pt>
                <c:pt idx="3">
                  <c:v>Alle 5 000 asukkaan maaseututaajama/maaseutumainen kunta</c:v>
                </c:pt>
              </c:strCache>
            </c:strRef>
          </c:cat>
          <c:val>
            <c:numRef>
              <c:f>Sheet1!$B$2:$B$5</c:f>
              <c:numCache>
                <c:formatCode>General</c:formatCode>
                <c:ptCount val="4"/>
                <c:pt idx="0">
                  <c:v>42</c:v>
                </c:pt>
                <c:pt idx="1">
                  <c:v>26</c:v>
                </c:pt>
                <c:pt idx="2">
                  <c:v>25</c:v>
                </c:pt>
                <c:pt idx="3">
                  <c:v>7</c:v>
                </c:pt>
              </c:numCache>
            </c:numRef>
          </c:val>
          <c:extLst>
            <c:ext xmlns:c16="http://schemas.microsoft.com/office/drawing/2014/chart" uri="{C3380CC4-5D6E-409C-BE32-E72D297353CC}">
              <c16:uniqueId val="{0000000A-60FF-574F-A3EA-9A6B4C65ED65}"/>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2649"/>
                </a:solidFill>
                <a:latin typeface="Neue Haas Unica W1G" panose="020B08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1200"/>
      </a:pPr>
      <a:endParaRPr lang="en-FI"/>
    </a:p>
  </c:txPr>
  <c:externalData r:id="rId4">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637674193162371"/>
          <c:y val="0.22870471574795187"/>
          <c:w val="0.49145784754135896"/>
          <c:h val="0.59609925708650624"/>
        </c:manualLayout>
      </c:layout>
      <c:doughnutChart>
        <c:varyColors val="1"/>
        <c:ser>
          <c:idx val="0"/>
          <c:order val="0"/>
          <c:tx>
            <c:strRef>
              <c:f>Sheet1!$B$1</c:f>
              <c:strCache>
                <c:ptCount val="1"/>
                <c:pt idx="0">
                  <c:v>Series 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A65-4373-B5CA-BD1C537A8D8F}"/>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A65-4373-B5CA-BD1C537A8D8F}"/>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9A65-4373-B5CA-BD1C537A8D8F}"/>
              </c:ext>
            </c:extLst>
          </c:dPt>
          <c:dLbls>
            <c:dLbl>
              <c:idx val="0"/>
              <c:layout>
                <c:manualLayout>
                  <c:x val="-0.12219811252716123"/>
                  <c:y val="-0.1433909656324137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16058467096142"/>
                      <c:h val="9.0817463390271858E-2"/>
                    </c:manualLayout>
                  </c15:layout>
                </c:ext>
                <c:ext xmlns:c16="http://schemas.microsoft.com/office/drawing/2014/chart" uri="{C3380CC4-5D6E-409C-BE32-E72D297353CC}">
                  <c16:uniqueId val="{00000001-9A65-4373-B5CA-BD1C537A8D8F}"/>
                </c:ext>
              </c:extLst>
            </c:dLbl>
            <c:dLbl>
              <c:idx val="1"/>
              <c:layout>
                <c:manualLayout>
                  <c:x val="0.15099035583576856"/>
                  <c:y val="-8.8649330653928758E-4"/>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2019129770506413"/>
                      <c:h val="0.20600169649976804"/>
                    </c:manualLayout>
                  </c15:layout>
                </c:ext>
                <c:ext xmlns:c16="http://schemas.microsoft.com/office/drawing/2014/chart" uri="{C3380CC4-5D6E-409C-BE32-E72D297353CC}">
                  <c16:uniqueId val="{00000003-9A65-4373-B5CA-BD1C537A8D8F}"/>
                </c:ext>
              </c:extLst>
            </c:dLbl>
            <c:dLbl>
              <c:idx val="2"/>
              <c:layout>
                <c:manualLayout>
                  <c:x val="-0.22321040410678247"/>
                  <c:y val="3.5279395672051128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9352307849132716"/>
                      <c:h val="0.14007068246303153"/>
                    </c:manualLayout>
                  </c15:layout>
                </c:ext>
                <c:ext xmlns:c16="http://schemas.microsoft.com/office/drawing/2014/chart" uri="{C3380CC4-5D6E-409C-BE32-E72D297353CC}">
                  <c16:uniqueId val="{00000005-9A65-4373-B5CA-BD1C537A8D8F}"/>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Asun yksin</c:v>
                </c:pt>
                <c:pt idx="1">
                  <c:v>Puolison/kumppanin kanssa, ei kotona asuvia lapsia </c:v>
                </c:pt>
                <c:pt idx="2">
                  <c:v>Perhe, jossa kotona olevia lapsia </c:v>
                </c:pt>
              </c:strCache>
            </c:strRef>
          </c:cat>
          <c:val>
            <c:numRef>
              <c:f>Sheet1!$B$2:$B$4</c:f>
              <c:numCache>
                <c:formatCode>0%</c:formatCode>
                <c:ptCount val="3"/>
                <c:pt idx="0">
                  <c:v>0.18</c:v>
                </c:pt>
                <c:pt idx="1">
                  <c:v>0.5</c:v>
                </c:pt>
                <c:pt idx="2">
                  <c:v>0.32</c:v>
                </c:pt>
              </c:numCache>
            </c:numRef>
          </c:val>
          <c:extLst>
            <c:ext xmlns:c16="http://schemas.microsoft.com/office/drawing/2014/chart" uri="{C3380CC4-5D6E-409C-BE32-E72D297353CC}">
              <c16:uniqueId val="{00000006-9A65-4373-B5CA-BD1C537A8D8F}"/>
            </c:ext>
          </c:extLst>
        </c:ser>
        <c:dLbls>
          <c:showLegendKey val="0"/>
          <c:showVal val="0"/>
          <c:showCatName val="0"/>
          <c:showSerName val="0"/>
          <c:showPercent val="0"/>
          <c:showBubbleSize val="0"/>
          <c:showLeaderLines val="1"/>
        </c:dLbls>
        <c:firstSliceAng val="29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352052490408985"/>
          <c:y val="0"/>
          <c:w val="0.41572854610895177"/>
          <c:h val="0.91582880486201057"/>
        </c:manualLayout>
      </c:layout>
      <c:barChart>
        <c:barDir val="bar"/>
        <c:grouping val="clustered"/>
        <c:varyColors val="0"/>
        <c:ser>
          <c:idx val="0"/>
          <c:order val="0"/>
          <c:tx>
            <c:strRef>
              <c:f>Sheet1!$B$1</c:f>
              <c:strCache>
                <c:ptCount val="1"/>
                <c:pt idx="0">
                  <c:v>20 ADAM</c:v>
                </c:pt>
              </c:strCache>
            </c:strRef>
          </c:tx>
          <c:spPr>
            <a:solidFill>
              <a:srgbClr val="FF6363"/>
            </a:solidFill>
            <a:ln>
              <a:noFill/>
            </a:ln>
            <a:effectLst/>
          </c:spPr>
          <c:invertIfNegative val="0"/>
          <c:dPt>
            <c:idx val="0"/>
            <c:invertIfNegative val="0"/>
            <c:bubble3D val="0"/>
            <c:spPr>
              <a:solidFill>
                <a:srgbClr val="FF6363"/>
              </a:solidFill>
              <a:ln>
                <a:noFill/>
              </a:ln>
              <a:effectLst/>
            </c:spPr>
            <c:extLst>
              <c:ext xmlns:c16="http://schemas.microsoft.com/office/drawing/2014/chart" uri="{C3380CC4-5D6E-409C-BE32-E72D297353CC}">
                <c16:uniqueId val="{00000001-7487-4EAA-8EDB-4B03A27250C1}"/>
              </c:ext>
            </c:extLst>
          </c:dPt>
          <c:dPt>
            <c:idx val="1"/>
            <c:invertIfNegative val="0"/>
            <c:bubble3D val="0"/>
            <c:spPr>
              <a:solidFill>
                <a:srgbClr val="FF6363"/>
              </a:solidFill>
              <a:ln>
                <a:noFill/>
              </a:ln>
              <a:effectLst/>
            </c:spPr>
            <c:extLst>
              <c:ext xmlns:c16="http://schemas.microsoft.com/office/drawing/2014/chart" uri="{C3380CC4-5D6E-409C-BE32-E72D297353CC}">
                <c16:uniqueId val="{00000003-7487-4EAA-8EDB-4B03A27250C1}"/>
              </c:ext>
            </c:extLst>
          </c:dPt>
          <c:dPt>
            <c:idx val="2"/>
            <c:invertIfNegative val="0"/>
            <c:bubble3D val="0"/>
            <c:spPr>
              <a:solidFill>
                <a:srgbClr val="FF6363"/>
              </a:solidFill>
              <a:ln>
                <a:noFill/>
              </a:ln>
              <a:effectLst/>
            </c:spPr>
            <c:extLst>
              <c:ext xmlns:c16="http://schemas.microsoft.com/office/drawing/2014/chart" uri="{C3380CC4-5D6E-409C-BE32-E72D297353CC}">
                <c16:uniqueId val="{00000005-7487-4EAA-8EDB-4B03A27250C1}"/>
              </c:ext>
            </c:extLst>
          </c:dPt>
          <c:dPt>
            <c:idx val="5"/>
            <c:invertIfNegative val="0"/>
            <c:bubble3D val="0"/>
            <c:spPr>
              <a:solidFill>
                <a:srgbClr val="002548"/>
              </a:solidFill>
              <a:ln>
                <a:noFill/>
              </a:ln>
              <a:effectLst/>
            </c:spPr>
            <c:extLst>
              <c:ext xmlns:c16="http://schemas.microsoft.com/office/drawing/2014/chart" uri="{C3380CC4-5D6E-409C-BE32-E72D297353CC}">
                <c16:uniqueId val="{00000000-3183-471D-B2A7-6EB9DAF578A9}"/>
              </c:ext>
            </c:extLst>
          </c:dPt>
          <c:dLbls>
            <c:numFmt formatCode="#,##0" sourceLinked="0"/>
            <c:spPr>
              <a:noFill/>
              <a:ln>
                <a:noFill/>
              </a:ln>
              <a:effectLst/>
            </c:spPr>
            <c:txPr>
              <a:bodyPr rot="0" spcFirstLastPara="1" vertOverflow="ellipsis" vert="horz" wrap="square" anchor="ctr" anchorCtr="1"/>
              <a:lstStyle/>
              <a:p>
                <a:pPr>
                  <a:defRPr sz="1500" b="0" i="0" u="none" strike="noStrike" kern="1200" baseline="0">
                    <a:solidFill>
                      <a:srgbClr val="002649"/>
                    </a:solidFill>
                    <a:latin typeface="Neue Haas Unica W1G Medium" panose="020B0504030206020203" pitchFamily="34" charset="0"/>
                    <a:ea typeface="+mn-ea"/>
                    <a:cs typeface="+mn-cs"/>
                  </a:defRPr>
                </a:pPr>
                <a:endParaRPr lang="en-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Alle 35 000 € / vuosi</c:v>
                </c:pt>
                <c:pt idx="1">
                  <c:v>35 000 – 75 000 € / vuosi</c:v>
                </c:pt>
                <c:pt idx="2">
                  <c:v>75 001 - 100 000 €/vuosi</c:v>
                </c:pt>
                <c:pt idx="3">
                  <c:v>100 001 – 150 000 € / vuosi</c:v>
                </c:pt>
                <c:pt idx="4">
                  <c:v>Yli 150 000 € / vuosi</c:v>
                </c:pt>
                <c:pt idx="5">
                  <c:v>En halua vastata</c:v>
                </c:pt>
              </c:strCache>
            </c:strRef>
          </c:cat>
          <c:val>
            <c:numRef>
              <c:f>Sheet1!$B$2:$B$7</c:f>
              <c:numCache>
                <c:formatCode>General</c:formatCode>
                <c:ptCount val="6"/>
                <c:pt idx="0">
                  <c:v>14</c:v>
                </c:pt>
                <c:pt idx="1">
                  <c:v>38</c:v>
                </c:pt>
                <c:pt idx="2">
                  <c:v>19</c:v>
                </c:pt>
                <c:pt idx="3">
                  <c:v>12</c:v>
                </c:pt>
                <c:pt idx="4">
                  <c:v>6</c:v>
                </c:pt>
                <c:pt idx="5">
                  <c:v>11</c:v>
                </c:pt>
              </c:numCache>
            </c:numRef>
          </c:val>
          <c:extLst>
            <c:ext xmlns:c16="http://schemas.microsoft.com/office/drawing/2014/chart" uri="{C3380CC4-5D6E-409C-BE32-E72D297353CC}">
              <c16:uniqueId val="{00000006-7487-4EAA-8EDB-4B03A27250C1}"/>
            </c:ext>
          </c:extLst>
        </c:ser>
        <c:dLbls>
          <c:dLblPos val="outEnd"/>
          <c:showLegendKey val="0"/>
          <c:showVal val="1"/>
          <c:showCatName val="0"/>
          <c:showSerName val="0"/>
          <c:showPercent val="0"/>
          <c:showBubbleSize val="0"/>
        </c:dLbls>
        <c:gapWidth val="100"/>
        <c:axId val="834619376"/>
        <c:axId val="595507024"/>
      </c:barChart>
      <c:catAx>
        <c:axId val="834619376"/>
        <c:scaling>
          <c:orientation val="maxMin"/>
        </c:scaling>
        <c:delete val="0"/>
        <c:axPos val="l"/>
        <c:numFmt formatCode="0.0\ %"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rgbClr val="002649"/>
                </a:solidFill>
                <a:latin typeface="Neue Haas Unica W1G" panose="020B0504030206020203" pitchFamily="34" charset="0"/>
                <a:ea typeface="+mn-ea"/>
                <a:cs typeface="+mn-cs"/>
              </a:defRPr>
            </a:pPr>
            <a:endParaRPr lang="en-FI"/>
          </a:p>
        </c:txPr>
        <c:crossAx val="595507024"/>
        <c:crosses val="autoZero"/>
        <c:auto val="1"/>
        <c:lblAlgn val="ctr"/>
        <c:lblOffset val="100"/>
        <c:noMultiLvlLbl val="0"/>
      </c:catAx>
      <c:valAx>
        <c:axId val="595507024"/>
        <c:scaling>
          <c:orientation val="minMax"/>
          <c:max val="100"/>
        </c:scaling>
        <c:delete val="0"/>
        <c:axPos val="t"/>
        <c:majorGridlines>
          <c:spPr>
            <a:ln w="9525" cap="flat" cmpd="sng" algn="ctr">
              <a:solidFill>
                <a:srgbClr val="FFFFFF">
                  <a:lumMod val="85000"/>
                </a:srgbClr>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Neue Haas Unica W1G" panose="020B0504030206020203" pitchFamily="34" charset="0"/>
                <a:ea typeface="+mn-ea"/>
                <a:cs typeface="+mn-cs"/>
              </a:defRPr>
            </a:pPr>
            <a:endParaRPr lang="en-FI"/>
          </a:p>
        </c:txPr>
        <c:crossAx val="834619376"/>
        <c:crosses val="autoZero"/>
        <c:crossBetween val="between"/>
        <c:majorUnit val="20"/>
      </c:valAx>
      <c:spPr>
        <a:noFill/>
        <a:ln>
          <a:noFill/>
        </a:ln>
        <a:effectLst/>
      </c:spPr>
    </c:plotArea>
    <c:plotVisOnly val="1"/>
    <c:dispBlanksAs val="gap"/>
    <c:showDLblsOverMax val="0"/>
    <c:extLst/>
  </c:chart>
  <c:spPr>
    <a:noFill/>
    <a:ln>
      <a:noFill/>
    </a:ln>
    <a:effectLst/>
  </c:spPr>
  <c:txPr>
    <a:bodyPr/>
    <a:lstStyle/>
    <a:p>
      <a:pPr>
        <a:defRPr sz="1200" b="0" i="0">
          <a:latin typeface="Neue Haas Unica W1G" panose="020B0504030206020203" pitchFamily="34" charset="0"/>
        </a:defRPr>
      </a:pPr>
      <a:endParaRPr lang="en-FI"/>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564705995359399"/>
          <c:y val="3.4812121695402654E-2"/>
          <c:w val="0.41701151705353573"/>
          <c:h val="0.93037575660919469"/>
        </c:manualLayout>
      </c:layout>
      <c:doughnutChart>
        <c:varyColors val="1"/>
        <c:ser>
          <c:idx val="0"/>
          <c:order val="0"/>
          <c:tx>
            <c:strRef>
              <c:f>Sheet1!$B$1</c:f>
              <c:strCache>
                <c:ptCount val="1"/>
                <c:pt idx="0">
                  <c:v>Series 1</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925-684A-90E4-17AC5DC39F78}"/>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D925-684A-90E4-17AC5DC39F78}"/>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925-684A-90E4-17AC5DC39F78}"/>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D925-684A-90E4-17AC5DC39F78}"/>
              </c:ext>
            </c:extLst>
          </c:dPt>
          <c:dPt>
            <c:idx val="4"/>
            <c:bubble3D val="0"/>
            <c:spPr>
              <a:solidFill>
                <a:srgbClr val="FF6464"/>
              </a:solidFill>
              <a:ln w="19050">
                <a:solidFill>
                  <a:schemeClr val="lt1"/>
                </a:solidFill>
              </a:ln>
              <a:effectLst/>
            </c:spPr>
            <c:extLst>
              <c:ext xmlns:c16="http://schemas.microsoft.com/office/drawing/2014/chart" uri="{C3380CC4-5D6E-409C-BE32-E72D297353CC}">
                <c16:uniqueId val="{00000009-ECBE-4C42-82CD-275E39350CA4}"/>
              </c:ext>
            </c:extLst>
          </c:dPt>
          <c:dLbls>
            <c:dLbl>
              <c:idx val="0"/>
              <c:layout>
                <c:manualLayout>
                  <c:x val="-0.2143914439003142"/>
                  <c:y val="-0.1130659218986504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8CF7F00D-1088-324F-8E83-6FE76D00FE5E}"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CE187DFB-CA8D-2447-8A60-B90FA01BAB94}"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999005198732058"/>
                      <c:h val="0.20600163254750145"/>
                    </c:manualLayout>
                  </c15:layout>
                  <c15:dlblFieldTable/>
                  <c15:showDataLabelsRange val="0"/>
                </c:ext>
                <c:ext xmlns:c16="http://schemas.microsoft.com/office/drawing/2014/chart" uri="{C3380CC4-5D6E-409C-BE32-E72D297353CC}">
                  <c16:uniqueId val="{00000001-D925-684A-90E4-17AC5DC39F78}"/>
                </c:ext>
              </c:extLst>
            </c:dLbl>
            <c:dLbl>
              <c:idx val="1"/>
              <c:layout>
                <c:manualLayout>
                  <c:x val="9.3506408726983667E-2"/>
                  <c:y val="-0.16579524344469831"/>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D925-684A-90E4-17AC5DC39F78}"/>
                </c:ext>
              </c:extLst>
            </c:dLbl>
            <c:dLbl>
              <c:idx val="2"/>
              <c:layout>
                <c:manualLayout>
                  <c:x val="0.16799518659456186"/>
                  <c:y val="-4.0268042594018658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89309179265846"/>
                      <c:h val="0.1501188619273528"/>
                    </c:manualLayout>
                  </c15:layout>
                </c:ext>
                <c:ext xmlns:c16="http://schemas.microsoft.com/office/drawing/2014/chart" uri="{C3380CC4-5D6E-409C-BE32-E72D297353CC}">
                  <c16:uniqueId val="{00000005-D925-684A-90E4-17AC5DC39F78}"/>
                </c:ext>
              </c:extLst>
            </c:dLbl>
            <c:dLbl>
              <c:idx val="3"/>
              <c:layout>
                <c:manualLayout>
                  <c:x val="0.14103091625125144"/>
                  <c:y val="3.9658896864331147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564312E6-6FCB-C64D-9F0C-1D1E790922CE}" type="CATEGORYNAME">
                      <a:rPr lang="en-US" dirty="0"/>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47C402F5-157E-D04D-A90D-DB553CECB9E8}"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0354893330383203"/>
                      <c:h val="0.15614774208520421"/>
                    </c:manualLayout>
                  </c15:layout>
                  <c15:dlblFieldTable/>
                  <c15:showDataLabelsRange val="0"/>
                </c:ext>
                <c:ext xmlns:c16="http://schemas.microsoft.com/office/drawing/2014/chart" uri="{C3380CC4-5D6E-409C-BE32-E72D297353CC}">
                  <c16:uniqueId val="{00000007-D925-684A-90E4-17AC5DC39F78}"/>
                </c:ext>
              </c:extLst>
            </c:dLbl>
            <c:dLbl>
              <c:idx val="4"/>
              <c:layout>
                <c:manualLayout>
                  <c:x val="-0.21045087258860345"/>
                  <c:y val="4.612396969973364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ECBE-4C42-82CD-275E39350CA4}"/>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Sheet1!$A$2:$A$6</c:f>
              <c:strCache>
                <c:ptCount val="5"/>
                <c:pt idx="0">
                  <c:v>Tämä on minulle uusi lehti</c:v>
                </c:pt>
                <c:pt idx="1">
                  <c:v>Alle vuoden</c:v>
                </c:pt>
                <c:pt idx="2">
                  <c:v>1-2 vuotta</c:v>
                </c:pt>
                <c:pt idx="3">
                  <c:v>3-5 vuotta</c:v>
                </c:pt>
                <c:pt idx="4">
                  <c:v>Yli 5 vuotta</c:v>
                </c:pt>
              </c:strCache>
            </c:strRef>
          </c:cat>
          <c:val>
            <c:numRef>
              <c:f>Sheet1!$B$2:$B$6</c:f>
              <c:numCache>
                <c:formatCode>0%</c:formatCode>
                <c:ptCount val="5"/>
                <c:pt idx="0">
                  <c:v>2.5555628703094142E-2</c:v>
                </c:pt>
                <c:pt idx="1">
                  <c:v>5.7069453587886766E-2</c:v>
                </c:pt>
                <c:pt idx="2">
                  <c:v>8.5478275181040134E-2</c:v>
                </c:pt>
                <c:pt idx="3">
                  <c:v>0.16661224489795917</c:v>
                </c:pt>
                <c:pt idx="4">
                  <c:v>0.66489623107307438</c:v>
                </c:pt>
              </c:numCache>
            </c:numRef>
          </c:val>
          <c:extLst>
            <c:ext xmlns:c16="http://schemas.microsoft.com/office/drawing/2014/chart" uri="{C3380CC4-5D6E-409C-BE32-E72D297353CC}">
              <c16:uniqueId val="{0000000A-D925-684A-90E4-17AC5DC39F7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82981344415285"/>
          <c:y val="0.17996578991196685"/>
          <c:w val="0.41701151705353573"/>
          <c:h val="0.93037575660919469"/>
        </c:manualLayout>
      </c:layout>
      <c:doughnutChart>
        <c:varyColors val="1"/>
        <c:ser>
          <c:idx val="0"/>
          <c:order val="0"/>
          <c:tx>
            <c:strRef>
              <c:f>Sheet1!$B$1</c:f>
              <c:strCache>
                <c:ptCount val="1"/>
                <c:pt idx="0">
                  <c:v>20 ADMA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C53-F647-A03A-3598FFE628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C53-F647-A03A-3598FFE6282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DC53-F647-A03A-3598FFE6282E}"/>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DC53-F647-A03A-3598FFE6282E}"/>
              </c:ext>
            </c:extLst>
          </c:dPt>
          <c:dLbls>
            <c:dLbl>
              <c:idx val="0"/>
              <c:layout>
                <c:manualLayout>
                  <c:x val="0.19816958415074692"/>
                  <c:y val="-0.10781919630208729"/>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7565348676480556"/>
                      <c:h val="0.1564884221539514"/>
                    </c:manualLayout>
                  </c15:layout>
                </c:ext>
                <c:ext xmlns:c16="http://schemas.microsoft.com/office/drawing/2014/chart" uri="{C3380CC4-5D6E-409C-BE32-E72D297353CC}">
                  <c16:uniqueId val="{00000001-DC53-F647-A03A-3598FFE6282E}"/>
                </c:ext>
              </c:extLst>
            </c:dLbl>
            <c:dLbl>
              <c:idx val="1"/>
              <c:layout>
                <c:manualLayout>
                  <c:x val="0.22683258523306701"/>
                  <c:y val="3.1315545725020912E-2"/>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7EB12DD8-D898-8F4F-89BC-C5B55DF9FA2D}" type="CATEGORYNAME">
                      <a:rPr lang="en-US"/>
                      <a:pPr>
                        <a:defRPr sz="1600">
                          <a:solidFill>
                            <a:schemeClr val="accent2"/>
                          </a:solidFill>
                          <a:latin typeface="Neue Haas Unica W1G Medium" panose="020B0404030206020203" pitchFamily="34" charset="0"/>
                        </a:defRPr>
                      </a:pPr>
                      <a:t>[CATEGORY NAME]</a:t>
                    </a:fld>
                    <a:r>
                      <a:rPr lang="en-US" baseline="0" dirty="0"/>
                      <a:t>, </a:t>
                    </a:r>
                    <a:br>
                      <a:rPr lang="en-US" baseline="0" dirty="0"/>
                    </a:br>
                    <a:fld id="{9AD3FF43-56F8-E74E-B31C-FDB568C82B82}" type="PERCENTAGE">
                      <a:rPr lang="en-US" baseline="0" smtClean="0"/>
                      <a:pPr>
                        <a:defRPr sz="1600">
                          <a:solidFill>
                            <a:schemeClr val="accent2"/>
                          </a:solidFill>
                          <a:latin typeface="Neue Haas Unica W1G Medium" panose="020B0404030206020203" pitchFamily="34" charset="0"/>
                        </a:defRPr>
                      </a:pPr>
                      <a:t>[PERCENTAGE]</a:t>
                    </a:fld>
                    <a:endParaRPr lang="en-US"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132080178193605"/>
                      <c:h val="0.20600169649976804"/>
                    </c:manualLayout>
                  </c15:layout>
                  <c15:dlblFieldTable/>
                  <c15:showDataLabelsRange val="0"/>
                </c:ext>
                <c:ext xmlns:c16="http://schemas.microsoft.com/office/drawing/2014/chart" uri="{C3380CC4-5D6E-409C-BE32-E72D297353CC}">
                  <c16:uniqueId val="{00000003-DC53-F647-A03A-3598FFE6282E}"/>
                </c:ext>
              </c:extLst>
            </c:dLbl>
            <c:dLbl>
              <c:idx val="2"/>
              <c:layout>
                <c:manualLayout>
                  <c:x val="-0.22813240188874506"/>
                  <c:y val="9.0539094365591072E-2"/>
                </c:manualLayout>
              </c:layout>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9874206431030197"/>
                      <c:h val="0.14007068246303153"/>
                    </c:manualLayout>
                  </c15:layout>
                </c:ext>
                <c:ext xmlns:c16="http://schemas.microsoft.com/office/drawing/2014/chart" uri="{C3380CC4-5D6E-409C-BE32-E72D297353CC}">
                  <c16:uniqueId val="{00000005-DC53-F647-A03A-3598FFE6282E}"/>
                </c:ext>
              </c:extLst>
            </c:dLbl>
            <c:dLbl>
              <c:idx val="3"/>
              <c:layout>
                <c:manualLayout>
                  <c:x val="-0.16160723578090982"/>
                  <c:y val="-0.24915449717871269"/>
                </c:manualLayout>
              </c:layout>
              <c:tx>
                <c:rich>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fld id="{D96D44B3-4489-2C4D-8078-599B49B8F444}" type="CATEGORYNAME">
                      <a:rPr lang="fi-FI"/>
                      <a:pPr>
                        <a:defRPr sz="1600">
                          <a:solidFill>
                            <a:schemeClr val="accent2"/>
                          </a:solidFill>
                          <a:latin typeface="Neue Haas Unica W1G Medium" panose="020B0404030206020203" pitchFamily="34" charset="0"/>
                        </a:defRPr>
                      </a:pPr>
                      <a:t>[CATEGORY NAME]</a:t>
                    </a:fld>
                    <a:r>
                      <a:rPr lang="fi-FI" baseline="0" dirty="0"/>
                      <a:t>, </a:t>
                    </a:r>
                    <a:br>
                      <a:rPr lang="fi-FI" baseline="0" dirty="0"/>
                    </a:br>
                    <a:fld id="{4260F6DE-7EA5-044E-9683-7FC7B837FB05}" type="PERCENTAGE">
                      <a:rPr lang="fi-FI" baseline="0" smtClean="0"/>
                      <a:pPr>
                        <a:defRPr sz="1600">
                          <a:solidFill>
                            <a:schemeClr val="accent2"/>
                          </a:solidFill>
                          <a:latin typeface="Neue Haas Unica W1G Medium" panose="020B0404030206020203" pitchFamily="34" charset="0"/>
                        </a:defRPr>
                      </a:pPr>
                      <a:t>[PERCENTAGE]</a:t>
                    </a:fld>
                    <a:endParaRPr lang="fi-FI" baseline="0" dirty="0"/>
                  </a:p>
                </c:rich>
              </c:tx>
              <c:spPr>
                <a:noFill/>
                <a:ln>
                  <a:noFill/>
                </a:ln>
                <a:effectLst/>
              </c:spPr>
              <c:txPr>
                <a:bodyPr rot="0" spcFirstLastPara="1" vertOverflow="overflow" horzOverflow="overflow" vert="horz" wrap="square" lIns="38100" tIns="19050" rIns="38100" bIns="19050" anchor="t"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24074651562491514"/>
                      <c:h val="0.24131341055703753"/>
                    </c:manualLayout>
                  </c15:layout>
                  <c15:dlblFieldTable/>
                  <c15:showDataLabelsRange val="0"/>
                </c:ext>
                <c:ext xmlns:c16="http://schemas.microsoft.com/office/drawing/2014/chart" uri="{C3380CC4-5D6E-409C-BE32-E72D297353CC}">
                  <c16:uniqueId val="{00000007-DC53-F647-A03A-3598FFE6282E}"/>
                </c:ext>
              </c:extLst>
            </c:dLbl>
            <c:spPr>
              <a:noFill/>
              <a:ln>
                <a:noFill/>
              </a:ln>
              <a:effectLst/>
            </c:spPr>
            <c:txPr>
              <a:bodyPr rot="0" spcFirstLastPara="1" vertOverflow="overflow" horzOverflow="overflow" vert="horz" wrap="square" lIns="38100" tIns="19050" rIns="38100" bIns="19050" anchor="ctr" anchorCtr="1">
                <a:spAutoFit/>
              </a:bodyPr>
              <a:lstStyle/>
              <a:p>
                <a:pPr>
                  <a:defRPr sz="1600" b="0" i="0" u="none" strike="noStrike" kern="1200" baseline="0">
                    <a:solidFill>
                      <a:schemeClr val="accent2"/>
                    </a:solidFill>
                    <a:latin typeface="Neue Haas Unica W1G Medium" panose="020B0404030206020203" pitchFamily="34" charset="0"/>
                    <a:ea typeface="+mn-ea"/>
                    <a:cs typeface="+mn-cs"/>
                  </a:defRPr>
                </a:pPr>
                <a:endParaRPr lang="en-FI"/>
              </a:p>
            </c:txPr>
            <c:showLegendKey val="1"/>
            <c:showVal val="0"/>
            <c:showCatName val="1"/>
            <c:showSerName val="0"/>
            <c:showPercent val="1"/>
            <c:showBubbleSize val="0"/>
            <c:separator>, </c:separator>
            <c:showLeaderLines val="1"/>
            <c:leaderLines>
              <c:spPr>
                <a:ln w="9525" cap="rnd" cmpd="sng" algn="ctr">
                  <a:solidFill>
                    <a:schemeClr val="tx1"/>
                  </a:solidFill>
                  <a:prstDash val="dash"/>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Sheet1!$A$2:$A$4</c:f>
              <c:strCache>
                <c:ptCount val="3"/>
                <c:pt idx="0">
                  <c:v>Olen lukenut enemmän</c:v>
                </c:pt>
                <c:pt idx="1">
                  <c:v>Olen lukenut vähemmän</c:v>
                </c:pt>
                <c:pt idx="2">
                  <c:v>Ei vaikutusta</c:v>
                </c:pt>
              </c:strCache>
            </c:strRef>
          </c:cat>
          <c:val>
            <c:numRef>
              <c:f>Sheet1!$B$2:$B$4</c:f>
              <c:numCache>
                <c:formatCode>0</c:formatCode>
                <c:ptCount val="3"/>
                <c:pt idx="0">
                  <c:v>19.881250000000001</c:v>
                </c:pt>
                <c:pt idx="1">
                  <c:v>4.3875000000000002</c:v>
                </c:pt>
                <c:pt idx="2">
                  <c:v>75.725000000000009</c:v>
                </c:pt>
              </c:numCache>
            </c:numRef>
          </c:val>
          <c:extLst>
            <c:ext xmlns:c16="http://schemas.microsoft.com/office/drawing/2014/chart" uri="{C3380CC4-5D6E-409C-BE32-E72D297353CC}">
              <c16:uniqueId val="{00000008-DC53-F647-A03A-3598FFE628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7334536537664"/>
          <c:y val="0.10759733663865541"/>
          <c:w val="0.7857554464513935"/>
          <c:h val="0.73273079799231811"/>
        </c:manualLayout>
      </c:layout>
      <c:lineChart>
        <c:grouping val="standard"/>
        <c:varyColors val="0"/>
        <c:ser>
          <c:idx val="0"/>
          <c:order val="0"/>
          <c:tx>
            <c:strRef>
              <c:f>Taul1!$B$1</c:f>
              <c:strCache>
                <c:ptCount val="1"/>
                <c:pt idx="0">
                  <c:v>Sarja 1</c:v>
                </c:pt>
              </c:strCache>
            </c:strRef>
          </c:tx>
          <c:spPr>
            <a:ln w="28575" cap="rnd">
              <a:solidFill>
                <a:schemeClr val="accent1"/>
              </a:solidFill>
              <a:round/>
            </a:ln>
            <a:effectLst/>
          </c:spPr>
          <c:marker>
            <c:symbol val="none"/>
          </c:marker>
          <c:dLbls>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Neue Haas Unica W1G" panose="020B0504030206020203" pitchFamily="34" charset="0"/>
                    <a:ea typeface="+mn-ea"/>
                    <a:cs typeface="+mn-cs"/>
                  </a:defRPr>
                </a:pPr>
                <a:endParaRPr lang="en-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15-24 vuotta</c:v>
                </c:pt>
                <c:pt idx="1">
                  <c:v>25-34 vuotta</c:v>
                </c:pt>
                <c:pt idx="2">
                  <c:v>35-44 vuotta</c:v>
                </c:pt>
                <c:pt idx="3">
                  <c:v>45-54 vuotta</c:v>
                </c:pt>
                <c:pt idx="4">
                  <c:v>55-64 vuotta</c:v>
                </c:pt>
                <c:pt idx="5">
                  <c:v>65+ vuotta</c:v>
                </c:pt>
              </c:strCache>
            </c:strRef>
          </c:cat>
          <c:val>
            <c:numRef>
              <c:f>Taul1!$B$2:$B$7</c:f>
              <c:numCache>
                <c:formatCode>General</c:formatCode>
                <c:ptCount val="6"/>
                <c:pt idx="0">
                  <c:v>77</c:v>
                </c:pt>
                <c:pt idx="1">
                  <c:v>79</c:v>
                </c:pt>
                <c:pt idx="2">
                  <c:v>84</c:v>
                </c:pt>
                <c:pt idx="3">
                  <c:v>86</c:v>
                </c:pt>
                <c:pt idx="4">
                  <c:v>85</c:v>
                </c:pt>
                <c:pt idx="5">
                  <c:v>84</c:v>
                </c:pt>
              </c:numCache>
            </c:numRef>
          </c:val>
          <c:smooth val="0"/>
          <c:extLst>
            <c:ext xmlns:c16="http://schemas.microsoft.com/office/drawing/2014/chart" uri="{C3380CC4-5D6E-409C-BE32-E72D297353CC}">
              <c16:uniqueId val="{00000000-E93E-054B-AFAD-76DF8E6B6F0D}"/>
            </c:ext>
          </c:extLst>
        </c:ser>
        <c:dLbls>
          <c:dLblPos val="ctr"/>
          <c:showLegendKey val="0"/>
          <c:showVal val="1"/>
          <c:showCatName val="0"/>
          <c:showSerName val="0"/>
          <c:showPercent val="0"/>
          <c:showBubbleSize val="0"/>
        </c:dLbls>
        <c:smooth val="0"/>
        <c:axId val="953832895"/>
        <c:axId val="1119961391"/>
      </c:lineChart>
      <c:catAx>
        <c:axId val="953832895"/>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Neue Haas Unica W1G" panose="020B0504030206020203" pitchFamily="34" charset="0"/>
                <a:ea typeface="+mn-ea"/>
                <a:cs typeface="+mn-cs"/>
              </a:defRPr>
            </a:pPr>
            <a:endParaRPr lang="en-FI"/>
          </a:p>
        </c:txPr>
        <c:crossAx val="1119961391"/>
        <c:crosses val="autoZero"/>
        <c:auto val="1"/>
        <c:lblAlgn val="ctr"/>
        <c:lblOffset val="100"/>
        <c:noMultiLvlLbl val="0"/>
      </c:catAx>
      <c:valAx>
        <c:axId val="1119961391"/>
        <c:scaling>
          <c:orientation val="minMax"/>
          <c:max val="100"/>
        </c:scaling>
        <c:delete val="1"/>
        <c:axPos val="l"/>
        <c:majorGridlines>
          <c:spPr>
            <a:ln w="12700" cap="flat" cmpd="sng" algn="ctr">
              <a:solidFill>
                <a:schemeClr val="bg1">
                  <a:lumMod val="85000"/>
                </a:schemeClr>
              </a:solidFill>
              <a:prstDash val="dash"/>
              <a:round/>
            </a:ln>
            <a:effectLst/>
          </c:spPr>
        </c:majorGridlines>
        <c:numFmt formatCode="General" sourceLinked="1"/>
        <c:majorTickMark val="none"/>
        <c:minorTickMark val="none"/>
        <c:tickLblPos val="nextTo"/>
        <c:crossAx val="9538328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8000"/>
      </a:schemeClr>
    </a:solidFill>
    <a:ln>
      <a:noFill/>
    </a:ln>
    <a:effectLst/>
  </c:spPr>
  <c:txPr>
    <a:bodyPr/>
    <a:lstStyle/>
    <a:p>
      <a:pPr>
        <a:defRPr>
          <a:latin typeface="Neue Haas Unica W1G" panose="020B0504030206020203" pitchFamily="34" charset="0"/>
        </a:defRPr>
      </a:pPr>
      <a:endParaRPr lang="en-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7334536537664"/>
          <c:y val="0.10759733663865541"/>
          <c:w val="0.7857554464513935"/>
          <c:h val="0.73273079799231811"/>
        </c:manualLayout>
      </c:layout>
      <c:lineChart>
        <c:grouping val="standard"/>
        <c:varyColors val="0"/>
        <c:ser>
          <c:idx val="0"/>
          <c:order val="0"/>
          <c:tx>
            <c:strRef>
              <c:f>Taul1!$B$1</c:f>
              <c:strCache>
                <c:ptCount val="1"/>
                <c:pt idx="0">
                  <c:v>Sarja 1</c:v>
                </c:pt>
              </c:strCache>
            </c:strRef>
          </c:tx>
          <c:spPr>
            <a:ln w="28575" cap="rnd">
              <a:solidFill>
                <a:schemeClr val="accent1"/>
              </a:solidFill>
              <a:round/>
            </a:ln>
            <a:effectLst/>
          </c:spPr>
          <c:marker>
            <c:symbol val="none"/>
          </c:marker>
          <c:dLbls>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Neue Haas Unica W1G" panose="020B0504030206020203" pitchFamily="34" charset="0"/>
                    <a:ea typeface="+mn-ea"/>
                    <a:cs typeface="+mn-cs"/>
                  </a:defRPr>
                </a:pPr>
                <a:endParaRPr lang="en-FI"/>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15-24 vuotta</c:v>
                </c:pt>
                <c:pt idx="1">
                  <c:v>25-34 vuotta</c:v>
                </c:pt>
                <c:pt idx="2">
                  <c:v>35-44 vuotta</c:v>
                </c:pt>
                <c:pt idx="3">
                  <c:v>45-54 vuotta</c:v>
                </c:pt>
                <c:pt idx="4">
                  <c:v>55-64 vuotta</c:v>
                </c:pt>
                <c:pt idx="5">
                  <c:v>65+ vuotta</c:v>
                </c:pt>
              </c:strCache>
            </c:strRef>
          </c:cat>
          <c:val>
            <c:numRef>
              <c:f>Taul1!$B$2:$B$7</c:f>
              <c:numCache>
                <c:formatCode>General</c:formatCode>
                <c:ptCount val="6"/>
                <c:pt idx="0">
                  <c:v>79</c:v>
                </c:pt>
                <c:pt idx="1">
                  <c:v>85</c:v>
                </c:pt>
                <c:pt idx="2">
                  <c:v>88</c:v>
                </c:pt>
                <c:pt idx="3">
                  <c:v>91</c:v>
                </c:pt>
                <c:pt idx="4">
                  <c:v>89</c:v>
                </c:pt>
                <c:pt idx="5">
                  <c:v>84</c:v>
                </c:pt>
              </c:numCache>
            </c:numRef>
          </c:val>
          <c:smooth val="0"/>
          <c:extLst>
            <c:ext xmlns:c16="http://schemas.microsoft.com/office/drawing/2014/chart" uri="{C3380CC4-5D6E-409C-BE32-E72D297353CC}">
              <c16:uniqueId val="{00000000-E93E-054B-AFAD-76DF8E6B6F0D}"/>
            </c:ext>
          </c:extLst>
        </c:ser>
        <c:dLbls>
          <c:dLblPos val="ctr"/>
          <c:showLegendKey val="0"/>
          <c:showVal val="1"/>
          <c:showCatName val="0"/>
          <c:showSerName val="0"/>
          <c:showPercent val="0"/>
          <c:showBubbleSize val="0"/>
        </c:dLbls>
        <c:smooth val="0"/>
        <c:axId val="953832895"/>
        <c:axId val="1119961391"/>
      </c:lineChart>
      <c:catAx>
        <c:axId val="953832895"/>
        <c:scaling>
          <c:orientation val="minMax"/>
        </c:scaling>
        <c:delete val="0"/>
        <c:axPos val="b"/>
        <c:numFmt formatCode="General" sourceLinked="1"/>
        <c:majorTickMark val="none"/>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Neue Haas Unica W1G" panose="020B0504030206020203" pitchFamily="34" charset="0"/>
                <a:ea typeface="+mn-ea"/>
                <a:cs typeface="+mn-cs"/>
              </a:defRPr>
            </a:pPr>
            <a:endParaRPr lang="en-FI"/>
          </a:p>
        </c:txPr>
        <c:crossAx val="1119961391"/>
        <c:crosses val="autoZero"/>
        <c:auto val="1"/>
        <c:lblAlgn val="ctr"/>
        <c:lblOffset val="100"/>
        <c:noMultiLvlLbl val="0"/>
      </c:catAx>
      <c:valAx>
        <c:axId val="1119961391"/>
        <c:scaling>
          <c:orientation val="minMax"/>
          <c:max val="100"/>
        </c:scaling>
        <c:delete val="1"/>
        <c:axPos val="l"/>
        <c:majorGridlines>
          <c:spPr>
            <a:ln w="12700" cap="flat" cmpd="sng" algn="ctr">
              <a:solidFill>
                <a:schemeClr val="bg1">
                  <a:lumMod val="85000"/>
                </a:schemeClr>
              </a:solidFill>
              <a:prstDash val="dash"/>
              <a:round/>
            </a:ln>
            <a:effectLst/>
          </c:spPr>
        </c:majorGridlines>
        <c:numFmt formatCode="General" sourceLinked="1"/>
        <c:majorTickMark val="none"/>
        <c:minorTickMark val="none"/>
        <c:tickLblPos val="nextTo"/>
        <c:crossAx val="9538328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8000"/>
      </a:schemeClr>
    </a:solidFill>
    <a:ln>
      <a:noFill/>
    </a:ln>
    <a:effectLst/>
  </c:spPr>
  <c:txPr>
    <a:bodyPr/>
    <a:lstStyle/>
    <a:p>
      <a:pPr>
        <a:defRPr>
          <a:latin typeface="Neue Haas Unica W1G" panose="020B0504030206020203" pitchFamily="34" charset="0"/>
        </a:defRPr>
      </a:pPr>
      <a:endParaRPr lang="en-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116731-4676-4049-B778-C85831E1F5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dirty="0">
              <a:latin typeface="Neue Haas Unica W1G" panose="020B0504030206020203" pitchFamily="34" charset="0"/>
            </a:endParaRPr>
          </a:p>
        </p:txBody>
      </p:sp>
      <p:sp>
        <p:nvSpPr>
          <p:cNvPr id="3" name="Date Placeholder 2">
            <a:extLst>
              <a:ext uri="{FF2B5EF4-FFF2-40B4-BE49-F238E27FC236}">
                <a16:creationId xmlns:a16="http://schemas.microsoft.com/office/drawing/2014/main" id="{4C5C887A-2D2F-E940-8170-CB98732492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303909-B5E8-FB4E-AFE4-A87166A88C34}" type="datetimeFigureOut">
              <a:rPr lang="en-FI" smtClean="0">
                <a:latin typeface="Neue Haas Unica W1G" panose="020B0504030206020203" pitchFamily="34" charset="0"/>
              </a:rPr>
              <a:t>08/06/2021</a:t>
            </a:fld>
            <a:endParaRPr lang="en-FI" dirty="0">
              <a:latin typeface="Neue Haas Unica W1G" panose="020B0504030206020203" pitchFamily="34" charset="0"/>
            </a:endParaRPr>
          </a:p>
        </p:txBody>
      </p:sp>
      <p:sp>
        <p:nvSpPr>
          <p:cNvPr id="4" name="Footer Placeholder 3">
            <a:extLst>
              <a:ext uri="{FF2B5EF4-FFF2-40B4-BE49-F238E27FC236}">
                <a16:creationId xmlns:a16="http://schemas.microsoft.com/office/drawing/2014/main" id="{66B4AAC1-5A48-8D47-9036-9B35BA37D1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dirty="0">
              <a:latin typeface="Neue Haas Unica W1G" panose="020B0504030206020203" pitchFamily="34" charset="0"/>
            </a:endParaRPr>
          </a:p>
        </p:txBody>
      </p:sp>
      <p:sp>
        <p:nvSpPr>
          <p:cNvPr id="5" name="Slide Number Placeholder 4">
            <a:extLst>
              <a:ext uri="{FF2B5EF4-FFF2-40B4-BE49-F238E27FC236}">
                <a16:creationId xmlns:a16="http://schemas.microsoft.com/office/drawing/2014/main" id="{63DB4C95-5904-FB43-9FE2-1A5C1BAD6A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F5268-A0E2-674D-AEA0-0DAD3129F1B4}" type="slidenum">
              <a:rPr lang="en-FI" smtClean="0">
                <a:latin typeface="Neue Haas Unica W1G" panose="020B0504030206020203" pitchFamily="34" charset="0"/>
              </a:rPr>
              <a:t>‹#›</a:t>
            </a:fld>
            <a:endParaRPr lang="en-FI" dirty="0">
              <a:latin typeface="Neue Haas Unica W1G" panose="020B0504030206020203" pitchFamily="34" charset="0"/>
            </a:endParaRPr>
          </a:p>
        </p:txBody>
      </p:sp>
    </p:spTree>
    <p:extLst>
      <p:ext uri="{BB962C8B-B14F-4D97-AF65-F5344CB8AC3E}">
        <p14:creationId xmlns:p14="http://schemas.microsoft.com/office/powerpoint/2010/main" val="266135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eue Haas Unica W1G" panose="020B0504030206020203" pitchFamily="34" charset="0"/>
              </a:defRPr>
            </a:lvl1pPr>
          </a:lstStyle>
          <a:p>
            <a:endParaRPr lang="en-F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eue Haas Unica W1G" panose="020B0504030206020203" pitchFamily="34" charset="0"/>
              </a:defRPr>
            </a:lvl1pPr>
          </a:lstStyle>
          <a:p>
            <a:fld id="{C4E458E5-F7A7-9540-B300-0997209ECD22}" type="datetimeFigureOut">
              <a:rPr lang="en-FI" smtClean="0"/>
              <a:pPr/>
              <a:t>08/06/2021</a:t>
            </a:fld>
            <a:endParaRPr lang="en-F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eue Haas Unica W1G" panose="020B0504030206020203" pitchFamily="34" charset="0"/>
              </a:defRPr>
            </a:lvl1pPr>
          </a:lstStyle>
          <a:p>
            <a:endParaRPr lang="en-F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eue Haas Unica W1G" panose="020B0504030206020203" pitchFamily="34" charset="0"/>
              </a:defRPr>
            </a:lvl1pPr>
          </a:lstStyle>
          <a:p>
            <a:fld id="{ECE063A0-E1D9-054C-B6B8-9DCE4E3BD599}" type="slidenum">
              <a:rPr lang="en-FI" smtClean="0"/>
              <a:pPr/>
              <a:t>‹#›</a:t>
            </a:fld>
            <a:endParaRPr lang="en-FI" dirty="0"/>
          </a:p>
        </p:txBody>
      </p:sp>
    </p:spTree>
    <p:extLst>
      <p:ext uri="{BB962C8B-B14F-4D97-AF65-F5344CB8AC3E}">
        <p14:creationId xmlns:p14="http://schemas.microsoft.com/office/powerpoint/2010/main" val="22871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eue Haas Unica W1G" panose="020B0504030206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a:t>
            </a:fld>
            <a:endParaRPr lang="en-FI" dirty="0"/>
          </a:p>
        </p:txBody>
      </p:sp>
    </p:spTree>
    <p:extLst>
      <p:ext uri="{BB962C8B-B14F-4D97-AF65-F5344CB8AC3E}">
        <p14:creationId xmlns:p14="http://schemas.microsoft.com/office/powerpoint/2010/main" val="405597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13</a:t>
            </a:fld>
            <a:endParaRPr lang="en-FI" dirty="0"/>
          </a:p>
        </p:txBody>
      </p:sp>
    </p:spTree>
    <p:extLst>
      <p:ext uri="{BB962C8B-B14F-4D97-AF65-F5344CB8AC3E}">
        <p14:creationId xmlns:p14="http://schemas.microsoft.com/office/powerpoint/2010/main" val="241996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14</a:t>
            </a:fld>
            <a:endParaRPr lang="en-FI" dirty="0"/>
          </a:p>
        </p:txBody>
      </p:sp>
    </p:spTree>
    <p:extLst>
      <p:ext uri="{BB962C8B-B14F-4D97-AF65-F5344CB8AC3E}">
        <p14:creationId xmlns:p14="http://schemas.microsoft.com/office/powerpoint/2010/main" val="319747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17</a:t>
            </a:fld>
            <a:endParaRPr lang="en-FI" dirty="0"/>
          </a:p>
        </p:txBody>
      </p:sp>
    </p:spTree>
    <p:extLst>
      <p:ext uri="{BB962C8B-B14F-4D97-AF65-F5344CB8AC3E}">
        <p14:creationId xmlns:p14="http://schemas.microsoft.com/office/powerpoint/2010/main" val="482724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18</a:t>
            </a:fld>
            <a:endParaRPr lang="en-FI" dirty="0"/>
          </a:p>
        </p:txBody>
      </p:sp>
    </p:spTree>
    <p:extLst>
      <p:ext uri="{BB962C8B-B14F-4D97-AF65-F5344CB8AC3E}">
        <p14:creationId xmlns:p14="http://schemas.microsoft.com/office/powerpoint/2010/main" val="1254497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19</a:t>
            </a:fld>
            <a:endParaRPr lang="en-FI" dirty="0"/>
          </a:p>
        </p:txBody>
      </p:sp>
    </p:spTree>
    <p:extLst>
      <p:ext uri="{BB962C8B-B14F-4D97-AF65-F5344CB8AC3E}">
        <p14:creationId xmlns:p14="http://schemas.microsoft.com/office/powerpoint/2010/main" val="2699170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20</a:t>
            </a:fld>
            <a:endParaRPr lang="en-FI" dirty="0"/>
          </a:p>
        </p:txBody>
      </p:sp>
    </p:spTree>
    <p:extLst>
      <p:ext uri="{BB962C8B-B14F-4D97-AF65-F5344CB8AC3E}">
        <p14:creationId xmlns:p14="http://schemas.microsoft.com/office/powerpoint/2010/main" val="60150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21</a:t>
            </a:fld>
            <a:endParaRPr lang="en-FI" dirty="0"/>
          </a:p>
        </p:txBody>
      </p:sp>
    </p:spTree>
    <p:extLst>
      <p:ext uri="{BB962C8B-B14F-4D97-AF65-F5344CB8AC3E}">
        <p14:creationId xmlns:p14="http://schemas.microsoft.com/office/powerpoint/2010/main" val="130486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22</a:t>
            </a:fld>
            <a:endParaRPr lang="en-FI" dirty="0"/>
          </a:p>
        </p:txBody>
      </p:sp>
    </p:spTree>
    <p:extLst>
      <p:ext uri="{BB962C8B-B14F-4D97-AF65-F5344CB8AC3E}">
        <p14:creationId xmlns:p14="http://schemas.microsoft.com/office/powerpoint/2010/main" val="34658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23</a:t>
            </a:fld>
            <a:endParaRPr lang="en-FI" dirty="0"/>
          </a:p>
        </p:txBody>
      </p:sp>
    </p:spTree>
    <p:extLst>
      <p:ext uri="{BB962C8B-B14F-4D97-AF65-F5344CB8AC3E}">
        <p14:creationId xmlns:p14="http://schemas.microsoft.com/office/powerpoint/2010/main" val="896390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24</a:t>
            </a:fld>
            <a:endParaRPr lang="en-FI" dirty="0"/>
          </a:p>
        </p:txBody>
      </p:sp>
    </p:spTree>
    <p:extLst>
      <p:ext uri="{BB962C8B-B14F-4D97-AF65-F5344CB8AC3E}">
        <p14:creationId xmlns:p14="http://schemas.microsoft.com/office/powerpoint/2010/main" val="3068112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a:t>
            </a:fld>
            <a:endParaRPr lang="en-FI" dirty="0"/>
          </a:p>
        </p:txBody>
      </p:sp>
    </p:spTree>
    <p:extLst>
      <p:ext uri="{BB962C8B-B14F-4D97-AF65-F5344CB8AC3E}">
        <p14:creationId xmlns:p14="http://schemas.microsoft.com/office/powerpoint/2010/main" val="3748925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32</a:t>
            </a:fld>
            <a:endParaRPr lang="en-FI" dirty="0"/>
          </a:p>
        </p:txBody>
      </p:sp>
    </p:spTree>
    <p:extLst>
      <p:ext uri="{BB962C8B-B14F-4D97-AF65-F5344CB8AC3E}">
        <p14:creationId xmlns:p14="http://schemas.microsoft.com/office/powerpoint/2010/main" val="2608732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33</a:t>
            </a:fld>
            <a:endParaRPr lang="en-FI" dirty="0"/>
          </a:p>
        </p:txBody>
      </p:sp>
    </p:spTree>
    <p:extLst>
      <p:ext uri="{BB962C8B-B14F-4D97-AF65-F5344CB8AC3E}">
        <p14:creationId xmlns:p14="http://schemas.microsoft.com/office/powerpoint/2010/main" val="1750754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34</a:t>
            </a:fld>
            <a:endParaRPr lang="en-FI" dirty="0"/>
          </a:p>
        </p:txBody>
      </p:sp>
    </p:spTree>
    <p:extLst>
      <p:ext uri="{BB962C8B-B14F-4D97-AF65-F5344CB8AC3E}">
        <p14:creationId xmlns:p14="http://schemas.microsoft.com/office/powerpoint/2010/main" val="2807647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35</a:t>
            </a:fld>
            <a:endParaRPr lang="en-FI" dirty="0"/>
          </a:p>
        </p:txBody>
      </p:sp>
    </p:spTree>
    <p:extLst>
      <p:ext uri="{BB962C8B-B14F-4D97-AF65-F5344CB8AC3E}">
        <p14:creationId xmlns:p14="http://schemas.microsoft.com/office/powerpoint/2010/main" val="1842280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36</a:t>
            </a:fld>
            <a:endParaRPr lang="en-FI" dirty="0"/>
          </a:p>
        </p:txBody>
      </p:sp>
    </p:spTree>
    <p:extLst>
      <p:ext uri="{BB962C8B-B14F-4D97-AF65-F5344CB8AC3E}">
        <p14:creationId xmlns:p14="http://schemas.microsoft.com/office/powerpoint/2010/main" val="4294220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37</a:t>
            </a:fld>
            <a:endParaRPr lang="en-FI" dirty="0"/>
          </a:p>
        </p:txBody>
      </p:sp>
    </p:spTree>
    <p:extLst>
      <p:ext uri="{BB962C8B-B14F-4D97-AF65-F5344CB8AC3E}">
        <p14:creationId xmlns:p14="http://schemas.microsoft.com/office/powerpoint/2010/main" val="1069683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38</a:t>
            </a:fld>
            <a:endParaRPr lang="en-FI" dirty="0"/>
          </a:p>
        </p:txBody>
      </p:sp>
    </p:spTree>
    <p:extLst>
      <p:ext uri="{BB962C8B-B14F-4D97-AF65-F5344CB8AC3E}">
        <p14:creationId xmlns:p14="http://schemas.microsoft.com/office/powerpoint/2010/main" val="421256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39</a:t>
            </a:fld>
            <a:endParaRPr lang="en-FI" dirty="0"/>
          </a:p>
        </p:txBody>
      </p:sp>
    </p:spTree>
    <p:extLst>
      <p:ext uri="{BB962C8B-B14F-4D97-AF65-F5344CB8AC3E}">
        <p14:creationId xmlns:p14="http://schemas.microsoft.com/office/powerpoint/2010/main" val="2047096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40</a:t>
            </a:fld>
            <a:endParaRPr lang="en-FI" dirty="0"/>
          </a:p>
        </p:txBody>
      </p:sp>
    </p:spTree>
    <p:extLst>
      <p:ext uri="{BB962C8B-B14F-4D97-AF65-F5344CB8AC3E}">
        <p14:creationId xmlns:p14="http://schemas.microsoft.com/office/powerpoint/2010/main" val="1778934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41</a:t>
            </a:fld>
            <a:endParaRPr lang="en-FI" dirty="0"/>
          </a:p>
        </p:txBody>
      </p:sp>
    </p:spTree>
    <p:extLst>
      <p:ext uri="{BB962C8B-B14F-4D97-AF65-F5344CB8AC3E}">
        <p14:creationId xmlns:p14="http://schemas.microsoft.com/office/powerpoint/2010/main" val="42447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a:t>
            </a:fld>
            <a:endParaRPr lang="en-FI" dirty="0"/>
          </a:p>
        </p:txBody>
      </p:sp>
    </p:spTree>
    <p:extLst>
      <p:ext uri="{BB962C8B-B14F-4D97-AF65-F5344CB8AC3E}">
        <p14:creationId xmlns:p14="http://schemas.microsoft.com/office/powerpoint/2010/main" val="116236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42</a:t>
            </a:fld>
            <a:endParaRPr lang="en-FI" dirty="0"/>
          </a:p>
        </p:txBody>
      </p:sp>
    </p:spTree>
    <p:extLst>
      <p:ext uri="{BB962C8B-B14F-4D97-AF65-F5344CB8AC3E}">
        <p14:creationId xmlns:p14="http://schemas.microsoft.com/office/powerpoint/2010/main" val="1652077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43</a:t>
            </a:fld>
            <a:endParaRPr lang="en-FI" dirty="0"/>
          </a:p>
        </p:txBody>
      </p:sp>
    </p:spTree>
    <p:extLst>
      <p:ext uri="{BB962C8B-B14F-4D97-AF65-F5344CB8AC3E}">
        <p14:creationId xmlns:p14="http://schemas.microsoft.com/office/powerpoint/2010/main" val="2314255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44</a:t>
            </a:fld>
            <a:endParaRPr lang="en-FI" dirty="0"/>
          </a:p>
        </p:txBody>
      </p:sp>
    </p:spTree>
    <p:extLst>
      <p:ext uri="{BB962C8B-B14F-4D97-AF65-F5344CB8AC3E}">
        <p14:creationId xmlns:p14="http://schemas.microsoft.com/office/powerpoint/2010/main" val="963575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45</a:t>
            </a:fld>
            <a:endParaRPr lang="en-FI" dirty="0"/>
          </a:p>
        </p:txBody>
      </p:sp>
    </p:spTree>
    <p:extLst>
      <p:ext uri="{BB962C8B-B14F-4D97-AF65-F5344CB8AC3E}">
        <p14:creationId xmlns:p14="http://schemas.microsoft.com/office/powerpoint/2010/main" val="308255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46</a:t>
            </a:fld>
            <a:endParaRPr lang="en-FI" dirty="0"/>
          </a:p>
        </p:txBody>
      </p:sp>
    </p:spTree>
    <p:extLst>
      <p:ext uri="{BB962C8B-B14F-4D97-AF65-F5344CB8AC3E}">
        <p14:creationId xmlns:p14="http://schemas.microsoft.com/office/powerpoint/2010/main" val="920035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47</a:t>
            </a:fld>
            <a:endParaRPr lang="en-FI" dirty="0"/>
          </a:p>
        </p:txBody>
      </p:sp>
    </p:spTree>
    <p:extLst>
      <p:ext uri="{BB962C8B-B14F-4D97-AF65-F5344CB8AC3E}">
        <p14:creationId xmlns:p14="http://schemas.microsoft.com/office/powerpoint/2010/main" val="2506776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48</a:t>
            </a:fld>
            <a:endParaRPr lang="en-FI" dirty="0"/>
          </a:p>
        </p:txBody>
      </p:sp>
    </p:spTree>
    <p:extLst>
      <p:ext uri="{BB962C8B-B14F-4D97-AF65-F5344CB8AC3E}">
        <p14:creationId xmlns:p14="http://schemas.microsoft.com/office/powerpoint/2010/main" val="2045386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49</a:t>
            </a:fld>
            <a:endParaRPr lang="en-FI" dirty="0"/>
          </a:p>
        </p:txBody>
      </p:sp>
    </p:spTree>
    <p:extLst>
      <p:ext uri="{BB962C8B-B14F-4D97-AF65-F5344CB8AC3E}">
        <p14:creationId xmlns:p14="http://schemas.microsoft.com/office/powerpoint/2010/main" val="3090356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50</a:t>
            </a:fld>
            <a:endParaRPr lang="en-FI" dirty="0"/>
          </a:p>
        </p:txBody>
      </p:sp>
    </p:spTree>
    <p:extLst>
      <p:ext uri="{BB962C8B-B14F-4D97-AF65-F5344CB8AC3E}">
        <p14:creationId xmlns:p14="http://schemas.microsoft.com/office/powerpoint/2010/main" val="2233153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51</a:t>
            </a:fld>
            <a:endParaRPr lang="en-FI" dirty="0"/>
          </a:p>
        </p:txBody>
      </p:sp>
    </p:spTree>
    <p:extLst>
      <p:ext uri="{BB962C8B-B14F-4D97-AF65-F5344CB8AC3E}">
        <p14:creationId xmlns:p14="http://schemas.microsoft.com/office/powerpoint/2010/main" val="5027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a:t>
            </a:fld>
            <a:endParaRPr lang="en-FI" dirty="0"/>
          </a:p>
        </p:txBody>
      </p:sp>
    </p:spTree>
    <p:extLst>
      <p:ext uri="{BB962C8B-B14F-4D97-AF65-F5344CB8AC3E}">
        <p14:creationId xmlns:p14="http://schemas.microsoft.com/office/powerpoint/2010/main" val="3919841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52</a:t>
            </a:fld>
            <a:endParaRPr lang="en-FI" dirty="0"/>
          </a:p>
        </p:txBody>
      </p:sp>
    </p:spTree>
    <p:extLst>
      <p:ext uri="{BB962C8B-B14F-4D97-AF65-F5344CB8AC3E}">
        <p14:creationId xmlns:p14="http://schemas.microsoft.com/office/powerpoint/2010/main" val="2426488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53</a:t>
            </a:fld>
            <a:endParaRPr lang="en-FI" dirty="0"/>
          </a:p>
        </p:txBody>
      </p:sp>
    </p:spTree>
    <p:extLst>
      <p:ext uri="{BB962C8B-B14F-4D97-AF65-F5344CB8AC3E}">
        <p14:creationId xmlns:p14="http://schemas.microsoft.com/office/powerpoint/2010/main" val="1356854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54</a:t>
            </a:fld>
            <a:endParaRPr lang="en-FI" dirty="0"/>
          </a:p>
        </p:txBody>
      </p:sp>
    </p:spTree>
    <p:extLst>
      <p:ext uri="{BB962C8B-B14F-4D97-AF65-F5344CB8AC3E}">
        <p14:creationId xmlns:p14="http://schemas.microsoft.com/office/powerpoint/2010/main" val="1186271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55</a:t>
            </a:fld>
            <a:endParaRPr lang="en-FI" dirty="0"/>
          </a:p>
        </p:txBody>
      </p:sp>
    </p:spTree>
    <p:extLst>
      <p:ext uri="{BB962C8B-B14F-4D97-AF65-F5344CB8AC3E}">
        <p14:creationId xmlns:p14="http://schemas.microsoft.com/office/powerpoint/2010/main" val="16547080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56</a:t>
            </a:fld>
            <a:endParaRPr lang="en-FI" dirty="0"/>
          </a:p>
        </p:txBody>
      </p:sp>
    </p:spTree>
    <p:extLst>
      <p:ext uri="{BB962C8B-B14F-4D97-AF65-F5344CB8AC3E}">
        <p14:creationId xmlns:p14="http://schemas.microsoft.com/office/powerpoint/2010/main" val="3952275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57</a:t>
            </a:fld>
            <a:endParaRPr lang="en-FI" dirty="0"/>
          </a:p>
        </p:txBody>
      </p:sp>
    </p:spTree>
    <p:extLst>
      <p:ext uri="{BB962C8B-B14F-4D97-AF65-F5344CB8AC3E}">
        <p14:creationId xmlns:p14="http://schemas.microsoft.com/office/powerpoint/2010/main" val="2173283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58</a:t>
            </a:fld>
            <a:endParaRPr lang="en-FI" dirty="0"/>
          </a:p>
        </p:txBody>
      </p:sp>
    </p:spTree>
    <p:extLst>
      <p:ext uri="{BB962C8B-B14F-4D97-AF65-F5344CB8AC3E}">
        <p14:creationId xmlns:p14="http://schemas.microsoft.com/office/powerpoint/2010/main" val="3844558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59</a:t>
            </a:fld>
            <a:endParaRPr lang="en-FI" dirty="0"/>
          </a:p>
        </p:txBody>
      </p:sp>
    </p:spTree>
    <p:extLst>
      <p:ext uri="{BB962C8B-B14F-4D97-AF65-F5344CB8AC3E}">
        <p14:creationId xmlns:p14="http://schemas.microsoft.com/office/powerpoint/2010/main" val="3410627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60</a:t>
            </a:fld>
            <a:endParaRPr lang="en-FI" dirty="0"/>
          </a:p>
        </p:txBody>
      </p:sp>
    </p:spTree>
    <p:extLst>
      <p:ext uri="{BB962C8B-B14F-4D97-AF65-F5344CB8AC3E}">
        <p14:creationId xmlns:p14="http://schemas.microsoft.com/office/powerpoint/2010/main" val="815543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61</a:t>
            </a:fld>
            <a:endParaRPr lang="en-FI" dirty="0"/>
          </a:p>
        </p:txBody>
      </p:sp>
    </p:spTree>
    <p:extLst>
      <p:ext uri="{BB962C8B-B14F-4D97-AF65-F5344CB8AC3E}">
        <p14:creationId xmlns:p14="http://schemas.microsoft.com/office/powerpoint/2010/main" val="2310588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a:t>
            </a:fld>
            <a:endParaRPr lang="en-FI" dirty="0"/>
          </a:p>
        </p:txBody>
      </p:sp>
    </p:spTree>
    <p:extLst>
      <p:ext uri="{BB962C8B-B14F-4D97-AF65-F5344CB8AC3E}">
        <p14:creationId xmlns:p14="http://schemas.microsoft.com/office/powerpoint/2010/main" val="3127038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62</a:t>
            </a:fld>
            <a:endParaRPr lang="en-FI" dirty="0"/>
          </a:p>
        </p:txBody>
      </p:sp>
    </p:spTree>
    <p:extLst>
      <p:ext uri="{BB962C8B-B14F-4D97-AF65-F5344CB8AC3E}">
        <p14:creationId xmlns:p14="http://schemas.microsoft.com/office/powerpoint/2010/main" val="10176921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63</a:t>
            </a:fld>
            <a:endParaRPr lang="en-FI" dirty="0"/>
          </a:p>
        </p:txBody>
      </p:sp>
    </p:spTree>
    <p:extLst>
      <p:ext uri="{BB962C8B-B14F-4D97-AF65-F5344CB8AC3E}">
        <p14:creationId xmlns:p14="http://schemas.microsoft.com/office/powerpoint/2010/main" val="2309883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64</a:t>
            </a:fld>
            <a:endParaRPr lang="en-FI" dirty="0"/>
          </a:p>
        </p:txBody>
      </p:sp>
    </p:spTree>
    <p:extLst>
      <p:ext uri="{BB962C8B-B14F-4D97-AF65-F5344CB8AC3E}">
        <p14:creationId xmlns:p14="http://schemas.microsoft.com/office/powerpoint/2010/main" val="2863142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65</a:t>
            </a:fld>
            <a:endParaRPr lang="en-FI" dirty="0"/>
          </a:p>
        </p:txBody>
      </p:sp>
    </p:spTree>
    <p:extLst>
      <p:ext uri="{BB962C8B-B14F-4D97-AF65-F5344CB8AC3E}">
        <p14:creationId xmlns:p14="http://schemas.microsoft.com/office/powerpoint/2010/main" val="1795363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66</a:t>
            </a:fld>
            <a:endParaRPr lang="en-FI" dirty="0"/>
          </a:p>
        </p:txBody>
      </p:sp>
    </p:spTree>
    <p:extLst>
      <p:ext uri="{BB962C8B-B14F-4D97-AF65-F5344CB8AC3E}">
        <p14:creationId xmlns:p14="http://schemas.microsoft.com/office/powerpoint/2010/main" val="81126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67</a:t>
            </a:fld>
            <a:endParaRPr lang="en-FI" dirty="0"/>
          </a:p>
        </p:txBody>
      </p:sp>
    </p:spTree>
    <p:extLst>
      <p:ext uri="{BB962C8B-B14F-4D97-AF65-F5344CB8AC3E}">
        <p14:creationId xmlns:p14="http://schemas.microsoft.com/office/powerpoint/2010/main" val="1862332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68</a:t>
            </a:fld>
            <a:endParaRPr lang="en-FI" dirty="0"/>
          </a:p>
        </p:txBody>
      </p:sp>
    </p:spTree>
    <p:extLst>
      <p:ext uri="{BB962C8B-B14F-4D97-AF65-F5344CB8AC3E}">
        <p14:creationId xmlns:p14="http://schemas.microsoft.com/office/powerpoint/2010/main" val="28603692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69</a:t>
            </a:fld>
            <a:endParaRPr lang="en-FI" dirty="0"/>
          </a:p>
        </p:txBody>
      </p:sp>
    </p:spTree>
    <p:extLst>
      <p:ext uri="{BB962C8B-B14F-4D97-AF65-F5344CB8AC3E}">
        <p14:creationId xmlns:p14="http://schemas.microsoft.com/office/powerpoint/2010/main" val="2937276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70</a:t>
            </a:fld>
            <a:endParaRPr lang="en-FI" dirty="0"/>
          </a:p>
        </p:txBody>
      </p:sp>
    </p:spTree>
    <p:extLst>
      <p:ext uri="{BB962C8B-B14F-4D97-AF65-F5344CB8AC3E}">
        <p14:creationId xmlns:p14="http://schemas.microsoft.com/office/powerpoint/2010/main" val="4123237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71</a:t>
            </a:fld>
            <a:endParaRPr lang="en-FI" dirty="0"/>
          </a:p>
        </p:txBody>
      </p:sp>
    </p:spTree>
    <p:extLst>
      <p:ext uri="{BB962C8B-B14F-4D97-AF65-F5344CB8AC3E}">
        <p14:creationId xmlns:p14="http://schemas.microsoft.com/office/powerpoint/2010/main" val="1323535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a:t>
            </a:fld>
            <a:endParaRPr lang="en-FI" dirty="0"/>
          </a:p>
        </p:txBody>
      </p:sp>
    </p:spTree>
    <p:extLst>
      <p:ext uri="{BB962C8B-B14F-4D97-AF65-F5344CB8AC3E}">
        <p14:creationId xmlns:p14="http://schemas.microsoft.com/office/powerpoint/2010/main" val="2094870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74</a:t>
            </a:fld>
            <a:endParaRPr lang="en-FI" dirty="0"/>
          </a:p>
        </p:txBody>
      </p:sp>
    </p:spTree>
    <p:extLst>
      <p:ext uri="{BB962C8B-B14F-4D97-AF65-F5344CB8AC3E}">
        <p14:creationId xmlns:p14="http://schemas.microsoft.com/office/powerpoint/2010/main" val="3408604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75</a:t>
            </a:fld>
            <a:endParaRPr lang="en-FI" dirty="0"/>
          </a:p>
        </p:txBody>
      </p:sp>
    </p:spTree>
    <p:extLst>
      <p:ext uri="{BB962C8B-B14F-4D97-AF65-F5344CB8AC3E}">
        <p14:creationId xmlns:p14="http://schemas.microsoft.com/office/powerpoint/2010/main" val="7200701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76</a:t>
            </a:fld>
            <a:endParaRPr lang="en-FI" dirty="0"/>
          </a:p>
        </p:txBody>
      </p:sp>
    </p:spTree>
    <p:extLst>
      <p:ext uri="{BB962C8B-B14F-4D97-AF65-F5344CB8AC3E}">
        <p14:creationId xmlns:p14="http://schemas.microsoft.com/office/powerpoint/2010/main" val="3480815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77</a:t>
            </a:fld>
            <a:endParaRPr lang="en-FI" dirty="0"/>
          </a:p>
        </p:txBody>
      </p:sp>
    </p:spTree>
    <p:extLst>
      <p:ext uri="{BB962C8B-B14F-4D97-AF65-F5344CB8AC3E}">
        <p14:creationId xmlns:p14="http://schemas.microsoft.com/office/powerpoint/2010/main" val="23277960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78</a:t>
            </a:fld>
            <a:endParaRPr lang="en-FI" dirty="0"/>
          </a:p>
        </p:txBody>
      </p:sp>
    </p:spTree>
    <p:extLst>
      <p:ext uri="{BB962C8B-B14F-4D97-AF65-F5344CB8AC3E}">
        <p14:creationId xmlns:p14="http://schemas.microsoft.com/office/powerpoint/2010/main" val="294872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79</a:t>
            </a:fld>
            <a:endParaRPr lang="en-FI" dirty="0"/>
          </a:p>
        </p:txBody>
      </p:sp>
    </p:spTree>
    <p:extLst>
      <p:ext uri="{BB962C8B-B14F-4D97-AF65-F5344CB8AC3E}">
        <p14:creationId xmlns:p14="http://schemas.microsoft.com/office/powerpoint/2010/main" val="38634039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80</a:t>
            </a:fld>
            <a:endParaRPr lang="en-FI" dirty="0"/>
          </a:p>
        </p:txBody>
      </p:sp>
    </p:spTree>
    <p:extLst>
      <p:ext uri="{BB962C8B-B14F-4D97-AF65-F5344CB8AC3E}">
        <p14:creationId xmlns:p14="http://schemas.microsoft.com/office/powerpoint/2010/main" val="3407110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83</a:t>
            </a:fld>
            <a:endParaRPr lang="en-FI" dirty="0"/>
          </a:p>
        </p:txBody>
      </p:sp>
    </p:spTree>
    <p:extLst>
      <p:ext uri="{BB962C8B-B14F-4D97-AF65-F5344CB8AC3E}">
        <p14:creationId xmlns:p14="http://schemas.microsoft.com/office/powerpoint/2010/main" val="3385465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84</a:t>
            </a:fld>
            <a:endParaRPr lang="en-FI" dirty="0"/>
          </a:p>
        </p:txBody>
      </p:sp>
    </p:spTree>
    <p:extLst>
      <p:ext uri="{BB962C8B-B14F-4D97-AF65-F5344CB8AC3E}">
        <p14:creationId xmlns:p14="http://schemas.microsoft.com/office/powerpoint/2010/main" val="1362487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85</a:t>
            </a:fld>
            <a:endParaRPr lang="en-FI" dirty="0"/>
          </a:p>
        </p:txBody>
      </p:sp>
    </p:spTree>
    <p:extLst>
      <p:ext uri="{BB962C8B-B14F-4D97-AF65-F5344CB8AC3E}">
        <p14:creationId xmlns:p14="http://schemas.microsoft.com/office/powerpoint/2010/main" val="1452937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a:t>
            </a:fld>
            <a:endParaRPr lang="en-FI" dirty="0"/>
          </a:p>
        </p:txBody>
      </p:sp>
    </p:spTree>
    <p:extLst>
      <p:ext uri="{BB962C8B-B14F-4D97-AF65-F5344CB8AC3E}">
        <p14:creationId xmlns:p14="http://schemas.microsoft.com/office/powerpoint/2010/main" val="18464302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86</a:t>
            </a:fld>
            <a:endParaRPr lang="en-FI" dirty="0"/>
          </a:p>
        </p:txBody>
      </p:sp>
    </p:spTree>
    <p:extLst>
      <p:ext uri="{BB962C8B-B14F-4D97-AF65-F5344CB8AC3E}">
        <p14:creationId xmlns:p14="http://schemas.microsoft.com/office/powerpoint/2010/main" val="2444637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106</a:t>
            </a:fld>
            <a:endParaRPr lang="en-FI" dirty="0"/>
          </a:p>
        </p:txBody>
      </p:sp>
    </p:spTree>
    <p:extLst>
      <p:ext uri="{BB962C8B-B14F-4D97-AF65-F5344CB8AC3E}">
        <p14:creationId xmlns:p14="http://schemas.microsoft.com/office/powerpoint/2010/main" val="959605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107</a:t>
            </a:fld>
            <a:endParaRPr lang="en-FI" dirty="0"/>
          </a:p>
        </p:txBody>
      </p:sp>
    </p:spTree>
    <p:extLst>
      <p:ext uri="{BB962C8B-B14F-4D97-AF65-F5344CB8AC3E}">
        <p14:creationId xmlns:p14="http://schemas.microsoft.com/office/powerpoint/2010/main" val="30736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11</a:t>
            </a:fld>
            <a:endParaRPr lang="en-FI" dirty="0"/>
          </a:p>
        </p:txBody>
      </p:sp>
    </p:spTree>
    <p:extLst>
      <p:ext uri="{BB962C8B-B14F-4D97-AF65-F5344CB8AC3E}">
        <p14:creationId xmlns:p14="http://schemas.microsoft.com/office/powerpoint/2010/main" val="2778596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ECE063A0-E1D9-054C-B6B8-9DCE4E3BD599}" type="slidenum">
              <a:rPr lang="en-FI" smtClean="0"/>
              <a:pPr/>
              <a:t>12</a:t>
            </a:fld>
            <a:endParaRPr lang="en-FI" dirty="0"/>
          </a:p>
        </p:txBody>
      </p:sp>
    </p:spTree>
    <p:extLst>
      <p:ext uri="{BB962C8B-B14F-4D97-AF65-F5344CB8AC3E}">
        <p14:creationId xmlns:p14="http://schemas.microsoft.com/office/powerpoint/2010/main" val="125021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1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emf"/><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2.emf"/><Relationship Id="rId4" Type="http://schemas.openxmlformats.org/officeDocument/2006/relationships/image" Target="../media/image28.emf"/><Relationship Id="rId9" Type="http://schemas.openxmlformats.org/officeDocument/2006/relationships/image" Target="../media/image3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emf"/><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18.emf"/><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1.emf"/><Relationship Id="rId7" Type="http://schemas.openxmlformats.org/officeDocument/2006/relationships/image" Target="../media/image31.emf"/><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2.emf"/><Relationship Id="rId4" Type="http://schemas.openxmlformats.org/officeDocument/2006/relationships/image" Target="../media/image28.emf"/><Relationship Id="rId9" Type="http://schemas.openxmlformats.org/officeDocument/2006/relationships/image" Target="../media/image3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Kansi">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568D8E-AFC5-9E4A-A6FF-D33AA04BCD02}"/>
              </a:ext>
            </a:extLst>
          </p:cNvPr>
          <p:cNvSpPr>
            <a:spLocks noGrp="1"/>
          </p:cNvSpPr>
          <p:nvPr>
            <p:ph type="subTitle" idx="1" hasCustomPrompt="1"/>
          </p:nvPr>
        </p:nvSpPr>
        <p:spPr>
          <a:xfrm>
            <a:off x="0" y="2411864"/>
            <a:ext cx="12192000" cy="2619364"/>
          </a:xfrm>
        </p:spPr>
        <p:txBody>
          <a:bodyPr anchor="ctr"/>
          <a:lstStyle>
            <a:lvl1pPr marL="0" indent="0" algn="ctr">
              <a:lnSpc>
                <a:spcPct val="90000"/>
              </a:lnSpc>
              <a:spcBef>
                <a:spcPts val="0"/>
              </a:spcBef>
              <a:buNone/>
              <a:defRPr sz="14000" b="0" i="0">
                <a:solidFill>
                  <a:schemeClr val="bg1"/>
                </a:solidFill>
                <a:latin typeface="Clatter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Lehden</a:t>
            </a:r>
            <a:r>
              <a:rPr lang="en-GB" dirty="0"/>
              <a:t> </a:t>
            </a:r>
            <a:r>
              <a:rPr lang="en-GB" dirty="0" err="1"/>
              <a:t>nimi</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3" name="Subtitle 2">
            <a:extLst>
              <a:ext uri="{FF2B5EF4-FFF2-40B4-BE49-F238E27FC236}">
                <a16:creationId xmlns:a16="http://schemas.microsoft.com/office/drawing/2014/main" id="{4219BBAB-C637-FC4E-952A-E23A67D1E6DB}"/>
              </a:ext>
            </a:extLst>
          </p:cNvPr>
          <p:cNvSpPr txBox="1">
            <a:spLocks/>
          </p:cNvSpPr>
          <p:nvPr/>
        </p:nvSpPr>
        <p:spPr>
          <a:xfrm>
            <a:off x="2169459" y="6044014"/>
            <a:ext cx="7853081" cy="76097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t>ADAM – Aikakausmedian tutkimus ammatti- ja järjestömedioille</a:t>
            </a:r>
          </a:p>
        </p:txBody>
      </p:sp>
      <p:sp>
        <p:nvSpPr>
          <p:cNvPr id="14" name="Subtitle 2">
            <a:extLst>
              <a:ext uri="{FF2B5EF4-FFF2-40B4-BE49-F238E27FC236}">
                <a16:creationId xmlns:a16="http://schemas.microsoft.com/office/drawing/2014/main" id="{F0442EAC-0833-6741-BC3E-0C161C987107}"/>
              </a:ext>
            </a:extLst>
          </p:cNvPr>
          <p:cNvSpPr txBox="1">
            <a:spLocks/>
          </p:cNvSpPr>
          <p:nvPr/>
        </p:nvSpPr>
        <p:spPr>
          <a:xfrm>
            <a:off x="2169459" y="239562"/>
            <a:ext cx="7853081" cy="76097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t>Lukija- ja huomioarvotutkimus 2021</a:t>
            </a:r>
          </a:p>
        </p:txBody>
      </p:sp>
      <p:pic>
        <p:nvPicPr>
          <p:cNvPr id="15" name="Picture 14">
            <a:extLst>
              <a:ext uri="{FF2B5EF4-FFF2-40B4-BE49-F238E27FC236}">
                <a16:creationId xmlns:a16="http://schemas.microsoft.com/office/drawing/2014/main" id="{B2AB7A8A-194A-894E-AE44-2BD42E510A8C}"/>
              </a:ext>
            </a:extLst>
          </p:cNvPr>
          <p:cNvPicPr>
            <a:picLocks noChangeAspect="1"/>
          </p:cNvPicPr>
          <p:nvPr/>
        </p:nvPicPr>
        <p:blipFill>
          <a:blip r:embed="rId3"/>
          <a:stretch>
            <a:fillRect/>
          </a:stretch>
        </p:blipFill>
        <p:spPr>
          <a:xfrm>
            <a:off x="318106" y="6383715"/>
            <a:ext cx="1467633" cy="144062"/>
          </a:xfrm>
          <a:prstGeom prst="rect">
            <a:avLst/>
          </a:prstGeom>
        </p:spPr>
      </p:pic>
      <p:pic>
        <p:nvPicPr>
          <p:cNvPr id="8" name="Picture 7">
            <a:extLst>
              <a:ext uri="{FF2B5EF4-FFF2-40B4-BE49-F238E27FC236}">
                <a16:creationId xmlns:a16="http://schemas.microsoft.com/office/drawing/2014/main" id="{72CD0CB9-7F6C-1446-89C5-46BCC806C27F}"/>
              </a:ext>
            </a:extLst>
          </p:cNvPr>
          <p:cNvPicPr>
            <a:picLocks noChangeAspect="1"/>
          </p:cNvPicPr>
          <p:nvPr userDrawn="1"/>
        </p:nvPicPr>
        <p:blipFill rotWithShape="1">
          <a:blip r:embed="rId4"/>
          <a:srcRect l="20111" t="55025" r="8451" b="733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C87896B9-7572-5247-AB68-71B32FBB1B83}"/>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7" name="Picture 16">
            <a:extLst>
              <a:ext uri="{FF2B5EF4-FFF2-40B4-BE49-F238E27FC236}">
                <a16:creationId xmlns:a16="http://schemas.microsoft.com/office/drawing/2014/main" id="{FC84A20A-4B42-D74A-8427-D67B9A14B9DE}"/>
              </a:ext>
            </a:extLst>
          </p:cNvPr>
          <p:cNvPicPr>
            <a:picLocks noChangeAspect="1"/>
          </p:cNvPicPr>
          <p:nvPr userDrawn="1"/>
        </p:nvPicPr>
        <p:blipFill>
          <a:blip r:embed="rId3"/>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185211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US"/>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344524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E6E210E6-2E4A-7A40-9569-915221E2D5A5}"/>
              </a:ext>
            </a:extLst>
          </p:cNvPr>
          <p:cNvPicPr>
            <a:picLocks noChangeAspect="1"/>
          </p:cNvPicPr>
          <p:nvPr/>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3543819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9F73AF22-45CB-114B-BFC6-B2E8E29E333B}"/>
              </a:ext>
            </a:extLst>
          </p:cNvPr>
          <p:cNvPicPr>
            <a:picLocks noChangeAspect="1"/>
          </p:cNvPicPr>
          <p:nvPr/>
        </p:nvPicPr>
        <p:blipFill>
          <a:blip r:embed="rId3"/>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ADC8A169-AC5C-FC4A-8F68-BA9D7FC89203}"/>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a:t>
            </a:r>
            <a:r>
              <a:rPr lang="en-US" sz="1400" dirty="0" err="1"/>
              <a:t>ammatti</a:t>
            </a:r>
            <a:r>
              <a:rPr lang="en-US" sz="1400" dirty="0"/>
              <a:t>- ja järjestömediatutkimus 2021</a:t>
            </a:r>
            <a:endParaRPr lang="en-FI" sz="1400" dirty="0"/>
          </a:p>
        </p:txBody>
      </p:sp>
      <p:sp>
        <p:nvSpPr>
          <p:cNvPr id="8" name="Rectangle 7">
            <a:extLst>
              <a:ext uri="{FF2B5EF4-FFF2-40B4-BE49-F238E27FC236}">
                <a16:creationId xmlns:a16="http://schemas.microsoft.com/office/drawing/2014/main" id="{F653A99C-DA27-C64C-8A9E-73A08717DE40}"/>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2" name="Picture 11">
            <a:extLst>
              <a:ext uri="{FF2B5EF4-FFF2-40B4-BE49-F238E27FC236}">
                <a16:creationId xmlns:a16="http://schemas.microsoft.com/office/drawing/2014/main" id="{61132729-A13F-604B-8C3D-C4B23686F6EF}"/>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429035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AD7DFE61-9C82-874D-91B5-3D1F31183B5A}"/>
              </a:ext>
            </a:extLst>
          </p:cNvPr>
          <p:cNvPicPr>
            <a:picLocks noChangeAspect="1"/>
          </p:cNvPicPr>
          <p:nvPr/>
        </p:nvPicPr>
        <p:blipFill>
          <a:blip r:embed="rId4"/>
          <a:stretch>
            <a:fillRect/>
          </a:stretch>
        </p:blipFill>
        <p:spPr>
          <a:xfrm>
            <a:off x="318106" y="6383715"/>
            <a:ext cx="1467633" cy="144062"/>
          </a:xfrm>
          <a:prstGeom prst="rect">
            <a:avLst/>
          </a:prstGeom>
        </p:spPr>
      </p:pic>
      <p:pic>
        <p:nvPicPr>
          <p:cNvPr id="8" name="Picture 7">
            <a:extLst>
              <a:ext uri="{FF2B5EF4-FFF2-40B4-BE49-F238E27FC236}">
                <a16:creationId xmlns:a16="http://schemas.microsoft.com/office/drawing/2014/main" id="{9C03AA1F-E368-B543-88FE-1095BFDA89A5}"/>
              </a:ext>
            </a:extLst>
          </p:cNvPr>
          <p:cNvPicPr>
            <a:picLocks noChangeAspect="1"/>
          </p:cNvPicPr>
          <p:nvPr userDrawn="1"/>
        </p:nvPicPr>
        <p:blipFill>
          <a:blip r:embed="rId2"/>
          <a:stretch>
            <a:fillRect/>
          </a:stretch>
        </p:blipFill>
        <p:spPr>
          <a:xfrm>
            <a:off x="-1840609" y="-7820500"/>
            <a:ext cx="14545053" cy="15526700"/>
          </a:xfrm>
          <a:prstGeom prst="rect">
            <a:avLst/>
          </a:prstGeom>
        </p:spPr>
      </p:pic>
      <p:pic>
        <p:nvPicPr>
          <p:cNvPr id="10" name="Picture 9">
            <a:extLst>
              <a:ext uri="{FF2B5EF4-FFF2-40B4-BE49-F238E27FC236}">
                <a16:creationId xmlns:a16="http://schemas.microsoft.com/office/drawing/2014/main" id="{D41BDEF7-650B-D341-B362-16453A3141AA}"/>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11" name="Picture 10">
            <a:extLst>
              <a:ext uri="{FF2B5EF4-FFF2-40B4-BE49-F238E27FC236}">
                <a16:creationId xmlns:a16="http://schemas.microsoft.com/office/drawing/2014/main" id="{2AEA2A7B-1A14-5240-B1A8-1065AED5848F}"/>
              </a:ext>
            </a:extLst>
          </p:cNvPr>
          <p:cNvPicPr>
            <a:picLocks noChangeAspect="1"/>
          </p:cNvPicPr>
          <p:nvPr userDrawn="1"/>
        </p:nvPicPr>
        <p:blipFill>
          <a:blip r:embed="rId4"/>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2745526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äliotsikko 2">
    <p:bg>
      <p:bgPr>
        <a:solidFill>
          <a:schemeClr val="accent4"/>
        </a:solidFill>
        <a:effectLst/>
      </p:bgPr>
    </p:bg>
    <p:spTree>
      <p:nvGrpSpPr>
        <p:cNvPr id="1" name=""/>
        <p:cNvGrpSpPr/>
        <p:nvPr/>
      </p:nvGrpSpPr>
      <p:grpSpPr>
        <a:xfrm>
          <a:off x="0" y="0"/>
          <a:ext cx="0" cy="0"/>
          <a:chOff x="0" y="0"/>
          <a:chExt cx="0" cy="0"/>
        </a:xfrm>
      </p:grpSpPr>
      <p:pic>
        <p:nvPicPr>
          <p:cNvPr id="14" name="Picture 13" descr="A picture containing light&#10;&#10;Description automatically generated">
            <a:extLst>
              <a:ext uri="{FF2B5EF4-FFF2-40B4-BE49-F238E27FC236}">
                <a16:creationId xmlns:a16="http://schemas.microsoft.com/office/drawing/2014/main" id="{60454D8C-2BB1-9E44-AF4E-03E0D2A69439}"/>
              </a:ext>
            </a:extLst>
          </p:cNvPr>
          <p:cNvPicPr>
            <a:picLocks noChangeAspect="1"/>
          </p:cNvPicPr>
          <p:nvPr userDrawn="1"/>
        </p:nvPicPr>
        <p:blipFill>
          <a:blip r:embed="rId2"/>
          <a:stretch>
            <a:fillRect/>
          </a:stretch>
        </p:blipFill>
        <p:spPr>
          <a:xfrm>
            <a:off x="8331199" y="1498600"/>
            <a:ext cx="3835400" cy="5359400"/>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3"/>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1"/>
                </a:solidFill>
                <a:latin typeface="Clattering" pitchFamily="2" charset="0"/>
              </a:defRPr>
            </a:lvl1pPr>
          </a:lstStyle>
          <a:p>
            <a:r>
              <a:rPr lang="en-US"/>
              <a:t>Click to edit Master title style</a:t>
            </a:r>
            <a:endParaRPr lang="en-FI" dirty="0"/>
          </a:p>
        </p:txBody>
      </p:sp>
      <p:pic>
        <p:nvPicPr>
          <p:cNvPr id="8" name="Picture 7">
            <a:extLst>
              <a:ext uri="{FF2B5EF4-FFF2-40B4-BE49-F238E27FC236}">
                <a16:creationId xmlns:a16="http://schemas.microsoft.com/office/drawing/2014/main" id="{BF0E3B5B-DA78-5F41-80F2-89FE98C828B0}"/>
              </a:ext>
            </a:extLst>
          </p:cNvPr>
          <p:cNvPicPr>
            <a:picLocks noChangeAspect="1"/>
          </p:cNvPicPr>
          <p:nvPr/>
        </p:nvPicPr>
        <p:blipFill>
          <a:blip r:embed="rId4"/>
          <a:stretch>
            <a:fillRect/>
          </a:stretch>
        </p:blipFill>
        <p:spPr>
          <a:xfrm>
            <a:off x="282281" y="6384907"/>
            <a:ext cx="1503458" cy="147579"/>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12A292D3-F376-BC42-8199-EED512B832E3}"/>
              </a:ext>
            </a:extLst>
          </p:cNvPr>
          <p:cNvPicPr>
            <a:picLocks noChangeAspect="1"/>
          </p:cNvPicPr>
          <p:nvPr/>
        </p:nvPicPr>
        <p:blipFill>
          <a:blip r:embed="rId2"/>
          <a:stretch>
            <a:fillRect/>
          </a:stretch>
        </p:blipFill>
        <p:spPr>
          <a:xfrm>
            <a:off x="8331199" y="1498600"/>
            <a:ext cx="3835400" cy="5359400"/>
          </a:xfrm>
          <a:prstGeom prst="rect">
            <a:avLst/>
          </a:prstGeom>
        </p:spPr>
      </p:pic>
      <p:sp>
        <p:nvSpPr>
          <p:cNvPr id="12" name="Subtitle 2">
            <a:extLst>
              <a:ext uri="{FF2B5EF4-FFF2-40B4-BE49-F238E27FC236}">
                <a16:creationId xmlns:a16="http://schemas.microsoft.com/office/drawing/2014/main" id="{D6964FFF-F03F-7347-A53C-ACC842D0497A}"/>
              </a:ext>
            </a:extLst>
          </p:cNvPr>
          <p:cNvSpPr txBox="1">
            <a:spLocks/>
          </p:cNvSpPr>
          <p:nvPr userDrawn="1"/>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FI" sz="1400" dirty="0">
              <a:solidFill>
                <a:schemeClr val="tx2"/>
              </a:solidFill>
            </a:endParaRPr>
          </a:p>
        </p:txBody>
      </p:sp>
    </p:spTree>
    <p:extLst>
      <p:ext uri="{BB962C8B-B14F-4D97-AF65-F5344CB8AC3E}">
        <p14:creationId xmlns:p14="http://schemas.microsoft.com/office/powerpoint/2010/main" val="217222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äliotsikko 3">
    <p:bg>
      <p:bgPr>
        <a:solidFill>
          <a:srgbClr val="F4CF67"/>
        </a:solidFill>
        <a:effectLst/>
      </p:bgPr>
    </p:bg>
    <p:spTree>
      <p:nvGrpSpPr>
        <p:cNvPr id="1" name=""/>
        <p:cNvGrpSpPr/>
        <p:nvPr/>
      </p:nvGrpSpPr>
      <p:grpSpPr>
        <a:xfrm>
          <a:off x="0" y="0"/>
          <a:ext cx="0" cy="0"/>
          <a:chOff x="0" y="0"/>
          <a:chExt cx="0" cy="0"/>
        </a:xfrm>
      </p:grpSpPr>
      <p:pic>
        <p:nvPicPr>
          <p:cNvPr id="14" name="Picture 13" descr="A close up of a red flower&#10;&#10;Description automatically generated with low confidence">
            <a:extLst>
              <a:ext uri="{FF2B5EF4-FFF2-40B4-BE49-F238E27FC236}">
                <a16:creationId xmlns:a16="http://schemas.microsoft.com/office/drawing/2014/main" id="{EE49C92E-A468-0A45-8B34-D258A9726165}"/>
              </a:ext>
            </a:extLst>
          </p:cNvPr>
          <p:cNvPicPr>
            <a:picLocks noChangeAspect="1"/>
          </p:cNvPicPr>
          <p:nvPr userDrawn="1"/>
        </p:nvPicPr>
        <p:blipFill>
          <a:blip r:embed="rId2"/>
          <a:stretch>
            <a:fillRect/>
          </a:stretch>
        </p:blipFill>
        <p:spPr>
          <a:xfrm>
            <a:off x="0" y="3136900"/>
            <a:ext cx="5295900" cy="3721100"/>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3"/>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8" name="Picture 7">
            <a:extLst>
              <a:ext uri="{FF2B5EF4-FFF2-40B4-BE49-F238E27FC236}">
                <a16:creationId xmlns:a16="http://schemas.microsoft.com/office/drawing/2014/main" id="{95EAB1E7-A7EE-E841-81D8-9DA00FC165F7}"/>
              </a:ext>
            </a:extLst>
          </p:cNvPr>
          <p:cNvPicPr>
            <a:picLocks noChangeAspect="1"/>
          </p:cNvPicPr>
          <p:nvPr/>
        </p:nvPicPr>
        <p:blipFill>
          <a:blip r:embed="rId4"/>
          <a:stretch>
            <a:fillRect/>
          </a:stretch>
        </p:blipFill>
        <p:spPr>
          <a:xfrm>
            <a:off x="282281" y="6385269"/>
            <a:ext cx="1503458" cy="147579"/>
          </a:xfrm>
          <a:prstGeom prst="rect">
            <a:avLst/>
          </a:prstGeom>
        </p:spPr>
      </p:pic>
      <p:pic>
        <p:nvPicPr>
          <p:cNvPr id="4" name="Picture 3" descr="A close up of a red flower&#10;&#10;Description automatically generated with low confidence">
            <a:extLst>
              <a:ext uri="{FF2B5EF4-FFF2-40B4-BE49-F238E27FC236}">
                <a16:creationId xmlns:a16="http://schemas.microsoft.com/office/drawing/2014/main" id="{3E2321CA-1CEE-C848-BF8A-B8C4D39C60D2}"/>
              </a:ext>
            </a:extLst>
          </p:cNvPr>
          <p:cNvPicPr>
            <a:picLocks noChangeAspect="1"/>
          </p:cNvPicPr>
          <p:nvPr/>
        </p:nvPicPr>
        <p:blipFill>
          <a:blip r:embed="rId2"/>
          <a:stretch>
            <a:fillRect/>
          </a:stretch>
        </p:blipFill>
        <p:spPr>
          <a:xfrm>
            <a:off x="0" y="3136900"/>
            <a:ext cx="5295900" cy="3721100"/>
          </a:xfrm>
          <a:prstGeom prst="rect">
            <a:avLst/>
          </a:prstGeom>
        </p:spPr>
      </p:pic>
    </p:spTree>
    <p:extLst>
      <p:ext uri="{BB962C8B-B14F-4D97-AF65-F5344CB8AC3E}">
        <p14:creationId xmlns:p14="http://schemas.microsoft.com/office/powerpoint/2010/main" val="5352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Väliotsikko 3">
    <p:bg>
      <p:bgPr>
        <a:solidFill>
          <a:srgbClr val="F4CF6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049F04-7670-3A4C-861F-A424F1F69442}"/>
              </a:ext>
            </a:extLst>
          </p:cNvPr>
          <p:cNvPicPr>
            <a:picLocks noChangeAspect="1"/>
          </p:cNvPicPr>
          <p:nvPr userDrawn="1"/>
        </p:nvPicPr>
        <p:blipFill rotWithShape="1">
          <a:blip r:embed="rId2"/>
          <a:srcRect b="57761"/>
          <a:stretch/>
        </p:blipFill>
        <p:spPr>
          <a:xfrm>
            <a:off x="511911" y="4451375"/>
            <a:ext cx="4001507" cy="2406625"/>
          </a:xfrm>
          <a:prstGeom prst="rect">
            <a:avLst/>
          </a:prstGeom>
        </p:spPr>
      </p:pic>
      <p:pic>
        <p:nvPicPr>
          <p:cNvPr id="3" name="Picture 2">
            <a:extLst>
              <a:ext uri="{FF2B5EF4-FFF2-40B4-BE49-F238E27FC236}">
                <a16:creationId xmlns:a16="http://schemas.microsoft.com/office/drawing/2014/main" id="{B2CA1D08-6572-334F-B6F2-83560CA37D93}"/>
              </a:ext>
            </a:extLst>
          </p:cNvPr>
          <p:cNvPicPr>
            <a:picLocks noChangeAspect="1"/>
          </p:cNvPicPr>
          <p:nvPr/>
        </p:nvPicPr>
        <p:blipFill rotWithShape="1">
          <a:blip r:embed="rId2"/>
          <a:srcRect b="57761"/>
          <a:stretch/>
        </p:blipFill>
        <p:spPr>
          <a:xfrm>
            <a:off x="511911" y="4451375"/>
            <a:ext cx="4001507" cy="2406625"/>
          </a:xfrm>
          <a:prstGeom prst="rect">
            <a:avLst/>
          </a:prstGeom>
        </p:spPr>
      </p:pic>
      <p:pic>
        <p:nvPicPr>
          <p:cNvPr id="10" name="Picture 9">
            <a:extLst>
              <a:ext uri="{FF2B5EF4-FFF2-40B4-BE49-F238E27FC236}">
                <a16:creationId xmlns:a16="http://schemas.microsoft.com/office/drawing/2014/main" id="{C362116D-E428-1542-8D91-02F803356A2C}"/>
              </a:ext>
            </a:extLst>
          </p:cNvPr>
          <p:cNvPicPr>
            <a:picLocks noChangeAspect="1"/>
          </p:cNvPicPr>
          <p:nvPr/>
        </p:nvPicPr>
        <p:blipFill rotWithShape="1">
          <a:blip r:embed="rId3"/>
          <a:srcRect l="27622" r="-2" b="9528"/>
          <a:stretch/>
        </p:blipFill>
        <p:spPr>
          <a:xfrm rot="10800000">
            <a:off x="8585199" y="-1370"/>
            <a:ext cx="3632201" cy="4693302"/>
          </a:xfrm>
          <a:prstGeom prst="rect">
            <a:avLst/>
          </a:prstGeom>
        </p:spPr>
      </p:pic>
      <p:pic>
        <p:nvPicPr>
          <p:cNvPr id="14" name="Picture 13">
            <a:extLst>
              <a:ext uri="{FF2B5EF4-FFF2-40B4-BE49-F238E27FC236}">
                <a16:creationId xmlns:a16="http://schemas.microsoft.com/office/drawing/2014/main" id="{26E727B2-1592-8F47-932B-EA3B02654F26}"/>
              </a:ext>
            </a:extLst>
          </p:cNvPr>
          <p:cNvPicPr>
            <a:picLocks noChangeAspect="1"/>
          </p:cNvPicPr>
          <p:nvPr/>
        </p:nvPicPr>
        <p:blipFill rotWithShape="1">
          <a:blip r:embed="rId4"/>
          <a:srcRect l="57177" t="3102" r="1" b="3435"/>
          <a:stretch/>
        </p:blipFill>
        <p:spPr>
          <a:xfrm rot="5400000">
            <a:off x="3389645" y="-3391020"/>
            <a:ext cx="5438107" cy="12217401"/>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p:nvPicPr>
        <p:blipFill>
          <a:blip r:embed="rId5"/>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8" name="Picture 7">
            <a:extLst>
              <a:ext uri="{FF2B5EF4-FFF2-40B4-BE49-F238E27FC236}">
                <a16:creationId xmlns:a16="http://schemas.microsoft.com/office/drawing/2014/main" id="{95EAB1E7-A7EE-E841-81D8-9DA00FC165F7}"/>
              </a:ext>
            </a:extLst>
          </p:cNvPr>
          <p:cNvPicPr>
            <a:picLocks noChangeAspect="1"/>
          </p:cNvPicPr>
          <p:nvPr/>
        </p:nvPicPr>
        <p:blipFill>
          <a:blip r:embed="rId6"/>
          <a:stretch>
            <a:fillRect/>
          </a:stretch>
        </p:blipFill>
        <p:spPr>
          <a:xfrm>
            <a:off x="282281" y="6385269"/>
            <a:ext cx="1503458" cy="147579"/>
          </a:xfrm>
          <a:prstGeom prst="rect">
            <a:avLst/>
          </a:prstGeom>
        </p:spPr>
      </p:pic>
      <p:pic>
        <p:nvPicPr>
          <p:cNvPr id="2" name="Picture 1">
            <a:extLst>
              <a:ext uri="{FF2B5EF4-FFF2-40B4-BE49-F238E27FC236}">
                <a16:creationId xmlns:a16="http://schemas.microsoft.com/office/drawing/2014/main" id="{32B7A15B-D8A5-8B44-A90A-23603F06CABB}"/>
              </a:ext>
            </a:extLst>
          </p:cNvPr>
          <p:cNvPicPr>
            <a:picLocks noChangeAspect="1"/>
          </p:cNvPicPr>
          <p:nvPr/>
        </p:nvPicPr>
        <p:blipFill rotWithShape="1">
          <a:blip r:embed="rId7"/>
          <a:srcRect t="53462"/>
          <a:stretch/>
        </p:blipFill>
        <p:spPr>
          <a:xfrm>
            <a:off x="3256223" y="-1373"/>
            <a:ext cx="3183137" cy="1540892"/>
          </a:xfrm>
          <a:prstGeom prst="rect">
            <a:avLst/>
          </a:prstGeom>
        </p:spPr>
      </p:pic>
      <p:pic>
        <p:nvPicPr>
          <p:cNvPr id="13" name="Picture 12">
            <a:extLst>
              <a:ext uri="{FF2B5EF4-FFF2-40B4-BE49-F238E27FC236}">
                <a16:creationId xmlns:a16="http://schemas.microsoft.com/office/drawing/2014/main" id="{BE38BCEE-3A78-4F40-AA83-5706F07E7CFB}"/>
              </a:ext>
            </a:extLst>
          </p:cNvPr>
          <p:cNvPicPr>
            <a:picLocks noChangeAspect="1"/>
          </p:cNvPicPr>
          <p:nvPr userDrawn="1"/>
        </p:nvPicPr>
        <p:blipFill rotWithShape="1">
          <a:blip r:embed="rId3"/>
          <a:srcRect l="27622" r="-2" b="9528"/>
          <a:stretch/>
        </p:blipFill>
        <p:spPr>
          <a:xfrm rot="10800000">
            <a:off x="8585199" y="-1370"/>
            <a:ext cx="3632201" cy="4693302"/>
          </a:xfrm>
          <a:prstGeom prst="rect">
            <a:avLst/>
          </a:prstGeom>
        </p:spPr>
      </p:pic>
      <p:pic>
        <p:nvPicPr>
          <p:cNvPr id="15" name="Picture 14">
            <a:extLst>
              <a:ext uri="{FF2B5EF4-FFF2-40B4-BE49-F238E27FC236}">
                <a16:creationId xmlns:a16="http://schemas.microsoft.com/office/drawing/2014/main" id="{9E9EB528-90B0-0043-9495-31031C9C28DE}"/>
              </a:ext>
            </a:extLst>
          </p:cNvPr>
          <p:cNvPicPr>
            <a:picLocks noChangeAspect="1"/>
          </p:cNvPicPr>
          <p:nvPr userDrawn="1"/>
        </p:nvPicPr>
        <p:blipFill rotWithShape="1">
          <a:blip r:embed="rId4"/>
          <a:srcRect l="57177" t="3102" r="1" b="3435"/>
          <a:stretch/>
        </p:blipFill>
        <p:spPr>
          <a:xfrm rot="5400000">
            <a:off x="3389645" y="-3391020"/>
            <a:ext cx="5438107" cy="12217401"/>
          </a:xfrm>
          <a:prstGeom prst="rect">
            <a:avLst/>
          </a:prstGeom>
        </p:spPr>
      </p:pic>
      <p:pic>
        <p:nvPicPr>
          <p:cNvPr id="19" name="Picture 18">
            <a:extLst>
              <a:ext uri="{FF2B5EF4-FFF2-40B4-BE49-F238E27FC236}">
                <a16:creationId xmlns:a16="http://schemas.microsoft.com/office/drawing/2014/main" id="{9126A7BF-DCA5-034E-9852-684FC817A8AF}"/>
              </a:ext>
            </a:extLst>
          </p:cNvPr>
          <p:cNvPicPr>
            <a:picLocks noChangeAspect="1"/>
          </p:cNvPicPr>
          <p:nvPr userDrawn="1"/>
        </p:nvPicPr>
        <p:blipFill rotWithShape="1">
          <a:blip r:embed="rId7"/>
          <a:srcRect t="53462"/>
          <a:stretch/>
        </p:blipFill>
        <p:spPr>
          <a:xfrm>
            <a:off x="3256223" y="-1373"/>
            <a:ext cx="3183137" cy="1540892"/>
          </a:xfrm>
          <a:prstGeom prst="rect">
            <a:avLst/>
          </a:prstGeom>
        </p:spPr>
      </p:pic>
    </p:spTree>
    <p:extLst>
      <p:ext uri="{BB962C8B-B14F-4D97-AF65-F5344CB8AC3E}">
        <p14:creationId xmlns:p14="http://schemas.microsoft.com/office/powerpoint/2010/main" val="743805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Väliotsikko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E4CDB7-CB48-F14C-B643-4823261F35AD}"/>
              </a:ext>
            </a:extLst>
          </p:cNvPr>
          <p:cNvPicPr>
            <a:picLocks noChangeAspect="1"/>
          </p:cNvPicPr>
          <p:nvPr userDrawn="1"/>
        </p:nvPicPr>
        <p:blipFill rotWithShape="1">
          <a:blip r:embed="rId2"/>
          <a:srcRect l="47559" b="63423"/>
          <a:stretch/>
        </p:blipFill>
        <p:spPr>
          <a:xfrm>
            <a:off x="-25401" y="2311400"/>
            <a:ext cx="4578017" cy="4546600"/>
          </a:xfrm>
          <a:prstGeom prst="rect">
            <a:avLst/>
          </a:prstGeom>
        </p:spPr>
      </p:pic>
      <p:pic>
        <p:nvPicPr>
          <p:cNvPr id="3" name="Picture 2">
            <a:extLst>
              <a:ext uri="{FF2B5EF4-FFF2-40B4-BE49-F238E27FC236}">
                <a16:creationId xmlns:a16="http://schemas.microsoft.com/office/drawing/2014/main" id="{D79F6BB2-C1B8-7740-A54C-80F05EC41BFD}"/>
              </a:ext>
            </a:extLst>
          </p:cNvPr>
          <p:cNvPicPr>
            <a:picLocks noChangeAspect="1"/>
          </p:cNvPicPr>
          <p:nvPr/>
        </p:nvPicPr>
        <p:blipFill rotWithShape="1">
          <a:blip r:embed="rId2"/>
          <a:srcRect l="47559" b="63423"/>
          <a:stretch/>
        </p:blipFill>
        <p:spPr>
          <a:xfrm>
            <a:off x="-25401" y="2311400"/>
            <a:ext cx="4578017" cy="4546600"/>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6" name="Picture 5">
            <a:extLst>
              <a:ext uri="{FF2B5EF4-FFF2-40B4-BE49-F238E27FC236}">
                <a16:creationId xmlns:a16="http://schemas.microsoft.com/office/drawing/2014/main" id="{AEFB02E8-0C9B-0840-BF76-40E7D4C4F671}"/>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0952F2BB-7355-E248-BA35-7ABA22401942}"/>
              </a:ext>
            </a:extLst>
          </p:cNvPr>
          <p:cNvPicPr>
            <a:picLocks noChangeAspect="1"/>
          </p:cNvPicPr>
          <p:nvPr/>
        </p:nvPicPr>
        <p:blipFill>
          <a:blip r:embed="rId4"/>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CAF00A4F-865C-3A42-A7BC-7DE9CDF997DE}"/>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ammatti- ja järjestömediatutkimus 2021</a:t>
            </a:r>
            <a:endParaRPr lang="en-FI" sz="1400" dirty="0"/>
          </a:p>
        </p:txBody>
      </p:sp>
      <p:pic>
        <p:nvPicPr>
          <p:cNvPr id="4" name="Picture 3">
            <a:extLst>
              <a:ext uri="{FF2B5EF4-FFF2-40B4-BE49-F238E27FC236}">
                <a16:creationId xmlns:a16="http://schemas.microsoft.com/office/drawing/2014/main" id="{63777EA4-FBA3-4D4F-B7C4-52EDB256EA6A}"/>
              </a:ext>
            </a:extLst>
          </p:cNvPr>
          <p:cNvPicPr>
            <a:picLocks noChangeAspect="1"/>
          </p:cNvPicPr>
          <p:nvPr/>
        </p:nvPicPr>
        <p:blipFill rotWithShape="1">
          <a:blip r:embed="rId5"/>
          <a:srcRect t="29958"/>
          <a:stretch/>
        </p:blipFill>
        <p:spPr>
          <a:xfrm>
            <a:off x="7111999" y="-11205"/>
            <a:ext cx="5105401" cy="2810155"/>
          </a:xfrm>
          <a:prstGeom prst="rect">
            <a:avLst/>
          </a:prstGeom>
        </p:spPr>
      </p:pic>
      <p:pic>
        <p:nvPicPr>
          <p:cNvPr id="15" name="Picture 14">
            <a:extLst>
              <a:ext uri="{FF2B5EF4-FFF2-40B4-BE49-F238E27FC236}">
                <a16:creationId xmlns:a16="http://schemas.microsoft.com/office/drawing/2014/main" id="{07054CBC-96B4-864B-AEFE-BCABA3ADDD1F}"/>
              </a:ext>
            </a:extLst>
          </p:cNvPr>
          <p:cNvPicPr>
            <a:picLocks noChangeAspect="1"/>
          </p:cNvPicPr>
          <p:nvPr userDrawn="1"/>
        </p:nvPicPr>
        <p:blipFill rotWithShape="1">
          <a:blip r:embed="rId5"/>
          <a:srcRect t="29958"/>
          <a:stretch/>
        </p:blipFill>
        <p:spPr>
          <a:xfrm>
            <a:off x="7111999" y="-11205"/>
            <a:ext cx="5105401" cy="2810155"/>
          </a:xfrm>
          <a:prstGeom prst="rect">
            <a:avLst/>
          </a:prstGeom>
        </p:spPr>
      </p:pic>
    </p:spTree>
    <p:extLst>
      <p:ext uri="{BB962C8B-B14F-4D97-AF65-F5344CB8AC3E}">
        <p14:creationId xmlns:p14="http://schemas.microsoft.com/office/powerpoint/2010/main" val="253405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6" name="Picture 5">
            <a:extLst>
              <a:ext uri="{FF2B5EF4-FFF2-40B4-BE49-F238E27FC236}">
                <a16:creationId xmlns:a16="http://schemas.microsoft.com/office/drawing/2014/main" id="{AEFB02E8-0C9B-0840-BF76-40E7D4C4F671}"/>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0952F2BB-7355-E248-BA35-7ABA22401942}"/>
              </a:ext>
            </a:extLst>
          </p:cNvPr>
          <p:cNvPicPr>
            <a:picLocks noChangeAspect="1"/>
          </p:cNvPicPr>
          <p:nvPr/>
        </p:nvPicPr>
        <p:blipFill>
          <a:blip r:embed="rId3"/>
          <a:stretch>
            <a:fillRect/>
          </a:stretch>
        </p:blipFill>
        <p:spPr>
          <a:xfrm>
            <a:off x="318106" y="6383715"/>
            <a:ext cx="1467633" cy="144062"/>
          </a:xfrm>
          <a:prstGeom prst="rect">
            <a:avLst/>
          </a:prstGeom>
        </p:spPr>
      </p:pic>
      <p:pic>
        <p:nvPicPr>
          <p:cNvPr id="4" name="Picture 3">
            <a:extLst>
              <a:ext uri="{FF2B5EF4-FFF2-40B4-BE49-F238E27FC236}">
                <a16:creationId xmlns:a16="http://schemas.microsoft.com/office/drawing/2014/main" id="{1AA9D8FE-23AB-8E4B-9D11-5650854F0741}"/>
              </a:ext>
            </a:extLst>
          </p:cNvPr>
          <p:cNvPicPr>
            <a:picLocks noChangeAspect="1"/>
          </p:cNvPicPr>
          <p:nvPr/>
        </p:nvPicPr>
        <p:blipFill rotWithShape="1">
          <a:blip r:embed="rId4"/>
          <a:srcRect t="69419"/>
          <a:stretch/>
        </p:blipFill>
        <p:spPr>
          <a:xfrm rot="5400000">
            <a:off x="9971464" y="3867282"/>
            <a:ext cx="3407833" cy="1084041"/>
          </a:xfrm>
          <a:prstGeom prst="rect">
            <a:avLst/>
          </a:prstGeom>
        </p:spPr>
      </p:pic>
      <p:pic>
        <p:nvPicPr>
          <p:cNvPr id="14" name="Picture 13">
            <a:extLst>
              <a:ext uri="{FF2B5EF4-FFF2-40B4-BE49-F238E27FC236}">
                <a16:creationId xmlns:a16="http://schemas.microsoft.com/office/drawing/2014/main" id="{0D29AD33-C9D9-F440-9290-7AA5752D5ECF}"/>
              </a:ext>
            </a:extLst>
          </p:cNvPr>
          <p:cNvPicPr>
            <a:picLocks noChangeAspect="1"/>
          </p:cNvPicPr>
          <p:nvPr userDrawn="1"/>
        </p:nvPicPr>
        <p:blipFill>
          <a:blip r:embed="rId5"/>
          <a:stretch>
            <a:fillRect/>
          </a:stretch>
        </p:blipFill>
        <p:spPr>
          <a:xfrm>
            <a:off x="9903" y="0"/>
            <a:ext cx="3219858" cy="3820504"/>
          </a:xfrm>
          <a:prstGeom prst="rect">
            <a:avLst/>
          </a:prstGeom>
        </p:spPr>
      </p:pic>
      <p:pic>
        <p:nvPicPr>
          <p:cNvPr id="15" name="Picture 14">
            <a:extLst>
              <a:ext uri="{FF2B5EF4-FFF2-40B4-BE49-F238E27FC236}">
                <a16:creationId xmlns:a16="http://schemas.microsoft.com/office/drawing/2014/main" id="{C567BF4E-5F0E-B54F-8DF9-165B68678174}"/>
              </a:ext>
            </a:extLst>
          </p:cNvPr>
          <p:cNvPicPr>
            <a:picLocks noChangeAspect="1"/>
          </p:cNvPicPr>
          <p:nvPr userDrawn="1"/>
        </p:nvPicPr>
        <p:blipFill rotWithShape="1">
          <a:blip r:embed="rId4"/>
          <a:srcRect t="69419"/>
          <a:stretch/>
        </p:blipFill>
        <p:spPr>
          <a:xfrm rot="5400000">
            <a:off x="9971464" y="3867282"/>
            <a:ext cx="3407833" cy="1084041"/>
          </a:xfrm>
          <a:prstGeom prst="rect">
            <a:avLst/>
          </a:prstGeom>
        </p:spPr>
      </p:pic>
      <p:sp>
        <p:nvSpPr>
          <p:cNvPr id="11" name="Subtitle 2">
            <a:extLst>
              <a:ext uri="{FF2B5EF4-FFF2-40B4-BE49-F238E27FC236}">
                <a16:creationId xmlns:a16="http://schemas.microsoft.com/office/drawing/2014/main" id="{9E0FB79E-7B90-8D47-AA67-28A36C357029}"/>
              </a:ext>
            </a:extLst>
          </p:cNvPr>
          <p:cNvSpPr txBox="1">
            <a:spLocks/>
          </p:cNvSpPr>
          <p:nvPr userDrawn="1"/>
        </p:nvSpPr>
        <p:spPr>
          <a:xfrm>
            <a:off x="25401" y="6394431"/>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ADAM – </a:t>
            </a:r>
            <a:r>
              <a:rPr lang="en-US" sz="1200" dirty="0" err="1"/>
              <a:t>ammatti</a:t>
            </a:r>
            <a:r>
              <a:rPr lang="en-US" sz="1200" dirty="0"/>
              <a:t>- ja järjestömediatutkimus 2021</a:t>
            </a:r>
            <a:endParaRPr lang="en-FI" sz="1200" dirty="0"/>
          </a:p>
        </p:txBody>
      </p:sp>
    </p:spTree>
    <p:extLst>
      <p:ext uri="{BB962C8B-B14F-4D97-AF65-F5344CB8AC3E}">
        <p14:creationId xmlns:p14="http://schemas.microsoft.com/office/powerpoint/2010/main" val="3380358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US"/>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4A2510D3-A6F3-1B4D-AB47-636E1C231969}"/>
              </a:ext>
            </a:extLst>
          </p:cNvPr>
          <p:cNvPicPr>
            <a:picLocks noChangeAspect="1"/>
          </p:cNvPicPr>
          <p:nvPr/>
        </p:nvPicPr>
        <p:blipFill>
          <a:blip r:embed="rId2"/>
          <a:stretch>
            <a:fillRect/>
          </a:stretch>
        </p:blipFill>
        <p:spPr>
          <a:xfrm>
            <a:off x="10064074" y="6389170"/>
            <a:ext cx="1845645" cy="139055"/>
          </a:xfrm>
          <a:prstGeom prst="rect">
            <a:avLst/>
          </a:prstGeom>
        </p:spPr>
      </p:pic>
      <p:grpSp>
        <p:nvGrpSpPr>
          <p:cNvPr id="11" name="Group 10">
            <a:extLst>
              <a:ext uri="{FF2B5EF4-FFF2-40B4-BE49-F238E27FC236}">
                <a16:creationId xmlns:a16="http://schemas.microsoft.com/office/drawing/2014/main" id="{B35ADD5D-2380-FD4F-B989-003BD17CCF76}"/>
              </a:ext>
            </a:extLst>
          </p:cNvPr>
          <p:cNvGrpSpPr/>
          <p:nvPr/>
        </p:nvGrpSpPr>
        <p:grpSpPr>
          <a:xfrm>
            <a:off x="10422697" y="0"/>
            <a:ext cx="1773462" cy="1333262"/>
            <a:chOff x="10422697" y="0"/>
            <a:chExt cx="1773462" cy="1333262"/>
          </a:xfrm>
        </p:grpSpPr>
        <p:pic>
          <p:nvPicPr>
            <p:cNvPr id="13" name="Picture 12">
              <a:extLst>
                <a:ext uri="{FF2B5EF4-FFF2-40B4-BE49-F238E27FC236}">
                  <a16:creationId xmlns:a16="http://schemas.microsoft.com/office/drawing/2014/main" id="{68A43EF6-8C10-F142-8BD6-CF718FB7A332}"/>
                </a:ext>
              </a:extLst>
            </p:cNvPr>
            <p:cNvPicPr>
              <a:picLocks noChangeAspect="1"/>
            </p:cNvPicPr>
            <p:nvPr/>
          </p:nvPicPr>
          <p:blipFill rotWithShape="1">
            <a:blip r:embed="rId3"/>
            <a:srcRect t="26618" r="36215"/>
            <a:stretch/>
          </p:blipFill>
          <p:spPr>
            <a:xfrm>
              <a:off x="10422697" y="0"/>
              <a:ext cx="1487022" cy="1333262"/>
            </a:xfrm>
            <a:prstGeom prst="rect">
              <a:avLst/>
            </a:prstGeom>
          </p:spPr>
        </p:pic>
        <p:pic>
          <p:nvPicPr>
            <p:cNvPr id="14" name="Picture 13">
              <a:extLst>
                <a:ext uri="{FF2B5EF4-FFF2-40B4-BE49-F238E27FC236}">
                  <a16:creationId xmlns:a16="http://schemas.microsoft.com/office/drawing/2014/main" id="{D64222F8-F24A-9B4E-A1BE-271304EBB775}"/>
                </a:ext>
              </a:extLst>
            </p:cNvPr>
            <p:cNvPicPr>
              <a:picLocks noChangeAspect="1"/>
            </p:cNvPicPr>
            <p:nvPr/>
          </p:nvPicPr>
          <p:blipFill rotWithShape="1">
            <a:blip r:embed="rId3"/>
            <a:srcRect l="61380" t="26618" r="14046"/>
            <a:stretch/>
          </p:blipFill>
          <p:spPr>
            <a:xfrm>
              <a:off x="11623279" y="0"/>
              <a:ext cx="572880" cy="1333262"/>
            </a:xfrm>
            <a:prstGeom prst="rect">
              <a:avLst/>
            </a:prstGeom>
          </p:spPr>
        </p:pic>
      </p:grpSp>
      <p:pic>
        <p:nvPicPr>
          <p:cNvPr id="15" name="Picture 14">
            <a:extLst>
              <a:ext uri="{FF2B5EF4-FFF2-40B4-BE49-F238E27FC236}">
                <a16:creationId xmlns:a16="http://schemas.microsoft.com/office/drawing/2014/main" id="{2CA3F99A-21A9-A644-9FCD-1A6939A4B75A}"/>
              </a:ext>
            </a:extLst>
          </p:cNvPr>
          <p:cNvPicPr>
            <a:picLocks noChangeAspect="1"/>
          </p:cNvPicPr>
          <p:nvPr/>
        </p:nvPicPr>
        <p:blipFill>
          <a:blip r:embed="rId4"/>
          <a:stretch>
            <a:fillRect/>
          </a:stretch>
        </p:blipFill>
        <p:spPr>
          <a:xfrm>
            <a:off x="282281" y="6385269"/>
            <a:ext cx="1503458" cy="147579"/>
          </a:xfrm>
          <a:prstGeom prst="rect">
            <a:avLst/>
          </a:prstGeom>
        </p:spPr>
      </p:pic>
      <p:grpSp>
        <p:nvGrpSpPr>
          <p:cNvPr id="17" name="Group 16">
            <a:extLst>
              <a:ext uri="{FF2B5EF4-FFF2-40B4-BE49-F238E27FC236}">
                <a16:creationId xmlns:a16="http://schemas.microsoft.com/office/drawing/2014/main" id="{147459C2-7B15-6E45-B29B-8CE06D5D13DF}"/>
              </a:ext>
            </a:extLst>
          </p:cNvPr>
          <p:cNvGrpSpPr/>
          <p:nvPr userDrawn="1"/>
        </p:nvGrpSpPr>
        <p:grpSpPr>
          <a:xfrm>
            <a:off x="10422697" y="0"/>
            <a:ext cx="1773462" cy="1333262"/>
            <a:chOff x="10422697" y="0"/>
            <a:chExt cx="1773462" cy="1333262"/>
          </a:xfrm>
        </p:grpSpPr>
        <p:pic>
          <p:nvPicPr>
            <p:cNvPr id="18" name="Picture 17">
              <a:extLst>
                <a:ext uri="{FF2B5EF4-FFF2-40B4-BE49-F238E27FC236}">
                  <a16:creationId xmlns:a16="http://schemas.microsoft.com/office/drawing/2014/main" id="{87BA95EF-47F3-C140-864F-4566CB13D16A}"/>
                </a:ext>
              </a:extLst>
            </p:cNvPr>
            <p:cNvPicPr>
              <a:picLocks noChangeAspect="1"/>
            </p:cNvPicPr>
            <p:nvPr userDrawn="1"/>
          </p:nvPicPr>
          <p:blipFill rotWithShape="1">
            <a:blip r:embed="rId3"/>
            <a:srcRect t="26618" r="36215"/>
            <a:stretch/>
          </p:blipFill>
          <p:spPr>
            <a:xfrm>
              <a:off x="10422697" y="0"/>
              <a:ext cx="1487022" cy="1333262"/>
            </a:xfrm>
            <a:prstGeom prst="rect">
              <a:avLst/>
            </a:prstGeom>
          </p:spPr>
        </p:pic>
        <p:pic>
          <p:nvPicPr>
            <p:cNvPr id="19" name="Picture 18">
              <a:extLst>
                <a:ext uri="{FF2B5EF4-FFF2-40B4-BE49-F238E27FC236}">
                  <a16:creationId xmlns:a16="http://schemas.microsoft.com/office/drawing/2014/main" id="{C508FF52-E7C7-8F46-9F0E-DCD408915529}"/>
                </a:ext>
              </a:extLst>
            </p:cNvPr>
            <p:cNvPicPr>
              <a:picLocks noChangeAspect="1"/>
            </p:cNvPicPr>
            <p:nvPr userDrawn="1"/>
          </p:nvPicPr>
          <p:blipFill rotWithShape="1">
            <a:blip r:embed="rId3"/>
            <a:srcRect l="61380" t="26618" r="14046"/>
            <a:stretch/>
          </p:blipFill>
          <p:spPr>
            <a:xfrm>
              <a:off x="11623279" y="0"/>
              <a:ext cx="572880" cy="1333262"/>
            </a:xfrm>
            <a:prstGeom prst="rect">
              <a:avLst/>
            </a:prstGeom>
          </p:spPr>
        </p:pic>
      </p:grpSp>
      <p:sp>
        <p:nvSpPr>
          <p:cNvPr id="16" name="Subtitle 2">
            <a:extLst>
              <a:ext uri="{FF2B5EF4-FFF2-40B4-BE49-F238E27FC236}">
                <a16:creationId xmlns:a16="http://schemas.microsoft.com/office/drawing/2014/main" id="{4E731E50-ADF5-6849-90DA-26395F9C9A62}"/>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295823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Kansi">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child&#10;&#10;Description automatically generated with low confidence">
            <a:extLst>
              <a:ext uri="{FF2B5EF4-FFF2-40B4-BE49-F238E27FC236}">
                <a16:creationId xmlns:a16="http://schemas.microsoft.com/office/drawing/2014/main" id="{12BF7008-D1EB-FA4F-858A-279B7D46EC49}"/>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A8C07D-FA8D-0D4F-9ACE-EB2A3C6DA55B}"/>
              </a:ext>
            </a:extLst>
          </p:cNvPr>
          <p:cNvPicPr>
            <a:picLocks noChangeAspect="1"/>
          </p:cNvPicPr>
          <p:nvPr userDrawn="1"/>
        </p:nvPicPr>
        <p:blipFill rotWithShape="1">
          <a:blip r:embed="rId4">
            <a:alphaModFix amt="95000"/>
          </a:blip>
          <a:srcRect t="18509" b="12388"/>
          <a:stretch/>
        </p:blipFill>
        <p:spPr>
          <a:xfrm rot="10800000">
            <a:off x="1295733" y="0"/>
            <a:ext cx="9600531" cy="6858001"/>
          </a:xfrm>
          <a:prstGeom prst="rect">
            <a:avLst/>
          </a:prstGeom>
        </p:spPr>
      </p:pic>
      <p:sp>
        <p:nvSpPr>
          <p:cNvPr id="3" name="Subtitle 2">
            <a:extLst>
              <a:ext uri="{FF2B5EF4-FFF2-40B4-BE49-F238E27FC236}">
                <a16:creationId xmlns:a16="http://schemas.microsoft.com/office/drawing/2014/main" id="{A4568D8E-AFC5-9E4A-A6FF-D33AA04BCD02}"/>
              </a:ext>
            </a:extLst>
          </p:cNvPr>
          <p:cNvSpPr>
            <a:spLocks noGrp="1"/>
          </p:cNvSpPr>
          <p:nvPr>
            <p:ph type="subTitle" idx="1" hasCustomPrompt="1"/>
          </p:nvPr>
        </p:nvSpPr>
        <p:spPr>
          <a:xfrm>
            <a:off x="1295732" y="2119318"/>
            <a:ext cx="9600532" cy="2619364"/>
          </a:xfrm>
        </p:spPr>
        <p:txBody>
          <a:bodyPr anchor="ctr"/>
          <a:lstStyle>
            <a:lvl1pPr marL="0" indent="0" algn="ctr">
              <a:lnSpc>
                <a:spcPct val="90000"/>
              </a:lnSpc>
              <a:spcBef>
                <a:spcPts val="0"/>
              </a:spcBef>
              <a:buNone/>
              <a:defRPr sz="7000" b="0" i="0">
                <a:solidFill>
                  <a:schemeClr val="accent2"/>
                </a:solidFill>
                <a:latin typeface="Clattering"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FI" dirty="0"/>
              <a:t>Uutta tietoa </a:t>
            </a:r>
            <a:br>
              <a:rPr lang="en-FI" dirty="0"/>
            </a:br>
            <a:r>
              <a:rPr lang="en-FI" dirty="0"/>
              <a:t>ammatti- ja järjestömedioista</a:t>
            </a:r>
          </a:p>
        </p:txBody>
      </p:sp>
      <p:pic>
        <p:nvPicPr>
          <p:cNvPr id="6" name="Picture 5">
            <a:extLst>
              <a:ext uri="{FF2B5EF4-FFF2-40B4-BE49-F238E27FC236}">
                <a16:creationId xmlns:a16="http://schemas.microsoft.com/office/drawing/2014/main" id="{C0A0746E-41F5-774A-A991-E87A339E596B}"/>
              </a:ext>
            </a:extLst>
          </p:cNvPr>
          <p:cNvPicPr>
            <a:picLocks noChangeAspect="1"/>
          </p:cNvPicPr>
          <p:nvPr userDrawn="1"/>
        </p:nvPicPr>
        <p:blipFill>
          <a:blip r:embed="rId5"/>
          <a:stretch>
            <a:fillRect/>
          </a:stretch>
        </p:blipFill>
        <p:spPr>
          <a:xfrm>
            <a:off x="4480852" y="6163039"/>
            <a:ext cx="3230292" cy="243378"/>
          </a:xfrm>
          <a:prstGeom prst="rect">
            <a:avLst/>
          </a:prstGeom>
        </p:spPr>
      </p:pic>
    </p:spTree>
    <p:extLst>
      <p:ext uri="{BB962C8B-B14F-4D97-AF65-F5344CB8AC3E}">
        <p14:creationId xmlns:p14="http://schemas.microsoft.com/office/powerpoint/2010/main" val="1094356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p:nvPicPr>
        <p:blipFill>
          <a:blip r:embed="rId2"/>
          <a:stretch>
            <a:fillRect/>
          </a:stretch>
        </p:blipFill>
        <p:spPr>
          <a:xfrm>
            <a:off x="10064074" y="6389170"/>
            <a:ext cx="1845645" cy="139055"/>
          </a:xfrm>
          <a:prstGeom prst="rect">
            <a:avLst/>
          </a:prstGeom>
        </p:spPr>
      </p:pic>
      <p:grpSp>
        <p:nvGrpSpPr>
          <p:cNvPr id="3" name="Group 2">
            <a:extLst>
              <a:ext uri="{FF2B5EF4-FFF2-40B4-BE49-F238E27FC236}">
                <a16:creationId xmlns:a16="http://schemas.microsoft.com/office/drawing/2014/main" id="{A6AB6523-61F3-4A4F-9DAF-3C38EA5EAAEE}"/>
              </a:ext>
            </a:extLst>
          </p:cNvPr>
          <p:cNvGrpSpPr/>
          <p:nvPr/>
        </p:nvGrpSpPr>
        <p:grpSpPr>
          <a:xfrm>
            <a:off x="10422697" y="0"/>
            <a:ext cx="1773462" cy="1333262"/>
            <a:chOff x="10422697" y="0"/>
            <a:chExt cx="1773462" cy="1333262"/>
          </a:xfrm>
        </p:grpSpPr>
        <p:pic>
          <p:nvPicPr>
            <p:cNvPr id="10" name="Picture 9">
              <a:extLst>
                <a:ext uri="{FF2B5EF4-FFF2-40B4-BE49-F238E27FC236}">
                  <a16:creationId xmlns:a16="http://schemas.microsoft.com/office/drawing/2014/main" id="{3832F4FF-B802-0E4B-AF28-35AEA1D7BCAC}"/>
                </a:ext>
              </a:extLst>
            </p:cNvPr>
            <p:cNvPicPr>
              <a:picLocks noChangeAspect="1"/>
            </p:cNvPicPr>
            <p:nvPr/>
          </p:nvPicPr>
          <p:blipFill rotWithShape="1">
            <a:blip r:embed="rId3"/>
            <a:srcRect t="26618" r="36215"/>
            <a:stretch/>
          </p:blipFill>
          <p:spPr>
            <a:xfrm>
              <a:off x="10422697" y="0"/>
              <a:ext cx="1487022" cy="1333262"/>
            </a:xfrm>
            <a:prstGeom prst="rect">
              <a:avLst/>
            </a:prstGeom>
          </p:spPr>
        </p:pic>
        <p:pic>
          <p:nvPicPr>
            <p:cNvPr id="12" name="Picture 11">
              <a:extLst>
                <a:ext uri="{FF2B5EF4-FFF2-40B4-BE49-F238E27FC236}">
                  <a16:creationId xmlns:a16="http://schemas.microsoft.com/office/drawing/2014/main" id="{68AAA9BA-67D4-BB43-8654-0CD93EEC6AAA}"/>
                </a:ext>
              </a:extLst>
            </p:cNvPr>
            <p:cNvPicPr>
              <a:picLocks noChangeAspect="1"/>
            </p:cNvPicPr>
            <p:nvPr/>
          </p:nvPicPr>
          <p:blipFill rotWithShape="1">
            <a:blip r:embed="rId3"/>
            <a:srcRect l="61380" t="26618" r="14046"/>
            <a:stretch/>
          </p:blipFill>
          <p:spPr>
            <a:xfrm>
              <a:off x="11623279" y="0"/>
              <a:ext cx="572880" cy="1333262"/>
            </a:xfrm>
            <a:prstGeom prst="rect">
              <a:avLst/>
            </a:prstGeom>
          </p:spPr>
        </p:pic>
      </p:grpSp>
      <p:pic>
        <p:nvPicPr>
          <p:cNvPr id="13" name="Picture 12">
            <a:extLst>
              <a:ext uri="{FF2B5EF4-FFF2-40B4-BE49-F238E27FC236}">
                <a16:creationId xmlns:a16="http://schemas.microsoft.com/office/drawing/2014/main" id="{046A6227-C2EC-3042-B5D2-919AC51352B9}"/>
              </a:ext>
            </a:extLst>
          </p:cNvPr>
          <p:cNvPicPr>
            <a:picLocks noChangeAspect="1"/>
          </p:cNvPicPr>
          <p:nvPr/>
        </p:nvPicPr>
        <p:blipFill>
          <a:blip r:embed="rId4"/>
          <a:stretch>
            <a:fillRect/>
          </a:stretch>
        </p:blipFill>
        <p:spPr>
          <a:xfrm>
            <a:off x="282281" y="6385269"/>
            <a:ext cx="1503458" cy="147579"/>
          </a:xfrm>
          <a:prstGeom prst="rect">
            <a:avLst/>
          </a:prstGeom>
        </p:spPr>
      </p:pic>
      <p:grpSp>
        <p:nvGrpSpPr>
          <p:cNvPr id="16" name="Group 15">
            <a:extLst>
              <a:ext uri="{FF2B5EF4-FFF2-40B4-BE49-F238E27FC236}">
                <a16:creationId xmlns:a16="http://schemas.microsoft.com/office/drawing/2014/main" id="{AEFB6323-2B59-0643-A1BE-74A85B588A64}"/>
              </a:ext>
            </a:extLst>
          </p:cNvPr>
          <p:cNvGrpSpPr/>
          <p:nvPr userDrawn="1"/>
        </p:nvGrpSpPr>
        <p:grpSpPr>
          <a:xfrm>
            <a:off x="10422697" y="0"/>
            <a:ext cx="1773462" cy="1333262"/>
            <a:chOff x="10422697" y="0"/>
            <a:chExt cx="1773462" cy="1333262"/>
          </a:xfrm>
        </p:grpSpPr>
        <p:pic>
          <p:nvPicPr>
            <p:cNvPr id="17" name="Picture 16">
              <a:extLst>
                <a:ext uri="{FF2B5EF4-FFF2-40B4-BE49-F238E27FC236}">
                  <a16:creationId xmlns:a16="http://schemas.microsoft.com/office/drawing/2014/main" id="{9FF90030-108B-0541-9CC0-DB91BBBE18BB}"/>
                </a:ext>
              </a:extLst>
            </p:cNvPr>
            <p:cNvPicPr>
              <a:picLocks noChangeAspect="1"/>
            </p:cNvPicPr>
            <p:nvPr userDrawn="1"/>
          </p:nvPicPr>
          <p:blipFill rotWithShape="1">
            <a:blip r:embed="rId3"/>
            <a:srcRect t="26618" r="36215"/>
            <a:stretch/>
          </p:blipFill>
          <p:spPr>
            <a:xfrm>
              <a:off x="10422697" y="0"/>
              <a:ext cx="1487022" cy="1333262"/>
            </a:xfrm>
            <a:prstGeom prst="rect">
              <a:avLst/>
            </a:prstGeom>
          </p:spPr>
        </p:pic>
        <p:pic>
          <p:nvPicPr>
            <p:cNvPr id="18" name="Picture 17">
              <a:extLst>
                <a:ext uri="{FF2B5EF4-FFF2-40B4-BE49-F238E27FC236}">
                  <a16:creationId xmlns:a16="http://schemas.microsoft.com/office/drawing/2014/main" id="{A47E3051-EA67-9F4B-AFC9-B90D98C4CC8F}"/>
                </a:ext>
              </a:extLst>
            </p:cNvPr>
            <p:cNvPicPr>
              <a:picLocks noChangeAspect="1"/>
            </p:cNvPicPr>
            <p:nvPr userDrawn="1"/>
          </p:nvPicPr>
          <p:blipFill rotWithShape="1">
            <a:blip r:embed="rId3"/>
            <a:srcRect l="61380" t="26618" r="14046"/>
            <a:stretch/>
          </p:blipFill>
          <p:spPr>
            <a:xfrm>
              <a:off x="11623279" y="0"/>
              <a:ext cx="572880" cy="1333262"/>
            </a:xfrm>
            <a:prstGeom prst="rect">
              <a:avLst/>
            </a:prstGeom>
          </p:spPr>
        </p:pic>
      </p:grpSp>
      <p:sp>
        <p:nvSpPr>
          <p:cNvPr id="14" name="Subtitle 2">
            <a:extLst>
              <a:ext uri="{FF2B5EF4-FFF2-40B4-BE49-F238E27FC236}">
                <a16:creationId xmlns:a16="http://schemas.microsoft.com/office/drawing/2014/main" id="{62E4C60E-E88E-B345-9658-4312221CF5ED}"/>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1612872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US"/>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p:nvPicPr>
        <p:blipFill>
          <a:blip r:embed="rId2"/>
          <a:stretch>
            <a:fillRect/>
          </a:stretch>
        </p:blipFill>
        <p:spPr>
          <a:xfrm>
            <a:off x="10064074" y="6389170"/>
            <a:ext cx="1845645" cy="139055"/>
          </a:xfrm>
          <a:prstGeom prst="rect">
            <a:avLst/>
          </a:prstGeom>
        </p:spPr>
      </p:pic>
      <p:grpSp>
        <p:nvGrpSpPr>
          <p:cNvPr id="3" name="Group 2">
            <a:extLst>
              <a:ext uri="{FF2B5EF4-FFF2-40B4-BE49-F238E27FC236}">
                <a16:creationId xmlns:a16="http://schemas.microsoft.com/office/drawing/2014/main" id="{5A2E815D-6D20-AF49-B68B-D5CD5D77E85D}"/>
              </a:ext>
            </a:extLst>
          </p:cNvPr>
          <p:cNvGrpSpPr/>
          <p:nvPr/>
        </p:nvGrpSpPr>
        <p:grpSpPr>
          <a:xfrm>
            <a:off x="10484812" y="0"/>
            <a:ext cx="1707188" cy="1358662"/>
            <a:chOff x="10484812" y="0"/>
            <a:chExt cx="1707188" cy="1358662"/>
          </a:xfrm>
        </p:grpSpPr>
        <p:pic>
          <p:nvPicPr>
            <p:cNvPr id="8" name="Picture 7">
              <a:extLst>
                <a:ext uri="{FF2B5EF4-FFF2-40B4-BE49-F238E27FC236}">
                  <a16:creationId xmlns:a16="http://schemas.microsoft.com/office/drawing/2014/main" id="{232B6D43-EAE1-2C47-9566-14FA25019053}"/>
                </a:ext>
              </a:extLst>
            </p:cNvPr>
            <p:cNvPicPr>
              <a:picLocks noChangeAspect="1"/>
            </p:cNvPicPr>
            <p:nvPr/>
          </p:nvPicPr>
          <p:blipFill rotWithShape="1">
            <a:blip r:embed="rId3"/>
            <a:srcRect l="64434" t="27103" r="13753"/>
            <a:stretch/>
          </p:blipFill>
          <p:spPr>
            <a:xfrm>
              <a:off x="11688417" y="0"/>
              <a:ext cx="503583" cy="1358662"/>
            </a:xfrm>
            <a:prstGeom prst="rect">
              <a:avLst/>
            </a:prstGeom>
          </p:spPr>
        </p:pic>
        <p:pic>
          <p:nvPicPr>
            <p:cNvPr id="12" name="Picture 11">
              <a:extLst>
                <a:ext uri="{FF2B5EF4-FFF2-40B4-BE49-F238E27FC236}">
                  <a16:creationId xmlns:a16="http://schemas.microsoft.com/office/drawing/2014/main" id="{1EA91398-61B8-6947-8E02-9B73D9958964}"/>
                </a:ext>
              </a:extLst>
            </p:cNvPr>
            <p:cNvPicPr>
              <a:picLocks noChangeAspect="1"/>
            </p:cNvPicPr>
            <p:nvPr/>
          </p:nvPicPr>
          <p:blipFill rotWithShape="1">
            <a:blip r:embed="rId3"/>
            <a:srcRect t="27103" r="36959"/>
            <a:stretch/>
          </p:blipFill>
          <p:spPr>
            <a:xfrm>
              <a:off x="10484812" y="0"/>
              <a:ext cx="1455396" cy="1358662"/>
            </a:xfrm>
            <a:prstGeom prst="rect">
              <a:avLst/>
            </a:prstGeom>
          </p:spPr>
        </p:pic>
      </p:grpSp>
      <p:pic>
        <p:nvPicPr>
          <p:cNvPr id="13" name="Picture 12">
            <a:extLst>
              <a:ext uri="{FF2B5EF4-FFF2-40B4-BE49-F238E27FC236}">
                <a16:creationId xmlns:a16="http://schemas.microsoft.com/office/drawing/2014/main" id="{F43CB91E-D0E4-654A-9AA5-1E77C69F5DE2}"/>
              </a:ext>
            </a:extLst>
          </p:cNvPr>
          <p:cNvPicPr>
            <a:picLocks noChangeAspect="1"/>
          </p:cNvPicPr>
          <p:nvPr/>
        </p:nvPicPr>
        <p:blipFill>
          <a:blip r:embed="rId4"/>
          <a:stretch>
            <a:fillRect/>
          </a:stretch>
        </p:blipFill>
        <p:spPr>
          <a:xfrm>
            <a:off x="282281" y="6385269"/>
            <a:ext cx="1503458" cy="147579"/>
          </a:xfrm>
          <a:prstGeom prst="rect">
            <a:avLst/>
          </a:prstGeom>
        </p:spPr>
      </p:pic>
      <p:grpSp>
        <p:nvGrpSpPr>
          <p:cNvPr id="15" name="Group 14">
            <a:extLst>
              <a:ext uri="{FF2B5EF4-FFF2-40B4-BE49-F238E27FC236}">
                <a16:creationId xmlns:a16="http://schemas.microsoft.com/office/drawing/2014/main" id="{DD7652C0-9BF6-214F-823A-AF36423E2080}"/>
              </a:ext>
            </a:extLst>
          </p:cNvPr>
          <p:cNvGrpSpPr/>
          <p:nvPr userDrawn="1"/>
        </p:nvGrpSpPr>
        <p:grpSpPr>
          <a:xfrm>
            <a:off x="10484812" y="0"/>
            <a:ext cx="1707188" cy="1358662"/>
            <a:chOff x="10484812" y="0"/>
            <a:chExt cx="1707188" cy="1358662"/>
          </a:xfrm>
        </p:grpSpPr>
        <p:pic>
          <p:nvPicPr>
            <p:cNvPr id="16" name="Picture 15">
              <a:extLst>
                <a:ext uri="{FF2B5EF4-FFF2-40B4-BE49-F238E27FC236}">
                  <a16:creationId xmlns:a16="http://schemas.microsoft.com/office/drawing/2014/main" id="{3CA1E8E0-33D2-E542-B7A1-673DAA819621}"/>
                </a:ext>
              </a:extLst>
            </p:cNvPr>
            <p:cNvPicPr>
              <a:picLocks noChangeAspect="1"/>
            </p:cNvPicPr>
            <p:nvPr userDrawn="1"/>
          </p:nvPicPr>
          <p:blipFill rotWithShape="1">
            <a:blip r:embed="rId3"/>
            <a:srcRect l="64434" t="27103" r="13753"/>
            <a:stretch/>
          </p:blipFill>
          <p:spPr>
            <a:xfrm>
              <a:off x="11688417" y="0"/>
              <a:ext cx="503583" cy="1358662"/>
            </a:xfrm>
            <a:prstGeom prst="rect">
              <a:avLst/>
            </a:prstGeom>
          </p:spPr>
        </p:pic>
        <p:pic>
          <p:nvPicPr>
            <p:cNvPr id="17" name="Picture 16">
              <a:extLst>
                <a:ext uri="{FF2B5EF4-FFF2-40B4-BE49-F238E27FC236}">
                  <a16:creationId xmlns:a16="http://schemas.microsoft.com/office/drawing/2014/main" id="{D9AB13C0-C3A7-D84F-95AC-675C9A125A57}"/>
                </a:ext>
              </a:extLst>
            </p:cNvPr>
            <p:cNvPicPr>
              <a:picLocks noChangeAspect="1"/>
            </p:cNvPicPr>
            <p:nvPr userDrawn="1"/>
          </p:nvPicPr>
          <p:blipFill rotWithShape="1">
            <a:blip r:embed="rId3"/>
            <a:srcRect t="27103" r="36959"/>
            <a:stretch/>
          </p:blipFill>
          <p:spPr>
            <a:xfrm>
              <a:off x="10484812" y="0"/>
              <a:ext cx="1455396" cy="1358662"/>
            </a:xfrm>
            <a:prstGeom prst="rect">
              <a:avLst/>
            </a:prstGeom>
          </p:spPr>
        </p:pic>
      </p:grpSp>
      <p:sp>
        <p:nvSpPr>
          <p:cNvPr id="14" name="Subtitle 2">
            <a:extLst>
              <a:ext uri="{FF2B5EF4-FFF2-40B4-BE49-F238E27FC236}">
                <a16:creationId xmlns:a16="http://schemas.microsoft.com/office/drawing/2014/main" id="{9B2A291E-2FBE-5148-878B-BC1388655289}"/>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57405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erustyyli 2 yksi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2"/>
            <a:ext cx="10515599" cy="479918"/>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198605"/>
            <a:ext cx="10515600" cy="4821195"/>
          </a:xfrm>
        </p:spPr>
        <p:txBody>
          <a:bodyPr/>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3"/>
          <a:stretch>
            <a:fillRect/>
          </a:stretch>
        </p:blipFill>
        <p:spPr>
          <a:xfrm>
            <a:off x="282281" y="6385269"/>
            <a:ext cx="1503458" cy="147579"/>
          </a:xfrm>
          <a:prstGeom prst="rect">
            <a:avLst/>
          </a:prstGeom>
        </p:spPr>
      </p:pic>
      <p:sp>
        <p:nvSpPr>
          <p:cNvPr id="8" name="Subtitle 2">
            <a:extLst>
              <a:ext uri="{FF2B5EF4-FFF2-40B4-BE49-F238E27FC236}">
                <a16:creationId xmlns:a16="http://schemas.microsoft.com/office/drawing/2014/main" id="{5DE87669-B57C-A74B-8BF5-0C388BCB01BF}"/>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561913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Perustyyli 2 juoksevaa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1"/>
            <a:ext cx="10515599" cy="826483"/>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487837"/>
            <a:ext cx="10515600" cy="4531963"/>
          </a:xfrm>
        </p:spPr>
        <p:txBody>
          <a:bodyPr numCol="2" spcCol="360000"/>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3"/>
          <a:stretch>
            <a:fillRect/>
          </a:stretch>
        </p:blipFill>
        <p:spPr>
          <a:xfrm>
            <a:off x="282281" y="6385269"/>
            <a:ext cx="1503458" cy="147579"/>
          </a:xfrm>
          <a:prstGeom prst="rect">
            <a:avLst/>
          </a:prstGeom>
        </p:spPr>
      </p:pic>
      <p:sp>
        <p:nvSpPr>
          <p:cNvPr id="8" name="Subtitle 2">
            <a:extLst>
              <a:ext uri="{FF2B5EF4-FFF2-40B4-BE49-F238E27FC236}">
                <a16:creationId xmlns:a16="http://schemas.microsoft.com/office/drawing/2014/main" id="{7252CEF0-E821-AA4F-AD92-F6592C0EB2A5}"/>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3958888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grpSp>
        <p:nvGrpSpPr>
          <p:cNvPr id="12" name="Group 11">
            <a:extLst>
              <a:ext uri="{FF2B5EF4-FFF2-40B4-BE49-F238E27FC236}">
                <a16:creationId xmlns:a16="http://schemas.microsoft.com/office/drawing/2014/main" id="{AEDF2B15-CCEA-AE4B-A94B-A887FAD27BCA}"/>
              </a:ext>
            </a:extLst>
          </p:cNvPr>
          <p:cNvGrpSpPr/>
          <p:nvPr/>
        </p:nvGrpSpPr>
        <p:grpSpPr>
          <a:xfrm>
            <a:off x="10484812" y="0"/>
            <a:ext cx="1707188" cy="1358662"/>
            <a:chOff x="10484812" y="0"/>
            <a:chExt cx="1707188" cy="1358662"/>
          </a:xfrm>
        </p:grpSpPr>
        <p:pic>
          <p:nvPicPr>
            <p:cNvPr id="13" name="Picture 12">
              <a:extLst>
                <a:ext uri="{FF2B5EF4-FFF2-40B4-BE49-F238E27FC236}">
                  <a16:creationId xmlns:a16="http://schemas.microsoft.com/office/drawing/2014/main" id="{5F7BE1E7-6DA1-CA4A-970C-4D8F48D5FDA2}"/>
                </a:ext>
              </a:extLst>
            </p:cNvPr>
            <p:cNvPicPr>
              <a:picLocks noChangeAspect="1"/>
            </p:cNvPicPr>
            <p:nvPr/>
          </p:nvPicPr>
          <p:blipFill rotWithShape="1">
            <a:blip r:embed="rId3"/>
            <a:srcRect l="64434" t="27103" r="13753"/>
            <a:stretch/>
          </p:blipFill>
          <p:spPr>
            <a:xfrm>
              <a:off x="11688417" y="0"/>
              <a:ext cx="503583" cy="1358662"/>
            </a:xfrm>
            <a:prstGeom prst="rect">
              <a:avLst/>
            </a:prstGeom>
          </p:spPr>
        </p:pic>
        <p:pic>
          <p:nvPicPr>
            <p:cNvPr id="14" name="Picture 13">
              <a:extLst>
                <a:ext uri="{FF2B5EF4-FFF2-40B4-BE49-F238E27FC236}">
                  <a16:creationId xmlns:a16="http://schemas.microsoft.com/office/drawing/2014/main" id="{F0590058-70C9-6444-95DC-D8ACB72BEC60}"/>
                </a:ext>
              </a:extLst>
            </p:cNvPr>
            <p:cNvPicPr>
              <a:picLocks noChangeAspect="1"/>
            </p:cNvPicPr>
            <p:nvPr/>
          </p:nvPicPr>
          <p:blipFill rotWithShape="1">
            <a:blip r:embed="rId3"/>
            <a:srcRect t="27103" r="36959"/>
            <a:stretch/>
          </p:blipFill>
          <p:spPr>
            <a:xfrm>
              <a:off x="10484812" y="0"/>
              <a:ext cx="1455396" cy="1358662"/>
            </a:xfrm>
            <a:prstGeom prst="rect">
              <a:avLst/>
            </a:prstGeom>
          </p:spPr>
        </p:pic>
      </p:grpSp>
      <p:pic>
        <p:nvPicPr>
          <p:cNvPr id="16" name="Picture 15">
            <a:extLst>
              <a:ext uri="{FF2B5EF4-FFF2-40B4-BE49-F238E27FC236}">
                <a16:creationId xmlns:a16="http://schemas.microsoft.com/office/drawing/2014/main" id="{A8E0E311-D326-6141-A8CF-CAF516E6BC1F}"/>
              </a:ext>
            </a:extLst>
          </p:cNvPr>
          <p:cNvPicPr>
            <a:picLocks noChangeAspect="1"/>
          </p:cNvPicPr>
          <p:nvPr userDrawn="1"/>
        </p:nvPicPr>
        <p:blipFill>
          <a:blip r:embed="rId4"/>
          <a:stretch>
            <a:fillRect/>
          </a:stretch>
        </p:blipFill>
        <p:spPr>
          <a:xfrm>
            <a:off x="282281" y="6385269"/>
            <a:ext cx="1503458" cy="147579"/>
          </a:xfrm>
          <a:prstGeom prst="rect">
            <a:avLst/>
          </a:prstGeom>
        </p:spPr>
      </p:pic>
      <p:grpSp>
        <p:nvGrpSpPr>
          <p:cNvPr id="17" name="Group 16">
            <a:extLst>
              <a:ext uri="{FF2B5EF4-FFF2-40B4-BE49-F238E27FC236}">
                <a16:creationId xmlns:a16="http://schemas.microsoft.com/office/drawing/2014/main" id="{405D3D1F-ACF7-664C-AAFD-D2665CEDE116}"/>
              </a:ext>
            </a:extLst>
          </p:cNvPr>
          <p:cNvGrpSpPr/>
          <p:nvPr userDrawn="1"/>
        </p:nvGrpSpPr>
        <p:grpSpPr>
          <a:xfrm>
            <a:off x="10484812" y="0"/>
            <a:ext cx="1707188" cy="1358662"/>
            <a:chOff x="10484812" y="0"/>
            <a:chExt cx="1707188" cy="1358662"/>
          </a:xfrm>
        </p:grpSpPr>
        <p:pic>
          <p:nvPicPr>
            <p:cNvPr id="18" name="Picture 17">
              <a:extLst>
                <a:ext uri="{FF2B5EF4-FFF2-40B4-BE49-F238E27FC236}">
                  <a16:creationId xmlns:a16="http://schemas.microsoft.com/office/drawing/2014/main" id="{BFA6A8C2-86D4-F84D-A660-02F6BEE8B771}"/>
                </a:ext>
              </a:extLst>
            </p:cNvPr>
            <p:cNvPicPr>
              <a:picLocks noChangeAspect="1"/>
            </p:cNvPicPr>
            <p:nvPr userDrawn="1"/>
          </p:nvPicPr>
          <p:blipFill rotWithShape="1">
            <a:blip r:embed="rId3"/>
            <a:srcRect l="64434" t="27103" r="13753"/>
            <a:stretch/>
          </p:blipFill>
          <p:spPr>
            <a:xfrm>
              <a:off x="11688417" y="0"/>
              <a:ext cx="503583" cy="1358662"/>
            </a:xfrm>
            <a:prstGeom prst="rect">
              <a:avLst/>
            </a:prstGeom>
          </p:spPr>
        </p:pic>
        <p:pic>
          <p:nvPicPr>
            <p:cNvPr id="19" name="Picture 18">
              <a:extLst>
                <a:ext uri="{FF2B5EF4-FFF2-40B4-BE49-F238E27FC236}">
                  <a16:creationId xmlns:a16="http://schemas.microsoft.com/office/drawing/2014/main" id="{D6B30A04-0D0C-174A-BA8E-BD64330A606E}"/>
                </a:ext>
              </a:extLst>
            </p:cNvPr>
            <p:cNvPicPr>
              <a:picLocks noChangeAspect="1"/>
            </p:cNvPicPr>
            <p:nvPr userDrawn="1"/>
          </p:nvPicPr>
          <p:blipFill rotWithShape="1">
            <a:blip r:embed="rId3"/>
            <a:srcRect t="27103" r="36959"/>
            <a:stretch/>
          </p:blipFill>
          <p:spPr>
            <a:xfrm>
              <a:off x="10484812" y="0"/>
              <a:ext cx="1455396" cy="1358662"/>
            </a:xfrm>
            <a:prstGeom prst="rect">
              <a:avLst/>
            </a:prstGeom>
          </p:spPr>
        </p:pic>
      </p:grpSp>
      <p:sp>
        <p:nvSpPr>
          <p:cNvPr id="20" name="Subtitle 2">
            <a:extLst>
              <a:ext uri="{FF2B5EF4-FFF2-40B4-BE49-F238E27FC236}">
                <a16:creationId xmlns:a16="http://schemas.microsoft.com/office/drawing/2014/main" id="{7AF95330-3594-7F43-9BEE-E3F8680F0995}"/>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2499555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6261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pic>
        <p:nvPicPr>
          <p:cNvPr id="12" name="Picture 11">
            <a:extLst>
              <a:ext uri="{FF2B5EF4-FFF2-40B4-BE49-F238E27FC236}">
                <a16:creationId xmlns:a16="http://schemas.microsoft.com/office/drawing/2014/main" id="{D44A62F2-D5C7-FC46-AAEB-53C7A973E1C3}"/>
              </a:ext>
            </a:extLst>
          </p:cNvPr>
          <p:cNvPicPr>
            <a:picLocks noChangeAspect="1"/>
          </p:cNvPicPr>
          <p:nvPr userDrawn="1"/>
        </p:nvPicPr>
        <p:blipFill>
          <a:blip r:embed="rId4"/>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1262746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87D412A1-AF24-0F40-B4BD-83E14FA32266}"/>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59711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F1AE8F90-944F-6749-BFD9-9F1BC6609179}"/>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99021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pic>
        <p:nvPicPr>
          <p:cNvPr id="11" name="Picture 10">
            <a:extLst>
              <a:ext uri="{FF2B5EF4-FFF2-40B4-BE49-F238E27FC236}">
                <a16:creationId xmlns:a16="http://schemas.microsoft.com/office/drawing/2014/main" id="{3DA781EB-246D-734E-8A8E-4085A657B665}"/>
              </a:ext>
            </a:extLst>
          </p:cNvPr>
          <p:cNvPicPr>
            <a:picLocks noChangeAspect="1"/>
          </p:cNvPicPr>
          <p:nvPr userDrawn="1"/>
        </p:nvPicPr>
        <p:blipFill>
          <a:blip r:embed="rId5"/>
          <a:stretch>
            <a:fillRect/>
          </a:stretch>
        </p:blipFill>
        <p:spPr>
          <a:xfrm>
            <a:off x="282281" y="6385269"/>
            <a:ext cx="1503458" cy="147579"/>
          </a:xfrm>
          <a:prstGeom prst="rect">
            <a:avLst/>
          </a:prstGeom>
        </p:spPr>
      </p:pic>
      <p:pic>
        <p:nvPicPr>
          <p:cNvPr id="9" name="Picture 8">
            <a:extLst>
              <a:ext uri="{FF2B5EF4-FFF2-40B4-BE49-F238E27FC236}">
                <a16:creationId xmlns:a16="http://schemas.microsoft.com/office/drawing/2014/main" id="{ECF2EC68-C36E-A44D-84B1-3A917E597C55}"/>
              </a:ext>
            </a:extLst>
          </p:cNvPr>
          <p:cNvPicPr>
            <a:picLocks noChangeAspect="1"/>
          </p:cNvPicPr>
          <p:nvPr userDrawn="1"/>
        </p:nvPicPr>
        <p:blipFill>
          <a:blip r:embed="rId2"/>
          <a:stretch>
            <a:fillRect/>
          </a:stretch>
        </p:blipFill>
        <p:spPr>
          <a:xfrm>
            <a:off x="896914" y="656952"/>
            <a:ext cx="5199086" cy="5357765"/>
          </a:xfrm>
          <a:prstGeom prst="rect">
            <a:avLst/>
          </a:prstGeom>
        </p:spPr>
      </p:pic>
    </p:spTree>
    <p:extLst>
      <p:ext uri="{BB962C8B-B14F-4D97-AF65-F5344CB8AC3E}">
        <p14:creationId xmlns:p14="http://schemas.microsoft.com/office/powerpoint/2010/main" val="156092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Kansi">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4" name="Picture 3" descr="A person holding a child&#10;&#10;Description automatically generated with low confidence">
            <a:extLst>
              <a:ext uri="{FF2B5EF4-FFF2-40B4-BE49-F238E27FC236}">
                <a16:creationId xmlns:a16="http://schemas.microsoft.com/office/drawing/2014/main" id="{12BF7008-D1EB-FA4F-858A-279B7D46EC49}"/>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A8C07D-FA8D-0D4F-9ACE-EB2A3C6DA55B}"/>
              </a:ext>
            </a:extLst>
          </p:cNvPr>
          <p:cNvPicPr>
            <a:picLocks noChangeAspect="1"/>
          </p:cNvPicPr>
          <p:nvPr userDrawn="1"/>
        </p:nvPicPr>
        <p:blipFill rotWithShape="1">
          <a:blip r:embed="rId4">
            <a:alphaModFix/>
          </a:blip>
          <a:srcRect t="18509" b="12388"/>
          <a:stretch/>
        </p:blipFill>
        <p:spPr>
          <a:xfrm rot="10800000">
            <a:off x="1295733" y="0"/>
            <a:ext cx="9600531" cy="6858001"/>
          </a:xfrm>
          <a:prstGeom prst="rect">
            <a:avLst/>
          </a:prstGeom>
        </p:spPr>
      </p:pic>
      <p:sp>
        <p:nvSpPr>
          <p:cNvPr id="3" name="Subtitle 2">
            <a:extLst>
              <a:ext uri="{FF2B5EF4-FFF2-40B4-BE49-F238E27FC236}">
                <a16:creationId xmlns:a16="http://schemas.microsoft.com/office/drawing/2014/main" id="{A4568D8E-AFC5-9E4A-A6FF-D33AA04BCD02}"/>
              </a:ext>
            </a:extLst>
          </p:cNvPr>
          <p:cNvSpPr>
            <a:spLocks noGrp="1"/>
          </p:cNvSpPr>
          <p:nvPr>
            <p:ph type="subTitle" idx="1" hasCustomPrompt="1"/>
          </p:nvPr>
        </p:nvSpPr>
        <p:spPr>
          <a:xfrm>
            <a:off x="1373374" y="2119318"/>
            <a:ext cx="9445248" cy="2619364"/>
          </a:xfrm>
        </p:spPr>
        <p:txBody>
          <a:bodyPr anchor="ctr"/>
          <a:lstStyle>
            <a:lvl1pPr marL="0" indent="0" algn="ctr">
              <a:lnSpc>
                <a:spcPct val="90000"/>
              </a:lnSpc>
              <a:spcBef>
                <a:spcPts val="0"/>
              </a:spcBef>
              <a:buNone/>
              <a:defRPr sz="7000" b="0" i="0">
                <a:solidFill>
                  <a:schemeClr val="accent2"/>
                </a:solidFill>
                <a:latin typeface="Clattering"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FI" dirty="0"/>
              <a:t>Uutta tietoa </a:t>
            </a:r>
            <a:br>
              <a:rPr lang="en-FI" dirty="0"/>
            </a:br>
            <a:r>
              <a:rPr lang="en-FI" dirty="0"/>
              <a:t>ammatti- ja järjestömedioista</a:t>
            </a:r>
          </a:p>
        </p:txBody>
      </p:sp>
      <p:pic>
        <p:nvPicPr>
          <p:cNvPr id="6" name="Picture 5">
            <a:extLst>
              <a:ext uri="{FF2B5EF4-FFF2-40B4-BE49-F238E27FC236}">
                <a16:creationId xmlns:a16="http://schemas.microsoft.com/office/drawing/2014/main" id="{6191BA57-5EDD-CF40-A641-2BE05014B5DF}"/>
              </a:ext>
            </a:extLst>
          </p:cNvPr>
          <p:cNvPicPr>
            <a:picLocks noChangeAspect="1"/>
          </p:cNvPicPr>
          <p:nvPr userDrawn="1"/>
        </p:nvPicPr>
        <p:blipFill>
          <a:blip r:embed="rId5"/>
          <a:stretch>
            <a:fillRect/>
          </a:stretch>
        </p:blipFill>
        <p:spPr>
          <a:xfrm>
            <a:off x="4480852" y="6163039"/>
            <a:ext cx="3230292" cy="243378"/>
          </a:xfrm>
          <a:prstGeom prst="rect">
            <a:avLst/>
          </a:prstGeom>
        </p:spPr>
      </p:pic>
    </p:spTree>
    <p:extLst>
      <p:ext uri="{BB962C8B-B14F-4D97-AF65-F5344CB8AC3E}">
        <p14:creationId xmlns:p14="http://schemas.microsoft.com/office/powerpoint/2010/main" val="1123508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12" name="Subtitle 2">
            <a:extLst>
              <a:ext uri="{FF2B5EF4-FFF2-40B4-BE49-F238E27FC236}">
                <a16:creationId xmlns:a16="http://schemas.microsoft.com/office/drawing/2014/main" id="{C2297D2B-70FB-C44F-B6F7-90D9BB2899F8}"/>
              </a:ext>
            </a:extLst>
          </p:cNvPr>
          <p:cNvSpPr txBox="1">
            <a:spLocks/>
          </p:cNvSpPr>
          <p:nvPr/>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solidFill>
                  <a:schemeClr val="bg1"/>
                </a:solidFill>
              </a:rPr>
              <a:t>ADAM-lukijatutkimus,</a:t>
            </a:r>
            <a:r>
              <a:rPr lang="en-US" sz="1400" dirty="0">
                <a:solidFill>
                  <a:schemeClr val="bg1"/>
                </a:solidFill>
              </a:rPr>
              <a:t>Tehy-lehti2/2021</a:t>
            </a:r>
            <a:endParaRPr lang="en-FI" sz="1400" dirty="0">
              <a:solidFill>
                <a:schemeClr val="bg1"/>
              </a:solidFill>
            </a:endParaRPr>
          </a:p>
        </p:txBody>
      </p:sp>
      <p:pic>
        <p:nvPicPr>
          <p:cNvPr id="13" name="Picture 12">
            <a:extLst>
              <a:ext uri="{FF2B5EF4-FFF2-40B4-BE49-F238E27FC236}">
                <a16:creationId xmlns:a16="http://schemas.microsoft.com/office/drawing/2014/main" id="{4354BD40-A9F0-DA46-AFA3-A08D0C8FA7B3}"/>
              </a:ext>
            </a:extLst>
          </p:cNvPr>
          <p:cNvPicPr>
            <a:picLocks noChangeAspect="1"/>
          </p:cNvPicPr>
          <p:nvPr/>
        </p:nvPicPr>
        <p:blipFill>
          <a:blip r:embed="rId3"/>
          <a:stretch>
            <a:fillRect/>
          </a:stretch>
        </p:blipFill>
        <p:spPr>
          <a:xfrm>
            <a:off x="318106" y="6383715"/>
            <a:ext cx="1467633" cy="144062"/>
          </a:xfrm>
          <a:prstGeom prst="rect">
            <a:avLst/>
          </a:prstGeom>
        </p:spPr>
      </p:pic>
      <p:sp>
        <p:nvSpPr>
          <p:cNvPr id="9" name="Rectangle 8">
            <a:extLst>
              <a:ext uri="{FF2B5EF4-FFF2-40B4-BE49-F238E27FC236}">
                <a16:creationId xmlns:a16="http://schemas.microsoft.com/office/drawing/2014/main" id="{256C105F-4D36-E342-B30F-40872D54E4ED}"/>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11" name="Subtitle 2">
            <a:extLst>
              <a:ext uri="{FF2B5EF4-FFF2-40B4-BE49-F238E27FC236}">
                <a16:creationId xmlns:a16="http://schemas.microsoft.com/office/drawing/2014/main" id="{170C16D8-388C-E042-A3D9-D1A1F2C14426}"/>
              </a:ext>
            </a:extLst>
          </p:cNvPr>
          <p:cNvSpPr txBox="1">
            <a:spLocks/>
          </p:cNvSpPr>
          <p:nvPr userDrawn="1"/>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a:t>
            </a:r>
            <a:r>
              <a:rPr lang="en-US" sz="1200" dirty="0" err="1">
                <a:solidFill>
                  <a:schemeClr val="bg1"/>
                </a:solidFill>
              </a:rPr>
              <a:t>ammatti</a:t>
            </a:r>
            <a:r>
              <a:rPr lang="en-US" sz="1200" dirty="0">
                <a:solidFill>
                  <a:schemeClr val="bg1"/>
                </a:solidFill>
              </a:rPr>
              <a:t>- ja järjestömediatutkimus 2021</a:t>
            </a:r>
            <a:endParaRPr lang="en-FI" sz="1200" dirty="0">
              <a:solidFill>
                <a:schemeClr val="bg1"/>
              </a:solidFill>
            </a:endParaRPr>
          </a:p>
        </p:txBody>
      </p:sp>
      <p:pic>
        <p:nvPicPr>
          <p:cNvPr id="14" name="Picture 13">
            <a:extLst>
              <a:ext uri="{FF2B5EF4-FFF2-40B4-BE49-F238E27FC236}">
                <a16:creationId xmlns:a16="http://schemas.microsoft.com/office/drawing/2014/main" id="{80934E59-612B-7443-A41D-C36058260454}"/>
              </a:ext>
            </a:extLst>
          </p:cNvPr>
          <p:cNvPicPr>
            <a:picLocks noChangeAspect="1"/>
          </p:cNvPicPr>
          <p:nvPr userDrawn="1"/>
        </p:nvPicPr>
        <p:blipFill>
          <a:blip r:embed="rId3"/>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3211190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Text Placeholder 3">
            <a:extLst>
              <a:ext uri="{FF2B5EF4-FFF2-40B4-BE49-F238E27FC236}">
                <a16:creationId xmlns:a16="http://schemas.microsoft.com/office/drawing/2014/main" id="{61B1DF3D-FFF1-544C-9D09-EC9A99E369E2}"/>
              </a:ext>
            </a:extLst>
          </p:cNvPr>
          <p:cNvSpPr>
            <a:spLocks noGrp="1"/>
          </p:cNvSpPr>
          <p:nvPr>
            <p:ph type="body" sz="quarter" idx="10" hasCustomPrompt="1"/>
          </p:nvPr>
        </p:nvSpPr>
        <p:spPr>
          <a:xfrm>
            <a:off x="0" y="0"/>
            <a:ext cx="5637213" cy="6858000"/>
          </a:xfrm>
        </p:spPr>
        <p:txBody>
          <a:bodyPr lIns="720000" tIns="720000" rIns="720000" bIns="720000" anchor="ctr"/>
          <a:lstStyle>
            <a:lvl1pPr algn="ctr">
              <a:buNone/>
              <a:defRPr sz="2000" b="0" i="0">
                <a:solidFill>
                  <a:schemeClr val="bg1"/>
                </a:solidFill>
                <a:latin typeface="Neue Haas Unica W1G Medium" panose="020B0404030206020203" pitchFamily="34" charset="0"/>
              </a:defRPr>
            </a:lvl1pPr>
            <a:lvl2pPr>
              <a:buNone/>
              <a:defRPr sz="1600" b="0" i="0">
                <a:solidFill>
                  <a:schemeClr val="bg1"/>
                </a:solidFill>
                <a:latin typeface="Neue Haas Unica W1G Medium" panose="020B0404030206020203" pitchFamily="34" charset="0"/>
              </a:defRPr>
            </a:lvl2pPr>
            <a:lvl3pPr>
              <a:defRPr sz="1600" b="0" i="0">
                <a:solidFill>
                  <a:schemeClr val="bg1"/>
                </a:solidFill>
                <a:latin typeface="Neue Haas Unica W1G Medium" panose="020B0404030206020203" pitchFamily="34" charset="0"/>
              </a:defRPr>
            </a:lvl3pPr>
            <a:lvl4pPr>
              <a:defRPr sz="1600" b="0" i="0">
                <a:solidFill>
                  <a:schemeClr val="bg1"/>
                </a:solidFill>
                <a:latin typeface="Neue Haas Unica W1G Medium" panose="020B0404030206020203" pitchFamily="34" charset="0"/>
              </a:defRPr>
            </a:lvl4pPr>
            <a:lvl5pPr>
              <a:defRPr sz="1600"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Kuvan </a:t>
            </a:r>
            <a:r>
              <a:rPr lang="en-GB" dirty="0" err="1"/>
              <a:t>paikka</a:t>
            </a:r>
            <a:r>
              <a:rPr lang="en-GB" dirty="0"/>
              <a:t> </a:t>
            </a:r>
            <a:r>
              <a:rPr lang="en-GB" dirty="0" err="1"/>
              <a:t>oikealla</a:t>
            </a:r>
            <a:r>
              <a:rPr lang="en-GB" dirty="0"/>
              <a:t>.</a:t>
            </a:r>
          </a:p>
        </p:txBody>
      </p:sp>
      <p:pic>
        <p:nvPicPr>
          <p:cNvPr id="5" name="Picture 4">
            <a:extLst>
              <a:ext uri="{FF2B5EF4-FFF2-40B4-BE49-F238E27FC236}">
                <a16:creationId xmlns:a16="http://schemas.microsoft.com/office/drawing/2014/main" id="{24D1CFA4-EDDE-694D-8513-0734361DED4E}"/>
              </a:ext>
            </a:extLst>
          </p:cNvPr>
          <p:cNvPicPr>
            <a:picLocks noChangeAspect="1"/>
          </p:cNvPicPr>
          <p:nvPr/>
        </p:nvPicPr>
        <p:blipFill rotWithShape="1">
          <a:blip r:embed="rId3"/>
          <a:srcRect t="17048" r="39959"/>
          <a:stretch/>
        </p:blipFill>
        <p:spPr>
          <a:xfrm>
            <a:off x="10504168" y="0"/>
            <a:ext cx="1687831" cy="1832516"/>
          </a:xfrm>
          <a:prstGeom prst="rect">
            <a:avLst/>
          </a:prstGeom>
        </p:spPr>
      </p:pic>
      <p:pic>
        <p:nvPicPr>
          <p:cNvPr id="14" name="Picture 13">
            <a:extLst>
              <a:ext uri="{FF2B5EF4-FFF2-40B4-BE49-F238E27FC236}">
                <a16:creationId xmlns:a16="http://schemas.microsoft.com/office/drawing/2014/main" id="{E2246287-90C3-CB4F-A42A-0C9C43F1AF18}"/>
              </a:ext>
            </a:extLst>
          </p:cNvPr>
          <p:cNvPicPr>
            <a:picLocks noChangeAspect="1"/>
          </p:cNvPicPr>
          <p:nvPr/>
        </p:nvPicPr>
        <p:blipFill>
          <a:blip r:embed="rId4"/>
          <a:stretch>
            <a:fillRect/>
          </a:stretch>
        </p:blipFill>
        <p:spPr>
          <a:xfrm>
            <a:off x="318106" y="6383715"/>
            <a:ext cx="1467633" cy="144062"/>
          </a:xfrm>
          <a:prstGeom prst="rect">
            <a:avLst/>
          </a:prstGeom>
        </p:spPr>
      </p:pic>
      <p:sp>
        <p:nvSpPr>
          <p:cNvPr id="16" name="Subtitle 2">
            <a:extLst>
              <a:ext uri="{FF2B5EF4-FFF2-40B4-BE49-F238E27FC236}">
                <a16:creationId xmlns:a16="http://schemas.microsoft.com/office/drawing/2014/main" id="{B2955371-8161-1A4C-939E-CE41C32115AB}"/>
              </a:ext>
            </a:extLst>
          </p:cNvPr>
          <p:cNvSpPr txBox="1">
            <a:spLocks/>
          </p:cNvSpPr>
          <p:nvPr/>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solidFill>
                  <a:schemeClr val="bg1"/>
                </a:solidFill>
              </a:rPr>
              <a:t>ADAM-lukijatutkimus,</a:t>
            </a:r>
            <a:r>
              <a:rPr lang="en-US" sz="1400" dirty="0">
                <a:solidFill>
                  <a:schemeClr val="bg1"/>
                </a:solidFill>
              </a:rPr>
              <a:t>Tehy-lehti2/2021</a:t>
            </a:r>
            <a:endParaRPr lang="en-FI" sz="1400" dirty="0">
              <a:solidFill>
                <a:schemeClr val="bg1"/>
              </a:solidFill>
            </a:endParaRPr>
          </a:p>
        </p:txBody>
      </p:sp>
      <p:sp>
        <p:nvSpPr>
          <p:cNvPr id="8" name="Rectangle 7">
            <a:extLst>
              <a:ext uri="{FF2B5EF4-FFF2-40B4-BE49-F238E27FC236}">
                <a16:creationId xmlns:a16="http://schemas.microsoft.com/office/drawing/2014/main" id="{55C3EE84-4B0B-DB4E-BE31-05FBFB522C32}"/>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0" name="Picture 9">
            <a:extLst>
              <a:ext uri="{FF2B5EF4-FFF2-40B4-BE49-F238E27FC236}">
                <a16:creationId xmlns:a16="http://schemas.microsoft.com/office/drawing/2014/main" id="{73BD63D1-B894-E440-99CA-30AA64AA244A}"/>
              </a:ext>
            </a:extLst>
          </p:cNvPr>
          <p:cNvPicPr>
            <a:picLocks noChangeAspect="1"/>
          </p:cNvPicPr>
          <p:nvPr userDrawn="1"/>
        </p:nvPicPr>
        <p:blipFill rotWithShape="1">
          <a:blip r:embed="rId3"/>
          <a:srcRect t="17048" r="39959"/>
          <a:stretch/>
        </p:blipFill>
        <p:spPr>
          <a:xfrm>
            <a:off x="10504168" y="0"/>
            <a:ext cx="1687831" cy="1832516"/>
          </a:xfrm>
          <a:prstGeom prst="rect">
            <a:avLst/>
          </a:prstGeom>
        </p:spPr>
      </p:pic>
      <p:pic>
        <p:nvPicPr>
          <p:cNvPr id="11" name="Picture 10">
            <a:extLst>
              <a:ext uri="{FF2B5EF4-FFF2-40B4-BE49-F238E27FC236}">
                <a16:creationId xmlns:a16="http://schemas.microsoft.com/office/drawing/2014/main" id="{4207AA7E-2336-D842-936F-7CD0DDA5F373}"/>
              </a:ext>
            </a:extLst>
          </p:cNvPr>
          <p:cNvPicPr>
            <a:picLocks noChangeAspect="1"/>
          </p:cNvPicPr>
          <p:nvPr userDrawn="1"/>
        </p:nvPicPr>
        <p:blipFill>
          <a:blip r:embed="rId4"/>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FBD4D1E8-41AA-B746-8FEA-5C9F092D2783}"/>
              </a:ext>
            </a:extLst>
          </p:cNvPr>
          <p:cNvSpPr txBox="1">
            <a:spLocks/>
          </p:cNvSpPr>
          <p:nvPr userDrawn="1"/>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a:t>
            </a:r>
            <a:r>
              <a:rPr lang="en-US" sz="1200" dirty="0" err="1">
                <a:solidFill>
                  <a:schemeClr val="bg1"/>
                </a:solidFill>
              </a:rPr>
              <a:t>ammatti</a:t>
            </a:r>
            <a:r>
              <a:rPr lang="en-US" sz="1200" dirty="0">
                <a:solidFill>
                  <a:schemeClr val="bg1"/>
                </a:solidFill>
              </a:rPr>
              <a:t>- ja järjestömediatutkimus 2021</a:t>
            </a:r>
            <a:endParaRPr lang="en-FI" sz="1200" dirty="0">
              <a:solidFill>
                <a:schemeClr val="bg1"/>
              </a:solidFill>
            </a:endParaRPr>
          </a:p>
        </p:txBody>
      </p:sp>
    </p:spTree>
    <p:extLst>
      <p:ext uri="{BB962C8B-B14F-4D97-AF65-F5344CB8AC3E}">
        <p14:creationId xmlns:p14="http://schemas.microsoft.com/office/powerpoint/2010/main" val="1897679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209550"/>
            <a:ext cx="4799012" cy="1231900"/>
          </a:xfrm>
        </p:spPr>
        <p:txBody>
          <a:bodyPr anchor="b"/>
          <a:lstStyle>
            <a:lvl1pPr>
              <a:defRPr sz="4000">
                <a:solidFill>
                  <a:srgbClr val="002649"/>
                </a:solidFill>
                <a:latin typeface="Canela Medium" pitchFamily="2" charset="77"/>
              </a:defRPr>
            </a:lvl1pPr>
          </a:lstStyle>
          <a:p>
            <a:r>
              <a:rPr lang="en-US"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099677"/>
            <a:ext cx="4799012" cy="393282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0" name="Subtitle 2">
            <a:extLst>
              <a:ext uri="{FF2B5EF4-FFF2-40B4-BE49-F238E27FC236}">
                <a16:creationId xmlns:a16="http://schemas.microsoft.com/office/drawing/2014/main" id="{CD418292-9197-6C47-84C7-708C2F428EBA}"/>
              </a:ext>
            </a:extLst>
          </p:cNvPr>
          <p:cNvSpPr txBox="1">
            <a:spLocks/>
          </p:cNvSpPr>
          <p:nvPr/>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solidFill>
                  <a:schemeClr val="bg1"/>
                </a:solidFill>
              </a:rPr>
              <a:t>ADAM-lukijatutkimus,</a:t>
            </a:r>
            <a:r>
              <a:rPr lang="en-US" sz="1600" dirty="0">
                <a:solidFill>
                  <a:schemeClr val="bg1"/>
                </a:solidFill>
              </a:rPr>
              <a:t>Tehy-lehti2/2021</a:t>
            </a:r>
            <a:endParaRPr lang="en-FI" sz="1600" dirty="0">
              <a:solidFill>
                <a:schemeClr val="bg1"/>
              </a:solidFill>
            </a:endParaRPr>
          </a:p>
        </p:txBody>
      </p:sp>
      <p:pic>
        <p:nvPicPr>
          <p:cNvPr id="11" name="Picture 10">
            <a:extLst>
              <a:ext uri="{FF2B5EF4-FFF2-40B4-BE49-F238E27FC236}">
                <a16:creationId xmlns:a16="http://schemas.microsoft.com/office/drawing/2014/main" id="{825834DF-306A-1C40-A9B1-CFEAE4AB85DD}"/>
              </a:ext>
            </a:extLst>
          </p:cNvPr>
          <p:cNvPicPr>
            <a:picLocks noChangeAspect="1"/>
          </p:cNvPicPr>
          <p:nvPr userDrawn="1"/>
        </p:nvPicPr>
        <p:blipFill>
          <a:blip r:embed="rId3"/>
          <a:stretch>
            <a:fillRect/>
          </a:stretch>
        </p:blipFill>
        <p:spPr>
          <a:xfrm>
            <a:off x="282281" y="6385269"/>
            <a:ext cx="1503458" cy="147579"/>
          </a:xfrm>
          <a:prstGeom prst="rect">
            <a:avLst/>
          </a:prstGeom>
        </p:spPr>
      </p:pic>
      <p:sp>
        <p:nvSpPr>
          <p:cNvPr id="9" name="Rectangle 8">
            <a:extLst>
              <a:ext uri="{FF2B5EF4-FFF2-40B4-BE49-F238E27FC236}">
                <a16:creationId xmlns:a16="http://schemas.microsoft.com/office/drawing/2014/main" id="{A1265247-AB99-AA44-9D2E-7FC75964748D}"/>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2" name="Picture 11">
            <a:extLst>
              <a:ext uri="{FF2B5EF4-FFF2-40B4-BE49-F238E27FC236}">
                <a16:creationId xmlns:a16="http://schemas.microsoft.com/office/drawing/2014/main" id="{7562E5F5-DF6B-BA4A-B788-17861E9922FC}"/>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3" name="Subtitle 2">
            <a:extLst>
              <a:ext uri="{FF2B5EF4-FFF2-40B4-BE49-F238E27FC236}">
                <a16:creationId xmlns:a16="http://schemas.microsoft.com/office/drawing/2014/main" id="{F5020273-54CD-054A-9276-F939843F9D2F}"/>
              </a:ext>
            </a:extLst>
          </p:cNvPr>
          <p:cNvSpPr txBox="1">
            <a:spLocks/>
          </p:cNvSpPr>
          <p:nvPr userDrawn="1"/>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a:t>
            </a:r>
            <a:r>
              <a:rPr lang="en-US" sz="1200" dirty="0" err="1">
                <a:solidFill>
                  <a:schemeClr val="bg1"/>
                </a:solidFill>
              </a:rPr>
              <a:t>ammatti</a:t>
            </a:r>
            <a:r>
              <a:rPr lang="en-US" sz="1200" dirty="0">
                <a:solidFill>
                  <a:schemeClr val="bg1"/>
                </a:solidFill>
              </a:rPr>
              <a:t>- ja järjestömediatutkimus 2021</a:t>
            </a:r>
            <a:endParaRPr lang="en-FI" sz="1200" dirty="0">
              <a:solidFill>
                <a:schemeClr val="bg1"/>
              </a:solidFill>
            </a:endParaRPr>
          </a:p>
        </p:txBody>
      </p:sp>
      <p:cxnSp>
        <p:nvCxnSpPr>
          <p:cNvPr id="14" name="Straight Connector 13">
            <a:extLst>
              <a:ext uri="{FF2B5EF4-FFF2-40B4-BE49-F238E27FC236}">
                <a16:creationId xmlns:a16="http://schemas.microsoft.com/office/drawing/2014/main" id="{1765611C-77D4-4F42-9997-642C0CFEF8C1}"/>
              </a:ext>
            </a:extLst>
          </p:cNvPr>
          <p:cNvCxnSpPr>
            <a:cxnSpLocks/>
          </p:cNvCxnSpPr>
          <p:nvPr userDrawn="1"/>
        </p:nvCxnSpPr>
        <p:spPr>
          <a:xfrm>
            <a:off x="838199" y="1554763"/>
            <a:ext cx="4799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769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209550"/>
            <a:ext cx="4799012" cy="1231900"/>
          </a:xfrm>
        </p:spPr>
        <p:txBody>
          <a:bodyPr anchor="b"/>
          <a:lstStyle>
            <a:lvl1pPr>
              <a:defRPr sz="4000">
                <a:solidFill>
                  <a:srgbClr val="002649"/>
                </a:solidFill>
                <a:latin typeface="Canela Medium" pitchFamily="2" charset="77"/>
              </a:defRPr>
            </a:lvl1pPr>
          </a:lstStyle>
          <a:p>
            <a:r>
              <a:rPr lang="en-US"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099677"/>
            <a:ext cx="4799012" cy="393282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0" name="Subtitle 2">
            <a:extLst>
              <a:ext uri="{FF2B5EF4-FFF2-40B4-BE49-F238E27FC236}">
                <a16:creationId xmlns:a16="http://schemas.microsoft.com/office/drawing/2014/main" id="{CD418292-9197-6C47-84C7-708C2F428EBA}"/>
              </a:ext>
            </a:extLst>
          </p:cNvPr>
          <p:cNvSpPr txBox="1">
            <a:spLocks/>
          </p:cNvSpPr>
          <p:nvPr/>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solidFill>
                  <a:schemeClr val="bg1"/>
                </a:solidFill>
              </a:rPr>
              <a:t>ADAM-lukijatutkimus,</a:t>
            </a:r>
            <a:r>
              <a:rPr lang="en-US" sz="1600" dirty="0">
                <a:solidFill>
                  <a:schemeClr val="bg1"/>
                </a:solidFill>
              </a:rPr>
              <a:t>Tehy-lehti2/2021</a:t>
            </a:r>
            <a:endParaRPr lang="en-FI" sz="1600" dirty="0">
              <a:solidFill>
                <a:schemeClr val="bg1"/>
              </a:solidFill>
            </a:endParaRPr>
          </a:p>
        </p:txBody>
      </p:sp>
      <p:sp>
        <p:nvSpPr>
          <p:cNvPr id="9" name="Rectangle 8">
            <a:extLst>
              <a:ext uri="{FF2B5EF4-FFF2-40B4-BE49-F238E27FC236}">
                <a16:creationId xmlns:a16="http://schemas.microsoft.com/office/drawing/2014/main" id="{A1265247-AB99-AA44-9D2E-7FC75964748D}"/>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12" name="Picture 11">
            <a:extLst>
              <a:ext uri="{FF2B5EF4-FFF2-40B4-BE49-F238E27FC236}">
                <a16:creationId xmlns:a16="http://schemas.microsoft.com/office/drawing/2014/main" id="{7562E5F5-DF6B-BA4A-B788-17861E9922FC}"/>
              </a:ext>
            </a:extLst>
          </p:cNvPr>
          <p:cNvPicPr>
            <a:picLocks noChangeAspect="1"/>
          </p:cNvPicPr>
          <p:nvPr userDrawn="1"/>
        </p:nvPicPr>
        <p:blipFill>
          <a:blip r:embed="rId2"/>
          <a:stretch>
            <a:fillRect/>
          </a:stretch>
        </p:blipFill>
        <p:spPr>
          <a:xfrm>
            <a:off x="10044529" y="6390396"/>
            <a:ext cx="1829365" cy="137829"/>
          </a:xfrm>
          <a:prstGeom prst="rect">
            <a:avLst/>
          </a:prstGeom>
        </p:spPr>
      </p:pic>
      <p:cxnSp>
        <p:nvCxnSpPr>
          <p:cNvPr id="14" name="Straight Connector 13">
            <a:extLst>
              <a:ext uri="{FF2B5EF4-FFF2-40B4-BE49-F238E27FC236}">
                <a16:creationId xmlns:a16="http://schemas.microsoft.com/office/drawing/2014/main" id="{1765611C-77D4-4F42-9997-642C0CFEF8C1}"/>
              </a:ext>
            </a:extLst>
          </p:cNvPr>
          <p:cNvCxnSpPr>
            <a:cxnSpLocks/>
          </p:cNvCxnSpPr>
          <p:nvPr userDrawn="1"/>
        </p:nvCxnSpPr>
        <p:spPr>
          <a:xfrm>
            <a:off x="838199" y="1554763"/>
            <a:ext cx="4799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254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_Teksti + väri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265247-AB99-AA44-9D2E-7FC75964748D}"/>
              </a:ext>
            </a:extLst>
          </p:cNvPr>
          <p:cNvSpPr/>
          <p:nvPr userDrawn="1"/>
        </p:nvSpPr>
        <p:spPr>
          <a:xfrm>
            <a:off x="0"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657492" y="209550"/>
            <a:ext cx="4799012" cy="1231900"/>
          </a:xfrm>
        </p:spPr>
        <p:txBody>
          <a:bodyPr anchor="b"/>
          <a:lstStyle>
            <a:lvl1pPr algn="ctr">
              <a:defRPr sz="4000">
                <a:solidFill>
                  <a:srgbClr val="002649"/>
                </a:solidFill>
                <a:latin typeface="Canela Medium" pitchFamily="2" charset="77"/>
              </a:defRPr>
            </a:lvl1pPr>
          </a:lstStyle>
          <a:p>
            <a:r>
              <a:rPr lang="en-US" dirty="0"/>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655904" y="2099677"/>
            <a:ext cx="4799012" cy="3932823"/>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2" name="Picture 11">
            <a:extLst>
              <a:ext uri="{FF2B5EF4-FFF2-40B4-BE49-F238E27FC236}">
                <a16:creationId xmlns:a16="http://schemas.microsoft.com/office/drawing/2014/main" id="{7562E5F5-DF6B-BA4A-B788-17861E9922FC}"/>
              </a:ext>
            </a:extLst>
          </p:cNvPr>
          <p:cNvPicPr>
            <a:picLocks noChangeAspect="1"/>
          </p:cNvPicPr>
          <p:nvPr userDrawn="1"/>
        </p:nvPicPr>
        <p:blipFill>
          <a:blip r:embed="rId2"/>
          <a:stretch>
            <a:fillRect/>
          </a:stretch>
        </p:blipFill>
        <p:spPr>
          <a:xfrm>
            <a:off x="423451" y="6390396"/>
            <a:ext cx="1829365" cy="137829"/>
          </a:xfrm>
          <a:prstGeom prst="rect">
            <a:avLst/>
          </a:prstGeom>
        </p:spPr>
      </p:pic>
      <p:cxnSp>
        <p:nvCxnSpPr>
          <p:cNvPr id="14" name="Straight Connector 13">
            <a:extLst>
              <a:ext uri="{FF2B5EF4-FFF2-40B4-BE49-F238E27FC236}">
                <a16:creationId xmlns:a16="http://schemas.microsoft.com/office/drawing/2014/main" id="{1765611C-77D4-4F42-9997-642C0CFEF8C1}"/>
              </a:ext>
            </a:extLst>
          </p:cNvPr>
          <p:cNvCxnSpPr>
            <a:cxnSpLocks/>
          </p:cNvCxnSpPr>
          <p:nvPr userDrawn="1"/>
        </p:nvCxnSpPr>
        <p:spPr>
          <a:xfrm>
            <a:off x="6655904" y="1554763"/>
            <a:ext cx="4799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143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2" name="Picture 11">
            <a:extLst>
              <a:ext uri="{FF2B5EF4-FFF2-40B4-BE49-F238E27FC236}">
                <a16:creationId xmlns:a16="http://schemas.microsoft.com/office/drawing/2014/main" id="{91C93556-6808-CF4D-9C3C-01F8D686B66E}"/>
              </a:ext>
            </a:extLst>
          </p:cNvPr>
          <p:cNvPicPr>
            <a:picLocks noChangeAspect="1"/>
          </p:cNvPicPr>
          <p:nvPr/>
        </p:nvPicPr>
        <p:blipFill rotWithShape="1">
          <a:blip r:embed="rId3"/>
          <a:srcRect l="30259" t="65667"/>
          <a:stretch/>
        </p:blipFill>
        <p:spPr>
          <a:xfrm flipH="1">
            <a:off x="9994839" y="4811"/>
            <a:ext cx="2197161" cy="1048027"/>
          </a:xfrm>
          <a:prstGeom prst="rect">
            <a:avLst/>
          </a:prstGeom>
        </p:spPr>
      </p:pic>
      <p:sp>
        <p:nvSpPr>
          <p:cNvPr id="17" name="Text Placeholder 16">
            <a:extLst>
              <a:ext uri="{FF2B5EF4-FFF2-40B4-BE49-F238E27FC236}">
                <a16:creationId xmlns:a16="http://schemas.microsoft.com/office/drawing/2014/main" id="{20B9EC05-4D0B-224B-B696-FFAFD1F98125}"/>
              </a:ext>
            </a:extLst>
          </p:cNvPr>
          <p:cNvSpPr>
            <a:spLocks noGrp="1"/>
          </p:cNvSpPr>
          <p:nvPr>
            <p:ph type="body" sz="quarter" idx="14" hasCustomPrompt="1"/>
          </p:nvPr>
        </p:nvSpPr>
        <p:spPr>
          <a:xfrm>
            <a:off x="6553200" y="0"/>
            <a:ext cx="5638800" cy="6858000"/>
          </a:xfrm>
        </p:spPr>
        <p:txBody>
          <a:bodyPr lIns="720000" tIns="720000" rIns="720000" bIns="720000" anchor="ctr"/>
          <a:lstStyle>
            <a:lvl1pPr algn="ctr">
              <a:buNone/>
              <a:defRPr b="0" i="0">
                <a:solidFill>
                  <a:schemeClr val="bg1"/>
                </a:solidFill>
                <a:latin typeface="Neue Haas Unica W1G Medium" panose="020B0404030206020203" pitchFamily="34" charset="0"/>
              </a:defRPr>
            </a:lvl1pPr>
            <a:lvl2pPr>
              <a:buNone/>
              <a:defRPr b="0" i="0">
                <a:solidFill>
                  <a:schemeClr val="bg1"/>
                </a:solidFill>
                <a:latin typeface="Neue Haas Unica W1G Medium" panose="020B0404030206020203" pitchFamily="34" charset="0"/>
              </a:defRPr>
            </a:lvl2pPr>
            <a:lvl3pPr>
              <a:buNone/>
              <a:defRPr b="0" i="0">
                <a:solidFill>
                  <a:schemeClr val="bg1"/>
                </a:solidFill>
                <a:latin typeface="Neue Haas Unica W1G Medium" panose="020B0404030206020203" pitchFamily="34" charset="0"/>
              </a:defRPr>
            </a:lvl3pPr>
            <a:lvl4pPr>
              <a:buNone/>
              <a:defRPr b="0" i="0">
                <a:solidFill>
                  <a:schemeClr val="bg1"/>
                </a:solidFill>
                <a:latin typeface="Neue Haas Unica W1G Medium" panose="020B0404030206020203" pitchFamily="34" charset="0"/>
              </a:defRPr>
            </a:lvl4pPr>
            <a:lvl5pPr>
              <a:buNone/>
              <a:defRPr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a:t>
            </a:r>
            <a:r>
              <a:rPr lang="en-GB" dirty="0" err="1"/>
              <a:t>Korostukset</a:t>
            </a:r>
            <a:r>
              <a:rPr lang="en-GB" dirty="0"/>
              <a:t> </a:t>
            </a:r>
            <a:r>
              <a:rPr lang="en-GB" dirty="0" err="1"/>
              <a:t>tekstissä</a:t>
            </a:r>
            <a:r>
              <a:rPr lang="en-GB" dirty="0"/>
              <a:t> 100 % </a:t>
            </a:r>
            <a:r>
              <a:rPr lang="en-GB" dirty="0" err="1"/>
              <a:t>suuremmalla</a:t>
            </a:r>
            <a:r>
              <a:rPr lang="en-GB" dirty="0"/>
              <a:t> </a:t>
            </a:r>
            <a:r>
              <a:rPr lang="en-GB" dirty="0" err="1"/>
              <a:t>pistekoolla</a:t>
            </a:r>
            <a:r>
              <a:rPr lang="en-GB" dirty="0"/>
              <a:t>. Kuvan </a:t>
            </a:r>
            <a:r>
              <a:rPr lang="en-GB" dirty="0" err="1"/>
              <a:t>paikka</a:t>
            </a:r>
            <a:r>
              <a:rPr lang="en-GB" dirty="0"/>
              <a:t> </a:t>
            </a:r>
            <a:r>
              <a:rPr lang="en-GB" dirty="0" err="1"/>
              <a:t>vasemmalla</a:t>
            </a:r>
            <a:r>
              <a:rPr lang="en-GB" dirty="0"/>
              <a:t>.</a:t>
            </a:r>
          </a:p>
        </p:txBody>
      </p:sp>
      <p:sp>
        <p:nvSpPr>
          <p:cNvPr id="18" name="Subtitle 2">
            <a:extLst>
              <a:ext uri="{FF2B5EF4-FFF2-40B4-BE49-F238E27FC236}">
                <a16:creationId xmlns:a16="http://schemas.microsoft.com/office/drawing/2014/main" id="{2B54250C-4BB0-0A49-A3D2-6B81567CEA3C}"/>
              </a:ext>
            </a:extLst>
          </p:cNvPr>
          <p:cNvSpPr txBox="1">
            <a:spLocks/>
          </p:cNvSpPr>
          <p:nvPr/>
        </p:nvSpPr>
        <p:spPr>
          <a:xfrm>
            <a:off x="0" y="182668"/>
            <a:ext cx="65516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solidFill>
              </a:rPr>
              <a:t>ADAM – </a:t>
            </a:r>
            <a:r>
              <a:rPr lang="en-US" sz="1200" dirty="0" err="1">
                <a:solidFill>
                  <a:schemeClr val="tx1"/>
                </a:solidFill>
              </a:rPr>
              <a:t>ammatti</a:t>
            </a:r>
            <a:r>
              <a:rPr lang="en-US" sz="1200" dirty="0">
                <a:solidFill>
                  <a:schemeClr val="tx1"/>
                </a:solidFill>
              </a:rPr>
              <a:t>- ja järjestömediatutkimus 2021</a:t>
            </a:r>
            <a:endParaRPr lang="en-FI" sz="1200" dirty="0">
              <a:solidFill>
                <a:schemeClr val="tx1"/>
              </a:solidFill>
            </a:endParaRPr>
          </a:p>
        </p:txBody>
      </p:sp>
      <p:pic>
        <p:nvPicPr>
          <p:cNvPr id="19" name="Picture 18">
            <a:extLst>
              <a:ext uri="{FF2B5EF4-FFF2-40B4-BE49-F238E27FC236}">
                <a16:creationId xmlns:a16="http://schemas.microsoft.com/office/drawing/2014/main" id="{25549CC9-1554-7D40-8419-831D377E6E67}"/>
              </a:ext>
            </a:extLst>
          </p:cNvPr>
          <p:cNvPicPr>
            <a:picLocks noChangeAspect="1"/>
          </p:cNvPicPr>
          <p:nvPr userDrawn="1"/>
        </p:nvPicPr>
        <p:blipFill>
          <a:blip r:embed="rId4"/>
          <a:stretch>
            <a:fillRect/>
          </a:stretch>
        </p:blipFill>
        <p:spPr>
          <a:xfrm>
            <a:off x="282281" y="6385269"/>
            <a:ext cx="1503458" cy="147579"/>
          </a:xfrm>
          <a:prstGeom prst="rect">
            <a:avLst/>
          </a:prstGeom>
        </p:spPr>
      </p:pic>
      <p:sp>
        <p:nvSpPr>
          <p:cNvPr id="8" name="Rectangle 7">
            <a:extLst>
              <a:ext uri="{FF2B5EF4-FFF2-40B4-BE49-F238E27FC236}">
                <a16:creationId xmlns:a16="http://schemas.microsoft.com/office/drawing/2014/main" id="{8E362437-199F-DC42-981C-CD6921AF93EF}"/>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E63E3E3B-F57C-7144-9881-4A25B060C228}"/>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D83B9825-CE93-0940-B1CF-9B18998E9C78}"/>
              </a:ext>
            </a:extLst>
          </p:cNvPr>
          <p:cNvPicPr>
            <a:picLocks noChangeAspect="1"/>
          </p:cNvPicPr>
          <p:nvPr userDrawn="1"/>
        </p:nvPicPr>
        <p:blipFill rotWithShape="1">
          <a:blip r:embed="rId3"/>
          <a:srcRect l="30259" t="65667"/>
          <a:stretch/>
        </p:blipFill>
        <p:spPr>
          <a:xfrm flipH="1">
            <a:off x="9994839" y="4811"/>
            <a:ext cx="2197161" cy="1048027"/>
          </a:xfrm>
          <a:prstGeom prst="rect">
            <a:avLst/>
          </a:prstGeom>
        </p:spPr>
      </p:pic>
    </p:spTree>
    <p:extLst>
      <p:ext uri="{BB962C8B-B14F-4D97-AF65-F5344CB8AC3E}">
        <p14:creationId xmlns:p14="http://schemas.microsoft.com/office/powerpoint/2010/main" val="1099448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p:nvPicPr>
        <p:blipFill rotWithShape="1">
          <a:blip r:embed="rId2"/>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9932D34A-F893-724A-BF28-4B62C7935492}"/>
              </a:ext>
            </a:extLst>
          </p:cNvPr>
          <p:cNvPicPr>
            <a:picLocks noChangeAspect="1"/>
          </p:cNvPicPr>
          <p:nvPr/>
        </p:nvPicPr>
        <p:blipFill>
          <a:blip r:embed="rId4"/>
          <a:stretch>
            <a:fillRect/>
          </a:stretch>
        </p:blipFill>
        <p:spPr>
          <a:xfrm>
            <a:off x="318106" y="6383715"/>
            <a:ext cx="1467633" cy="144062"/>
          </a:xfrm>
          <a:prstGeom prst="rect">
            <a:avLst/>
          </a:prstGeom>
        </p:spPr>
      </p:pic>
      <p:pic>
        <p:nvPicPr>
          <p:cNvPr id="7" name="Picture 6">
            <a:extLst>
              <a:ext uri="{FF2B5EF4-FFF2-40B4-BE49-F238E27FC236}">
                <a16:creationId xmlns:a16="http://schemas.microsoft.com/office/drawing/2014/main" id="{0C09CD57-9E79-7D4C-9BB9-D9E0A5090733}"/>
              </a:ext>
            </a:extLst>
          </p:cNvPr>
          <p:cNvPicPr>
            <a:picLocks noChangeAspect="1"/>
          </p:cNvPicPr>
          <p:nvPr userDrawn="1"/>
        </p:nvPicPr>
        <p:blipFill rotWithShape="1">
          <a:blip r:embed="rId2"/>
          <a:srcRect l="22248" t="47124" r="30113" b="2933"/>
          <a:stretch/>
        </p:blipFill>
        <p:spPr>
          <a:xfrm>
            <a:off x="-533400" y="-1"/>
            <a:ext cx="6170611" cy="6858001"/>
          </a:xfrm>
          <a:prstGeom prst="rect">
            <a:avLst/>
          </a:prstGeom>
        </p:spPr>
      </p:pic>
      <p:pic>
        <p:nvPicPr>
          <p:cNvPr id="11" name="Picture 10">
            <a:extLst>
              <a:ext uri="{FF2B5EF4-FFF2-40B4-BE49-F238E27FC236}">
                <a16:creationId xmlns:a16="http://schemas.microsoft.com/office/drawing/2014/main" id="{F90AB794-C767-184B-A085-5038D06B9B74}"/>
              </a:ext>
            </a:extLst>
          </p:cNvPr>
          <p:cNvPicPr>
            <a:picLocks noChangeAspect="1"/>
          </p:cNvPicPr>
          <p:nvPr userDrawn="1"/>
        </p:nvPicPr>
        <p:blipFill>
          <a:blip r:embed="rId4"/>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2120953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p:nvPicPr>
        <p:blipFill rotWithShape="1">
          <a:blip r:embed="rId2"/>
          <a:srcRect l="33642" t="29308" r="33165" b="36845"/>
          <a:stretch/>
        </p:blipFill>
        <p:spPr>
          <a:xfrm>
            <a:off x="6551614" y="0"/>
            <a:ext cx="5637210"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p:nvPicPr>
        <p:blipFill>
          <a:blip r:embed="rId3"/>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34CA9924-EA3B-FE45-828C-101BF9ABF65B}"/>
              </a:ext>
            </a:extLst>
          </p:cNvPr>
          <p:cNvPicPr>
            <a:picLocks noChangeAspect="1"/>
          </p:cNvPicPr>
          <p:nvPr userDrawn="1"/>
        </p:nvPicPr>
        <p:blipFill>
          <a:blip r:embed="rId4"/>
          <a:stretch>
            <a:fillRect/>
          </a:stretch>
        </p:blipFill>
        <p:spPr>
          <a:xfrm>
            <a:off x="282281" y="6385269"/>
            <a:ext cx="1503458" cy="147579"/>
          </a:xfrm>
          <a:prstGeom prst="rect">
            <a:avLst/>
          </a:prstGeom>
        </p:spPr>
      </p:pic>
      <p:pic>
        <p:nvPicPr>
          <p:cNvPr id="9" name="Picture 8">
            <a:extLst>
              <a:ext uri="{FF2B5EF4-FFF2-40B4-BE49-F238E27FC236}">
                <a16:creationId xmlns:a16="http://schemas.microsoft.com/office/drawing/2014/main" id="{7A481E52-7338-AB4E-BF76-018F6A12A768}"/>
              </a:ext>
            </a:extLst>
          </p:cNvPr>
          <p:cNvPicPr>
            <a:picLocks noChangeAspect="1"/>
          </p:cNvPicPr>
          <p:nvPr userDrawn="1"/>
        </p:nvPicPr>
        <p:blipFill rotWithShape="1">
          <a:blip r:embed="rId2"/>
          <a:srcRect l="33642" t="29308" r="33165" b="36845"/>
          <a:stretch/>
        </p:blipFill>
        <p:spPr>
          <a:xfrm>
            <a:off x="6551614" y="0"/>
            <a:ext cx="5637210" cy="6858000"/>
          </a:xfrm>
          <a:prstGeom prst="rect">
            <a:avLst/>
          </a:prstGeom>
        </p:spPr>
      </p:pic>
      <p:pic>
        <p:nvPicPr>
          <p:cNvPr id="10" name="Picture 9">
            <a:extLst>
              <a:ext uri="{FF2B5EF4-FFF2-40B4-BE49-F238E27FC236}">
                <a16:creationId xmlns:a16="http://schemas.microsoft.com/office/drawing/2014/main" id="{F3EEB798-23E7-AD4B-9106-9780B46A5842}"/>
              </a:ext>
            </a:extLst>
          </p:cNvPr>
          <p:cNvPicPr>
            <a:picLocks noChangeAspect="1"/>
          </p:cNvPicPr>
          <p:nvPr userDrawn="1"/>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439312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US"/>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5" name="Picture 4">
            <a:extLst>
              <a:ext uri="{FF2B5EF4-FFF2-40B4-BE49-F238E27FC236}">
                <a16:creationId xmlns:a16="http://schemas.microsoft.com/office/drawing/2014/main" id="{B96C1489-A868-564A-9E10-8B701469F96E}"/>
              </a:ext>
            </a:extLst>
          </p:cNvPr>
          <p:cNvPicPr>
            <a:picLocks noChangeAspect="1"/>
          </p:cNvPicPr>
          <p:nvPr userDrawn="1"/>
        </p:nvPicPr>
        <p:blipFill>
          <a:blip r:embed="rId2"/>
          <a:stretch>
            <a:fillRect/>
          </a:stretch>
        </p:blipFill>
        <p:spPr>
          <a:xfrm>
            <a:off x="9670209" y="6361182"/>
            <a:ext cx="2217130" cy="167044"/>
          </a:xfrm>
          <a:prstGeom prst="rect">
            <a:avLst/>
          </a:prstGeom>
        </p:spPr>
      </p:pic>
    </p:spTree>
    <p:extLst>
      <p:ext uri="{BB962C8B-B14F-4D97-AF65-F5344CB8AC3E}">
        <p14:creationId xmlns:p14="http://schemas.microsoft.com/office/powerpoint/2010/main" val="2765471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p:nvPicPr>
        <p:blipFill rotWithShape="1">
          <a:blip r:embed="rId2"/>
          <a:srcRect l="21883" t="58907" r="40621" b="4554"/>
          <a:stretch/>
        </p:blipFill>
        <p:spPr>
          <a:xfrm>
            <a:off x="0" y="1"/>
            <a:ext cx="12192000" cy="6858000"/>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p:nvPicPr>
        <p:blipFill>
          <a:blip r:embed="rId3"/>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grpSp>
        <p:nvGrpSpPr>
          <p:cNvPr id="21" name="Group 20">
            <a:extLst>
              <a:ext uri="{FF2B5EF4-FFF2-40B4-BE49-F238E27FC236}">
                <a16:creationId xmlns:a16="http://schemas.microsoft.com/office/drawing/2014/main" id="{6A96CF79-66B7-7F4E-AD65-FF1DAA40E9B3}"/>
              </a:ext>
            </a:extLst>
          </p:cNvPr>
          <p:cNvGrpSpPr/>
          <p:nvPr/>
        </p:nvGrpSpPr>
        <p:grpSpPr>
          <a:xfrm>
            <a:off x="5061577" y="4706264"/>
            <a:ext cx="2068842" cy="236236"/>
            <a:chOff x="4864100" y="4828992"/>
            <a:chExt cx="2068842" cy="236236"/>
          </a:xfrm>
        </p:grpSpPr>
        <p:pic>
          <p:nvPicPr>
            <p:cNvPr id="9" name="Picture 8">
              <a:extLst>
                <a:ext uri="{FF2B5EF4-FFF2-40B4-BE49-F238E27FC236}">
                  <a16:creationId xmlns:a16="http://schemas.microsoft.com/office/drawing/2014/main" id="{FCA2D01A-48EC-8544-9EA9-F53CBB0235D5}"/>
                </a:ext>
              </a:extLst>
            </p:cNvPr>
            <p:cNvPicPr>
              <a:picLocks noChangeAspect="1"/>
            </p:cNvPicPr>
            <p:nvPr/>
          </p:nvPicPr>
          <p:blipFill>
            <a:blip r:embed="rId4"/>
            <a:stretch>
              <a:fillRect/>
            </a:stretch>
          </p:blipFill>
          <p:spPr>
            <a:xfrm>
              <a:off x="5651548" y="4837288"/>
              <a:ext cx="264087" cy="219643"/>
            </a:xfrm>
            <a:prstGeom prst="rect">
              <a:avLst/>
            </a:prstGeom>
          </p:spPr>
        </p:pic>
        <p:pic>
          <p:nvPicPr>
            <p:cNvPr id="10" name="Picture 9">
              <a:extLst>
                <a:ext uri="{FF2B5EF4-FFF2-40B4-BE49-F238E27FC236}">
                  <a16:creationId xmlns:a16="http://schemas.microsoft.com/office/drawing/2014/main" id="{83180180-65CA-C447-8C72-468BD8975475}"/>
                </a:ext>
              </a:extLst>
            </p:cNvPr>
            <p:cNvPicPr>
              <a:picLocks noChangeAspect="1"/>
            </p:cNvPicPr>
            <p:nvPr/>
          </p:nvPicPr>
          <p:blipFill>
            <a:blip r:embed="rId5"/>
            <a:stretch>
              <a:fillRect/>
            </a:stretch>
          </p:blipFill>
          <p:spPr>
            <a:xfrm>
              <a:off x="5281981" y="4828992"/>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p:nvPicPr>
          <p:blipFill>
            <a:blip r:embed="rId6"/>
            <a:stretch>
              <a:fillRect/>
            </a:stretch>
          </p:blipFill>
          <p:spPr>
            <a:xfrm>
              <a:off x="6048966" y="4846320"/>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p:nvPicPr>
          <p:blipFill>
            <a:blip r:embed="rId7"/>
            <a:stretch>
              <a:fillRect/>
            </a:stretch>
          </p:blipFill>
          <p:spPr>
            <a:xfrm>
              <a:off x="6401205" y="4859893"/>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p:nvPicPr>
          <p:blipFill>
            <a:blip r:embed="rId8"/>
            <a:stretch>
              <a:fillRect/>
            </a:stretch>
          </p:blipFill>
          <p:spPr>
            <a:xfrm>
              <a:off x="4864100" y="4855247"/>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p:nvPicPr>
          <p:blipFill>
            <a:blip r:embed="rId9"/>
            <a:stretch>
              <a:fillRect/>
            </a:stretch>
          </p:blipFill>
          <p:spPr>
            <a:xfrm>
              <a:off x="6739871" y="4859238"/>
              <a:ext cx="193071" cy="193071"/>
            </a:xfrm>
            <a:prstGeom prst="rect">
              <a:avLst/>
            </a:prstGeom>
          </p:spPr>
        </p:pic>
      </p:grpSp>
      <p:sp>
        <p:nvSpPr>
          <p:cNvPr id="20" name="TextBox 19">
            <a:extLst>
              <a:ext uri="{FF2B5EF4-FFF2-40B4-BE49-F238E27FC236}">
                <a16:creationId xmlns:a16="http://schemas.microsoft.com/office/drawing/2014/main" id="{2179479C-0F44-7A45-AA75-6A858C230627}"/>
              </a:ext>
            </a:extLst>
          </p:cNvPr>
          <p:cNvSpPr txBox="1"/>
          <p:nvPr/>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16" name="Picture 15">
            <a:extLst>
              <a:ext uri="{FF2B5EF4-FFF2-40B4-BE49-F238E27FC236}">
                <a16:creationId xmlns:a16="http://schemas.microsoft.com/office/drawing/2014/main" id="{B6C5B4B8-E971-DE4C-87F0-64091756B9C3}"/>
              </a:ext>
            </a:extLst>
          </p:cNvPr>
          <p:cNvPicPr>
            <a:picLocks noChangeAspect="1"/>
          </p:cNvPicPr>
          <p:nvPr/>
        </p:nvPicPr>
        <p:blipFill>
          <a:blip r:embed="rId10"/>
          <a:stretch>
            <a:fillRect/>
          </a:stretch>
        </p:blipFill>
        <p:spPr>
          <a:xfrm>
            <a:off x="5264517" y="5982271"/>
            <a:ext cx="1697189" cy="166595"/>
          </a:xfrm>
          <a:prstGeom prst="rect">
            <a:avLst/>
          </a:prstGeom>
        </p:spPr>
      </p:pic>
      <p:pic>
        <p:nvPicPr>
          <p:cNvPr id="14" name="Picture 13">
            <a:extLst>
              <a:ext uri="{FF2B5EF4-FFF2-40B4-BE49-F238E27FC236}">
                <a16:creationId xmlns:a16="http://schemas.microsoft.com/office/drawing/2014/main" id="{111F66BC-4192-834A-8FC3-7D881C9FA499}"/>
              </a:ext>
            </a:extLst>
          </p:cNvPr>
          <p:cNvPicPr>
            <a:picLocks noChangeAspect="1"/>
          </p:cNvPicPr>
          <p:nvPr userDrawn="1"/>
        </p:nvPicPr>
        <p:blipFill rotWithShape="1">
          <a:blip r:embed="rId2"/>
          <a:srcRect l="21883" t="58907" r="40621" b="4554"/>
          <a:stretch/>
        </p:blipFill>
        <p:spPr>
          <a:xfrm>
            <a:off x="0" y="1"/>
            <a:ext cx="12192000" cy="6858000"/>
          </a:xfrm>
          <a:prstGeom prst="rect">
            <a:avLst/>
          </a:prstGeom>
        </p:spPr>
      </p:pic>
      <p:pic>
        <p:nvPicPr>
          <p:cNvPr id="17" name="Picture 16">
            <a:extLst>
              <a:ext uri="{FF2B5EF4-FFF2-40B4-BE49-F238E27FC236}">
                <a16:creationId xmlns:a16="http://schemas.microsoft.com/office/drawing/2014/main" id="{4C0BF65F-D7AD-404E-B59A-19C0F7BA3659}"/>
              </a:ext>
            </a:extLst>
          </p:cNvPr>
          <p:cNvPicPr>
            <a:picLocks noChangeAspect="1"/>
          </p:cNvPicPr>
          <p:nvPr userDrawn="1"/>
        </p:nvPicPr>
        <p:blipFill>
          <a:blip r:embed="rId3"/>
          <a:stretch>
            <a:fillRect/>
          </a:stretch>
        </p:blipFill>
        <p:spPr>
          <a:xfrm>
            <a:off x="3299508" y="3063993"/>
            <a:ext cx="5592983" cy="421389"/>
          </a:xfrm>
          <a:prstGeom prst="rect">
            <a:avLst/>
          </a:prstGeom>
        </p:spPr>
      </p:pic>
      <p:sp>
        <p:nvSpPr>
          <p:cNvPr id="19" name="TextBox 18">
            <a:extLst>
              <a:ext uri="{FF2B5EF4-FFF2-40B4-BE49-F238E27FC236}">
                <a16:creationId xmlns:a16="http://schemas.microsoft.com/office/drawing/2014/main" id="{9190C9A2-131F-6B48-A330-816B67558710}"/>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grpSp>
        <p:nvGrpSpPr>
          <p:cNvPr id="22" name="Group 21">
            <a:extLst>
              <a:ext uri="{FF2B5EF4-FFF2-40B4-BE49-F238E27FC236}">
                <a16:creationId xmlns:a16="http://schemas.microsoft.com/office/drawing/2014/main" id="{6A4947F8-A51D-0C4D-A0A3-C3DFAA0AEA45}"/>
              </a:ext>
            </a:extLst>
          </p:cNvPr>
          <p:cNvGrpSpPr/>
          <p:nvPr userDrawn="1"/>
        </p:nvGrpSpPr>
        <p:grpSpPr>
          <a:xfrm>
            <a:off x="5061577" y="4706264"/>
            <a:ext cx="2068842" cy="236236"/>
            <a:chOff x="4864100" y="4828992"/>
            <a:chExt cx="2068842" cy="236236"/>
          </a:xfrm>
        </p:grpSpPr>
        <p:pic>
          <p:nvPicPr>
            <p:cNvPr id="23" name="Picture 22">
              <a:extLst>
                <a:ext uri="{FF2B5EF4-FFF2-40B4-BE49-F238E27FC236}">
                  <a16:creationId xmlns:a16="http://schemas.microsoft.com/office/drawing/2014/main" id="{144426BB-C53F-8245-846D-EAEDB2CC1462}"/>
                </a:ext>
              </a:extLst>
            </p:cNvPr>
            <p:cNvPicPr>
              <a:picLocks noChangeAspect="1"/>
            </p:cNvPicPr>
            <p:nvPr userDrawn="1"/>
          </p:nvPicPr>
          <p:blipFill>
            <a:blip r:embed="rId4"/>
            <a:stretch>
              <a:fillRect/>
            </a:stretch>
          </p:blipFill>
          <p:spPr>
            <a:xfrm>
              <a:off x="5651548" y="4837288"/>
              <a:ext cx="264087" cy="219643"/>
            </a:xfrm>
            <a:prstGeom prst="rect">
              <a:avLst/>
            </a:prstGeom>
          </p:spPr>
        </p:pic>
        <p:pic>
          <p:nvPicPr>
            <p:cNvPr id="24" name="Picture 23">
              <a:extLst>
                <a:ext uri="{FF2B5EF4-FFF2-40B4-BE49-F238E27FC236}">
                  <a16:creationId xmlns:a16="http://schemas.microsoft.com/office/drawing/2014/main" id="{7198B69B-71EB-774E-A683-54F9F4D962C8}"/>
                </a:ext>
              </a:extLst>
            </p:cNvPr>
            <p:cNvPicPr>
              <a:picLocks noChangeAspect="1"/>
            </p:cNvPicPr>
            <p:nvPr userDrawn="1"/>
          </p:nvPicPr>
          <p:blipFill>
            <a:blip r:embed="rId5"/>
            <a:stretch>
              <a:fillRect/>
            </a:stretch>
          </p:blipFill>
          <p:spPr>
            <a:xfrm>
              <a:off x="5281981" y="4828992"/>
              <a:ext cx="236236" cy="236236"/>
            </a:xfrm>
            <a:prstGeom prst="rect">
              <a:avLst/>
            </a:prstGeom>
          </p:spPr>
        </p:pic>
        <p:pic>
          <p:nvPicPr>
            <p:cNvPr id="25" name="Picture 24">
              <a:extLst>
                <a:ext uri="{FF2B5EF4-FFF2-40B4-BE49-F238E27FC236}">
                  <a16:creationId xmlns:a16="http://schemas.microsoft.com/office/drawing/2014/main" id="{D3E451A9-34CE-5A45-8FAB-420881220B4A}"/>
                </a:ext>
              </a:extLst>
            </p:cNvPr>
            <p:cNvPicPr>
              <a:picLocks noChangeAspect="1"/>
            </p:cNvPicPr>
            <p:nvPr userDrawn="1"/>
          </p:nvPicPr>
          <p:blipFill>
            <a:blip r:embed="rId6"/>
            <a:stretch>
              <a:fillRect/>
            </a:stretch>
          </p:blipFill>
          <p:spPr>
            <a:xfrm>
              <a:off x="6048966" y="4846320"/>
              <a:ext cx="218908" cy="218908"/>
            </a:xfrm>
            <a:prstGeom prst="rect">
              <a:avLst/>
            </a:prstGeom>
          </p:spPr>
        </p:pic>
        <p:pic>
          <p:nvPicPr>
            <p:cNvPr id="26" name="Picture 25">
              <a:extLst>
                <a:ext uri="{FF2B5EF4-FFF2-40B4-BE49-F238E27FC236}">
                  <a16:creationId xmlns:a16="http://schemas.microsoft.com/office/drawing/2014/main" id="{9E01218C-8838-5448-9D3B-ABD419ED6C18}"/>
                </a:ext>
              </a:extLst>
            </p:cNvPr>
            <p:cNvPicPr>
              <a:picLocks noChangeAspect="1"/>
            </p:cNvPicPr>
            <p:nvPr userDrawn="1"/>
          </p:nvPicPr>
          <p:blipFill>
            <a:blip r:embed="rId7"/>
            <a:stretch>
              <a:fillRect/>
            </a:stretch>
          </p:blipFill>
          <p:spPr>
            <a:xfrm>
              <a:off x="6401205" y="4859893"/>
              <a:ext cx="205335" cy="205335"/>
            </a:xfrm>
            <a:prstGeom prst="rect">
              <a:avLst/>
            </a:prstGeom>
          </p:spPr>
        </p:pic>
        <p:pic>
          <p:nvPicPr>
            <p:cNvPr id="27" name="Picture 26">
              <a:extLst>
                <a:ext uri="{FF2B5EF4-FFF2-40B4-BE49-F238E27FC236}">
                  <a16:creationId xmlns:a16="http://schemas.microsoft.com/office/drawing/2014/main" id="{7B5981B8-3D22-9747-9574-A095FABD3452}"/>
                </a:ext>
              </a:extLst>
            </p:cNvPr>
            <p:cNvPicPr>
              <a:picLocks noChangeAspect="1"/>
            </p:cNvPicPr>
            <p:nvPr userDrawn="1"/>
          </p:nvPicPr>
          <p:blipFill>
            <a:blip r:embed="rId8"/>
            <a:stretch>
              <a:fillRect/>
            </a:stretch>
          </p:blipFill>
          <p:spPr>
            <a:xfrm>
              <a:off x="4864100" y="4855247"/>
              <a:ext cx="296937" cy="209981"/>
            </a:xfrm>
            <a:prstGeom prst="rect">
              <a:avLst/>
            </a:prstGeom>
          </p:spPr>
        </p:pic>
        <p:pic>
          <p:nvPicPr>
            <p:cNvPr id="28" name="Picture 27">
              <a:extLst>
                <a:ext uri="{FF2B5EF4-FFF2-40B4-BE49-F238E27FC236}">
                  <a16:creationId xmlns:a16="http://schemas.microsoft.com/office/drawing/2014/main" id="{AA097D27-E66B-644E-84F7-415FC9BF1DB8}"/>
                </a:ext>
              </a:extLst>
            </p:cNvPr>
            <p:cNvPicPr>
              <a:picLocks noChangeAspect="1"/>
            </p:cNvPicPr>
            <p:nvPr userDrawn="1"/>
          </p:nvPicPr>
          <p:blipFill>
            <a:blip r:embed="rId9"/>
            <a:stretch>
              <a:fillRect/>
            </a:stretch>
          </p:blipFill>
          <p:spPr>
            <a:xfrm>
              <a:off x="6739871" y="4859238"/>
              <a:ext cx="193071" cy="193071"/>
            </a:xfrm>
            <a:prstGeom prst="rect">
              <a:avLst/>
            </a:prstGeom>
          </p:spPr>
        </p:pic>
      </p:grpSp>
      <p:sp>
        <p:nvSpPr>
          <p:cNvPr id="29" name="TextBox 28">
            <a:extLst>
              <a:ext uri="{FF2B5EF4-FFF2-40B4-BE49-F238E27FC236}">
                <a16:creationId xmlns:a16="http://schemas.microsoft.com/office/drawing/2014/main" id="{169F7252-9543-094A-9667-CEE0D863CE0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30" name="Picture 29">
            <a:extLst>
              <a:ext uri="{FF2B5EF4-FFF2-40B4-BE49-F238E27FC236}">
                <a16:creationId xmlns:a16="http://schemas.microsoft.com/office/drawing/2014/main" id="{27E59FC2-EC04-1049-B4EA-4075721CB4CE}"/>
              </a:ext>
            </a:extLst>
          </p:cNvPr>
          <p:cNvPicPr>
            <a:picLocks noChangeAspect="1"/>
          </p:cNvPicPr>
          <p:nvPr userDrawn="1"/>
        </p:nvPicPr>
        <p:blipFill>
          <a:blip r:embed="rId10"/>
          <a:stretch>
            <a:fillRect/>
          </a:stretch>
        </p:blipFill>
        <p:spPr>
          <a:xfrm>
            <a:off x="5264517" y="5982271"/>
            <a:ext cx="1697189" cy="166595"/>
          </a:xfrm>
          <a:prstGeom prst="rect">
            <a:avLst/>
          </a:prstGeom>
        </p:spPr>
      </p:pic>
    </p:spTree>
    <p:extLst>
      <p:ext uri="{BB962C8B-B14F-4D97-AF65-F5344CB8AC3E}">
        <p14:creationId xmlns:p14="http://schemas.microsoft.com/office/powerpoint/2010/main" val="3055143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22" name="Picture 21">
            <a:extLst>
              <a:ext uri="{FF2B5EF4-FFF2-40B4-BE49-F238E27FC236}">
                <a16:creationId xmlns:a16="http://schemas.microsoft.com/office/drawing/2014/main" id="{9132EAAD-9C58-D644-83D7-E24F50940C85}"/>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23" name="Subtitle 2">
            <a:extLst>
              <a:ext uri="{FF2B5EF4-FFF2-40B4-BE49-F238E27FC236}">
                <a16:creationId xmlns:a16="http://schemas.microsoft.com/office/drawing/2014/main" id="{DC98AE60-476A-3B4E-AB40-D6FBF8766348}"/>
              </a:ext>
            </a:extLst>
          </p:cNvPr>
          <p:cNvSpPr txBox="1">
            <a:spLocks/>
          </p:cNvSpPr>
          <p:nvPr userDrawn="1"/>
        </p:nvSpPr>
        <p:spPr>
          <a:xfrm>
            <a:off x="25401" y="6413859"/>
            <a:ext cx="12192000" cy="144062"/>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ADAM – </a:t>
            </a:r>
            <a:r>
              <a:rPr lang="en-US" sz="1200" dirty="0" err="1"/>
              <a:t>ammatti</a:t>
            </a:r>
            <a:r>
              <a:rPr lang="en-US" sz="1200" dirty="0"/>
              <a:t>- ja järjestömediatutkimus 2021</a:t>
            </a:r>
            <a:endParaRPr lang="en-FI" sz="1200" dirty="0"/>
          </a:p>
        </p:txBody>
      </p:sp>
    </p:spTree>
    <p:extLst>
      <p:ext uri="{BB962C8B-B14F-4D97-AF65-F5344CB8AC3E}">
        <p14:creationId xmlns:p14="http://schemas.microsoft.com/office/powerpoint/2010/main" val="3627040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27CB9FFB-F289-5B47-8F7F-268ABDEC0D28}" type="datetimeFigureOut">
              <a:rPr lang="en-US" smtClean="0"/>
              <a:t>6/8/21</a:t>
            </a:fld>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58A2824-A84A-8849-B74B-7042BA173C11}" type="slidenum">
              <a:rPr lang="en-US" smtClean="0"/>
              <a:t>‹#›</a:t>
            </a:fld>
            <a:endParaRPr lang="en-US"/>
          </a:p>
        </p:txBody>
      </p:sp>
      <p:sp>
        <p:nvSpPr>
          <p:cNvPr id="6" name="Oval 5"/>
          <p:cNvSpPr/>
          <p:nvPr/>
        </p:nvSpPr>
        <p:spPr>
          <a:xfrm>
            <a:off x="5279367" y="6056108"/>
            <a:ext cx="1196196" cy="783686"/>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p>
        </p:txBody>
      </p:sp>
      <p:sp>
        <p:nvSpPr>
          <p:cNvPr id="9" name="Oval 8">
            <a:extLst>
              <a:ext uri="{FF2B5EF4-FFF2-40B4-BE49-F238E27FC236}">
                <a16:creationId xmlns:a16="http://schemas.microsoft.com/office/drawing/2014/main" id="{C0A46B0F-E7D4-784C-A3D7-B0F5B3528ED4}"/>
              </a:ext>
            </a:extLst>
          </p:cNvPr>
          <p:cNvSpPr/>
          <p:nvPr userDrawn="1"/>
        </p:nvSpPr>
        <p:spPr>
          <a:xfrm>
            <a:off x="5279367" y="6056108"/>
            <a:ext cx="1196196" cy="783686"/>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4039273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268" y="2130426"/>
            <a:ext cx="10173464"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7CB9FFB-F289-5B47-8F7F-268ABDEC0D28}" type="datetimeFigureOut">
              <a:rPr lang="en-US" smtClean="0"/>
              <a:t>6/8/21</a:t>
            </a:fld>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58A2824-A84A-8849-B74B-7042BA173C11}" type="slidenum">
              <a:rPr lang="en-US" smtClean="0"/>
              <a:t>‹#›</a:t>
            </a:fld>
            <a:endParaRPr lang="en-US"/>
          </a:p>
        </p:txBody>
      </p:sp>
    </p:spTree>
    <p:extLst>
      <p:ext uri="{BB962C8B-B14F-4D97-AF65-F5344CB8AC3E}">
        <p14:creationId xmlns:p14="http://schemas.microsoft.com/office/powerpoint/2010/main" val="43233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Kansi">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85B4B8-873E-0F4D-9D77-8033075E11CE}"/>
              </a:ext>
            </a:extLst>
          </p:cNvPr>
          <p:cNvPicPr>
            <a:picLocks noChangeAspect="1"/>
          </p:cNvPicPr>
          <p:nvPr userDrawn="1"/>
        </p:nvPicPr>
        <p:blipFill rotWithShape="1">
          <a:blip r:embed="rId2"/>
          <a:srcRect l="14202" t="54689" r="9393" b="5050"/>
          <a:stretch/>
        </p:blipFill>
        <p:spPr>
          <a:xfrm>
            <a:off x="0" y="-1036"/>
            <a:ext cx="12217400" cy="6872289"/>
          </a:xfrm>
          <a:prstGeom prst="rect">
            <a:avLst/>
          </a:prstGeom>
        </p:spPr>
      </p:pic>
      <p:sp>
        <p:nvSpPr>
          <p:cNvPr id="3" name="Subtitle 2">
            <a:extLst>
              <a:ext uri="{FF2B5EF4-FFF2-40B4-BE49-F238E27FC236}">
                <a16:creationId xmlns:a16="http://schemas.microsoft.com/office/drawing/2014/main" id="{A4568D8E-AFC5-9E4A-A6FF-D33AA04BCD02}"/>
              </a:ext>
            </a:extLst>
          </p:cNvPr>
          <p:cNvSpPr>
            <a:spLocks noGrp="1"/>
          </p:cNvSpPr>
          <p:nvPr>
            <p:ph type="subTitle" idx="1" hasCustomPrompt="1"/>
          </p:nvPr>
        </p:nvSpPr>
        <p:spPr>
          <a:xfrm>
            <a:off x="0" y="2411864"/>
            <a:ext cx="12192000" cy="2619364"/>
          </a:xfrm>
        </p:spPr>
        <p:txBody>
          <a:bodyPr anchor="ctr"/>
          <a:lstStyle>
            <a:lvl1pPr marL="0" indent="0" algn="ctr">
              <a:lnSpc>
                <a:spcPct val="90000"/>
              </a:lnSpc>
              <a:spcBef>
                <a:spcPts val="0"/>
              </a:spcBef>
              <a:buNone/>
              <a:defRPr sz="14000" b="0" i="0">
                <a:solidFill>
                  <a:schemeClr val="bg1"/>
                </a:solidFill>
                <a:latin typeface="Clattering"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Lehden</a:t>
            </a:r>
            <a:r>
              <a:rPr lang="en-GB" dirty="0"/>
              <a:t> </a:t>
            </a:r>
            <a:r>
              <a:rPr lang="en-GB" dirty="0" err="1"/>
              <a:t>nimi</a:t>
            </a:r>
            <a:endParaRPr lang="en-FI" dirty="0"/>
          </a:p>
        </p:txBody>
      </p:sp>
      <p:pic>
        <p:nvPicPr>
          <p:cNvPr id="11" name="Picture 10">
            <a:extLst>
              <a:ext uri="{FF2B5EF4-FFF2-40B4-BE49-F238E27FC236}">
                <a16:creationId xmlns:a16="http://schemas.microsoft.com/office/drawing/2014/main" id="{6B6E811F-B1B3-2C47-99A0-362276A99283}"/>
              </a:ext>
            </a:extLst>
          </p:cNvPr>
          <p:cNvPicPr>
            <a:picLocks noChangeAspect="1"/>
          </p:cNvPicPr>
          <p:nvPr userDrawn="1"/>
        </p:nvPicPr>
        <p:blipFill>
          <a:blip r:embed="rId3"/>
          <a:stretch>
            <a:fillRect/>
          </a:stretch>
        </p:blipFill>
        <p:spPr>
          <a:xfrm>
            <a:off x="10044529" y="6390396"/>
            <a:ext cx="1829365" cy="137829"/>
          </a:xfrm>
          <a:prstGeom prst="rect">
            <a:avLst/>
          </a:prstGeom>
        </p:spPr>
      </p:pic>
      <p:sp>
        <p:nvSpPr>
          <p:cNvPr id="13" name="Subtitle 2">
            <a:extLst>
              <a:ext uri="{FF2B5EF4-FFF2-40B4-BE49-F238E27FC236}">
                <a16:creationId xmlns:a16="http://schemas.microsoft.com/office/drawing/2014/main" id="{4219BBAB-C637-FC4E-952A-E23A67D1E6DB}"/>
              </a:ext>
            </a:extLst>
          </p:cNvPr>
          <p:cNvSpPr txBox="1">
            <a:spLocks/>
          </p:cNvSpPr>
          <p:nvPr userDrawn="1"/>
        </p:nvSpPr>
        <p:spPr>
          <a:xfrm>
            <a:off x="2169459" y="6044014"/>
            <a:ext cx="7853081" cy="76097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t>ADAM – Aikakausmedian tutkimus ammatti- ja järjestömedioille</a:t>
            </a:r>
          </a:p>
        </p:txBody>
      </p:sp>
      <p:sp>
        <p:nvSpPr>
          <p:cNvPr id="14" name="Subtitle 2">
            <a:extLst>
              <a:ext uri="{FF2B5EF4-FFF2-40B4-BE49-F238E27FC236}">
                <a16:creationId xmlns:a16="http://schemas.microsoft.com/office/drawing/2014/main" id="{F0442EAC-0833-6741-BC3E-0C161C987107}"/>
              </a:ext>
            </a:extLst>
          </p:cNvPr>
          <p:cNvSpPr txBox="1">
            <a:spLocks/>
          </p:cNvSpPr>
          <p:nvPr userDrawn="1"/>
        </p:nvSpPr>
        <p:spPr>
          <a:xfrm>
            <a:off x="2169459" y="239562"/>
            <a:ext cx="7853081" cy="76097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600" dirty="0"/>
              <a:t>Lukija- ja huomioarvotutkimus 2021</a:t>
            </a:r>
          </a:p>
        </p:txBody>
      </p:sp>
      <p:pic>
        <p:nvPicPr>
          <p:cNvPr id="15" name="Picture 14">
            <a:extLst>
              <a:ext uri="{FF2B5EF4-FFF2-40B4-BE49-F238E27FC236}">
                <a16:creationId xmlns:a16="http://schemas.microsoft.com/office/drawing/2014/main" id="{B2AB7A8A-194A-894E-AE44-2BD42E510A8C}"/>
              </a:ext>
            </a:extLst>
          </p:cNvPr>
          <p:cNvPicPr>
            <a:picLocks noChangeAspect="1"/>
          </p:cNvPicPr>
          <p:nvPr userDrawn="1"/>
        </p:nvPicPr>
        <p:blipFill>
          <a:blip r:embed="rId4"/>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1250307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sältö">
    <p:bg>
      <p:bgPr>
        <a:solidFill>
          <a:srgbClr val="FF64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7C4-888C-D443-97ED-678CA019878E}"/>
              </a:ext>
            </a:extLst>
          </p:cNvPr>
          <p:cNvSpPr>
            <a:spLocks noGrp="1"/>
          </p:cNvSpPr>
          <p:nvPr>
            <p:ph type="title" hasCustomPrompt="1"/>
          </p:nvPr>
        </p:nvSpPr>
        <p:spPr>
          <a:xfrm>
            <a:off x="838200" y="983456"/>
            <a:ext cx="10515600" cy="1325563"/>
          </a:xfrm>
        </p:spPr>
        <p:txBody>
          <a:bodyPr/>
          <a:lstStyle>
            <a:lvl1pPr algn="ctr">
              <a:defRPr sz="8500">
                <a:solidFill>
                  <a:schemeClr val="bg1"/>
                </a:solidFill>
                <a:latin typeface="Clattering" pitchFamily="2" charset="0"/>
              </a:defRPr>
            </a:lvl1pPr>
          </a:lstStyle>
          <a:p>
            <a:r>
              <a:rPr lang="en-GB" dirty="0" err="1"/>
              <a:t>Sisältö</a:t>
            </a:r>
            <a:endParaRPr lang="en-FI" dirty="0"/>
          </a:p>
        </p:txBody>
      </p:sp>
      <p:sp>
        <p:nvSpPr>
          <p:cNvPr id="8" name="Text Placeholder 2">
            <a:extLst>
              <a:ext uri="{FF2B5EF4-FFF2-40B4-BE49-F238E27FC236}">
                <a16:creationId xmlns:a16="http://schemas.microsoft.com/office/drawing/2014/main" id="{8A1F004C-804C-1149-B4B9-EFF10150BBB5}"/>
              </a:ext>
            </a:extLst>
          </p:cNvPr>
          <p:cNvSpPr>
            <a:spLocks noGrp="1"/>
          </p:cNvSpPr>
          <p:nvPr>
            <p:ph type="body" idx="1" hasCustomPrompt="1"/>
          </p:nvPr>
        </p:nvSpPr>
        <p:spPr>
          <a:xfrm>
            <a:off x="831850" y="26031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01</a:t>
            </a:r>
          </a:p>
        </p:txBody>
      </p:sp>
      <p:sp>
        <p:nvSpPr>
          <p:cNvPr id="10" name="Text Placeholder 2">
            <a:extLst>
              <a:ext uri="{FF2B5EF4-FFF2-40B4-BE49-F238E27FC236}">
                <a16:creationId xmlns:a16="http://schemas.microsoft.com/office/drawing/2014/main" id="{229B38F8-395F-DC43-9EEA-948E5A663C2C}"/>
              </a:ext>
            </a:extLst>
          </p:cNvPr>
          <p:cNvSpPr>
            <a:spLocks noGrp="1"/>
          </p:cNvSpPr>
          <p:nvPr>
            <p:ph type="body" idx="13" hasCustomPrompt="1"/>
          </p:nvPr>
        </p:nvSpPr>
        <p:spPr>
          <a:xfrm>
            <a:off x="831850" y="338554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02</a:t>
            </a:r>
          </a:p>
        </p:txBody>
      </p:sp>
      <p:sp>
        <p:nvSpPr>
          <p:cNvPr id="11" name="Text Placeholder 2">
            <a:extLst>
              <a:ext uri="{FF2B5EF4-FFF2-40B4-BE49-F238E27FC236}">
                <a16:creationId xmlns:a16="http://schemas.microsoft.com/office/drawing/2014/main" id="{B8243C13-36F3-554B-B39E-5B18DAA5684A}"/>
              </a:ext>
            </a:extLst>
          </p:cNvPr>
          <p:cNvSpPr>
            <a:spLocks noGrp="1"/>
          </p:cNvSpPr>
          <p:nvPr>
            <p:ph type="body" idx="14" hasCustomPrompt="1"/>
          </p:nvPr>
        </p:nvSpPr>
        <p:spPr>
          <a:xfrm>
            <a:off x="831850" y="415280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03</a:t>
            </a:r>
          </a:p>
        </p:txBody>
      </p:sp>
      <p:sp>
        <p:nvSpPr>
          <p:cNvPr id="12" name="Text Placeholder 2">
            <a:extLst>
              <a:ext uri="{FF2B5EF4-FFF2-40B4-BE49-F238E27FC236}">
                <a16:creationId xmlns:a16="http://schemas.microsoft.com/office/drawing/2014/main" id="{5C5BC51B-1ECA-5E44-BCAA-88BEFC96EDCA}"/>
              </a:ext>
            </a:extLst>
          </p:cNvPr>
          <p:cNvSpPr>
            <a:spLocks noGrp="1"/>
          </p:cNvSpPr>
          <p:nvPr>
            <p:ph type="body" idx="15" hasCustomPrompt="1"/>
          </p:nvPr>
        </p:nvSpPr>
        <p:spPr>
          <a:xfrm>
            <a:off x="831850" y="4929733"/>
            <a:ext cx="996950" cy="596503"/>
          </a:xfrm>
        </p:spPr>
        <p:txBody>
          <a:bodyPr/>
          <a:lstStyle>
            <a:lvl1pPr marL="0" indent="0">
              <a:buNone/>
              <a:defRPr sz="4000">
                <a:solidFill>
                  <a:schemeClr val="bg1"/>
                </a:solidFill>
                <a:latin typeface="Canela Medium"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04</a:t>
            </a:r>
          </a:p>
        </p:txBody>
      </p:sp>
      <p:sp>
        <p:nvSpPr>
          <p:cNvPr id="13" name="Text Placeholder 2">
            <a:extLst>
              <a:ext uri="{FF2B5EF4-FFF2-40B4-BE49-F238E27FC236}">
                <a16:creationId xmlns:a16="http://schemas.microsoft.com/office/drawing/2014/main" id="{2119E771-A6DD-F245-A557-A5F963888D08}"/>
              </a:ext>
            </a:extLst>
          </p:cNvPr>
          <p:cNvSpPr>
            <a:spLocks noGrp="1"/>
          </p:cNvSpPr>
          <p:nvPr>
            <p:ph type="body" idx="16" hasCustomPrompt="1"/>
          </p:nvPr>
        </p:nvSpPr>
        <p:spPr>
          <a:xfrm>
            <a:off x="2089150" y="2689771"/>
            <a:ext cx="3460750" cy="536030"/>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Ensimmäinen</a:t>
            </a:r>
            <a:endParaRPr lang="en-GB" dirty="0"/>
          </a:p>
        </p:txBody>
      </p:sp>
      <p:sp>
        <p:nvSpPr>
          <p:cNvPr id="14" name="Text Placeholder 2">
            <a:extLst>
              <a:ext uri="{FF2B5EF4-FFF2-40B4-BE49-F238E27FC236}">
                <a16:creationId xmlns:a16="http://schemas.microsoft.com/office/drawing/2014/main" id="{1D3CD72D-80AF-1245-9965-4E40DEDCD20D}"/>
              </a:ext>
            </a:extLst>
          </p:cNvPr>
          <p:cNvSpPr>
            <a:spLocks noGrp="1"/>
          </p:cNvSpPr>
          <p:nvPr>
            <p:ph type="body" idx="17" hasCustomPrompt="1"/>
          </p:nvPr>
        </p:nvSpPr>
        <p:spPr>
          <a:xfrm>
            <a:off x="2089150" y="3491606"/>
            <a:ext cx="3460750" cy="424457"/>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Toinen</a:t>
            </a:r>
            <a:endParaRPr lang="en-GB" dirty="0"/>
          </a:p>
        </p:txBody>
      </p:sp>
      <p:sp>
        <p:nvSpPr>
          <p:cNvPr id="15" name="Text Placeholder 2">
            <a:extLst>
              <a:ext uri="{FF2B5EF4-FFF2-40B4-BE49-F238E27FC236}">
                <a16:creationId xmlns:a16="http://schemas.microsoft.com/office/drawing/2014/main" id="{CE227821-A9A2-F144-9C0A-25E20AEC0FDF}"/>
              </a:ext>
            </a:extLst>
          </p:cNvPr>
          <p:cNvSpPr>
            <a:spLocks noGrp="1"/>
          </p:cNvSpPr>
          <p:nvPr>
            <p:ph type="body" idx="18" hasCustomPrompt="1"/>
          </p:nvPr>
        </p:nvSpPr>
        <p:spPr>
          <a:xfrm>
            <a:off x="2089150" y="4238328"/>
            <a:ext cx="3460750" cy="424458"/>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Kolmas</a:t>
            </a:r>
            <a:endParaRPr lang="en-GB" dirty="0"/>
          </a:p>
        </p:txBody>
      </p:sp>
      <p:sp>
        <p:nvSpPr>
          <p:cNvPr id="16" name="Text Placeholder 2">
            <a:extLst>
              <a:ext uri="{FF2B5EF4-FFF2-40B4-BE49-F238E27FC236}">
                <a16:creationId xmlns:a16="http://schemas.microsoft.com/office/drawing/2014/main" id="{A9ACDB04-5B3C-EB47-836C-C3EA4AB145E7}"/>
              </a:ext>
            </a:extLst>
          </p:cNvPr>
          <p:cNvSpPr>
            <a:spLocks noGrp="1"/>
          </p:cNvSpPr>
          <p:nvPr>
            <p:ph type="body" idx="19" hasCustomPrompt="1"/>
          </p:nvPr>
        </p:nvSpPr>
        <p:spPr>
          <a:xfrm>
            <a:off x="2089150" y="5015405"/>
            <a:ext cx="3460750" cy="497135"/>
          </a:xfrm>
        </p:spPr>
        <p:txBody>
          <a:bodyPr/>
          <a:lstStyle>
            <a:lvl1pPr marL="0" indent="0">
              <a:buNone/>
              <a:defRPr sz="3000" b="0" i="0">
                <a:solidFill>
                  <a:schemeClr val="bg1"/>
                </a:solidFill>
                <a:latin typeface="Neue Haas Unica W1G Light" panose="020B0404030206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Neljäs</a:t>
            </a:r>
            <a:endParaRPr lang="en-GB" dirty="0"/>
          </a:p>
        </p:txBody>
      </p:sp>
      <p:pic>
        <p:nvPicPr>
          <p:cNvPr id="17" name="Picture 16">
            <a:extLst>
              <a:ext uri="{FF2B5EF4-FFF2-40B4-BE49-F238E27FC236}">
                <a16:creationId xmlns:a16="http://schemas.microsoft.com/office/drawing/2014/main" id="{D269E9D1-F6E6-0549-AAE5-FB75F727DB89}"/>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22" name="Picture 21">
            <a:extLst>
              <a:ext uri="{FF2B5EF4-FFF2-40B4-BE49-F238E27FC236}">
                <a16:creationId xmlns:a16="http://schemas.microsoft.com/office/drawing/2014/main" id="{9132EAAD-9C58-D644-83D7-E24F50940C85}"/>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23" name="Subtitle 2">
            <a:extLst>
              <a:ext uri="{FF2B5EF4-FFF2-40B4-BE49-F238E27FC236}">
                <a16:creationId xmlns:a16="http://schemas.microsoft.com/office/drawing/2014/main" id="{DC98AE60-476A-3B4E-AB40-D6FBF8766348}"/>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a:t>
            </a:r>
            <a:r>
              <a:rPr lang="en-US" sz="1400" dirty="0" err="1"/>
              <a:t>ammatti</a:t>
            </a:r>
            <a:r>
              <a:rPr lang="en-US" sz="1400" dirty="0"/>
              <a:t>- ja järjestömediatutkimus 2021</a:t>
            </a:r>
            <a:endParaRPr lang="en-FI" sz="1400" dirty="0"/>
          </a:p>
        </p:txBody>
      </p:sp>
    </p:spTree>
    <p:extLst>
      <p:ext uri="{BB962C8B-B14F-4D97-AF65-F5344CB8AC3E}">
        <p14:creationId xmlns:p14="http://schemas.microsoft.com/office/powerpoint/2010/main" val="1542074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userDrawn="1"/>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lvl1pPr>
          </a:lstStyle>
          <a:p>
            <a:pPr lvl="0"/>
            <a:r>
              <a:rPr lang="en-US"/>
              <a:t>Click to edit Master text styles</a:t>
            </a:r>
          </a:p>
        </p:txBody>
      </p:sp>
      <p:sp>
        <p:nvSpPr>
          <p:cNvPr id="12" name="Subtitle 2">
            <a:extLst>
              <a:ext uri="{FF2B5EF4-FFF2-40B4-BE49-F238E27FC236}">
                <a16:creationId xmlns:a16="http://schemas.microsoft.com/office/drawing/2014/main" id="{F9B0C2F5-B902-B044-AD46-A42A75C54620}"/>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tx2"/>
                </a:solidFill>
              </a:rPr>
              <a:t>ADAM – </a:t>
            </a:r>
            <a:r>
              <a:rPr lang="en-US" sz="1400" dirty="0" err="1">
                <a:solidFill>
                  <a:schemeClr val="tx2"/>
                </a:solidFill>
              </a:rPr>
              <a:t>ammatti</a:t>
            </a:r>
            <a:r>
              <a:rPr lang="en-US" sz="1400" dirty="0">
                <a:solidFill>
                  <a:schemeClr val="tx2"/>
                </a:solidFill>
              </a:rPr>
              <a:t>- ja järjestömediatutkimus 2021</a:t>
            </a:r>
            <a:endParaRPr lang="en-FI" sz="1400" dirty="0">
              <a:solidFill>
                <a:schemeClr val="tx2"/>
              </a:solidFill>
            </a:endParaRPr>
          </a:p>
        </p:txBody>
      </p:sp>
      <p:pic>
        <p:nvPicPr>
          <p:cNvPr id="13" name="Picture 12">
            <a:extLst>
              <a:ext uri="{FF2B5EF4-FFF2-40B4-BE49-F238E27FC236}">
                <a16:creationId xmlns:a16="http://schemas.microsoft.com/office/drawing/2014/main" id="{6B35A335-E75A-B64C-BAC3-E5B6C2473022}"/>
              </a:ext>
            </a:extLst>
          </p:cNvPr>
          <p:cNvPicPr>
            <a:picLocks noChangeAspect="1"/>
          </p:cNvPicPr>
          <p:nvPr userDrawn="1"/>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874940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ubtitle 2">
            <a:extLst>
              <a:ext uri="{FF2B5EF4-FFF2-40B4-BE49-F238E27FC236}">
                <a16:creationId xmlns:a16="http://schemas.microsoft.com/office/drawing/2014/main" id="{1C2F2250-BBA7-9D4E-96F6-52CDF50823E1}"/>
              </a:ext>
            </a:extLst>
          </p:cNvPr>
          <p:cNvSpPr txBox="1">
            <a:spLocks/>
          </p:cNvSpPr>
          <p:nvPr userDrawn="1"/>
        </p:nvSpPr>
        <p:spPr>
          <a:xfrm>
            <a:off x="25401" y="6390396"/>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pic>
        <p:nvPicPr>
          <p:cNvPr id="16" name="Picture 15">
            <a:extLst>
              <a:ext uri="{FF2B5EF4-FFF2-40B4-BE49-F238E27FC236}">
                <a16:creationId xmlns:a16="http://schemas.microsoft.com/office/drawing/2014/main" id="{1157E6D0-8F6E-284C-B034-EC7513B4BD68}"/>
              </a:ext>
            </a:extLst>
          </p:cNvPr>
          <p:cNvPicPr>
            <a:picLocks noChangeAspect="1"/>
          </p:cNvPicPr>
          <p:nvPr userDrawn="1"/>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412359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602311" y="0"/>
            <a:ext cx="6342187" cy="1554763"/>
          </a:xfrm>
        </p:spPr>
        <p:txBody>
          <a:bodyPr/>
          <a:lstStyle>
            <a:lvl1pPr algn="ctr">
              <a:defRPr sz="2500">
                <a:latin typeface="Canela Medium" pitchFamily="2" charset="77"/>
              </a:defRPr>
            </a:lvl1pPr>
          </a:lstStyle>
          <a:p>
            <a:r>
              <a:rPr lang="en-GB" dirty="0" err="1"/>
              <a:t>Kolmen</a:t>
            </a:r>
            <a:r>
              <a:rPr lang="en-GB" dirty="0"/>
              <a:t> </a:t>
            </a:r>
            <a:r>
              <a:rPr lang="en-GB" dirty="0" err="1"/>
              <a:t>rivin</a:t>
            </a:r>
            <a:r>
              <a:rPr lang="en-GB" dirty="0"/>
              <a:t> </a:t>
            </a:r>
            <a:br>
              <a:rPr lang="en-GB" dirty="0"/>
            </a:br>
            <a:r>
              <a:rPr lang="en-GB" dirty="0" err="1"/>
              <a:t>pitkäpitkä</a:t>
            </a:r>
            <a:r>
              <a:rPr lang="en-GB" dirty="0"/>
              <a:t> </a:t>
            </a:r>
            <a:br>
              <a:rPr lang="en-GB" dirty="0"/>
            </a:br>
            <a:r>
              <a:rPr lang="en-GB" dirty="0" err="1"/>
              <a:t>otsikko</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554763"/>
            <a:ext cx="3659703" cy="4169750"/>
          </a:xfrm>
        </p:spPr>
        <p:txBody>
          <a:bodyPr anchor="ctr"/>
          <a:lstStyle>
            <a:lvl1pPr marL="0" indent="0" algn="ctr">
              <a:lnSpc>
                <a:spcPct val="120000"/>
              </a:lnSpc>
              <a:buNone/>
              <a:defRPr sz="2500" b="0" i="0">
                <a:solidFill>
                  <a:schemeClr val="bg1"/>
                </a:solidFill>
                <a:latin typeface="Neue Haas Unica W1G Medium" panose="020B0404030206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ubtitle 2">
            <a:extLst>
              <a:ext uri="{FF2B5EF4-FFF2-40B4-BE49-F238E27FC236}">
                <a16:creationId xmlns:a16="http://schemas.microsoft.com/office/drawing/2014/main" id="{1C2F2250-BBA7-9D4E-96F6-52CDF50823E1}"/>
              </a:ext>
            </a:extLst>
          </p:cNvPr>
          <p:cNvSpPr txBox="1">
            <a:spLocks/>
          </p:cNvSpPr>
          <p:nvPr userDrawn="1"/>
        </p:nvSpPr>
        <p:spPr>
          <a:xfrm>
            <a:off x="25401" y="6390396"/>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pic>
        <p:nvPicPr>
          <p:cNvPr id="16" name="Picture 15">
            <a:extLst>
              <a:ext uri="{FF2B5EF4-FFF2-40B4-BE49-F238E27FC236}">
                <a16:creationId xmlns:a16="http://schemas.microsoft.com/office/drawing/2014/main" id="{1157E6D0-8F6E-284C-B034-EC7513B4BD68}"/>
              </a:ext>
            </a:extLst>
          </p:cNvPr>
          <p:cNvPicPr>
            <a:picLocks noChangeAspect="1"/>
          </p:cNvPicPr>
          <p:nvPr userDrawn="1"/>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2811365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userDrawn="1"/>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2" name="Picture 11">
            <a:extLst>
              <a:ext uri="{FF2B5EF4-FFF2-40B4-BE49-F238E27FC236}">
                <a16:creationId xmlns:a16="http://schemas.microsoft.com/office/drawing/2014/main" id="{A4248306-20CD-9745-A1FE-4E5BD119D023}"/>
              </a:ext>
            </a:extLst>
          </p:cNvPr>
          <p:cNvPicPr>
            <a:picLocks noChangeAspect="1"/>
          </p:cNvPicPr>
          <p:nvPr userDrawn="1"/>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3974300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US"/>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A36FACA4-675F-2C43-9227-BCCC792E89DD}"/>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5BE251F2-BFC8-C741-B7B4-2612AC8730C2}"/>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t>ADAM-lukijatutkimus,</a:t>
            </a:r>
            <a:r>
              <a:rPr lang="en-US" sz="1400" dirty="0"/>
              <a:t>Tehy-lehti2/2021</a:t>
            </a:r>
            <a:endParaRPr lang="en-FI" sz="1400" dirty="0"/>
          </a:p>
        </p:txBody>
      </p:sp>
    </p:spTree>
    <p:extLst>
      <p:ext uri="{BB962C8B-B14F-4D97-AF65-F5344CB8AC3E}">
        <p14:creationId xmlns:p14="http://schemas.microsoft.com/office/powerpoint/2010/main" val="10621840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elkkä teksti 2">
    <p:bg>
      <p:bgPr>
        <a:solidFill>
          <a:srgbClr val="F4CF67"/>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002649"/>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002649"/>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9" name="Picture 8">
            <a:extLst>
              <a:ext uri="{FF2B5EF4-FFF2-40B4-BE49-F238E27FC236}">
                <a16:creationId xmlns:a16="http://schemas.microsoft.com/office/drawing/2014/main" id="{E6E210E6-2E4A-7A40-9569-915221E2D5A5}"/>
              </a:ext>
            </a:extLst>
          </p:cNvPr>
          <p:cNvPicPr>
            <a:picLocks noChangeAspect="1"/>
          </p:cNvPicPr>
          <p:nvPr userDrawn="1"/>
        </p:nvPicPr>
        <p:blipFill>
          <a:blip r:embed="rId3"/>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129820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tsikko + taulu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229200"/>
            <a:ext cx="10515600" cy="1325563"/>
          </a:xfrm>
        </p:spPr>
        <p:txBody>
          <a:bodyPr/>
          <a:lstStyle>
            <a:lvl1pPr algn="ctr">
              <a:defRPr sz="40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p:nvPr/>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3AA168A-67B8-4940-97AA-9A3F07F34574}"/>
              </a:ext>
            </a:extLst>
          </p:cNvPr>
          <p:cNvPicPr>
            <a:picLocks noChangeAspect="1"/>
          </p:cNvPicPr>
          <p:nvPr/>
        </p:nvPicPr>
        <p:blipFill>
          <a:blip r:embed="rId2"/>
          <a:stretch>
            <a:fillRect/>
          </a:stretch>
        </p:blipFill>
        <p:spPr>
          <a:xfrm>
            <a:off x="10064074" y="6389170"/>
            <a:ext cx="1845645" cy="139055"/>
          </a:xfrm>
          <a:prstGeom prst="rect">
            <a:avLst/>
          </a:prstGeom>
        </p:spPr>
      </p:pic>
      <p:sp>
        <p:nvSpPr>
          <p:cNvPr id="4" name="Content Placeholder 3">
            <a:extLst>
              <a:ext uri="{FF2B5EF4-FFF2-40B4-BE49-F238E27FC236}">
                <a16:creationId xmlns:a16="http://schemas.microsoft.com/office/drawing/2014/main" id="{C65FA5E9-7226-A446-9E4B-8B10788C8AD3}"/>
              </a:ext>
            </a:extLst>
          </p:cNvPr>
          <p:cNvSpPr>
            <a:spLocks noGrp="1"/>
          </p:cNvSpPr>
          <p:nvPr>
            <p:ph sz="quarter" idx="11"/>
          </p:nvPr>
        </p:nvSpPr>
        <p:spPr>
          <a:xfrm>
            <a:off x="2407442" y="2146246"/>
            <a:ext cx="7464425" cy="3344947"/>
          </a:xfrm>
        </p:spPr>
        <p:txBody>
          <a:bodyPr/>
          <a:lstStyle>
            <a:lvl1pPr>
              <a:buNone/>
              <a:defRPr/>
            </a:lvl1pPr>
          </a:lstStyle>
          <a:p>
            <a:pPr lvl="0"/>
            <a:r>
              <a:rPr lang="en-US"/>
              <a:t>Click to edit Master text styles</a:t>
            </a:r>
          </a:p>
        </p:txBody>
      </p:sp>
      <p:pic>
        <p:nvPicPr>
          <p:cNvPr id="13" name="Picture 12">
            <a:extLst>
              <a:ext uri="{FF2B5EF4-FFF2-40B4-BE49-F238E27FC236}">
                <a16:creationId xmlns:a16="http://schemas.microsoft.com/office/drawing/2014/main" id="{6B35A335-E75A-B64C-BAC3-E5B6C2473022}"/>
              </a:ext>
            </a:extLst>
          </p:cNvPr>
          <p:cNvPicPr>
            <a:picLocks noChangeAspect="1"/>
          </p:cNvPicPr>
          <p:nvPr/>
        </p:nvPicPr>
        <p:blipFill>
          <a:blip r:embed="rId3"/>
          <a:stretch>
            <a:fillRect/>
          </a:stretch>
        </p:blipFill>
        <p:spPr>
          <a:xfrm>
            <a:off x="282281" y="6384907"/>
            <a:ext cx="1503458" cy="147579"/>
          </a:xfrm>
          <a:prstGeom prst="rect">
            <a:avLst/>
          </a:prstGeom>
        </p:spPr>
      </p:pic>
      <p:cxnSp>
        <p:nvCxnSpPr>
          <p:cNvPr id="8" name="Straight Connector 7">
            <a:extLst>
              <a:ext uri="{FF2B5EF4-FFF2-40B4-BE49-F238E27FC236}">
                <a16:creationId xmlns:a16="http://schemas.microsoft.com/office/drawing/2014/main" id="{34F91565-860F-C742-B659-EB6A41EC3461}"/>
              </a:ext>
            </a:extLst>
          </p:cNvPr>
          <p:cNvCxnSpPr/>
          <p:nvPr userDrawn="1"/>
        </p:nvCxnSpPr>
        <p:spPr>
          <a:xfrm>
            <a:off x="1169071" y="1366807"/>
            <a:ext cx="99411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A49B53B1-438F-694D-8388-1611F197E2FE}"/>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4063548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lkkä teksti 3">
    <p:bg>
      <p:bgPr>
        <a:solidFill>
          <a:srgbClr val="FF646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F5F4F7"/>
                </a:solidFill>
                <a:latin typeface="Clattering" pitchFamily="2" charset="0"/>
              </a:defRPr>
            </a:lvl1pPr>
          </a:lstStyle>
          <a:p>
            <a:r>
              <a:rPr lang="en-US"/>
              <a:t>Click to edit Master title style</a:t>
            </a:r>
            <a:endParaRPr lang="en-FI" dirty="0"/>
          </a:p>
        </p:txBody>
      </p:sp>
      <p:sp>
        <p:nvSpPr>
          <p:cNvPr id="7" name="Content Placeholder 2">
            <a:extLst>
              <a:ext uri="{FF2B5EF4-FFF2-40B4-BE49-F238E27FC236}">
                <a16:creationId xmlns:a16="http://schemas.microsoft.com/office/drawing/2014/main" id="{D9837841-3BE3-2244-94B9-11F5CE756426}"/>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rgbClr val="F5F4F7"/>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sp>
        <p:nvSpPr>
          <p:cNvPr id="5" name="Rectangle 4">
            <a:extLst>
              <a:ext uri="{FF2B5EF4-FFF2-40B4-BE49-F238E27FC236}">
                <a16:creationId xmlns:a16="http://schemas.microsoft.com/office/drawing/2014/main" id="{2E61091E-6CBC-F94E-82C1-D26EBC3D43DB}"/>
              </a:ext>
            </a:extLst>
          </p:cNvPr>
          <p:cNvSpPr/>
          <p:nvPr userDrawn="1"/>
        </p:nvSpPr>
        <p:spPr>
          <a:xfrm>
            <a:off x="9548949" y="6100354"/>
            <a:ext cx="2455817" cy="518567"/>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9" name="Picture 8">
            <a:extLst>
              <a:ext uri="{FF2B5EF4-FFF2-40B4-BE49-F238E27FC236}">
                <a16:creationId xmlns:a16="http://schemas.microsoft.com/office/drawing/2014/main" id="{84B2280F-ED4C-5840-AA11-78443EF1285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9F73AF22-45CB-114B-BFC6-B2E8E29E333B}"/>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ADC8A169-AC5C-FC4A-8F68-BA9D7FC89203}"/>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a:t>
            </a:r>
            <a:r>
              <a:rPr lang="en-US" sz="1400" dirty="0" err="1"/>
              <a:t>ammatti</a:t>
            </a:r>
            <a:r>
              <a:rPr lang="en-US" sz="1400" dirty="0"/>
              <a:t>- ja järjestömediatutkimus 2021</a:t>
            </a:r>
            <a:endParaRPr lang="en-FI" sz="1400" dirty="0"/>
          </a:p>
        </p:txBody>
      </p:sp>
    </p:spTree>
    <p:extLst>
      <p:ext uri="{BB962C8B-B14F-4D97-AF65-F5344CB8AC3E}">
        <p14:creationId xmlns:p14="http://schemas.microsoft.com/office/powerpoint/2010/main" val="8625106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Väliotsikko 1">
    <p:bg>
      <p:bgPr>
        <a:solidFill>
          <a:srgbClr val="FF646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8A087-0E54-5548-BBE0-62F93A137851}"/>
              </a:ext>
            </a:extLst>
          </p:cNvPr>
          <p:cNvPicPr>
            <a:picLocks noChangeAspect="1"/>
          </p:cNvPicPr>
          <p:nvPr userDrawn="1"/>
        </p:nvPicPr>
        <p:blipFill>
          <a:blip r:embed="rId2"/>
          <a:stretch>
            <a:fillRect/>
          </a:stretch>
        </p:blipFill>
        <p:spPr>
          <a:xfrm>
            <a:off x="-1840609" y="-7820500"/>
            <a:ext cx="14545053" cy="15526700"/>
          </a:xfrm>
          <a:prstGeom prst="rect">
            <a:avLst/>
          </a:prstGeom>
        </p:spPr>
      </p:pic>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7" name="Picture 6">
            <a:extLst>
              <a:ext uri="{FF2B5EF4-FFF2-40B4-BE49-F238E27FC236}">
                <a16:creationId xmlns:a16="http://schemas.microsoft.com/office/drawing/2014/main" id="{34D82487-CC65-DF4E-B7FB-142940BCCA35}"/>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AD7DFE61-9C82-874D-91B5-3D1F31183B5A}"/>
              </a:ext>
            </a:extLst>
          </p:cNvPr>
          <p:cNvPicPr>
            <a:picLocks noChangeAspect="1"/>
          </p:cNvPicPr>
          <p:nvPr userDrawn="1"/>
        </p:nvPicPr>
        <p:blipFill>
          <a:blip r:embed="rId4"/>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2519682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Väliotsikko 2">
    <p:bg>
      <p:bgPr>
        <a:solidFill>
          <a:schemeClr val="accent4"/>
        </a:solidFill>
        <a:effectLst/>
      </p:bgPr>
    </p:bg>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12A292D3-F376-BC42-8199-EED512B832E3}"/>
              </a:ext>
            </a:extLst>
          </p:cNvPr>
          <p:cNvPicPr>
            <a:picLocks noChangeAspect="1"/>
          </p:cNvPicPr>
          <p:nvPr userDrawn="1"/>
        </p:nvPicPr>
        <p:blipFill>
          <a:blip r:embed="rId2"/>
          <a:stretch>
            <a:fillRect/>
          </a:stretch>
        </p:blipFill>
        <p:spPr>
          <a:xfrm>
            <a:off x="8331199" y="1498600"/>
            <a:ext cx="3835400" cy="5359400"/>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tx1"/>
                </a:solidFill>
                <a:latin typeface="Clattering" pitchFamily="2" charset="0"/>
              </a:defRPr>
            </a:lvl1pPr>
          </a:lstStyle>
          <a:p>
            <a:r>
              <a:rPr lang="en-US"/>
              <a:t>Click to edit Master title style</a:t>
            </a:r>
            <a:endParaRPr lang="en-FI" dirty="0"/>
          </a:p>
        </p:txBody>
      </p:sp>
      <p:sp>
        <p:nvSpPr>
          <p:cNvPr id="7" name="Subtitle 2">
            <a:extLst>
              <a:ext uri="{FF2B5EF4-FFF2-40B4-BE49-F238E27FC236}">
                <a16:creationId xmlns:a16="http://schemas.microsoft.com/office/drawing/2014/main" id="{5BECA03D-E64E-3D48-89AD-CC1E4431D48D}"/>
              </a:ext>
            </a:extLst>
          </p:cNvPr>
          <p:cNvSpPr txBox="1">
            <a:spLocks/>
          </p:cNvSpPr>
          <p:nvPr userDrawn="1"/>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tx2"/>
                </a:solidFill>
              </a:rPr>
              <a:t>ADAM – </a:t>
            </a:r>
            <a:r>
              <a:rPr lang="en-US" sz="1400" dirty="0" err="1">
                <a:solidFill>
                  <a:schemeClr val="tx2"/>
                </a:solidFill>
              </a:rPr>
              <a:t>ammatti</a:t>
            </a:r>
            <a:r>
              <a:rPr lang="en-US" sz="1400" dirty="0">
                <a:solidFill>
                  <a:schemeClr val="tx2"/>
                </a:solidFill>
              </a:rPr>
              <a:t>- ja järjestömediatutkimus 2021</a:t>
            </a:r>
            <a:endParaRPr lang="en-FI" sz="1400" dirty="0">
              <a:solidFill>
                <a:schemeClr val="tx2"/>
              </a:solidFill>
            </a:endParaRPr>
          </a:p>
        </p:txBody>
      </p:sp>
      <p:pic>
        <p:nvPicPr>
          <p:cNvPr id="8" name="Picture 7">
            <a:extLst>
              <a:ext uri="{FF2B5EF4-FFF2-40B4-BE49-F238E27FC236}">
                <a16:creationId xmlns:a16="http://schemas.microsoft.com/office/drawing/2014/main" id="{BF0E3B5B-DA78-5F41-80F2-89FE98C828B0}"/>
              </a:ext>
            </a:extLst>
          </p:cNvPr>
          <p:cNvPicPr>
            <a:picLocks noChangeAspect="1"/>
          </p:cNvPicPr>
          <p:nvPr userDrawn="1"/>
        </p:nvPicPr>
        <p:blipFill>
          <a:blip r:embed="rId4"/>
          <a:stretch>
            <a:fillRect/>
          </a:stretch>
        </p:blipFill>
        <p:spPr>
          <a:xfrm>
            <a:off x="282281" y="6384907"/>
            <a:ext cx="1503458" cy="147579"/>
          </a:xfrm>
          <a:prstGeom prst="rect">
            <a:avLst/>
          </a:prstGeom>
        </p:spPr>
      </p:pic>
    </p:spTree>
    <p:extLst>
      <p:ext uri="{BB962C8B-B14F-4D97-AF65-F5344CB8AC3E}">
        <p14:creationId xmlns:p14="http://schemas.microsoft.com/office/powerpoint/2010/main" val="2140262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Väliotsikko 3">
    <p:bg>
      <p:bgPr>
        <a:solidFill>
          <a:srgbClr val="F4CF67"/>
        </a:solidFill>
        <a:effectLst/>
      </p:bgPr>
    </p:bg>
    <p:spTree>
      <p:nvGrpSpPr>
        <p:cNvPr id="1" name=""/>
        <p:cNvGrpSpPr/>
        <p:nvPr/>
      </p:nvGrpSpPr>
      <p:grpSpPr>
        <a:xfrm>
          <a:off x="0" y="0"/>
          <a:ext cx="0" cy="0"/>
          <a:chOff x="0" y="0"/>
          <a:chExt cx="0" cy="0"/>
        </a:xfrm>
      </p:grpSpPr>
      <p:pic>
        <p:nvPicPr>
          <p:cNvPr id="4" name="Picture 3" descr="A close up of a red flower&#10;&#10;Description automatically generated with low confidence">
            <a:extLst>
              <a:ext uri="{FF2B5EF4-FFF2-40B4-BE49-F238E27FC236}">
                <a16:creationId xmlns:a16="http://schemas.microsoft.com/office/drawing/2014/main" id="{3E2321CA-1CEE-C848-BF8A-B8C4D39C60D2}"/>
              </a:ext>
            </a:extLst>
          </p:cNvPr>
          <p:cNvPicPr>
            <a:picLocks noChangeAspect="1"/>
          </p:cNvPicPr>
          <p:nvPr userDrawn="1"/>
        </p:nvPicPr>
        <p:blipFill>
          <a:blip r:embed="rId2"/>
          <a:stretch>
            <a:fillRect/>
          </a:stretch>
        </p:blipFill>
        <p:spPr>
          <a:xfrm>
            <a:off x="0" y="3136900"/>
            <a:ext cx="5295900" cy="3721100"/>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3"/>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sp>
        <p:nvSpPr>
          <p:cNvPr id="7" name="Subtitle 2">
            <a:extLst>
              <a:ext uri="{FF2B5EF4-FFF2-40B4-BE49-F238E27FC236}">
                <a16:creationId xmlns:a16="http://schemas.microsoft.com/office/drawing/2014/main" id="{93D8BADF-4F6C-6947-81EE-674068FA39D8}"/>
              </a:ext>
            </a:extLst>
          </p:cNvPr>
          <p:cNvSpPr txBox="1">
            <a:spLocks/>
          </p:cNvSpPr>
          <p:nvPr userDrawn="1"/>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tx2"/>
                </a:solidFill>
              </a:rPr>
              <a:t>ADAM – </a:t>
            </a:r>
            <a:r>
              <a:rPr lang="en-US" sz="1400" dirty="0" err="1">
                <a:solidFill>
                  <a:schemeClr val="tx2"/>
                </a:solidFill>
              </a:rPr>
              <a:t>ammatti</a:t>
            </a:r>
            <a:r>
              <a:rPr lang="en-US" sz="1400" dirty="0">
                <a:solidFill>
                  <a:schemeClr val="tx2"/>
                </a:solidFill>
              </a:rPr>
              <a:t>- ja järjestömediatutkimus 2021</a:t>
            </a:r>
            <a:endParaRPr lang="en-FI" sz="1400" dirty="0">
              <a:solidFill>
                <a:schemeClr val="tx2"/>
              </a:solidFill>
            </a:endParaRPr>
          </a:p>
        </p:txBody>
      </p:sp>
      <p:pic>
        <p:nvPicPr>
          <p:cNvPr id="8" name="Picture 7">
            <a:extLst>
              <a:ext uri="{FF2B5EF4-FFF2-40B4-BE49-F238E27FC236}">
                <a16:creationId xmlns:a16="http://schemas.microsoft.com/office/drawing/2014/main" id="{95EAB1E7-A7EE-E841-81D8-9DA00FC165F7}"/>
              </a:ext>
            </a:extLst>
          </p:cNvPr>
          <p:cNvPicPr>
            <a:picLocks noChangeAspect="1"/>
          </p:cNvPicPr>
          <p:nvPr userDrawn="1"/>
        </p:nvPicPr>
        <p:blipFill>
          <a:blip r:embed="rId4"/>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305142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Väliotsikko 3">
    <p:bg>
      <p:bgPr>
        <a:solidFill>
          <a:srgbClr val="F4CF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A1D08-6572-334F-B6F2-83560CA37D93}"/>
              </a:ext>
            </a:extLst>
          </p:cNvPr>
          <p:cNvPicPr>
            <a:picLocks noChangeAspect="1"/>
          </p:cNvPicPr>
          <p:nvPr userDrawn="1"/>
        </p:nvPicPr>
        <p:blipFill rotWithShape="1">
          <a:blip r:embed="rId2"/>
          <a:srcRect b="57761"/>
          <a:stretch/>
        </p:blipFill>
        <p:spPr>
          <a:xfrm>
            <a:off x="511911" y="4451375"/>
            <a:ext cx="4001507" cy="2406625"/>
          </a:xfrm>
          <a:prstGeom prst="rect">
            <a:avLst/>
          </a:prstGeom>
        </p:spPr>
      </p:pic>
      <p:pic>
        <p:nvPicPr>
          <p:cNvPr id="10" name="Picture 9">
            <a:extLst>
              <a:ext uri="{FF2B5EF4-FFF2-40B4-BE49-F238E27FC236}">
                <a16:creationId xmlns:a16="http://schemas.microsoft.com/office/drawing/2014/main" id="{C362116D-E428-1542-8D91-02F803356A2C}"/>
              </a:ext>
            </a:extLst>
          </p:cNvPr>
          <p:cNvPicPr>
            <a:picLocks noChangeAspect="1"/>
          </p:cNvPicPr>
          <p:nvPr userDrawn="1"/>
        </p:nvPicPr>
        <p:blipFill rotWithShape="1">
          <a:blip r:embed="rId3"/>
          <a:srcRect l="27622" r="-2" b="9528"/>
          <a:stretch/>
        </p:blipFill>
        <p:spPr>
          <a:xfrm rot="10800000">
            <a:off x="8585199" y="-1370"/>
            <a:ext cx="3632201" cy="4693302"/>
          </a:xfrm>
          <a:prstGeom prst="rect">
            <a:avLst/>
          </a:prstGeom>
        </p:spPr>
      </p:pic>
      <p:pic>
        <p:nvPicPr>
          <p:cNvPr id="14" name="Picture 13">
            <a:extLst>
              <a:ext uri="{FF2B5EF4-FFF2-40B4-BE49-F238E27FC236}">
                <a16:creationId xmlns:a16="http://schemas.microsoft.com/office/drawing/2014/main" id="{26E727B2-1592-8F47-932B-EA3B02654F26}"/>
              </a:ext>
            </a:extLst>
          </p:cNvPr>
          <p:cNvPicPr>
            <a:picLocks noChangeAspect="1"/>
          </p:cNvPicPr>
          <p:nvPr userDrawn="1"/>
        </p:nvPicPr>
        <p:blipFill rotWithShape="1">
          <a:blip r:embed="rId4"/>
          <a:srcRect l="57177" t="3102" r="1" b="3435"/>
          <a:stretch/>
        </p:blipFill>
        <p:spPr>
          <a:xfrm rot="5400000">
            <a:off x="3389645" y="-3391020"/>
            <a:ext cx="5438107" cy="12217401"/>
          </a:xfrm>
          <a:prstGeom prst="rect">
            <a:avLst/>
          </a:prstGeom>
        </p:spPr>
      </p:pic>
      <p:pic>
        <p:nvPicPr>
          <p:cNvPr id="11" name="Picture 10">
            <a:extLst>
              <a:ext uri="{FF2B5EF4-FFF2-40B4-BE49-F238E27FC236}">
                <a16:creationId xmlns:a16="http://schemas.microsoft.com/office/drawing/2014/main" id="{18B19DD2-B99B-4E4F-9C1F-20F528AEADD5}"/>
              </a:ext>
            </a:extLst>
          </p:cNvPr>
          <p:cNvPicPr>
            <a:picLocks noChangeAspect="1"/>
          </p:cNvPicPr>
          <p:nvPr userDrawn="1"/>
        </p:nvPicPr>
        <p:blipFill>
          <a:blip r:embed="rId5"/>
          <a:stretch>
            <a:fillRect/>
          </a:stretch>
        </p:blipFill>
        <p:spPr>
          <a:xfrm>
            <a:off x="10064074" y="6389170"/>
            <a:ext cx="1845645" cy="139055"/>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sp>
        <p:nvSpPr>
          <p:cNvPr id="7" name="Subtitle 2">
            <a:extLst>
              <a:ext uri="{FF2B5EF4-FFF2-40B4-BE49-F238E27FC236}">
                <a16:creationId xmlns:a16="http://schemas.microsoft.com/office/drawing/2014/main" id="{93D8BADF-4F6C-6947-81EE-674068FA39D8}"/>
              </a:ext>
            </a:extLst>
          </p:cNvPr>
          <p:cNvSpPr txBox="1">
            <a:spLocks/>
          </p:cNvSpPr>
          <p:nvPr userDrawn="1"/>
        </p:nvSpPr>
        <p:spPr>
          <a:xfrm>
            <a:off x="25401" y="6375470"/>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solidFill>
                  <a:schemeClr val="tx2"/>
                </a:solidFill>
              </a:rPr>
              <a:t>ADAM-lukijatutkimus,</a:t>
            </a:r>
            <a:r>
              <a:rPr lang="en-US" sz="1400" dirty="0">
                <a:solidFill>
                  <a:schemeClr val="tx2"/>
                </a:solidFill>
              </a:rPr>
              <a:t>Tehy-lehti2/2021</a:t>
            </a:r>
            <a:endParaRPr lang="en-FI" sz="1400" dirty="0">
              <a:solidFill>
                <a:schemeClr val="tx2"/>
              </a:solidFill>
            </a:endParaRPr>
          </a:p>
        </p:txBody>
      </p:sp>
      <p:pic>
        <p:nvPicPr>
          <p:cNvPr id="8" name="Picture 7">
            <a:extLst>
              <a:ext uri="{FF2B5EF4-FFF2-40B4-BE49-F238E27FC236}">
                <a16:creationId xmlns:a16="http://schemas.microsoft.com/office/drawing/2014/main" id="{95EAB1E7-A7EE-E841-81D8-9DA00FC165F7}"/>
              </a:ext>
            </a:extLst>
          </p:cNvPr>
          <p:cNvPicPr>
            <a:picLocks noChangeAspect="1"/>
          </p:cNvPicPr>
          <p:nvPr userDrawn="1"/>
        </p:nvPicPr>
        <p:blipFill>
          <a:blip r:embed="rId6"/>
          <a:stretch>
            <a:fillRect/>
          </a:stretch>
        </p:blipFill>
        <p:spPr>
          <a:xfrm>
            <a:off x="282281" y="6385269"/>
            <a:ext cx="1503458" cy="147579"/>
          </a:xfrm>
          <a:prstGeom prst="rect">
            <a:avLst/>
          </a:prstGeom>
        </p:spPr>
      </p:pic>
      <p:pic>
        <p:nvPicPr>
          <p:cNvPr id="2" name="Picture 1">
            <a:extLst>
              <a:ext uri="{FF2B5EF4-FFF2-40B4-BE49-F238E27FC236}">
                <a16:creationId xmlns:a16="http://schemas.microsoft.com/office/drawing/2014/main" id="{32B7A15B-D8A5-8B44-A90A-23603F06CABB}"/>
              </a:ext>
            </a:extLst>
          </p:cNvPr>
          <p:cNvPicPr>
            <a:picLocks noChangeAspect="1"/>
          </p:cNvPicPr>
          <p:nvPr userDrawn="1"/>
        </p:nvPicPr>
        <p:blipFill rotWithShape="1">
          <a:blip r:embed="rId7"/>
          <a:srcRect t="53462"/>
          <a:stretch/>
        </p:blipFill>
        <p:spPr>
          <a:xfrm>
            <a:off x="3256223" y="-1373"/>
            <a:ext cx="3183137" cy="1540892"/>
          </a:xfrm>
          <a:prstGeom prst="rect">
            <a:avLst/>
          </a:prstGeom>
        </p:spPr>
      </p:pic>
    </p:spTree>
    <p:extLst>
      <p:ext uri="{BB962C8B-B14F-4D97-AF65-F5344CB8AC3E}">
        <p14:creationId xmlns:p14="http://schemas.microsoft.com/office/powerpoint/2010/main" val="2917341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Väliotsikko 3">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F6BB2-C1B8-7740-A54C-80F05EC41BFD}"/>
              </a:ext>
            </a:extLst>
          </p:cNvPr>
          <p:cNvPicPr>
            <a:picLocks noChangeAspect="1"/>
          </p:cNvPicPr>
          <p:nvPr userDrawn="1"/>
        </p:nvPicPr>
        <p:blipFill rotWithShape="1">
          <a:blip r:embed="rId2"/>
          <a:srcRect l="47559" b="63423"/>
          <a:stretch/>
        </p:blipFill>
        <p:spPr>
          <a:xfrm>
            <a:off x="-25401" y="2311400"/>
            <a:ext cx="4578017" cy="4546600"/>
          </a:xfrm>
          <a:prstGeom prst="rect">
            <a:avLst/>
          </a:prstGeom>
        </p:spPr>
      </p:pic>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6" name="Picture 5">
            <a:extLst>
              <a:ext uri="{FF2B5EF4-FFF2-40B4-BE49-F238E27FC236}">
                <a16:creationId xmlns:a16="http://schemas.microsoft.com/office/drawing/2014/main" id="{AEFB02E8-0C9B-0840-BF76-40E7D4C4F67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0952F2BB-7355-E248-BA35-7ABA22401942}"/>
              </a:ext>
            </a:extLst>
          </p:cNvPr>
          <p:cNvPicPr>
            <a:picLocks noChangeAspect="1"/>
          </p:cNvPicPr>
          <p:nvPr userDrawn="1"/>
        </p:nvPicPr>
        <p:blipFill>
          <a:blip r:embed="rId4"/>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CAF00A4F-865C-3A42-A7BC-7DE9CDF997DE}"/>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FI" sz="1400" dirty="0"/>
              <a:t>ADAM-lukijatutkimus,</a:t>
            </a:r>
            <a:r>
              <a:rPr lang="en-US" sz="1400" dirty="0"/>
              <a:t>Tehy-lehti2/2021</a:t>
            </a:r>
            <a:endParaRPr lang="en-FI" sz="1400" dirty="0"/>
          </a:p>
        </p:txBody>
      </p:sp>
      <p:pic>
        <p:nvPicPr>
          <p:cNvPr id="4" name="Picture 3">
            <a:extLst>
              <a:ext uri="{FF2B5EF4-FFF2-40B4-BE49-F238E27FC236}">
                <a16:creationId xmlns:a16="http://schemas.microsoft.com/office/drawing/2014/main" id="{63777EA4-FBA3-4D4F-B7C4-52EDB256EA6A}"/>
              </a:ext>
            </a:extLst>
          </p:cNvPr>
          <p:cNvPicPr>
            <a:picLocks noChangeAspect="1"/>
          </p:cNvPicPr>
          <p:nvPr userDrawn="1"/>
        </p:nvPicPr>
        <p:blipFill rotWithShape="1">
          <a:blip r:embed="rId5"/>
          <a:srcRect t="29958"/>
          <a:stretch/>
        </p:blipFill>
        <p:spPr>
          <a:xfrm>
            <a:off x="7111999" y="-11205"/>
            <a:ext cx="5105401" cy="2810155"/>
          </a:xfrm>
          <a:prstGeom prst="rect">
            <a:avLst/>
          </a:prstGeom>
        </p:spPr>
      </p:pic>
    </p:spTree>
    <p:extLst>
      <p:ext uri="{BB962C8B-B14F-4D97-AF65-F5344CB8AC3E}">
        <p14:creationId xmlns:p14="http://schemas.microsoft.com/office/powerpoint/2010/main" val="874072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Väliotsikko 3">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12270C-14A7-8A46-B036-90247A4D906A}"/>
              </a:ext>
            </a:extLst>
          </p:cNvPr>
          <p:cNvSpPr>
            <a:spLocks noGrp="1"/>
          </p:cNvSpPr>
          <p:nvPr>
            <p:ph type="title"/>
          </p:nvPr>
        </p:nvSpPr>
        <p:spPr>
          <a:xfrm>
            <a:off x="838200" y="1615678"/>
            <a:ext cx="10515600" cy="3626644"/>
          </a:xfrm>
        </p:spPr>
        <p:txBody>
          <a:bodyPr/>
          <a:lstStyle>
            <a:lvl1pPr algn="ctr">
              <a:defRPr sz="8500">
                <a:solidFill>
                  <a:schemeClr val="bg1"/>
                </a:solidFill>
                <a:latin typeface="Clattering" pitchFamily="2" charset="0"/>
              </a:defRPr>
            </a:lvl1pPr>
          </a:lstStyle>
          <a:p>
            <a:r>
              <a:rPr lang="en-US"/>
              <a:t>Click to edit Master title style</a:t>
            </a:r>
            <a:endParaRPr lang="en-FI" dirty="0"/>
          </a:p>
        </p:txBody>
      </p:sp>
      <p:pic>
        <p:nvPicPr>
          <p:cNvPr id="6" name="Picture 5">
            <a:extLst>
              <a:ext uri="{FF2B5EF4-FFF2-40B4-BE49-F238E27FC236}">
                <a16:creationId xmlns:a16="http://schemas.microsoft.com/office/drawing/2014/main" id="{AEFB02E8-0C9B-0840-BF76-40E7D4C4F671}"/>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0952F2BB-7355-E248-BA35-7ABA22401942}"/>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12" name="Subtitle 2">
            <a:extLst>
              <a:ext uri="{FF2B5EF4-FFF2-40B4-BE49-F238E27FC236}">
                <a16:creationId xmlns:a16="http://schemas.microsoft.com/office/drawing/2014/main" id="{CAF00A4F-865C-3A42-A7BC-7DE9CDF997DE}"/>
              </a:ext>
            </a:extLst>
          </p:cNvPr>
          <p:cNvSpPr txBox="1">
            <a:spLocks/>
          </p:cNvSpPr>
          <p:nvPr userDrawn="1"/>
        </p:nvSpPr>
        <p:spPr>
          <a:xfrm>
            <a:off x="25401" y="6361182"/>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ADAM – </a:t>
            </a:r>
            <a:r>
              <a:rPr lang="en-US" sz="1400" dirty="0" err="1"/>
              <a:t>ammatti</a:t>
            </a:r>
            <a:r>
              <a:rPr lang="en-US" sz="1400" dirty="0"/>
              <a:t>- ja järjestömediatutkimus 2021</a:t>
            </a:r>
            <a:endParaRPr lang="en-FI" sz="1400" dirty="0"/>
          </a:p>
        </p:txBody>
      </p:sp>
      <p:pic>
        <p:nvPicPr>
          <p:cNvPr id="3" name="Picture 2">
            <a:extLst>
              <a:ext uri="{FF2B5EF4-FFF2-40B4-BE49-F238E27FC236}">
                <a16:creationId xmlns:a16="http://schemas.microsoft.com/office/drawing/2014/main" id="{0C572F6B-BE08-2D4B-937C-4E58EDC80580}"/>
              </a:ext>
            </a:extLst>
          </p:cNvPr>
          <p:cNvPicPr>
            <a:picLocks noChangeAspect="1"/>
          </p:cNvPicPr>
          <p:nvPr userDrawn="1"/>
        </p:nvPicPr>
        <p:blipFill>
          <a:blip r:embed="rId4"/>
          <a:stretch>
            <a:fillRect/>
          </a:stretch>
        </p:blipFill>
        <p:spPr>
          <a:xfrm>
            <a:off x="9903" y="0"/>
            <a:ext cx="4152900" cy="4927600"/>
          </a:xfrm>
          <a:prstGeom prst="rect">
            <a:avLst/>
          </a:prstGeom>
        </p:spPr>
      </p:pic>
      <p:pic>
        <p:nvPicPr>
          <p:cNvPr id="4" name="Picture 3">
            <a:extLst>
              <a:ext uri="{FF2B5EF4-FFF2-40B4-BE49-F238E27FC236}">
                <a16:creationId xmlns:a16="http://schemas.microsoft.com/office/drawing/2014/main" id="{1AA9D8FE-23AB-8E4B-9D11-5650854F0741}"/>
              </a:ext>
            </a:extLst>
          </p:cNvPr>
          <p:cNvPicPr>
            <a:picLocks noChangeAspect="1"/>
          </p:cNvPicPr>
          <p:nvPr userDrawn="1"/>
        </p:nvPicPr>
        <p:blipFill rotWithShape="1">
          <a:blip r:embed="rId5"/>
          <a:srcRect t="69419"/>
          <a:stretch/>
        </p:blipFill>
        <p:spPr>
          <a:xfrm rot="5400000">
            <a:off x="9971464" y="3867282"/>
            <a:ext cx="3407833" cy="1084041"/>
          </a:xfrm>
          <a:prstGeom prst="rect">
            <a:avLst/>
          </a:prstGeom>
        </p:spPr>
      </p:pic>
    </p:spTree>
    <p:extLst>
      <p:ext uri="{BB962C8B-B14F-4D97-AF65-F5344CB8AC3E}">
        <p14:creationId xmlns:p14="http://schemas.microsoft.com/office/powerpoint/2010/main" val="317454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erustyyli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002649"/>
                </a:solidFill>
                <a:latin typeface="Canela Medium" pitchFamily="2" charset="77"/>
              </a:defRPr>
            </a:lvl1pPr>
          </a:lstStyle>
          <a:p>
            <a:r>
              <a:rPr lang="en-US"/>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4A2510D3-A6F3-1B4D-AB47-636E1C231969}"/>
              </a:ext>
            </a:extLst>
          </p:cNvPr>
          <p:cNvPicPr>
            <a:picLocks noChangeAspect="1"/>
          </p:cNvPicPr>
          <p:nvPr userDrawn="1"/>
        </p:nvPicPr>
        <p:blipFill>
          <a:blip r:embed="rId2"/>
          <a:stretch>
            <a:fillRect/>
          </a:stretch>
        </p:blipFill>
        <p:spPr>
          <a:xfrm>
            <a:off x="10064074" y="6389170"/>
            <a:ext cx="1845645" cy="139055"/>
          </a:xfrm>
          <a:prstGeom prst="rect">
            <a:avLst/>
          </a:prstGeom>
        </p:spPr>
      </p:pic>
      <p:grpSp>
        <p:nvGrpSpPr>
          <p:cNvPr id="11" name="Group 10">
            <a:extLst>
              <a:ext uri="{FF2B5EF4-FFF2-40B4-BE49-F238E27FC236}">
                <a16:creationId xmlns:a16="http://schemas.microsoft.com/office/drawing/2014/main" id="{B35ADD5D-2380-FD4F-B989-003BD17CCF76}"/>
              </a:ext>
            </a:extLst>
          </p:cNvPr>
          <p:cNvGrpSpPr/>
          <p:nvPr userDrawn="1"/>
        </p:nvGrpSpPr>
        <p:grpSpPr>
          <a:xfrm>
            <a:off x="10422697" y="0"/>
            <a:ext cx="1773462" cy="1333262"/>
            <a:chOff x="10422697" y="0"/>
            <a:chExt cx="1773462" cy="1333262"/>
          </a:xfrm>
        </p:grpSpPr>
        <p:pic>
          <p:nvPicPr>
            <p:cNvPr id="13" name="Picture 12">
              <a:extLst>
                <a:ext uri="{FF2B5EF4-FFF2-40B4-BE49-F238E27FC236}">
                  <a16:creationId xmlns:a16="http://schemas.microsoft.com/office/drawing/2014/main" id="{68A43EF6-8C10-F142-8BD6-CF718FB7A332}"/>
                </a:ext>
              </a:extLst>
            </p:cNvPr>
            <p:cNvPicPr>
              <a:picLocks noChangeAspect="1"/>
            </p:cNvPicPr>
            <p:nvPr userDrawn="1"/>
          </p:nvPicPr>
          <p:blipFill rotWithShape="1">
            <a:blip r:embed="rId3"/>
            <a:srcRect t="26618" r="36215"/>
            <a:stretch/>
          </p:blipFill>
          <p:spPr>
            <a:xfrm>
              <a:off x="10422697" y="0"/>
              <a:ext cx="1487022" cy="1333262"/>
            </a:xfrm>
            <a:prstGeom prst="rect">
              <a:avLst/>
            </a:prstGeom>
          </p:spPr>
        </p:pic>
        <p:pic>
          <p:nvPicPr>
            <p:cNvPr id="14" name="Picture 13">
              <a:extLst>
                <a:ext uri="{FF2B5EF4-FFF2-40B4-BE49-F238E27FC236}">
                  <a16:creationId xmlns:a16="http://schemas.microsoft.com/office/drawing/2014/main" id="{D64222F8-F24A-9B4E-A1BE-271304EBB775}"/>
                </a:ext>
              </a:extLst>
            </p:cNvPr>
            <p:cNvPicPr>
              <a:picLocks noChangeAspect="1"/>
            </p:cNvPicPr>
            <p:nvPr userDrawn="1"/>
          </p:nvPicPr>
          <p:blipFill rotWithShape="1">
            <a:blip r:embed="rId3"/>
            <a:srcRect l="61380" t="26618" r="14046"/>
            <a:stretch/>
          </p:blipFill>
          <p:spPr>
            <a:xfrm>
              <a:off x="11623279" y="0"/>
              <a:ext cx="572880" cy="1333262"/>
            </a:xfrm>
            <a:prstGeom prst="rect">
              <a:avLst/>
            </a:prstGeom>
          </p:spPr>
        </p:pic>
      </p:grpSp>
      <p:pic>
        <p:nvPicPr>
          <p:cNvPr id="15" name="Picture 14">
            <a:extLst>
              <a:ext uri="{FF2B5EF4-FFF2-40B4-BE49-F238E27FC236}">
                <a16:creationId xmlns:a16="http://schemas.microsoft.com/office/drawing/2014/main" id="{2CA3F99A-21A9-A644-9FCD-1A6939A4B75A}"/>
              </a:ext>
            </a:extLst>
          </p:cNvPr>
          <p:cNvPicPr>
            <a:picLocks noChangeAspect="1"/>
          </p:cNvPicPr>
          <p:nvPr userDrawn="1"/>
        </p:nvPicPr>
        <p:blipFill>
          <a:blip r:embed="rId4"/>
          <a:stretch>
            <a:fillRect/>
          </a:stretch>
        </p:blipFill>
        <p:spPr>
          <a:xfrm>
            <a:off x="282281" y="6385269"/>
            <a:ext cx="1503458" cy="147579"/>
          </a:xfrm>
          <a:prstGeom prst="rect">
            <a:avLst/>
          </a:prstGeom>
        </p:spPr>
      </p:pic>
      <p:sp>
        <p:nvSpPr>
          <p:cNvPr id="12" name="Subtitle 2">
            <a:extLst>
              <a:ext uri="{FF2B5EF4-FFF2-40B4-BE49-F238E27FC236}">
                <a16:creationId xmlns:a16="http://schemas.microsoft.com/office/drawing/2014/main" id="{C78BF517-757D-F848-8B7F-1CDE6709A349}"/>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1221384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Kaksi palsta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2pPr>
            <a:lvl3pPr>
              <a:lnSpc>
                <a:spcPct val="120000"/>
              </a:lnSpc>
              <a:buFont typeface="Arial" panose="020B0604020202020204" pitchFamily="34" charset="0"/>
              <a:buChar char="•"/>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grpSp>
        <p:nvGrpSpPr>
          <p:cNvPr id="3" name="Group 2">
            <a:extLst>
              <a:ext uri="{FF2B5EF4-FFF2-40B4-BE49-F238E27FC236}">
                <a16:creationId xmlns:a16="http://schemas.microsoft.com/office/drawing/2014/main" id="{A6AB6523-61F3-4A4F-9DAF-3C38EA5EAAEE}"/>
              </a:ext>
            </a:extLst>
          </p:cNvPr>
          <p:cNvGrpSpPr/>
          <p:nvPr userDrawn="1"/>
        </p:nvGrpSpPr>
        <p:grpSpPr>
          <a:xfrm>
            <a:off x="10422697" y="0"/>
            <a:ext cx="1773462" cy="1333262"/>
            <a:chOff x="10422697" y="0"/>
            <a:chExt cx="1773462" cy="1333262"/>
          </a:xfrm>
        </p:grpSpPr>
        <p:pic>
          <p:nvPicPr>
            <p:cNvPr id="10" name="Picture 9">
              <a:extLst>
                <a:ext uri="{FF2B5EF4-FFF2-40B4-BE49-F238E27FC236}">
                  <a16:creationId xmlns:a16="http://schemas.microsoft.com/office/drawing/2014/main" id="{3832F4FF-B802-0E4B-AF28-35AEA1D7BCAC}"/>
                </a:ext>
              </a:extLst>
            </p:cNvPr>
            <p:cNvPicPr>
              <a:picLocks noChangeAspect="1"/>
            </p:cNvPicPr>
            <p:nvPr userDrawn="1"/>
          </p:nvPicPr>
          <p:blipFill rotWithShape="1">
            <a:blip r:embed="rId3"/>
            <a:srcRect t="26618" r="36215"/>
            <a:stretch/>
          </p:blipFill>
          <p:spPr>
            <a:xfrm>
              <a:off x="10422697" y="0"/>
              <a:ext cx="1487022" cy="1333262"/>
            </a:xfrm>
            <a:prstGeom prst="rect">
              <a:avLst/>
            </a:prstGeom>
          </p:spPr>
        </p:pic>
        <p:pic>
          <p:nvPicPr>
            <p:cNvPr id="12" name="Picture 11">
              <a:extLst>
                <a:ext uri="{FF2B5EF4-FFF2-40B4-BE49-F238E27FC236}">
                  <a16:creationId xmlns:a16="http://schemas.microsoft.com/office/drawing/2014/main" id="{68AAA9BA-67D4-BB43-8654-0CD93EEC6AAA}"/>
                </a:ext>
              </a:extLst>
            </p:cNvPr>
            <p:cNvPicPr>
              <a:picLocks noChangeAspect="1"/>
            </p:cNvPicPr>
            <p:nvPr userDrawn="1"/>
          </p:nvPicPr>
          <p:blipFill rotWithShape="1">
            <a:blip r:embed="rId3"/>
            <a:srcRect l="61380" t="26618" r="14046"/>
            <a:stretch/>
          </p:blipFill>
          <p:spPr>
            <a:xfrm>
              <a:off x="11623279" y="0"/>
              <a:ext cx="572880" cy="1333262"/>
            </a:xfrm>
            <a:prstGeom prst="rect">
              <a:avLst/>
            </a:prstGeom>
          </p:spPr>
        </p:pic>
      </p:grpSp>
      <p:pic>
        <p:nvPicPr>
          <p:cNvPr id="13" name="Picture 12">
            <a:extLst>
              <a:ext uri="{FF2B5EF4-FFF2-40B4-BE49-F238E27FC236}">
                <a16:creationId xmlns:a16="http://schemas.microsoft.com/office/drawing/2014/main" id="{046A6227-C2EC-3042-B5D2-919AC51352B9}"/>
              </a:ext>
            </a:extLst>
          </p:cNvPr>
          <p:cNvPicPr>
            <a:picLocks noChangeAspect="1"/>
          </p:cNvPicPr>
          <p:nvPr userDrawn="1"/>
        </p:nvPicPr>
        <p:blipFill>
          <a:blip r:embed="rId4"/>
          <a:stretch>
            <a:fillRect/>
          </a:stretch>
        </p:blipFill>
        <p:spPr>
          <a:xfrm>
            <a:off x="282281" y="6385269"/>
            <a:ext cx="1503458" cy="147579"/>
          </a:xfrm>
          <a:prstGeom prst="rect">
            <a:avLst/>
          </a:prstGeom>
        </p:spPr>
      </p:pic>
      <p:sp>
        <p:nvSpPr>
          <p:cNvPr id="14" name="Subtitle 2">
            <a:extLst>
              <a:ext uri="{FF2B5EF4-FFF2-40B4-BE49-F238E27FC236}">
                <a16:creationId xmlns:a16="http://schemas.microsoft.com/office/drawing/2014/main" id="{CC13DA5D-E6E0-9745-8C7E-36C9EBD836A8}"/>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3516495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erustyyli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838200" y="658812"/>
            <a:ext cx="10515600" cy="1325563"/>
          </a:xfrm>
        </p:spPr>
        <p:txBody>
          <a:bodyPr/>
          <a:lstStyle>
            <a:lvl1pPr algn="l">
              <a:defRPr>
                <a:solidFill>
                  <a:srgbClr val="FF6464"/>
                </a:solidFill>
                <a:latin typeface="Canela Medium" pitchFamily="2" charset="77"/>
              </a:defRPr>
            </a:lvl1pPr>
          </a:lstStyle>
          <a:p>
            <a:r>
              <a:rPr lang="en-US"/>
              <a:t>Click to edit Master title style</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984375"/>
            <a:ext cx="10515600" cy="40354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2"/>
          <a:stretch>
            <a:fillRect/>
          </a:stretch>
        </p:blipFill>
        <p:spPr>
          <a:xfrm>
            <a:off x="10064074" y="6389170"/>
            <a:ext cx="1845645" cy="139055"/>
          </a:xfrm>
          <a:prstGeom prst="rect">
            <a:avLst/>
          </a:prstGeom>
        </p:spPr>
      </p:pic>
      <p:grpSp>
        <p:nvGrpSpPr>
          <p:cNvPr id="3" name="Group 2">
            <a:extLst>
              <a:ext uri="{FF2B5EF4-FFF2-40B4-BE49-F238E27FC236}">
                <a16:creationId xmlns:a16="http://schemas.microsoft.com/office/drawing/2014/main" id="{5A2E815D-6D20-AF49-B68B-D5CD5D77E85D}"/>
              </a:ext>
            </a:extLst>
          </p:cNvPr>
          <p:cNvGrpSpPr/>
          <p:nvPr userDrawn="1"/>
        </p:nvGrpSpPr>
        <p:grpSpPr>
          <a:xfrm>
            <a:off x="10484812" y="0"/>
            <a:ext cx="1707188" cy="1358662"/>
            <a:chOff x="10484812" y="0"/>
            <a:chExt cx="1707188" cy="1358662"/>
          </a:xfrm>
        </p:grpSpPr>
        <p:pic>
          <p:nvPicPr>
            <p:cNvPr id="8" name="Picture 7">
              <a:extLst>
                <a:ext uri="{FF2B5EF4-FFF2-40B4-BE49-F238E27FC236}">
                  <a16:creationId xmlns:a16="http://schemas.microsoft.com/office/drawing/2014/main" id="{232B6D43-EAE1-2C47-9566-14FA25019053}"/>
                </a:ext>
              </a:extLst>
            </p:cNvPr>
            <p:cNvPicPr>
              <a:picLocks noChangeAspect="1"/>
            </p:cNvPicPr>
            <p:nvPr userDrawn="1"/>
          </p:nvPicPr>
          <p:blipFill rotWithShape="1">
            <a:blip r:embed="rId3"/>
            <a:srcRect l="64434" t="27103" r="13753"/>
            <a:stretch/>
          </p:blipFill>
          <p:spPr>
            <a:xfrm>
              <a:off x="11688417" y="0"/>
              <a:ext cx="503583" cy="1358662"/>
            </a:xfrm>
            <a:prstGeom prst="rect">
              <a:avLst/>
            </a:prstGeom>
          </p:spPr>
        </p:pic>
        <p:pic>
          <p:nvPicPr>
            <p:cNvPr id="12" name="Picture 11">
              <a:extLst>
                <a:ext uri="{FF2B5EF4-FFF2-40B4-BE49-F238E27FC236}">
                  <a16:creationId xmlns:a16="http://schemas.microsoft.com/office/drawing/2014/main" id="{1EA91398-61B8-6947-8E02-9B73D9958964}"/>
                </a:ext>
              </a:extLst>
            </p:cNvPr>
            <p:cNvPicPr>
              <a:picLocks noChangeAspect="1"/>
            </p:cNvPicPr>
            <p:nvPr userDrawn="1"/>
          </p:nvPicPr>
          <p:blipFill rotWithShape="1">
            <a:blip r:embed="rId3"/>
            <a:srcRect t="27103" r="36959"/>
            <a:stretch/>
          </p:blipFill>
          <p:spPr>
            <a:xfrm>
              <a:off x="10484812" y="0"/>
              <a:ext cx="1455396" cy="1358662"/>
            </a:xfrm>
            <a:prstGeom prst="rect">
              <a:avLst/>
            </a:prstGeom>
          </p:spPr>
        </p:pic>
      </p:grpSp>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4"/>
          <a:stretch>
            <a:fillRect/>
          </a:stretch>
        </p:blipFill>
        <p:spPr>
          <a:xfrm>
            <a:off x="282281" y="6385269"/>
            <a:ext cx="1503458" cy="147579"/>
          </a:xfrm>
          <a:prstGeom prst="rect">
            <a:avLst/>
          </a:prstGeom>
        </p:spPr>
      </p:pic>
      <p:sp>
        <p:nvSpPr>
          <p:cNvPr id="10" name="Subtitle 2">
            <a:extLst>
              <a:ext uri="{FF2B5EF4-FFF2-40B4-BE49-F238E27FC236}">
                <a16:creationId xmlns:a16="http://schemas.microsoft.com/office/drawing/2014/main" id="{4C0DB431-09EB-F24D-B1C9-75FF7EC140C9}"/>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145087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ubtitle 2">
            <a:extLst>
              <a:ext uri="{FF2B5EF4-FFF2-40B4-BE49-F238E27FC236}">
                <a16:creationId xmlns:a16="http://schemas.microsoft.com/office/drawing/2014/main" id="{1C2F2250-BBA7-9D4E-96F6-52CDF50823E1}"/>
              </a:ext>
            </a:extLst>
          </p:cNvPr>
          <p:cNvSpPr txBox="1">
            <a:spLocks/>
          </p:cNvSpPr>
          <p:nvPr userDrawn="1"/>
        </p:nvSpPr>
        <p:spPr>
          <a:xfrm>
            <a:off x="25401" y="6390396"/>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pic>
        <p:nvPicPr>
          <p:cNvPr id="16" name="Picture 15">
            <a:extLst>
              <a:ext uri="{FF2B5EF4-FFF2-40B4-BE49-F238E27FC236}">
                <a16:creationId xmlns:a16="http://schemas.microsoft.com/office/drawing/2014/main" id="{1157E6D0-8F6E-284C-B034-EC7513B4BD68}"/>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3" name="Rectangle 12">
            <a:extLst>
              <a:ext uri="{FF2B5EF4-FFF2-40B4-BE49-F238E27FC236}">
                <a16:creationId xmlns:a16="http://schemas.microsoft.com/office/drawing/2014/main" id="{567CBBCB-BDB5-E844-B891-0FB0461356A5}"/>
              </a:ext>
            </a:extLst>
          </p:cNvPr>
          <p:cNvSpPr/>
          <p:nvPr userDrawn="1"/>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A2063A55-9558-194C-BFCE-FE46B6323888}"/>
              </a:ext>
            </a:extLst>
          </p:cNvPr>
          <p:cNvCxnSpPr>
            <a:cxnSpLocks/>
          </p:cNvCxnSpPr>
          <p:nvPr userDrawn="1"/>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4947E6E-E23B-124F-BDF7-6AC5F5BA0401}"/>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466057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Perustyyli 2 yksi pals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2"/>
            <a:ext cx="10515599" cy="479918"/>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198605"/>
            <a:ext cx="10515600" cy="4821195"/>
          </a:xfrm>
        </p:spPr>
        <p:txBody>
          <a:bodyPr/>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3"/>
          <a:stretch>
            <a:fillRect/>
          </a:stretch>
        </p:blipFill>
        <p:spPr>
          <a:xfrm>
            <a:off x="282281" y="6385269"/>
            <a:ext cx="1503458" cy="147579"/>
          </a:xfrm>
          <a:prstGeom prst="rect">
            <a:avLst/>
          </a:prstGeom>
        </p:spPr>
      </p:pic>
      <p:sp>
        <p:nvSpPr>
          <p:cNvPr id="8" name="Subtitle 2">
            <a:extLst>
              <a:ext uri="{FF2B5EF4-FFF2-40B4-BE49-F238E27FC236}">
                <a16:creationId xmlns:a16="http://schemas.microsoft.com/office/drawing/2014/main" id="{45B3E954-8873-C140-8E44-6CA09C43CA2E}"/>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16876534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Perustyyli 2 juoksevaa palsta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838199" y="358281"/>
            <a:ext cx="10515599" cy="826483"/>
          </a:xfrm>
          <a:solidFill>
            <a:schemeClr val="accent1"/>
          </a:solidFill>
        </p:spPr>
        <p:txBody>
          <a:bodyPr/>
          <a:lstStyle>
            <a:lvl1pPr algn="ctr">
              <a:defRPr sz="2000">
                <a:solidFill>
                  <a:schemeClr val="bg1"/>
                </a:solidFill>
                <a:latin typeface="Canela Medium" pitchFamily="2" charset="77"/>
              </a:defRPr>
            </a:lvl1pPr>
          </a:lstStyle>
          <a:p>
            <a:r>
              <a:rPr lang="en-GB" dirty="0" err="1"/>
              <a:t>Otsikko</a:t>
            </a:r>
            <a:endParaRPr lang="en-FI" dirty="0"/>
          </a:p>
        </p:txBody>
      </p:sp>
      <p:sp>
        <p:nvSpPr>
          <p:cNvPr id="6" name="Content Placeholder 2">
            <a:extLst>
              <a:ext uri="{FF2B5EF4-FFF2-40B4-BE49-F238E27FC236}">
                <a16:creationId xmlns:a16="http://schemas.microsoft.com/office/drawing/2014/main" id="{27057707-49E9-B54D-925F-EC5501F7E15A}"/>
              </a:ext>
            </a:extLst>
          </p:cNvPr>
          <p:cNvSpPr>
            <a:spLocks noGrp="1"/>
          </p:cNvSpPr>
          <p:nvPr>
            <p:ph idx="1"/>
          </p:nvPr>
        </p:nvSpPr>
        <p:spPr>
          <a:xfrm>
            <a:off x="838200" y="1487837"/>
            <a:ext cx="10515600" cy="4531963"/>
          </a:xfrm>
        </p:spPr>
        <p:txBody>
          <a:bodyPr numCol="2" spcCol="360000"/>
          <a:lstStyle>
            <a:lvl1pPr>
              <a:lnSpc>
                <a:spcPct val="120000"/>
              </a:lnSpc>
              <a:defRPr sz="1700" b="0" i="0">
                <a:solidFill>
                  <a:srgbClr val="002649"/>
                </a:solidFill>
                <a:latin typeface="Neue Haas Unica W1G Light" panose="020B0404030206020203" pitchFamily="34" charset="0"/>
              </a:defRPr>
            </a:lvl1pPr>
            <a:lvl2pPr>
              <a:lnSpc>
                <a:spcPct val="120000"/>
              </a:lnSpc>
              <a:defRPr sz="1700" b="0" i="0">
                <a:solidFill>
                  <a:srgbClr val="002649"/>
                </a:solidFill>
                <a:latin typeface="Neue Haas Unica W1G Light" panose="020B0404030206020203" pitchFamily="34" charset="0"/>
              </a:defRPr>
            </a:lvl2pPr>
            <a:lvl3pPr>
              <a:lnSpc>
                <a:spcPct val="120000"/>
              </a:lnSpc>
              <a:defRPr sz="17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31C4E808-C354-BD46-A11A-BB2ED2856B25}"/>
              </a:ext>
            </a:extLst>
          </p:cNvPr>
          <p:cNvPicPr>
            <a:picLocks noChangeAspect="1"/>
          </p:cNvPicPr>
          <p:nvPr userDrawn="1"/>
        </p:nvPicPr>
        <p:blipFill>
          <a:blip r:embed="rId2"/>
          <a:stretch>
            <a:fillRect/>
          </a:stretch>
        </p:blipFill>
        <p:spPr>
          <a:xfrm>
            <a:off x="10064074" y="6389170"/>
            <a:ext cx="1845645" cy="139055"/>
          </a:xfrm>
          <a:prstGeom prst="rect">
            <a:avLst/>
          </a:prstGeom>
        </p:spPr>
      </p:pic>
      <p:pic>
        <p:nvPicPr>
          <p:cNvPr id="13" name="Picture 12">
            <a:extLst>
              <a:ext uri="{FF2B5EF4-FFF2-40B4-BE49-F238E27FC236}">
                <a16:creationId xmlns:a16="http://schemas.microsoft.com/office/drawing/2014/main" id="{F43CB91E-D0E4-654A-9AA5-1E77C69F5DE2}"/>
              </a:ext>
            </a:extLst>
          </p:cNvPr>
          <p:cNvPicPr>
            <a:picLocks noChangeAspect="1"/>
          </p:cNvPicPr>
          <p:nvPr userDrawn="1"/>
        </p:nvPicPr>
        <p:blipFill>
          <a:blip r:embed="rId3"/>
          <a:stretch>
            <a:fillRect/>
          </a:stretch>
        </p:blipFill>
        <p:spPr>
          <a:xfrm>
            <a:off x="282281" y="6385269"/>
            <a:ext cx="1503458" cy="147579"/>
          </a:xfrm>
          <a:prstGeom prst="rect">
            <a:avLst/>
          </a:prstGeom>
        </p:spPr>
      </p:pic>
      <p:sp>
        <p:nvSpPr>
          <p:cNvPr id="8" name="Subtitle 2">
            <a:extLst>
              <a:ext uri="{FF2B5EF4-FFF2-40B4-BE49-F238E27FC236}">
                <a16:creationId xmlns:a16="http://schemas.microsoft.com/office/drawing/2014/main" id="{A4A0D5D0-749C-894C-85EF-95839994EE13}"/>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1787825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Kaksi palsta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10602912" cy="647700"/>
          </a:xfrm>
        </p:spPr>
        <p:txBody>
          <a:bodyPr anchor="b"/>
          <a:lstStyle>
            <a:lvl1pPr algn="ctr">
              <a:defRPr sz="44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023585"/>
            <a:ext cx="4953001"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D1425E5C-7BEA-364B-9017-B65429A54C26}"/>
              </a:ext>
            </a:extLst>
          </p:cNvPr>
          <p:cNvSpPr>
            <a:spLocks noGrp="1"/>
          </p:cNvSpPr>
          <p:nvPr>
            <p:ph idx="11"/>
          </p:nvPr>
        </p:nvSpPr>
        <p:spPr>
          <a:xfrm>
            <a:off x="6400800" y="2023585"/>
            <a:ext cx="5041900" cy="3679825"/>
          </a:xfrm>
        </p:spPr>
        <p:txBody>
          <a:bodyPr/>
          <a:lstStyle>
            <a:lvl1pPr>
              <a:lnSpc>
                <a:spcPct val="120000"/>
              </a:lnSpc>
              <a:buNone/>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8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0036248A-D07A-A94C-B343-5A80BE9C4BEB}"/>
              </a:ext>
            </a:extLst>
          </p:cNvPr>
          <p:cNvPicPr>
            <a:picLocks noChangeAspect="1"/>
          </p:cNvPicPr>
          <p:nvPr userDrawn="1"/>
        </p:nvPicPr>
        <p:blipFill>
          <a:blip r:embed="rId2"/>
          <a:stretch>
            <a:fillRect/>
          </a:stretch>
        </p:blipFill>
        <p:spPr>
          <a:xfrm>
            <a:off x="10064074" y="6389170"/>
            <a:ext cx="1845645" cy="139055"/>
          </a:xfrm>
          <a:prstGeom prst="rect">
            <a:avLst/>
          </a:prstGeom>
        </p:spPr>
      </p:pic>
      <p:grpSp>
        <p:nvGrpSpPr>
          <p:cNvPr id="12" name="Group 11">
            <a:extLst>
              <a:ext uri="{FF2B5EF4-FFF2-40B4-BE49-F238E27FC236}">
                <a16:creationId xmlns:a16="http://schemas.microsoft.com/office/drawing/2014/main" id="{AEDF2B15-CCEA-AE4B-A94B-A887FAD27BCA}"/>
              </a:ext>
            </a:extLst>
          </p:cNvPr>
          <p:cNvGrpSpPr/>
          <p:nvPr userDrawn="1"/>
        </p:nvGrpSpPr>
        <p:grpSpPr>
          <a:xfrm>
            <a:off x="10484812" y="0"/>
            <a:ext cx="1707188" cy="1358662"/>
            <a:chOff x="10484812" y="0"/>
            <a:chExt cx="1707188" cy="1358662"/>
          </a:xfrm>
        </p:grpSpPr>
        <p:pic>
          <p:nvPicPr>
            <p:cNvPr id="13" name="Picture 12">
              <a:extLst>
                <a:ext uri="{FF2B5EF4-FFF2-40B4-BE49-F238E27FC236}">
                  <a16:creationId xmlns:a16="http://schemas.microsoft.com/office/drawing/2014/main" id="{5F7BE1E7-6DA1-CA4A-970C-4D8F48D5FDA2}"/>
                </a:ext>
              </a:extLst>
            </p:cNvPr>
            <p:cNvPicPr>
              <a:picLocks noChangeAspect="1"/>
            </p:cNvPicPr>
            <p:nvPr userDrawn="1"/>
          </p:nvPicPr>
          <p:blipFill rotWithShape="1">
            <a:blip r:embed="rId3"/>
            <a:srcRect l="64434" t="27103" r="13753"/>
            <a:stretch/>
          </p:blipFill>
          <p:spPr>
            <a:xfrm>
              <a:off x="11688417" y="0"/>
              <a:ext cx="503583" cy="1358662"/>
            </a:xfrm>
            <a:prstGeom prst="rect">
              <a:avLst/>
            </a:prstGeom>
          </p:spPr>
        </p:pic>
        <p:pic>
          <p:nvPicPr>
            <p:cNvPr id="14" name="Picture 13">
              <a:extLst>
                <a:ext uri="{FF2B5EF4-FFF2-40B4-BE49-F238E27FC236}">
                  <a16:creationId xmlns:a16="http://schemas.microsoft.com/office/drawing/2014/main" id="{F0590058-70C9-6444-95DC-D8ACB72BEC60}"/>
                </a:ext>
              </a:extLst>
            </p:cNvPr>
            <p:cNvPicPr>
              <a:picLocks noChangeAspect="1"/>
            </p:cNvPicPr>
            <p:nvPr userDrawn="1"/>
          </p:nvPicPr>
          <p:blipFill rotWithShape="1">
            <a:blip r:embed="rId3"/>
            <a:srcRect t="27103" r="36959"/>
            <a:stretch/>
          </p:blipFill>
          <p:spPr>
            <a:xfrm>
              <a:off x="10484812" y="0"/>
              <a:ext cx="1455396" cy="1358662"/>
            </a:xfrm>
            <a:prstGeom prst="rect">
              <a:avLst/>
            </a:prstGeom>
          </p:spPr>
        </p:pic>
      </p:grpSp>
      <p:pic>
        <p:nvPicPr>
          <p:cNvPr id="16" name="Picture 15">
            <a:extLst>
              <a:ext uri="{FF2B5EF4-FFF2-40B4-BE49-F238E27FC236}">
                <a16:creationId xmlns:a16="http://schemas.microsoft.com/office/drawing/2014/main" id="{A8E0E311-D326-6141-A8CF-CAF516E6BC1F}"/>
              </a:ext>
            </a:extLst>
          </p:cNvPr>
          <p:cNvPicPr>
            <a:picLocks noChangeAspect="1"/>
          </p:cNvPicPr>
          <p:nvPr userDrawn="1"/>
        </p:nvPicPr>
        <p:blipFill>
          <a:blip r:embed="rId4"/>
          <a:stretch>
            <a:fillRect/>
          </a:stretch>
        </p:blipFill>
        <p:spPr>
          <a:xfrm>
            <a:off x="282281" y="6385269"/>
            <a:ext cx="1503458" cy="147579"/>
          </a:xfrm>
          <a:prstGeom prst="rect">
            <a:avLst/>
          </a:prstGeom>
        </p:spPr>
      </p:pic>
      <p:sp>
        <p:nvSpPr>
          <p:cNvPr id="11" name="Subtitle 2">
            <a:extLst>
              <a:ext uri="{FF2B5EF4-FFF2-40B4-BE49-F238E27FC236}">
                <a16:creationId xmlns:a16="http://schemas.microsoft.com/office/drawing/2014/main" id="{5164A970-B6DD-D048-A6EB-B1DE9A699DF7}"/>
              </a:ext>
            </a:extLst>
          </p:cNvPr>
          <p:cNvSpPr txBox="1">
            <a:spLocks/>
          </p:cNvSpPr>
          <p:nvPr userDrawn="1"/>
        </p:nvSpPr>
        <p:spPr>
          <a:xfrm>
            <a:off x="25401" y="6394505"/>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2"/>
                </a:solidFill>
              </a:rPr>
              <a:t>ADAM – </a:t>
            </a:r>
            <a:r>
              <a:rPr lang="en-US" sz="1200" dirty="0" err="1">
                <a:solidFill>
                  <a:schemeClr val="tx2"/>
                </a:solidFill>
              </a:rPr>
              <a:t>ammatti</a:t>
            </a:r>
            <a:r>
              <a:rPr lang="en-US" sz="1200" dirty="0">
                <a:solidFill>
                  <a:schemeClr val="tx2"/>
                </a:solidFill>
              </a:rPr>
              <a:t>- ja järjestömediatutkimus 2021</a:t>
            </a:r>
            <a:endParaRPr lang="en-FI" sz="1200" dirty="0">
              <a:solidFill>
                <a:schemeClr val="tx2"/>
              </a:solidFill>
            </a:endParaRPr>
          </a:p>
        </p:txBody>
      </p:sp>
    </p:spTree>
    <p:extLst>
      <p:ext uri="{BB962C8B-B14F-4D97-AF65-F5344CB8AC3E}">
        <p14:creationId xmlns:p14="http://schemas.microsoft.com/office/powerpoint/2010/main" val="39591021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ksti + kuv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67412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ksti + kuva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0"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3204"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1616"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27357D93-882A-7348-B149-EEDC6EB250B4}"/>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9" name="Picture 8">
            <a:extLst>
              <a:ext uri="{FF2B5EF4-FFF2-40B4-BE49-F238E27FC236}">
                <a16:creationId xmlns:a16="http://schemas.microsoft.com/office/drawing/2014/main" id="{DE1D72B2-0E38-4441-ACDA-CA2FF42A7133}"/>
              </a:ext>
            </a:extLst>
          </p:cNvPr>
          <p:cNvPicPr>
            <a:picLocks noChangeAspect="1"/>
          </p:cNvPicPr>
          <p:nvPr userDrawn="1"/>
        </p:nvPicPr>
        <p:blipFill>
          <a:blip r:embed="rId3"/>
          <a:stretch>
            <a:fillRect/>
          </a:stretch>
        </p:blipFill>
        <p:spPr>
          <a:xfrm>
            <a:off x="10064074" y="6389170"/>
            <a:ext cx="1845645" cy="139055"/>
          </a:xfrm>
          <a:prstGeom prst="rect">
            <a:avLst/>
          </a:prstGeom>
        </p:spPr>
      </p:pic>
      <p:pic>
        <p:nvPicPr>
          <p:cNvPr id="12" name="Picture 11">
            <a:extLst>
              <a:ext uri="{FF2B5EF4-FFF2-40B4-BE49-F238E27FC236}">
                <a16:creationId xmlns:a16="http://schemas.microsoft.com/office/drawing/2014/main" id="{D44A62F2-D5C7-FC46-AAEB-53C7A973E1C3}"/>
              </a:ext>
            </a:extLst>
          </p:cNvPr>
          <p:cNvPicPr>
            <a:picLocks noChangeAspect="1"/>
          </p:cNvPicPr>
          <p:nvPr userDrawn="1"/>
        </p:nvPicPr>
        <p:blipFill>
          <a:blip r:embed="rId4"/>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614516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ksti + kuva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8"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6553202"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20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13140318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ksti + kuva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F09B815-D875-F147-9E50-1B58609FA44B}"/>
              </a:ext>
            </a:extLst>
          </p:cNvPr>
          <p:cNvSpPr>
            <a:spLocks noGrp="1"/>
          </p:cNvSpPr>
          <p:nvPr>
            <p:ph type="pic" idx="1"/>
          </p:nvPr>
        </p:nvSpPr>
        <p:spPr>
          <a:xfrm>
            <a:off x="-1586" y="0"/>
            <a:ext cx="5638798"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FI"/>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6378"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4790"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396FB5C0-793C-3C4B-85D6-BF6EC2E25C4C}"/>
              </a:ext>
            </a:extLst>
          </p:cNvPr>
          <p:cNvPicPr>
            <a:picLocks noChangeAspect="1"/>
          </p:cNvPicPr>
          <p:nvPr userDrawn="1"/>
        </p:nvPicPr>
        <p:blipFill>
          <a:blip r:embed="rId2"/>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3036800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yhjä">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8CEF7-0887-7B42-B47B-250C6841DE84}"/>
              </a:ext>
            </a:extLst>
          </p:cNvPr>
          <p:cNvPicPr>
            <a:picLocks noChangeAspect="1"/>
          </p:cNvPicPr>
          <p:nvPr userDrawn="1"/>
        </p:nvPicPr>
        <p:blipFill>
          <a:blip r:embed="rId2"/>
          <a:stretch>
            <a:fillRect/>
          </a:stretch>
        </p:blipFill>
        <p:spPr>
          <a:xfrm>
            <a:off x="896914" y="656952"/>
            <a:ext cx="5199086" cy="5357765"/>
          </a:xfrm>
          <a:prstGeom prst="rect">
            <a:avLst/>
          </a:prstGeom>
        </p:spPr>
      </p:pic>
      <p:pic>
        <p:nvPicPr>
          <p:cNvPr id="6" name="Picture 5">
            <a:extLst>
              <a:ext uri="{FF2B5EF4-FFF2-40B4-BE49-F238E27FC236}">
                <a16:creationId xmlns:a16="http://schemas.microsoft.com/office/drawing/2014/main" id="{FAD07328-92F1-AE44-84A6-753113B2E401}"/>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8" name="Picture 7">
            <a:extLst>
              <a:ext uri="{FF2B5EF4-FFF2-40B4-BE49-F238E27FC236}">
                <a16:creationId xmlns:a16="http://schemas.microsoft.com/office/drawing/2014/main" id="{77B95C89-311C-774B-9D64-C85090C431DA}"/>
              </a:ext>
            </a:extLst>
          </p:cNvPr>
          <p:cNvPicPr>
            <a:picLocks noChangeAspect="1"/>
          </p:cNvPicPr>
          <p:nvPr userDrawn="1"/>
        </p:nvPicPr>
        <p:blipFill>
          <a:blip r:embed="rId4"/>
          <a:stretch>
            <a:fillRect/>
          </a:stretch>
        </p:blipFill>
        <p:spPr>
          <a:xfrm>
            <a:off x="10064074" y="6389170"/>
            <a:ext cx="1845645" cy="139055"/>
          </a:xfrm>
          <a:prstGeom prst="rect">
            <a:avLst/>
          </a:prstGeom>
        </p:spPr>
      </p:pic>
      <p:pic>
        <p:nvPicPr>
          <p:cNvPr id="11" name="Picture 10">
            <a:extLst>
              <a:ext uri="{FF2B5EF4-FFF2-40B4-BE49-F238E27FC236}">
                <a16:creationId xmlns:a16="http://schemas.microsoft.com/office/drawing/2014/main" id="{3DA781EB-246D-734E-8A8E-4085A657B665}"/>
              </a:ext>
            </a:extLst>
          </p:cNvPr>
          <p:cNvPicPr>
            <a:picLocks noChangeAspect="1"/>
          </p:cNvPicPr>
          <p:nvPr userDrawn="1"/>
        </p:nvPicPr>
        <p:blipFill>
          <a:blip r:embed="rId5"/>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79734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12" name="Subtitle 2">
            <a:extLst>
              <a:ext uri="{FF2B5EF4-FFF2-40B4-BE49-F238E27FC236}">
                <a16:creationId xmlns:a16="http://schemas.microsoft.com/office/drawing/2014/main" id="{C2297D2B-70FB-C44F-B6F7-90D9BB2899F8}"/>
              </a:ext>
            </a:extLst>
          </p:cNvPr>
          <p:cNvSpPr txBox="1">
            <a:spLocks/>
          </p:cNvSpPr>
          <p:nvPr userDrawn="1"/>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a:t>
            </a:r>
            <a:r>
              <a:rPr lang="en-US" sz="1200" dirty="0" err="1">
                <a:solidFill>
                  <a:schemeClr val="bg1"/>
                </a:solidFill>
              </a:rPr>
              <a:t>ammatti</a:t>
            </a:r>
            <a:r>
              <a:rPr lang="en-US" sz="1200" dirty="0">
                <a:solidFill>
                  <a:schemeClr val="bg1"/>
                </a:solidFill>
              </a:rPr>
              <a:t>- ja järjestömediatutkimus 2021</a:t>
            </a:r>
            <a:endParaRPr lang="en-FI" sz="1200" dirty="0">
              <a:solidFill>
                <a:schemeClr val="bg1"/>
              </a:solidFill>
            </a:endParaRPr>
          </a:p>
        </p:txBody>
      </p:sp>
      <p:pic>
        <p:nvPicPr>
          <p:cNvPr id="13" name="Picture 12">
            <a:extLst>
              <a:ext uri="{FF2B5EF4-FFF2-40B4-BE49-F238E27FC236}">
                <a16:creationId xmlns:a16="http://schemas.microsoft.com/office/drawing/2014/main" id="{4354BD40-A9F0-DA46-AFA3-A08D0C8FA7B3}"/>
              </a:ext>
            </a:extLst>
          </p:cNvPr>
          <p:cNvPicPr>
            <a:picLocks noChangeAspect="1"/>
          </p:cNvPicPr>
          <p:nvPr userDrawn="1"/>
        </p:nvPicPr>
        <p:blipFill>
          <a:blip r:embed="rId3"/>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994065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eksti + väri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1" y="0"/>
            <a:ext cx="5637210" cy="6858000"/>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2"/>
          <a:stretch>
            <a:fillRect/>
          </a:stretch>
        </p:blipFill>
        <p:spPr>
          <a:xfrm>
            <a:off x="10064074" y="6389170"/>
            <a:ext cx="1845645" cy="139055"/>
          </a:xfrm>
          <a:prstGeom prst="rect">
            <a:avLst/>
          </a:prstGeom>
        </p:spPr>
      </p:pic>
      <p:sp>
        <p:nvSpPr>
          <p:cNvPr id="4" name="Text Placeholder 3">
            <a:extLst>
              <a:ext uri="{FF2B5EF4-FFF2-40B4-BE49-F238E27FC236}">
                <a16:creationId xmlns:a16="http://schemas.microsoft.com/office/drawing/2014/main" id="{61B1DF3D-FFF1-544C-9D09-EC9A99E369E2}"/>
              </a:ext>
            </a:extLst>
          </p:cNvPr>
          <p:cNvSpPr>
            <a:spLocks noGrp="1"/>
          </p:cNvSpPr>
          <p:nvPr>
            <p:ph type="body" sz="quarter" idx="10" hasCustomPrompt="1"/>
          </p:nvPr>
        </p:nvSpPr>
        <p:spPr>
          <a:xfrm>
            <a:off x="0" y="0"/>
            <a:ext cx="5637213" cy="6858000"/>
          </a:xfrm>
        </p:spPr>
        <p:txBody>
          <a:bodyPr lIns="720000" tIns="720000" rIns="720000" bIns="720000" anchor="ctr"/>
          <a:lstStyle>
            <a:lvl1pPr algn="ctr">
              <a:buNone/>
              <a:defRPr sz="2000" b="0" i="0">
                <a:solidFill>
                  <a:schemeClr val="bg1"/>
                </a:solidFill>
                <a:latin typeface="Neue Haas Unica W1G Medium" panose="020B0404030206020203" pitchFamily="34" charset="0"/>
              </a:defRPr>
            </a:lvl1pPr>
            <a:lvl2pPr>
              <a:buNone/>
              <a:defRPr sz="1600" b="0" i="0">
                <a:solidFill>
                  <a:schemeClr val="bg1"/>
                </a:solidFill>
                <a:latin typeface="Neue Haas Unica W1G Medium" panose="020B0404030206020203" pitchFamily="34" charset="0"/>
              </a:defRPr>
            </a:lvl2pPr>
            <a:lvl3pPr>
              <a:defRPr sz="1600" b="0" i="0">
                <a:solidFill>
                  <a:schemeClr val="bg1"/>
                </a:solidFill>
                <a:latin typeface="Neue Haas Unica W1G Medium" panose="020B0404030206020203" pitchFamily="34" charset="0"/>
              </a:defRPr>
            </a:lvl3pPr>
            <a:lvl4pPr>
              <a:defRPr sz="1600" b="0" i="0">
                <a:solidFill>
                  <a:schemeClr val="bg1"/>
                </a:solidFill>
                <a:latin typeface="Neue Haas Unica W1G Medium" panose="020B0404030206020203" pitchFamily="34" charset="0"/>
              </a:defRPr>
            </a:lvl4pPr>
            <a:lvl5pPr>
              <a:defRPr sz="1600"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Kuvan </a:t>
            </a:r>
            <a:r>
              <a:rPr lang="en-GB" dirty="0" err="1"/>
              <a:t>paikka</a:t>
            </a:r>
            <a:r>
              <a:rPr lang="en-GB" dirty="0"/>
              <a:t> </a:t>
            </a:r>
            <a:r>
              <a:rPr lang="en-GB" dirty="0" err="1"/>
              <a:t>oikealla</a:t>
            </a:r>
            <a:r>
              <a:rPr lang="en-GB" dirty="0"/>
              <a:t>.</a:t>
            </a:r>
          </a:p>
        </p:txBody>
      </p:sp>
      <p:pic>
        <p:nvPicPr>
          <p:cNvPr id="5" name="Picture 4">
            <a:extLst>
              <a:ext uri="{FF2B5EF4-FFF2-40B4-BE49-F238E27FC236}">
                <a16:creationId xmlns:a16="http://schemas.microsoft.com/office/drawing/2014/main" id="{24D1CFA4-EDDE-694D-8513-0734361DED4E}"/>
              </a:ext>
            </a:extLst>
          </p:cNvPr>
          <p:cNvPicPr>
            <a:picLocks noChangeAspect="1"/>
          </p:cNvPicPr>
          <p:nvPr userDrawn="1"/>
        </p:nvPicPr>
        <p:blipFill rotWithShape="1">
          <a:blip r:embed="rId3"/>
          <a:srcRect t="17048" r="39959"/>
          <a:stretch/>
        </p:blipFill>
        <p:spPr>
          <a:xfrm>
            <a:off x="10504168" y="0"/>
            <a:ext cx="1687831" cy="1832516"/>
          </a:xfrm>
          <a:prstGeom prst="rect">
            <a:avLst/>
          </a:prstGeom>
        </p:spPr>
      </p:pic>
      <p:pic>
        <p:nvPicPr>
          <p:cNvPr id="14" name="Picture 13">
            <a:extLst>
              <a:ext uri="{FF2B5EF4-FFF2-40B4-BE49-F238E27FC236}">
                <a16:creationId xmlns:a16="http://schemas.microsoft.com/office/drawing/2014/main" id="{E2246287-90C3-CB4F-A42A-0C9C43F1AF18}"/>
              </a:ext>
            </a:extLst>
          </p:cNvPr>
          <p:cNvPicPr>
            <a:picLocks noChangeAspect="1"/>
          </p:cNvPicPr>
          <p:nvPr userDrawn="1"/>
        </p:nvPicPr>
        <p:blipFill>
          <a:blip r:embed="rId4"/>
          <a:stretch>
            <a:fillRect/>
          </a:stretch>
        </p:blipFill>
        <p:spPr>
          <a:xfrm>
            <a:off x="318106" y="6383715"/>
            <a:ext cx="1467633" cy="144062"/>
          </a:xfrm>
          <a:prstGeom prst="rect">
            <a:avLst/>
          </a:prstGeom>
        </p:spPr>
      </p:pic>
      <p:sp>
        <p:nvSpPr>
          <p:cNvPr id="16" name="Subtitle 2">
            <a:extLst>
              <a:ext uri="{FF2B5EF4-FFF2-40B4-BE49-F238E27FC236}">
                <a16:creationId xmlns:a16="http://schemas.microsoft.com/office/drawing/2014/main" id="{B2955371-8161-1A4C-939E-CE41C32115AB}"/>
              </a:ext>
            </a:extLst>
          </p:cNvPr>
          <p:cNvSpPr txBox="1">
            <a:spLocks/>
          </p:cNvSpPr>
          <p:nvPr userDrawn="1"/>
        </p:nvSpPr>
        <p:spPr>
          <a:xfrm>
            <a:off x="0"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a:t>
            </a:r>
            <a:r>
              <a:rPr lang="en-US" sz="1200" dirty="0" err="1">
                <a:solidFill>
                  <a:schemeClr val="bg1"/>
                </a:solidFill>
              </a:rPr>
              <a:t>ammatti</a:t>
            </a:r>
            <a:r>
              <a:rPr lang="en-US" sz="1200" dirty="0">
                <a:solidFill>
                  <a:schemeClr val="bg1"/>
                </a:solidFill>
              </a:rPr>
              <a:t>- ja järjestömediatutkimus 2021</a:t>
            </a:r>
            <a:endParaRPr lang="en-FI" sz="1200" dirty="0">
              <a:solidFill>
                <a:schemeClr val="bg1"/>
              </a:solidFill>
            </a:endParaRPr>
          </a:p>
        </p:txBody>
      </p:sp>
    </p:spTree>
    <p:extLst>
      <p:ext uri="{BB962C8B-B14F-4D97-AF65-F5344CB8AC3E}">
        <p14:creationId xmlns:p14="http://schemas.microsoft.com/office/powerpoint/2010/main" val="289838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Otsikko + taulukko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hasCustomPrompt="1"/>
          </p:nvPr>
        </p:nvSpPr>
        <p:spPr>
          <a:xfrm>
            <a:off x="602311" y="0"/>
            <a:ext cx="6342187" cy="1554763"/>
          </a:xfrm>
        </p:spPr>
        <p:txBody>
          <a:bodyPr/>
          <a:lstStyle>
            <a:lvl1pPr algn="ctr">
              <a:defRPr sz="2500">
                <a:latin typeface="Canela Medium" pitchFamily="2" charset="77"/>
              </a:defRPr>
            </a:lvl1pPr>
          </a:lstStyle>
          <a:p>
            <a:r>
              <a:rPr lang="en-GB" dirty="0" err="1"/>
              <a:t>Kolmen</a:t>
            </a:r>
            <a:r>
              <a:rPr lang="en-GB" dirty="0"/>
              <a:t> </a:t>
            </a:r>
            <a:r>
              <a:rPr lang="en-GB" dirty="0" err="1"/>
              <a:t>rivin</a:t>
            </a:r>
            <a:r>
              <a:rPr lang="en-GB" dirty="0"/>
              <a:t> </a:t>
            </a:r>
            <a:br>
              <a:rPr lang="en-GB" dirty="0"/>
            </a:br>
            <a:r>
              <a:rPr lang="en-GB" dirty="0" err="1"/>
              <a:t>pitkäpitkä</a:t>
            </a:r>
            <a:r>
              <a:rPr lang="en-GB" dirty="0"/>
              <a:t> </a:t>
            </a:r>
            <a:br>
              <a:rPr lang="en-GB" dirty="0"/>
            </a:br>
            <a:r>
              <a:rPr lang="en-GB" dirty="0" err="1"/>
              <a:t>otsikko</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87A81C-4E41-D445-9482-92D9AE4BA87E}"/>
              </a:ext>
            </a:extLst>
          </p:cNvPr>
          <p:cNvPicPr>
            <a:picLocks noChangeAspect="1"/>
          </p:cNvPicPr>
          <p:nvPr/>
        </p:nvPicPr>
        <p:blipFill>
          <a:blip r:embed="rId2"/>
          <a:stretch>
            <a:fillRect/>
          </a:stretch>
        </p:blipFill>
        <p:spPr>
          <a:xfrm>
            <a:off x="10044529" y="6390396"/>
            <a:ext cx="1829365" cy="137829"/>
          </a:xfrm>
          <a:prstGeom prst="rect">
            <a:avLst/>
          </a:prstGeom>
        </p:spPr>
      </p:pic>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12" name="Text Placeholder 3">
            <a:extLst>
              <a:ext uri="{FF2B5EF4-FFF2-40B4-BE49-F238E27FC236}">
                <a16:creationId xmlns:a16="http://schemas.microsoft.com/office/drawing/2014/main" id="{52BCB598-89A0-8944-BE77-244DF996CEA7}"/>
              </a:ext>
            </a:extLst>
          </p:cNvPr>
          <p:cNvSpPr>
            <a:spLocks noGrp="1"/>
          </p:cNvSpPr>
          <p:nvPr>
            <p:ph type="body" sz="half" idx="2"/>
          </p:nvPr>
        </p:nvSpPr>
        <p:spPr>
          <a:xfrm>
            <a:off x="8065850" y="1554763"/>
            <a:ext cx="3659703" cy="4169750"/>
          </a:xfrm>
        </p:spPr>
        <p:txBody>
          <a:bodyPr anchor="ctr"/>
          <a:lstStyle>
            <a:lvl1pPr marL="0" indent="0" algn="ctr">
              <a:lnSpc>
                <a:spcPct val="120000"/>
              </a:lnSpc>
              <a:buNone/>
              <a:defRPr sz="2500" b="0" i="0">
                <a:solidFill>
                  <a:schemeClr val="bg1"/>
                </a:solidFill>
                <a:latin typeface="Neue Haas Unica W1G Medium" panose="020B0404030206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a:extLst>
              <a:ext uri="{FF2B5EF4-FFF2-40B4-BE49-F238E27FC236}">
                <a16:creationId xmlns:a16="http://schemas.microsoft.com/office/drawing/2014/main" id="{1157E6D0-8F6E-284C-B034-EC7513B4BD68}"/>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3" name="Rectangle 12">
            <a:extLst>
              <a:ext uri="{FF2B5EF4-FFF2-40B4-BE49-F238E27FC236}">
                <a16:creationId xmlns:a16="http://schemas.microsoft.com/office/drawing/2014/main" id="{1F588536-9766-1E43-A706-711F018637EB}"/>
              </a:ext>
            </a:extLst>
          </p:cNvPr>
          <p:cNvSpPr/>
          <p:nvPr userDrawn="1"/>
        </p:nvSpPr>
        <p:spPr>
          <a:xfrm>
            <a:off x="7599405" y="0"/>
            <a:ext cx="4592594" cy="6857982"/>
          </a:xfrm>
          <a:prstGeom prst="rect">
            <a:avLst/>
          </a:prstGeom>
          <a:solidFill>
            <a:srgbClr val="FF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0EBDB65F-DC3E-C74D-9F28-E78757C25172}"/>
              </a:ext>
            </a:extLst>
          </p:cNvPr>
          <p:cNvCxnSpPr>
            <a:cxnSpLocks/>
          </p:cNvCxnSpPr>
          <p:nvPr userDrawn="1"/>
        </p:nvCxnSpPr>
        <p:spPr>
          <a:xfrm>
            <a:off x="602312" y="1554763"/>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9C3767C-8500-EE4B-9612-99CDF4EF6C15}"/>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9" name="Subtitle 2">
            <a:extLst>
              <a:ext uri="{FF2B5EF4-FFF2-40B4-BE49-F238E27FC236}">
                <a16:creationId xmlns:a16="http://schemas.microsoft.com/office/drawing/2014/main" id="{1C2F2250-BBA7-9D4E-96F6-52CDF50823E1}"/>
              </a:ext>
            </a:extLst>
          </p:cNvPr>
          <p:cNvSpPr txBox="1">
            <a:spLocks/>
          </p:cNvSpPr>
          <p:nvPr userDrawn="1"/>
        </p:nvSpPr>
        <p:spPr>
          <a:xfrm>
            <a:off x="7599405" y="421294"/>
            <a:ext cx="4592596" cy="13782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0" i="0" dirty="0">
                <a:solidFill>
                  <a:schemeClr val="bg1"/>
                </a:solidFill>
                <a:latin typeface="Neue Haas Unica W1G" panose="020B0504030206020203" pitchFamily="34" charset="0"/>
              </a:rPr>
              <a:t>ADAM – ammatti- ja järjestömediatutkimus 2021</a:t>
            </a:r>
            <a:endParaRPr lang="en-FI" sz="1200" b="0" i="0" dirty="0">
              <a:solidFill>
                <a:schemeClr val="bg1"/>
              </a:solidFill>
              <a:latin typeface="Neue Haas Unica W1G" panose="020B0504030206020203" pitchFamily="34" charset="0"/>
            </a:endParaRPr>
          </a:p>
        </p:txBody>
      </p:sp>
    </p:spTree>
    <p:extLst>
      <p:ext uri="{BB962C8B-B14F-4D97-AF65-F5344CB8AC3E}">
        <p14:creationId xmlns:p14="http://schemas.microsoft.com/office/powerpoint/2010/main" val="39814073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sp>
        <p:nvSpPr>
          <p:cNvPr id="10" name="Subtitle 2">
            <a:extLst>
              <a:ext uri="{FF2B5EF4-FFF2-40B4-BE49-F238E27FC236}">
                <a16:creationId xmlns:a16="http://schemas.microsoft.com/office/drawing/2014/main" id="{CD418292-9197-6C47-84C7-708C2F428EBA}"/>
              </a:ext>
            </a:extLst>
          </p:cNvPr>
          <p:cNvSpPr txBox="1">
            <a:spLocks/>
          </p:cNvSpPr>
          <p:nvPr userDrawn="1"/>
        </p:nvSpPr>
        <p:spPr>
          <a:xfrm>
            <a:off x="6554789" y="315889"/>
            <a:ext cx="56372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bg1"/>
                </a:solidFill>
              </a:rPr>
              <a:t>ADAM – </a:t>
            </a:r>
            <a:r>
              <a:rPr lang="en-US" sz="1200" dirty="0" err="1">
                <a:solidFill>
                  <a:schemeClr val="bg1"/>
                </a:solidFill>
              </a:rPr>
              <a:t>ammatti</a:t>
            </a:r>
            <a:r>
              <a:rPr lang="en-US" sz="1200" dirty="0">
                <a:solidFill>
                  <a:schemeClr val="bg1"/>
                </a:solidFill>
              </a:rPr>
              <a:t>- ja järjestömediatutkimus 2021</a:t>
            </a:r>
            <a:endParaRPr lang="en-FI" sz="1200" dirty="0">
              <a:solidFill>
                <a:schemeClr val="bg1"/>
              </a:solidFill>
            </a:endParaRPr>
          </a:p>
        </p:txBody>
      </p:sp>
      <p:pic>
        <p:nvPicPr>
          <p:cNvPr id="11" name="Picture 10">
            <a:extLst>
              <a:ext uri="{FF2B5EF4-FFF2-40B4-BE49-F238E27FC236}">
                <a16:creationId xmlns:a16="http://schemas.microsoft.com/office/drawing/2014/main" id="{825834DF-306A-1C40-A9B1-CFEAE4AB85DD}"/>
              </a:ext>
            </a:extLst>
          </p:cNvPr>
          <p:cNvPicPr>
            <a:picLocks noChangeAspect="1"/>
          </p:cNvPicPr>
          <p:nvPr userDrawn="1"/>
        </p:nvPicPr>
        <p:blipFill>
          <a:blip r:embed="rId3"/>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452926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eksti + väri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B5B71-A40D-5549-A13A-7CB75BB93BDA}"/>
              </a:ext>
            </a:extLst>
          </p:cNvPr>
          <p:cNvSpPr/>
          <p:nvPr userDrawn="1"/>
        </p:nvSpPr>
        <p:spPr>
          <a:xfrm>
            <a:off x="6553202" y="0"/>
            <a:ext cx="5637210" cy="6858000"/>
          </a:xfrm>
          <a:prstGeom prst="rect">
            <a:avLst/>
          </a:prstGeom>
          <a:solidFill>
            <a:srgbClr val="002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2"/>
          <a:stretch>
            <a:fillRect/>
          </a:stretch>
        </p:blipFill>
        <p:spPr>
          <a:xfrm>
            <a:off x="10044529" y="6390396"/>
            <a:ext cx="1829365" cy="137829"/>
          </a:xfrm>
          <a:prstGeom prst="rect">
            <a:avLst/>
          </a:prstGeom>
        </p:spPr>
      </p:pic>
      <p:pic>
        <p:nvPicPr>
          <p:cNvPr id="12" name="Picture 11">
            <a:extLst>
              <a:ext uri="{FF2B5EF4-FFF2-40B4-BE49-F238E27FC236}">
                <a16:creationId xmlns:a16="http://schemas.microsoft.com/office/drawing/2014/main" id="{91C93556-6808-CF4D-9C3C-01F8D686B66E}"/>
              </a:ext>
            </a:extLst>
          </p:cNvPr>
          <p:cNvPicPr>
            <a:picLocks noChangeAspect="1"/>
          </p:cNvPicPr>
          <p:nvPr userDrawn="1"/>
        </p:nvPicPr>
        <p:blipFill rotWithShape="1">
          <a:blip r:embed="rId3"/>
          <a:srcRect l="30259" t="65667"/>
          <a:stretch/>
        </p:blipFill>
        <p:spPr>
          <a:xfrm flipH="1">
            <a:off x="9994839" y="4811"/>
            <a:ext cx="2197161" cy="1048027"/>
          </a:xfrm>
          <a:prstGeom prst="rect">
            <a:avLst/>
          </a:prstGeom>
        </p:spPr>
      </p:pic>
      <p:sp>
        <p:nvSpPr>
          <p:cNvPr id="17" name="Text Placeholder 16">
            <a:extLst>
              <a:ext uri="{FF2B5EF4-FFF2-40B4-BE49-F238E27FC236}">
                <a16:creationId xmlns:a16="http://schemas.microsoft.com/office/drawing/2014/main" id="{20B9EC05-4D0B-224B-B696-FFAFD1F98125}"/>
              </a:ext>
            </a:extLst>
          </p:cNvPr>
          <p:cNvSpPr>
            <a:spLocks noGrp="1"/>
          </p:cNvSpPr>
          <p:nvPr>
            <p:ph type="body" sz="quarter" idx="14" hasCustomPrompt="1"/>
          </p:nvPr>
        </p:nvSpPr>
        <p:spPr>
          <a:xfrm>
            <a:off x="6553200" y="0"/>
            <a:ext cx="5638800" cy="6858000"/>
          </a:xfrm>
        </p:spPr>
        <p:txBody>
          <a:bodyPr lIns="720000" tIns="720000" rIns="720000" bIns="720000" anchor="ctr"/>
          <a:lstStyle>
            <a:lvl1pPr algn="ctr">
              <a:buNone/>
              <a:defRPr b="0" i="0">
                <a:solidFill>
                  <a:schemeClr val="bg1"/>
                </a:solidFill>
                <a:latin typeface="Neue Haas Unica W1G Medium" panose="020B0404030206020203" pitchFamily="34" charset="0"/>
              </a:defRPr>
            </a:lvl1pPr>
            <a:lvl2pPr>
              <a:buNone/>
              <a:defRPr b="0" i="0">
                <a:solidFill>
                  <a:schemeClr val="bg1"/>
                </a:solidFill>
                <a:latin typeface="Neue Haas Unica W1G Medium" panose="020B0404030206020203" pitchFamily="34" charset="0"/>
              </a:defRPr>
            </a:lvl2pPr>
            <a:lvl3pPr>
              <a:buNone/>
              <a:defRPr b="0" i="0">
                <a:solidFill>
                  <a:schemeClr val="bg1"/>
                </a:solidFill>
                <a:latin typeface="Neue Haas Unica W1G Medium" panose="020B0404030206020203" pitchFamily="34" charset="0"/>
              </a:defRPr>
            </a:lvl3pPr>
            <a:lvl4pPr>
              <a:buNone/>
              <a:defRPr b="0" i="0">
                <a:solidFill>
                  <a:schemeClr val="bg1"/>
                </a:solidFill>
                <a:latin typeface="Neue Haas Unica W1G Medium" panose="020B0404030206020203" pitchFamily="34" charset="0"/>
              </a:defRPr>
            </a:lvl4pPr>
            <a:lvl5pPr>
              <a:buNone/>
              <a:defRPr b="0" i="0">
                <a:solidFill>
                  <a:schemeClr val="bg1"/>
                </a:solidFill>
                <a:latin typeface="Neue Haas Unica W1G Medium" panose="020B0404030206020203" pitchFamily="34" charset="0"/>
              </a:defRPr>
            </a:lvl5pPr>
          </a:lstStyle>
          <a:p>
            <a:pPr lvl="0"/>
            <a:r>
              <a:rPr lang="en-GB" dirty="0" err="1"/>
              <a:t>Tähän</a:t>
            </a:r>
            <a:r>
              <a:rPr lang="en-GB" dirty="0"/>
              <a:t> </a:t>
            </a:r>
            <a:r>
              <a:rPr lang="en-GB" dirty="0" err="1"/>
              <a:t>tulee</a:t>
            </a:r>
            <a:r>
              <a:rPr lang="en-GB" dirty="0"/>
              <a:t> </a:t>
            </a:r>
            <a:r>
              <a:rPr lang="en-GB" dirty="0" err="1"/>
              <a:t>tekstiä</a:t>
            </a:r>
            <a:r>
              <a:rPr lang="en-GB" dirty="0"/>
              <a:t>. </a:t>
            </a:r>
            <a:r>
              <a:rPr lang="en-GB" dirty="0" err="1"/>
              <a:t>Korostukset</a:t>
            </a:r>
            <a:r>
              <a:rPr lang="en-GB" dirty="0"/>
              <a:t> </a:t>
            </a:r>
            <a:r>
              <a:rPr lang="en-GB" dirty="0" err="1"/>
              <a:t>tekstissä</a:t>
            </a:r>
            <a:r>
              <a:rPr lang="en-GB" dirty="0"/>
              <a:t> 100 % </a:t>
            </a:r>
            <a:r>
              <a:rPr lang="en-GB" dirty="0" err="1"/>
              <a:t>suuremmalla</a:t>
            </a:r>
            <a:r>
              <a:rPr lang="en-GB" dirty="0"/>
              <a:t> </a:t>
            </a:r>
            <a:r>
              <a:rPr lang="en-GB" dirty="0" err="1"/>
              <a:t>pistekoolla</a:t>
            </a:r>
            <a:r>
              <a:rPr lang="en-GB" dirty="0"/>
              <a:t>. Kuvan </a:t>
            </a:r>
            <a:r>
              <a:rPr lang="en-GB" dirty="0" err="1"/>
              <a:t>paikka</a:t>
            </a:r>
            <a:r>
              <a:rPr lang="en-GB" dirty="0"/>
              <a:t> </a:t>
            </a:r>
            <a:r>
              <a:rPr lang="en-GB" dirty="0" err="1"/>
              <a:t>vasemmalla</a:t>
            </a:r>
            <a:r>
              <a:rPr lang="en-GB" dirty="0"/>
              <a:t>.</a:t>
            </a:r>
          </a:p>
        </p:txBody>
      </p:sp>
      <p:sp>
        <p:nvSpPr>
          <p:cNvPr id="18" name="Subtitle 2">
            <a:extLst>
              <a:ext uri="{FF2B5EF4-FFF2-40B4-BE49-F238E27FC236}">
                <a16:creationId xmlns:a16="http://schemas.microsoft.com/office/drawing/2014/main" id="{2B54250C-4BB0-0A49-A3D2-6B81567CEA3C}"/>
              </a:ext>
            </a:extLst>
          </p:cNvPr>
          <p:cNvSpPr txBox="1">
            <a:spLocks/>
          </p:cNvSpPr>
          <p:nvPr userDrawn="1"/>
        </p:nvSpPr>
        <p:spPr>
          <a:xfrm>
            <a:off x="0" y="182668"/>
            <a:ext cx="6551611" cy="34615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solidFill>
                  <a:schemeClr val="tx1"/>
                </a:solidFill>
              </a:rPr>
              <a:t>ADAM – </a:t>
            </a:r>
            <a:r>
              <a:rPr lang="en-US" sz="1200" dirty="0" err="1">
                <a:solidFill>
                  <a:schemeClr val="tx1"/>
                </a:solidFill>
              </a:rPr>
              <a:t>ammatti</a:t>
            </a:r>
            <a:r>
              <a:rPr lang="en-US" sz="1200" dirty="0">
                <a:solidFill>
                  <a:schemeClr val="tx1"/>
                </a:solidFill>
              </a:rPr>
              <a:t>- ja järjestömediatutkimus 2021</a:t>
            </a:r>
            <a:endParaRPr lang="en-FI" sz="1200" dirty="0">
              <a:solidFill>
                <a:schemeClr val="tx1"/>
              </a:solidFill>
            </a:endParaRPr>
          </a:p>
        </p:txBody>
      </p:sp>
      <p:pic>
        <p:nvPicPr>
          <p:cNvPr id="19" name="Picture 18">
            <a:extLst>
              <a:ext uri="{FF2B5EF4-FFF2-40B4-BE49-F238E27FC236}">
                <a16:creationId xmlns:a16="http://schemas.microsoft.com/office/drawing/2014/main" id="{25549CC9-1554-7D40-8419-831D377E6E67}"/>
              </a:ext>
            </a:extLst>
          </p:cNvPr>
          <p:cNvPicPr>
            <a:picLocks noChangeAspect="1"/>
          </p:cNvPicPr>
          <p:nvPr userDrawn="1"/>
        </p:nvPicPr>
        <p:blipFill>
          <a:blip r:embed="rId4"/>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2885356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eksti + kuvio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7F2DD6-10C4-034F-AA82-6EEC56B5A1AE}"/>
              </a:ext>
            </a:extLst>
          </p:cNvPr>
          <p:cNvPicPr>
            <a:picLocks noChangeAspect="1"/>
          </p:cNvPicPr>
          <p:nvPr userDrawn="1"/>
        </p:nvPicPr>
        <p:blipFill rotWithShape="1">
          <a:blip r:embed="rId2"/>
          <a:srcRect l="22248" t="47124" r="30113" b="2933"/>
          <a:stretch/>
        </p:blipFill>
        <p:spPr>
          <a:xfrm>
            <a:off x="-533400" y="-1"/>
            <a:ext cx="6170611" cy="6858001"/>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6554790" y="825500"/>
            <a:ext cx="4799012" cy="1231900"/>
          </a:xfrm>
        </p:spPr>
        <p:txBody>
          <a:bodyPr anchor="b"/>
          <a:lstStyle>
            <a:lvl1pPr>
              <a:defRPr sz="4000">
                <a:solidFill>
                  <a:srgbClr val="FF6464"/>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6553202"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EB220E73-8C75-5048-98BF-260DE1F5A70E}"/>
              </a:ext>
            </a:extLst>
          </p:cNvPr>
          <p:cNvPicPr>
            <a:picLocks noChangeAspect="1"/>
          </p:cNvPicPr>
          <p:nvPr userDrawn="1"/>
        </p:nvPicPr>
        <p:blipFill>
          <a:blip r:embed="rId3"/>
          <a:stretch>
            <a:fillRect/>
          </a:stretch>
        </p:blipFill>
        <p:spPr>
          <a:xfrm>
            <a:off x="10064074" y="6389170"/>
            <a:ext cx="1845645" cy="139055"/>
          </a:xfrm>
          <a:prstGeom prst="rect">
            <a:avLst/>
          </a:prstGeom>
        </p:spPr>
      </p:pic>
      <p:pic>
        <p:nvPicPr>
          <p:cNvPr id="10" name="Picture 9">
            <a:extLst>
              <a:ext uri="{FF2B5EF4-FFF2-40B4-BE49-F238E27FC236}">
                <a16:creationId xmlns:a16="http://schemas.microsoft.com/office/drawing/2014/main" id="{9932D34A-F893-724A-BF28-4B62C7935492}"/>
              </a:ext>
            </a:extLst>
          </p:cNvPr>
          <p:cNvPicPr>
            <a:picLocks noChangeAspect="1"/>
          </p:cNvPicPr>
          <p:nvPr userDrawn="1"/>
        </p:nvPicPr>
        <p:blipFill>
          <a:blip r:embed="rId4"/>
          <a:stretch>
            <a:fillRect/>
          </a:stretch>
        </p:blipFill>
        <p:spPr>
          <a:xfrm>
            <a:off x="318106" y="6383715"/>
            <a:ext cx="1467633" cy="144062"/>
          </a:xfrm>
          <a:prstGeom prst="rect">
            <a:avLst/>
          </a:prstGeom>
        </p:spPr>
      </p:pic>
    </p:spTree>
    <p:extLst>
      <p:ext uri="{BB962C8B-B14F-4D97-AF65-F5344CB8AC3E}">
        <p14:creationId xmlns:p14="http://schemas.microsoft.com/office/powerpoint/2010/main" val="4982236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eksti + kuvi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AACA4-7C56-F040-B12A-A84B400211E5}"/>
              </a:ext>
            </a:extLst>
          </p:cNvPr>
          <p:cNvPicPr>
            <a:picLocks noChangeAspect="1"/>
          </p:cNvPicPr>
          <p:nvPr userDrawn="1"/>
        </p:nvPicPr>
        <p:blipFill rotWithShape="1">
          <a:blip r:embed="rId2"/>
          <a:srcRect l="33642" t="29308" r="33165" b="36845"/>
          <a:stretch/>
        </p:blipFill>
        <p:spPr>
          <a:xfrm>
            <a:off x="6551614" y="0"/>
            <a:ext cx="5637210" cy="6858000"/>
          </a:xfrm>
          <a:prstGeom prst="rect">
            <a:avLst/>
          </a:prstGeom>
        </p:spPr>
      </p:pic>
      <p:sp>
        <p:nvSpPr>
          <p:cNvPr id="2" name="Title 1">
            <a:extLst>
              <a:ext uri="{FF2B5EF4-FFF2-40B4-BE49-F238E27FC236}">
                <a16:creationId xmlns:a16="http://schemas.microsoft.com/office/drawing/2014/main" id="{0664AFCA-D63F-F44A-93EC-B862C59A65C5}"/>
              </a:ext>
            </a:extLst>
          </p:cNvPr>
          <p:cNvSpPr>
            <a:spLocks noGrp="1"/>
          </p:cNvSpPr>
          <p:nvPr>
            <p:ph type="title"/>
          </p:nvPr>
        </p:nvSpPr>
        <p:spPr>
          <a:xfrm>
            <a:off x="839787" y="825500"/>
            <a:ext cx="4799012" cy="1231900"/>
          </a:xfrm>
        </p:spPr>
        <p:txBody>
          <a:bodyPr anchor="b"/>
          <a:lstStyle>
            <a:lvl1pPr>
              <a:defRPr sz="4000">
                <a:solidFill>
                  <a:srgbClr val="002649"/>
                </a:solidFill>
                <a:latin typeface="Canela Medium" pitchFamily="2" charset="77"/>
              </a:defRPr>
            </a:lvl1pPr>
          </a:lstStyle>
          <a:p>
            <a:r>
              <a:rPr lang="en-US"/>
              <a:t>Click to edit Master title style</a:t>
            </a:r>
            <a:endParaRPr lang="en-FI" dirty="0"/>
          </a:p>
        </p:txBody>
      </p:sp>
      <p:sp>
        <p:nvSpPr>
          <p:cNvPr id="8" name="Content Placeholder 2">
            <a:extLst>
              <a:ext uri="{FF2B5EF4-FFF2-40B4-BE49-F238E27FC236}">
                <a16:creationId xmlns:a16="http://schemas.microsoft.com/office/drawing/2014/main" id="{52B315A2-FFA6-D948-84EC-A290CC1C18B6}"/>
              </a:ext>
            </a:extLst>
          </p:cNvPr>
          <p:cNvSpPr>
            <a:spLocks noGrp="1"/>
          </p:cNvSpPr>
          <p:nvPr>
            <p:ph idx="10"/>
          </p:nvPr>
        </p:nvSpPr>
        <p:spPr>
          <a:xfrm>
            <a:off x="838199" y="2352675"/>
            <a:ext cx="4799012" cy="3679825"/>
          </a:xfrm>
        </p:spPr>
        <p:txBody>
          <a:bodyPr/>
          <a:lstStyle>
            <a:lvl1pPr>
              <a:lnSpc>
                <a:spcPct val="120000"/>
              </a:lnSpc>
              <a:defRPr sz="2000" b="0" i="0">
                <a:solidFill>
                  <a:srgbClr val="002649"/>
                </a:solidFill>
                <a:latin typeface="Neue Haas Unica W1G Light" panose="020B0404030206020203" pitchFamily="34" charset="0"/>
              </a:defRPr>
            </a:lvl1pPr>
            <a:lvl2pPr>
              <a:lnSpc>
                <a:spcPct val="120000"/>
              </a:lnSpc>
              <a:defRPr sz="1800" b="0" i="0">
                <a:solidFill>
                  <a:srgbClr val="002649"/>
                </a:solidFill>
                <a:latin typeface="Neue Haas Unica W1G Light" panose="020B0404030206020203" pitchFamily="34" charset="0"/>
              </a:defRPr>
            </a:lvl2pPr>
            <a:lvl3pPr>
              <a:lnSpc>
                <a:spcPct val="120000"/>
              </a:lnSpc>
              <a:defRPr sz="1600" b="0" i="0">
                <a:solidFill>
                  <a:srgbClr val="002649"/>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A30CA20D-D198-8249-B898-259BBC114CEB}"/>
              </a:ext>
            </a:extLst>
          </p:cNvPr>
          <p:cNvPicPr>
            <a:picLocks noChangeAspect="1"/>
          </p:cNvPicPr>
          <p:nvPr userDrawn="1"/>
        </p:nvPicPr>
        <p:blipFill>
          <a:blip r:embed="rId3"/>
          <a:stretch>
            <a:fillRect/>
          </a:stretch>
        </p:blipFill>
        <p:spPr>
          <a:xfrm>
            <a:off x="10044529" y="6390396"/>
            <a:ext cx="1829365" cy="137829"/>
          </a:xfrm>
          <a:prstGeom prst="rect">
            <a:avLst/>
          </a:prstGeom>
        </p:spPr>
      </p:pic>
      <p:pic>
        <p:nvPicPr>
          <p:cNvPr id="7" name="Picture 6">
            <a:extLst>
              <a:ext uri="{FF2B5EF4-FFF2-40B4-BE49-F238E27FC236}">
                <a16:creationId xmlns:a16="http://schemas.microsoft.com/office/drawing/2014/main" id="{34CA9924-EA3B-FE45-828C-101BF9ABF65B}"/>
              </a:ext>
            </a:extLst>
          </p:cNvPr>
          <p:cNvPicPr>
            <a:picLocks noChangeAspect="1"/>
          </p:cNvPicPr>
          <p:nvPr userDrawn="1"/>
        </p:nvPicPr>
        <p:blipFill>
          <a:blip r:embed="rId4"/>
          <a:stretch>
            <a:fillRect/>
          </a:stretch>
        </p:blipFill>
        <p:spPr>
          <a:xfrm>
            <a:off x="282281" y="6385269"/>
            <a:ext cx="1503458" cy="147579"/>
          </a:xfrm>
          <a:prstGeom prst="rect">
            <a:avLst/>
          </a:prstGeom>
        </p:spPr>
      </p:pic>
    </p:spTree>
    <p:extLst>
      <p:ext uri="{BB962C8B-B14F-4D97-AF65-F5344CB8AC3E}">
        <p14:creationId xmlns:p14="http://schemas.microsoft.com/office/powerpoint/2010/main" val="1345815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Kuva + nostoteksti">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F58508-655F-4D48-B6E9-C52726C90048}"/>
              </a:ext>
            </a:extLst>
          </p:cNvPr>
          <p:cNvSpPr>
            <a:spLocks noGrp="1"/>
          </p:cNvSpPr>
          <p:nvPr>
            <p:ph type="pic" sz="quarter" idx="13"/>
          </p:nvPr>
        </p:nvSpPr>
        <p:spPr>
          <a:xfrm>
            <a:off x="0" y="0"/>
            <a:ext cx="12192000" cy="6858000"/>
          </a:xfrm>
        </p:spPr>
        <p:txBody>
          <a:bodyPr/>
          <a:lstStyle/>
          <a:p>
            <a:r>
              <a:rPr lang="en-US"/>
              <a:t>Click icon to add picture</a:t>
            </a:r>
            <a:endParaRPr lang="en-FI"/>
          </a:p>
        </p:txBody>
      </p:sp>
      <p:pic>
        <p:nvPicPr>
          <p:cNvPr id="8" name="Picture 7">
            <a:extLst>
              <a:ext uri="{FF2B5EF4-FFF2-40B4-BE49-F238E27FC236}">
                <a16:creationId xmlns:a16="http://schemas.microsoft.com/office/drawing/2014/main" id="{7B777BDE-513D-9D45-865F-385EFC00C1C1}"/>
              </a:ext>
            </a:extLst>
          </p:cNvPr>
          <p:cNvPicPr>
            <a:picLocks noChangeAspect="1"/>
          </p:cNvPicPr>
          <p:nvPr userDrawn="1"/>
        </p:nvPicPr>
        <p:blipFill>
          <a:blip r:embed="rId2"/>
          <a:stretch>
            <a:fillRect/>
          </a:stretch>
        </p:blipFill>
        <p:spPr>
          <a:xfrm>
            <a:off x="9670209" y="6361182"/>
            <a:ext cx="2217130" cy="167044"/>
          </a:xfrm>
          <a:prstGeom prst="rect">
            <a:avLst/>
          </a:prstGeom>
        </p:spPr>
      </p:pic>
      <p:sp>
        <p:nvSpPr>
          <p:cNvPr id="10" name="Title 1">
            <a:extLst>
              <a:ext uri="{FF2B5EF4-FFF2-40B4-BE49-F238E27FC236}">
                <a16:creationId xmlns:a16="http://schemas.microsoft.com/office/drawing/2014/main" id="{22CD0953-7CA8-4F47-8139-D5CAF8F8C64B}"/>
              </a:ext>
            </a:extLst>
          </p:cNvPr>
          <p:cNvSpPr>
            <a:spLocks noGrp="1"/>
          </p:cNvSpPr>
          <p:nvPr>
            <p:ph type="ctrTitle"/>
          </p:nvPr>
        </p:nvSpPr>
        <p:spPr>
          <a:xfrm>
            <a:off x="1524000" y="2235200"/>
            <a:ext cx="9144000" cy="2387600"/>
          </a:xfrm>
        </p:spPr>
        <p:txBody>
          <a:bodyPr anchor="b"/>
          <a:lstStyle>
            <a:lvl1pPr algn="ctr">
              <a:defRPr sz="8500">
                <a:solidFill>
                  <a:schemeClr val="bg1"/>
                </a:solidFill>
                <a:latin typeface="Clattering" pitchFamily="2" charset="0"/>
              </a:defRPr>
            </a:lvl1pPr>
          </a:lstStyle>
          <a:p>
            <a:r>
              <a:rPr lang="en-US"/>
              <a:t>Click to edit Master title style</a:t>
            </a:r>
            <a:endParaRPr lang="en-FI" dirty="0"/>
          </a:p>
        </p:txBody>
      </p:sp>
    </p:spTree>
    <p:extLst>
      <p:ext uri="{BB962C8B-B14F-4D97-AF65-F5344CB8AC3E}">
        <p14:creationId xmlns:p14="http://schemas.microsoft.com/office/powerpoint/2010/main" val="1193959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oppu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707AA-FEB5-B543-868E-5C071A4BB75E}"/>
              </a:ext>
            </a:extLst>
          </p:cNvPr>
          <p:cNvPicPr>
            <a:picLocks noChangeAspect="1"/>
          </p:cNvPicPr>
          <p:nvPr userDrawn="1"/>
        </p:nvPicPr>
        <p:blipFill rotWithShape="1">
          <a:blip r:embed="rId2"/>
          <a:srcRect l="21883" t="58907" r="40621" b="4554"/>
          <a:stretch/>
        </p:blipFill>
        <p:spPr>
          <a:xfrm>
            <a:off x="0" y="1"/>
            <a:ext cx="12192000" cy="6858000"/>
          </a:xfrm>
          <a:prstGeom prst="rect">
            <a:avLst/>
          </a:prstGeom>
        </p:spPr>
      </p:pic>
      <p:pic>
        <p:nvPicPr>
          <p:cNvPr id="8" name="Picture 7">
            <a:extLst>
              <a:ext uri="{FF2B5EF4-FFF2-40B4-BE49-F238E27FC236}">
                <a16:creationId xmlns:a16="http://schemas.microsoft.com/office/drawing/2014/main" id="{06AD04DD-053B-EF42-951B-A77D7F276FF8}"/>
              </a:ext>
            </a:extLst>
          </p:cNvPr>
          <p:cNvPicPr>
            <a:picLocks noChangeAspect="1"/>
          </p:cNvPicPr>
          <p:nvPr userDrawn="1"/>
        </p:nvPicPr>
        <p:blipFill>
          <a:blip r:embed="rId3"/>
          <a:stretch>
            <a:fillRect/>
          </a:stretch>
        </p:blipFill>
        <p:spPr>
          <a:xfrm>
            <a:off x="3299508" y="3063993"/>
            <a:ext cx="5592983" cy="421389"/>
          </a:xfrm>
          <a:prstGeom prst="rect">
            <a:avLst/>
          </a:prstGeom>
        </p:spPr>
      </p:pic>
      <p:sp>
        <p:nvSpPr>
          <p:cNvPr id="5" name="TextBox 4">
            <a:extLst>
              <a:ext uri="{FF2B5EF4-FFF2-40B4-BE49-F238E27FC236}">
                <a16:creationId xmlns:a16="http://schemas.microsoft.com/office/drawing/2014/main" id="{E769008E-7E94-884C-9CD1-46E94B5FFC1B}"/>
              </a:ext>
            </a:extLst>
          </p:cNvPr>
          <p:cNvSpPr txBox="1"/>
          <p:nvPr userDrawn="1"/>
        </p:nvSpPr>
        <p:spPr>
          <a:xfrm>
            <a:off x="3839978" y="3696739"/>
            <a:ext cx="4512039" cy="369332"/>
          </a:xfrm>
          <a:prstGeom prst="rect">
            <a:avLst/>
          </a:prstGeom>
          <a:noFill/>
        </p:spPr>
        <p:txBody>
          <a:bodyPr wrap="square" rtlCol="0">
            <a:spAutoFit/>
          </a:bodyPr>
          <a:lstStyle/>
          <a:p>
            <a:pPr algn="ctr"/>
            <a:r>
              <a:rPr lang="en-GB" b="0" i="0" dirty="0">
                <a:solidFill>
                  <a:schemeClr val="bg1"/>
                </a:solidFill>
                <a:latin typeface="Neue Haas Unica W1G" panose="020B0504030206020203" pitchFamily="34" charset="0"/>
              </a:rPr>
              <a:t>A</a:t>
            </a:r>
            <a:r>
              <a:rPr lang="en-FI" b="0" i="0" dirty="0">
                <a:solidFill>
                  <a:schemeClr val="bg1"/>
                </a:solidFill>
                <a:latin typeface="Neue Haas Unica W1G" panose="020B0504030206020203" pitchFamily="34" charset="0"/>
              </a:rPr>
              <a:t>ikakausmedia.fi  │  Mediakortit.fi</a:t>
            </a:r>
          </a:p>
        </p:txBody>
      </p:sp>
      <p:grpSp>
        <p:nvGrpSpPr>
          <p:cNvPr id="21" name="Group 20">
            <a:extLst>
              <a:ext uri="{FF2B5EF4-FFF2-40B4-BE49-F238E27FC236}">
                <a16:creationId xmlns:a16="http://schemas.microsoft.com/office/drawing/2014/main" id="{6A96CF79-66B7-7F4E-AD65-FF1DAA40E9B3}"/>
              </a:ext>
            </a:extLst>
          </p:cNvPr>
          <p:cNvGrpSpPr/>
          <p:nvPr userDrawn="1"/>
        </p:nvGrpSpPr>
        <p:grpSpPr>
          <a:xfrm>
            <a:off x="5061577" y="4706264"/>
            <a:ext cx="2068842" cy="236236"/>
            <a:chOff x="4864100" y="4828992"/>
            <a:chExt cx="2068842" cy="236236"/>
          </a:xfrm>
        </p:grpSpPr>
        <p:pic>
          <p:nvPicPr>
            <p:cNvPr id="9" name="Picture 8">
              <a:extLst>
                <a:ext uri="{FF2B5EF4-FFF2-40B4-BE49-F238E27FC236}">
                  <a16:creationId xmlns:a16="http://schemas.microsoft.com/office/drawing/2014/main" id="{FCA2D01A-48EC-8544-9EA9-F53CBB0235D5}"/>
                </a:ext>
              </a:extLst>
            </p:cNvPr>
            <p:cNvPicPr>
              <a:picLocks noChangeAspect="1"/>
            </p:cNvPicPr>
            <p:nvPr userDrawn="1"/>
          </p:nvPicPr>
          <p:blipFill>
            <a:blip r:embed="rId4"/>
            <a:stretch>
              <a:fillRect/>
            </a:stretch>
          </p:blipFill>
          <p:spPr>
            <a:xfrm>
              <a:off x="5651548" y="4837288"/>
              <a:ext cx="264087" cy="219643"/>
            </a:xfrm>
            <a:prstGeom prst="rect">
              <a:avLst/>
            </a:prstGeom>
          </p:spPr>
        </p:pic>
        <p:pic>
          <p:nvPicPr>
            <p:cNvPr id="10" name="Picture 9">
              <a:extLst>
                <a:ext uri="{FF2B5EF4-FFF2-40B4-BE49-F238E27FC236}">
                  <a16:creationId xmlns:a16="http://schemas.microsoft.com/office/drawing/2014/main" id="{83180180-65CA-C447-8C72-468BD8975475}"/>
                </a:ext>
              </a:extLst>
            </p:cNvPr>
            <p:cNvPicPr>
              <a:picLocks noChangeAspect="1"/>
            </p:cNvPicPr>
            <p:nvPr userDrawn="1"/>
          </p:nvPicPr>
          <p:blipFill>
            <a:blip r:embed="rId5"/>
            <a:stretch>
              <a:fillRect/>
            </a:stretch>
          </p:blipFill>
          <p:spPr>
            <a:xfrm>
              <a:off x="5281981" y="4828992"/>
              <a:ext cx="236236" cy="236236"/>
            </a:xfrm>
            <a:prstGeom prst="rect">
              <a:avLst/>
            </a:prstGeom>
          </p:spPr>
        </p:pic>
        <p:pic>
          <p:nvPicPr>
            <p:cNvPr id="12" name="Picture 11">
              <a:extLst>
                <a:ext uri="{FF2B5EF4-FFF2-40B4-BE49-F238E27FC236}">
                  <a16:creationId xmlns:a16="http://schemas.microsoft.com/office/drawing/2014/main" id="{E32B75A8-6F21-094A-8E16-782F041E0D8B}"/>
                </a:ext>
              </a:extLst>
            </p:cNvPr>
            <p:cNvPicPr>
              <a:picLocks noChangeAspect="1"/>
            </p:cNvPicPr>
            <p:nvPr userDrawn="1"/>
          </p:nvPicPr>
          <p:blipFill>
            <a:blip r:embed="rId6"/>
            <a:stretch>
              <a:fillRect/>
            </a:stretch>
          </p:blipFill>
          <p:spPr>
            <a:xfrm>
              <a:off x="6048966" y="4846320"/>
              <a:ext cx="218908" cy="218908"/>
            </a:xfrm>
            <a:prstGeom prst="rect">
              <a:avLst/>
            </a:prstGeom>
          </p:spPr>
        </p:pic>
        <p:pic>
          <p:nvPicPr>
            <p:cNvPr id="13" name="Picture 12">
              <a:extLst>
                <a:ext uri="{FF2B5EF4-FFF2-40B4-BE49-F238E27FC236}">
                  <a16:creationId xmlns:a16="http://schemas.microsoft.com/office/drawing/2014/main" id="{AACF252A-53B3-4E41-ADE1-608604DED920}"/>
                </a:ext>
              </a:extLst>
            </p:cNvPr>
            <p:cNvPicPr>
              <a:picLocks noChangeAspect="1"/>
            </p:cNvPicPr>
            <p:nvPr userDrawn="1"/>
          </p:nvPicPr>
          <p:blipFill>
            <a:blip r:embed="rId7"/>
            <a:stretch>
              <a:fillRect/>
            </a:stretch>
          </p:blipFill>
          <p:spPr>
            <a:xfrm>
              <a:off x="6401205" y="4859893"/>
              <a:ext cx="205335" cy="205335"/>
            </a:xfrm>
            <a:prstGeom prst="rect">
              <a:avLst/>
            </a:prstGeom>
          </p:spPr>
        </p:pic>
        <p:pic>
          <p:nvPicPr>
            <p:cNvPr id="15" name="Picture 14">
              <a:extLst>
                <a:ext uri="{FF2B5EF4-FFF2-40B4-BE49-F238E27FC236}">
                  <a16:creationId xmlns:a16="http://schemas.microsoft.com/office/drawing/2014/main" id="{94B2E6FB-847A-C846-A69F-4C41DF40A214}"/>
                </a:ext>
              </a:extLst>
            </p:cNvPr>
            <p:cNvPicPr>
              <a:picLocks noChangeAspect="1"/>
            </p:cNvPicPr>
            <p:nvPr userDrawn="1"/>
          </p:nvPicPr>
          <p:blipFill>
            <a:blip r:embed="rId8"/>
            <a:stretch>
              <a:fillRect/>
            </a:stretch>
          </p:blipFill>
          <p:spPr>
            <a:xfrm>
              <a:off x="4864100" y="4855247"/>
              <a:ext cx="296937" cy="209981"/>
            </a:xfrm>
            <a:prstGeom prst="rect">
              <a:avLst/>
            </a:prstGeom>
          </p:spPr>
        </p:pic>
        <p:pic>
          <p:nvPicPr>
            <p:cNvPr id="18" name="Picture 17">
              <a:extLst>
                <a:ext uri="{FF2B5EF4-FFF2-40B4-BE49-F238E27FC236}">
                  <a16:creationId xmlns:a16="http://schemas.microsoft.com/office/drawing/2014/main" id="{182C750E-8E6B-7E44-9F33-2740B3FE5F6C}"/>
                </a:ext>
              </a:extLst>
            </p:cNvPr>
            <p:cNvPicPr>
              <a:picLocks noChangeAspect="1"/>
            </p:cNvPicPr>
            <p:nvPr userDrawn="1"/>
          </p:nvPicPr>
          <p:blipFill>
            <a:blip r:embed="rId9"/>
            <a:stretch>
              <a:fillRect/>
            </a:stretch>
          </p:blipFill>
          <p:spPr>
            <a:xfrm>
              <a:off x="6739871" y="4859238"/>
              <a:ext cx="193071" cy="193071"/>
            </a:xfrm>
            <a:prstGeom prst="rect">
              <a:avLst/>
            </a:prstGeom>
          </p:spPr>
        </p:pic>
      </p:grpSp>
      <p:sp>
        <p:nvSpPr>
          <p:cNvPr id="20" name="TextBox 19">
            <a:extLst>
              <a:ext uri="{FF2B5EF4-FFF2-40B4-BE49-F238E27FC236}">
                <a16:creationId xmlns:a16="http://schemas.microsoft.com/office/drawing/2014/main" id="{2179479C-0F44-7A45-AA75-6A858C230627}"/>
              </a:ext>
            </a:extLst>
          </p:cNvPr>
          <p:cNvSpPr txBox="1"/>
          <p:nvPr userDrawn="1"/>
        </p:nvSpPr>
        <p:spPr>
          <a:xfrm>
            <a:off x="3839977" y="5124716"/>
            <a:ext cx="4512039" cy="292388"/>
          </a:xfrm>
          <a:prstGeom prst="rect">
            <a:avLst/>
          </a:prstGeom>
          <a:noFill/>
        </p:spPr>
        <p:txBody>
          <a:bodyPr wrap="square" rtlCol="0">
            <a:spAutoFit/>
          </a:bodyPr>
          <a:lstStyle/>
          <a:p>
            <a:pPr algn="ctr"/>
            <a:r>
              <a:rPr lang="fi-FI" sz="1300" b="0" i="0" dirty="0">
                <a:solidFill>
                  <a:schemeClr val="bg1"/>
                </a:solidFill>
                <a:latin typeface="Neue Haas Unica W1G" panose="020B0504030206020203" pitchFamily="34" charset="0"/>
              </a:rPr>
              <a:t>@</a:t>
            </a:r>
            <a:r>
              <a:rPr lang="fi-FI" sz="1300" b="0" i="0" dirty="0" err="1">
                <a:solidFill>
                  <a:schemeClr val="bg1"/>
                </a:solidFill>
                <a:latin typeface="Neue Haas Unica W1G" panose="020B0504030206020203" pitchFamily="34" charset="0"/>
              </a:rPr>
              <a:t>aikakausmedia</a:t>
            </a:r>
            <a:endParaRPr lang="en-FI" sz="1300" b="0" i="0" dirty="0">
              <a:solidFill>
                <a:schemeClr val="bg1"/>
              </a:solidFill>
              <a:latin typeface="Neue Haas Unica W1G" panose="020B0504030206020203" pitchFamily="34" charset="0"/>
            </a:endParaRPr>
          </a:p>
        </p:txBody>
      </p:sp>
      <p:pic>
        <p:nvPicPr>
          <p:cNvPr id="16" name="Picture 15">
            <a:extLst>
              <a:ext uri="{FF2B5EF4-FFF2-40B4-BE49-F238E27FC236}">
                <a16:creationId xmlns:a16="http://schemas.microsoft.com/office/drawing/2014/main" id="{B6C5B4B8-E971-DE4C-87F0-64091756B9C3}"/>
              </a:ext>
            </a:extLst>
          </p:cNvPr>
          <p:cNvPicPr>
            <a:picLocks noChangeAspect="1"/>
          </p:cNvPicPr>
          <p:nvPr userDrawn="1"/>
        </p:nvPicPr>
        <p:blipFill>
          <a:blip r:embed="rId10"/>
          <a:stretch>
            <a:fillRect/>
          </a:stretch>
        </p:blipFill>
        <p:spPr>
          <a:xfrm>
            <a:off x="5264517" y="5982271"/>
            <a:ext cx="1697189" cy="166595"/>
          </a:xfrm>
          <a:prstGeom prst="rect">
            <a:avLst/>
          </a:prstGeom>
        </p:spPr>
      </p:pic>
    </p:spTree>
    <p:extLst>
      <p:ext uri="{BB962C8B-B14F-4D97-AF65-F5344CB8AC3E}">
        <p14:creationId xmlns:p14="http://schemas.microsoft.com/office/powerpoint/2010/main" val="313285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tsikko + taulukko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A06007-980B-2142-9A76-6C10782CC692}"/>
              </a:ext>
            </a:extLst>
          </p:cNvPr>
          <p:cNvSpPr/>
          <p:nvPr/>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sp>
        <p:nvSpPr>
          <p:cNvPr id="2" name="Title 1">
            <a:extLst>
              <a:ext uri="{FF2B5EF4-FFF2-40B4-BE49-F238E27FC236}">
                <a16:creationId xmlns:a16="http://schemas.microsoft.com/office/drawing/2014/main" id="{6B40C94C-A49F-5948-89AC-7EBDD1E88CFB}"/>
              </a:ext>
            </a:extLst>
          </p:cNvPr>
          <p:cNvSpPr>
            <a:spLocks noGrp="1"/>
          </p:cNvSpPr>
          <p:nvPr>
            <p:ph type="title"/>
          </p:nvPr>
        </p:nvSpPr>
        <p:spPr>
          <a:xfrm>
            <a:off x="0" y="229200"/>
            <a:ext cx="7599405" cy="1325563"/>
          </a:xfrm>
        </p:spPr>
        <p:txBody>
          <a:bodyPr/>
          <a:lstStyle>
            <a:lvl1pPr algn="ctr">
              <a:defRPr sz="3500">
                <a:latin typeface="Canela Medium" pitchFamily="2" charset="77"/>
              </a:defRPr>
            </a:lvl1pPr>
          </a:lstStyle>
          <a:p>
            <a:r>
              <a:rPr lang="en-US"/>
              <a:t>Click to edit Master title style</a:t>
            </a:r>
            <a:endParaRPr lang="en-FI" dirty="0"/>
          </a:p>
        </p:txBody>
      </p:sp>
      <p:cxnSp>
        <p:nvCxnSpPr>
          <p:cNvPr id="7" name="Straight Connector 6">
            <a:extLst>
              <a:ext uri="{FF2B5EF4-FFF2-40B4-BE49-F238E27FC236}">
                <a16:creationId xmlns:a16="http://schemas.microsoft.com/office/drawing/2014/main" id="{5F126362-C5A2-764A-B413-41408644FDDF}"/>
              </a:ext>
            </a:extLst>
          </p:cNvPr>
          <p:cNvCxnSpPr>
            <a:cxnSpLocks/>
          </p:cNvCxnSpPr>
          <p:nvPr/>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D82E640B-127A-8143-BC78-FEA7DC0E1F49}"/>
              </a:ext>
            </a:extLst>
          </p:cNvPr>
          <p:cNvSpPr>
            <a:spLocks noGrp="1"/>
          </p:cNvSpPr>
          <p:nvPr>
            <p:ph sz="quarter" idx="11"/>
          </p:nvPr>
        </p:nvSpPr>
        <p:spPr>
          <a:xfrm>
            <a:off x="789623" y="2146246"/>
            <a:ext cx="6020160" cy="3344947"/>
          </a:xfrm>
        </p:spPr>
        <p:txBody>
          <a:bodyPr/>
          <a:lstStyle>
            <a:lvl1pPr>
              <a:buNone/>
              <a:defRPr/>
            </a:lvl1pPr>
          </a:lstStyle>
          <a:p>
            <a:pPr lvl="0"/>
            <a:r>
              <a:rPr lang="en-US"/>
              <a:t>Click to edit Master text styles</a:t>
            </a:r>
          </a:p>
        </p:txBody>
      </p:sp>
      <p:sp>
        <p:nvSpPr>
          <p:cNvPr id="9" name="Text Placeholder 3">
            <a:extLst>
              <a:ext uri="{FF2B5EF4-FFF2-40B4-BE49-F238E27FC236}">
                <a16:creationId xmlns:a16="http://schemas.microsoft.com/office/drawing/2014/main" id="{4FB3F6A1-9752-F848-A102-0EAD89C36F5D}"/>
              </a:ext>
            </a:extLst>
          </p:cNvPr>
          <p:cNvSpPr>
            <a:spLocks noGrp="1"/>
          </p:cNvSpPr>
          <p:nvPr>
            <p:ph type="body" sz="half" idx="2"/>
          </p:nvPr>
        </p:nvSpPr>
        <p:spPr>
          <a:xfrm>
            <a:off x="8065850" y="1912925"/>
            <a:ext cx="3659703" cy="3811588"/>
          </a:xfrm>
        </p:spPr>
        <p:txBody>
          <a:bodyPr/>
          <a:lstStyle>
            <a:lvl1pPr marL="0" indent="0">
              <a:lnSpc>
                <a:spcPct val="12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3" name="Picture 12">
            <a:extLst>
              <a:ext uri="{FF2B5EF4-FFF2-40B4-BE49-F238E27FC236}">
                <a16:creationId xmlns:a16="http://schemas.microsoft.com/office/drawing/2014/main" id="{818DF08B-3530-C541-8E8B-47BED9E4E10B}"/>
              </a:ext>
            </a:extLst>
          </p:cNvPr>
          <p:cNvPicPr>
            <a:picLocks noChangeAspect="1"/>
          </p:cNvPicPr>
          <p:nvPr/>
        </p:nvPicPr>
        <p:blipFill>
          <a:blip r:embed="rId2"/>
          <a:stretch>
            <a:fillRect/>
          </a:stretch>
        </p:blipFill>
        <p:spPr>
          <a:xfrm>
            <a:off x="10064074" y="6389170"/>
            <a:ext cx="1845645" cy="139055"/>
          </a:xfrm>
          <a:prstGeom prst="rect">
            <a:avLst/>
          </a:prstGeom>
        </p:spPr>
      </p:pic>
      <p:pic>
        <p:nvPicPr>
          <p:cNvPr id="12" name="Picture 11">
            <a:extLst>
              <a:ext uri="{FF2B5EF4-FFF2-40B4-BE49-F238E27FC236}">
                <a16:creationId xmlns:a16="http://schemas.microsoft.com/office/drawing/2014/main" id="{A4248306-20CD-9745-A1FE-4E5BD119D023}"/>
              </a:ext>
            </a:extLst>
          </p:cNvPr>
          <p:cNvPicPr>
            <a:picLocks noChangeAspect="1"/>
          </p:cNvPicPr>
          <p:nvPr/>
        </p:nvPicPr>
        <p:blipFill>
          <a:blip r:embed="rId3"/>
          <a:stretch>
            <a:fillRect/>
          </a:stretch>
        </p:blipFill>
        <p:spPr>
          <a:xfrm>
            <a:off x="282281" y="6384907"/>
            <a:ext cx="1503458" cy="147579"/>
          </a:xfrm>
          <a:prstGeom prst="rect">
            <a:avLst/>
          </a:prstGeom>
        </p:spPr>
      </p:pic>
      <p:sp>
        <p:nvSpPr>
          <p:cNvPr id="10" name="Rectangle 9">
            <a:extLst>
              <a:ext uri="{FF2B5EF4-FFF2-40B4-BE49-F238E27FC236}">
                <a16:creationId xmlns:a16="http://schemas.microsoft.com/office/drawing/2014/main" id="{3956948F-886D-F34E-A2E4-3D9DF87C1C1B}"/>
              </a:ext>
            </a:extLst>
          </p:cNvPr>
          <p:cNvSpPr/>
          <p:nvPr userDrawn="1"/>
        </p:nvSpPr>
        <p:spPr>
          <a:xfrm>
            <a:off x="7599405" y="0"/>
            <a:ext cx="4592594" cy="6857982"/>
          </a:xfrm>
          <a:prstGeom prst="rect">
            <a:avLst/>
          </a:prstGeom>
          <a:solidFill>
            <a:srgbClr val="9CF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b="0" i="0" dirty="0">
              <a:latin typeface="Neue Haas Unica W1G" panose="020B0504030206020203" pitchFamily="34" charset="0"/>
            </a:endParaRPr>
          </a:p>
        </p:txBody>
      </p:sp>
      <p:cxnSp>
        <p:nvCxnSpPr>
          <p:cNvPr id="14" name="Straight Connector 13">
            <a:extLst>
              <a:ext uri="{FF2B5EF4-FFF2-40B4-BE49-F238E27FC236}">
                <a16:creationId xmlns:a16="http://schemas.microsoft.com/office/drawing/2014/main" id="{968495CF-B287-8A4E-822F-1879AFBE358B}"/>
              </a:ext>
            </a:extLst>
          </p:cNvPr>
          <p:cNvCxnSpPr>
            <a:cxnSpLocks/>
          </p:cNvCxnSpPr>
          <p:nvPr userDrawn="1"/>
        </p:nvCxnSpPr>
        <p:spPr>
          <a:xfrm>
            <a:off x="602312" y="1366807"/>
            <a:ext cx="63421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C1CC8E7-D9D9-5F41-8C20-4794D1CCBF05}"/>
              </a:ext>
            </a:extLst>
          </p:cNvPr>
          <p:cNvPicPr>
            <a:picLocks noChangeAspect="1"/>
          </p:cNvPicPr>
          <p:nvPr userDrawn="1"/>
        </p:nvPicPr>
        <p:blipFill>
          <a:blip r:embed="rId2"/>
          <a:stretch>
            <a:fillRect/>
          </a:stretch>
        </p:blipFill>
        <p:spPr>
          <a:xfrm>
            <a:off x="10064074" y="6389170"/>
            <a:ext cx="1845645" cy="139055"/>
          </a:xfrm>
          <a:prstGeom prst="rect">
            <a:avLst/>
          </a:prstGeom>
        </p:spPr>
      </p:pic>
    </p:spTree>
    <p:extLst>
      <p:ext uri="{BB962C8B-B14F-4D97-AF65-F5344CB8AC3E}">
        <p14:creationId xmlns:p14="http://schemas.microsoft.com/office/powerpoint/2010/main" val="345150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elkkä teksti 1">
    <p:bg>
      <p:bgPr>
        <a:solidFill>
          <a:srgbClr val="00264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6F28AA3-49D3-B841-9A4C-2BA029B0C97B}"/>
              </a:ext>
            </a:extLst>
          </p:cNvPr>
          <p:cNvSpPr>
            <a:spLocks noGrp="1"/>
          </p:cNvSpPr>
          <p:nvPr>
            <p:ph type="title"/>
          </p:nvPr>
        </p:nvSpPr>
        <p:spPr>
          <a:xfrm>
            <a:off x="838200" y="1242393"/>
            <a:ext cx="10515600" cy="1292086"/>
          </a:xfrm>
        </p:spPr>
        <p:txBody>
          <a:bodyPr/>
          <a:lstStyle>
            <a:lvl1pPr algn="ctr">
              <a:defRPr sz="6000">
                <a:solidFill>
                  <a:srgbClr val="9CFFF8"/>
                </a:solidFill>
                <a:latin typeface="Clattering" pitchFamily="2" charset="0"/>
              </a:defRPr>
            </a:lvl1pPr>
          </a:lstStyle>
          <a:p>
            <a:r>
              <a:rPr lang="en-US"/>
              <a:t>Click to edit Master title style</a:t>
            </a:r>
            <a:endParaRPr lang="en-FI" dirty="0"/>
          </a:p>
        </p:txBody>
      </p:sp>
      <p:sp>
        <p:nvSpPr>
          <p:cNvPr id="5" name="Content Placeholder 2">
            <a:extLst>
              <a:ext uri="{FF2B5EF4-FFF2-40B4-BE49-F238E27FC236}">
                <a16:creationId xmlns:a16="http://schemas.microsoft.com/office/drawing/2014/main" id="{D4064BFC-CF3F-C74E-8F1F-09A14FDA4069}"/>
              </a:ext>
            </a:extLst>
          </p:cNvPr>
          <p:cNvSpPr>
            <a:spLocks noGrp="1"/>
          </p:cNvSpPr>
          <p:nvPr>
            <p:ph idx="11"/>
          </p:nvPr>
        </p:nvSpPr>
        <p:spPr>
          <a:xfrm>
            <a:off x="1689706" y="2483610"/>
            <a:ext cx="8824801" cy="3131997"/>
          </a:xfrm>
        </p:spPr>
        <p:txBody>
          <a:bodyPr/>
          <a:lstStyle>
            <a:lvl1pPr algn="ctr">
              <a:lnSpc>
                <a:spcPct val="120000"/>
              </a:lnSpc>
              <a:buFontTx/>
              <a:buNone/>
              <a:defRPr sz="2200" b="0" i="0">
                <a:solidFill>
                  <a:schemeClr val="bg1"/>
                </a:solidFill>
                <a:latin typeface="Neue Haas Unica W1G Light" panose="020B0404030206020203" pitchFamily="34" charset="0"/>
              </a:defRPr>
            </a:lvl1pPr>
            <a:lvl2pPr algn="ctr">
              <a:lnSpc>
                <a:spcPct val="120000"/>
              </a:lnSpc>
              <a:buFontTx/>
              <a:buNone/>
              <a:defRPr sz="3000" b="0" i="0">
                <a:solidFill>
                  <a:schemeClr val="bg1"/>
                </a:solidFill>
                <a:latin typeface="Neue Haas Unica W1G Light" panose="020B0404030206020203" pitchFamily="34" charset="0"/>
              </a:defRPr>
            </a:lvl2pPr>
            <a:lvl3pPr algn="ctr">
              <a:lnSpc>
                <a:spcPct val="120000"/>
              </a:lnSpc>
              <a:buFontTx/>
              <a:buNone/>
              <a:defRPr sz="3000" b="0" i="0">
                <a:solidFill>
                  <a:schemeClr val="bg1"/>
                </a:solidFill>
                <a:latin typeface="Neue Haas Unica W1G Light" panose="020B0404030206020203" pitchFamily="34" charset="0"/>
              </a:defRPr>
            </a:lvl3pPr>
            <a:lvl4pPr>
              <a:defRPr sz="2000" b="0" i="0">
                <a:solidFill>
                  <a:srgbClr val="002649"/>
                </a:solidFill>
                <a:latin typeface="Neue Haas Unica W1G Light" panose="020B0404030206020203" pitchFamily="34" charset="0"/>
              </a:defRPr>
            </a:lvl4pPr>
            <a:lvl5pPr>
              <a:defRPr sz="2000" b="0" i="0">
                <a:solidFill>
                  <a:srgbClr val="002649"/>
                </a:solidFill>
                <a:latin typeface="Neue Haas Unica W1G Light" panose="020B0404030206020203" pitchFamily="34" charset="0"/>
              </a:defRPr>
            </a:lvl5pPr>
            <a:lvl6pPr>
              <a:defRPr sz="2000"/>
            </a:lvl6pPr>
            <a:lvl7pPr>
              <a:defRPr sz="2000"/>
            </a:lvl7pPr>
            <a:lvl8pPr>
              <a:defRPr sz="2000"/>
            </a:lvl8pPr>
            <a:lvl9pPr>
              <a:defRPr sz="2000"/>
            </a:lvl9pPr>
          </a:lstStyle>
          <a:p>
            <a:pPr lvl="0"/>
            <a:r>
              <a:rPr lang="en-US"/>
              <a:t>Click to edit Master text styles</a:t>
            </a:r>
          </a:p>
        </p:txBody>
      </p:sp>
      <p:pic>
        <p:nvPicPr>
          <p:cNvPr id="7" name="Picture 6">
            <a:extLst>
              <a:ext uri="{FF2B5EF4-FFF2-40B4-BE49-F238E27FC236}">
                <a16:creationId xmlns:a16="http://schemas.microsoft.com/office/drawing/2014/main" id="{1B36D8F9-B370-1A4C-BDFF-A2B6637354E2}"/>
              </a:ext>
            </a:extLst>
          </p:cNvPr>
          <p:cNvPicPr>
            <a:picLocks noChangeAspect="1"/>
          </p:cNvPicPr>
          <p:nvPr/>
        </p:nvPicPr>
        <p:blipFill>
          <a:blip r:embed="rId2"/>
          <a:stretch>
            <a:fillRect/>
          </a:stretch>
        </p:blipFill>
        <p:spPr>
          <a:xfrm>
            <a:off x="10044529" y="6390396"/>
            <a:ext cx="1829365" cy="137829"/>
          </a:xfrm>
          <a:prstGeom prst="rect">
            <a:avLst/>
          </a:prstGeom>
        </p:spPr>
      </p:pic>
      <p:pic>
        <p:nvPicPr>
          <p:cNvPr id="10" name="Picture 9">
            <a:extLst>
              <a:ext uri="{FF2B5EF4-FFF2-40B4-BE49-F238E27FC236}">
                <a16:creationId xmlns:a16="http://schemas.microsoft.com/office/drawing/2014/main" id="{A36FACA4-675F-2C43-9227-BCCC792E89DD}"/>
              </a:ext>
            </a:extLst>
          </p:cNvPr>
          <p:cNvPicPr>
            <a:picLocks noChangeAspect="1"/>
          </p:cNvPicPr>
          <p:nvPr userDrawn="1"/>
        </p:nvPicPr>
        <p:blipFill>
          <a:blip r:embed="rId3"/>
          <a:stretch>
            <a:fillRect/>
          </a:stretch>
        </p:blipFill>
        <p:spPr>
          <a:xfrm>
            <a:off x="318106" y="6383715"/>
            <a:ext cx="1467633" cy="144062"/>
          </a:xfrm>
          <a:prstGeom prst="rect">
            <a:avLst/>
          </a:prstGeom>
        </p:spPr>
      </p:pic>
      <p:sp>
        <p:nvSpPr>
          <p:cNvPr id="11" name="Subtitle 2">
            <a:extLst>
              <a:ext uri="{FF2B5EF4-FFF2-40B4-BE49-F238E27FC236}">
                <a16:creationId xmlns:a16="http://schemas.microsoft.com/office/drawing/2014/main" id="{5BE251F2-BFC8-C741-B7B4-2612AC8730C2}"/>
              </a:ext>
            </a:extLst>
          </p:cNvPr>
          <p:cNvSpPr txBox="1">
            <a:spLocks/>
          </p:cNvSpPr>
          <p:nvPr userDrawn="1"/>
        </p:nvSpPr>
        <p:spPr>
          <a:xfrm>
            <a:off x="25401" y="6394431"/>
            <a:ext cx="12192000" cy="16659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a:t>ADAM – </a:t>
            </a:r>
            <a:r>
              <a:rPr lang="en-US" sz="1200" dirty="0" err="1"/>
              <a:t>ammatti</a:t>
            </a:r>
            <a:r>
              <a:rPr lang="en-US" sz="1200" dirty="0"/>
              <a:t>- ja järjestömediatutkimus 2021</a:t>
            </a:r>
            <a:endParaRPr lang="en-FI" sz="1200" dirty="0"/>
          </a:p>
        </p:txBody>
      </p:sp>
    </p:spTree>
    <p:extLst>
      <p:ext uri="{BB962C8B-B14F-4D97-AF65-F5344CB8AC3E}">
        <p14:creationId xmlns:p14="http://schemas.microsoft.com/office/powerpoint/2010/main" val="125957622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49EBF-CEF6-E44B-B0A4-3E1C327906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dirty="0"/>
          </a:p>
        </p:txBody>
      </p:sp>
      <p:sp>
        <p:nvSpPr>
          <p:cNvPr id="3" name="Text Placeholder 2">
            <a:extLst>
              <a:ext uri="{FF2B5EF4-FFF2-40B4-BE49-F238E27FC236}">
                <a16:creationId xmlns:a16="http://schemas.microsoft.com/office/drawing/2014/main" id="{D4CA5092-7646-5547-A70B-476FB0726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dirty="0"/>
          </a:p>
        </p:txBody>
      </p:sp>
    </p:spTree>
    <p:extLst>
      <p:ext uri="{BB962C8B-B14F-4D97-AF65-F5344CB8AC3E}">
        <p14:creationId xmlns:p14="http://schemas.microsoft.com/office/powerpoint/2010/main" val="1642272307"/>
      </p:ext>
    </p:extLst>
  </p:cSld>
  <p:clrMap bg1="lt1" tx1="dk1" bg2="lt2" tx2="dk2" accent1="accent1" accent2="accent2" accent3="accent3" accent4="accent4" accent5="accent5" accent6="accent6" hlink="hlink" folHlink="folHlink"/>
  <p:sldLayoutIdLst>
    <p:sldLayoutId id="2147483694" r:id="rId1"/>
    <p:sldLayoutId id="2147483730" r:id="rId2"/>
    <p:sldLayoutId id="2147483731" r:id="rId3"/>
    <p:sldLayoutId id="2147483695" r:id="rId4"/>
    <p:sldLayoutId id="2147483696" r:id="rId5"/>
    <p:sldLayoutId id="2147483697" r:id="rId6"/>
    <p:sldLayoutId id="2147483698" r:id="rId7"/>
    <p:sldLayoutId id="2147483699" r:id="rId8"/>
    <p:sldLayoutId id="2147483700" r:id="rId9"/>
    <p:sldLayoutId id="2147483732"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33" r:id="rId33"/>
    <p:sldLayoutId id="2147483734" r:id="rId34"/>
    <p:sldLayoutId id="2147483723" r:id="rId35"/>
    <p:sldLayoutId id="2147483724" r:id="rId36"/>
    <p:sldLayoutId id="2147483725" r:id="rId37"/>
    <p:sldLayoutId id="2147483726" r:id="rId38"/>
    <p:sldLayoutId id="2147483727" r:id="rId39"/>
    <p:sldLayoutId id="2147483728" r:id="rId40"/>
    <p:sldLayoutId id="2147483729" r:id="rId41"/>
    <p:sldLayoutId id="2147483649" r:id="rId42"/>
    <p:sldLayoutId id="2147483660" r:id="rId43"/>
    <p:sldLayoutId id="2147483654" r:id="rId44"/>
    <p:sldLayoutId id="2147483677" r:id="rId45"/>
    <p:sldLayoutId id="2147483684" r:id="rId46"/>
    <p:sldLayoutId id="2147483679" r:id="rId47"/>
    <p:sldLayoutId id="2147483663" r:id="rId48"/>
    <p:sldLayoutId id="2147483667" r:id="rId49"/>
    <p:sldLayoutId id="2147483676" r:id="rId50"/>
    <p:sldLayoutId id="2147483664" r:id="rId51"/>
    <p:sldLayoutId id="2147483680" r:id="rId52"/>
    <p:sldLayoutId id="2147483678" r:id="rId53"/>
    <p:sldLayoutId id="2147483691" r:id="rId54"/>
    <p:sldLayoutId id="2147483685" r:id="rId55"/>
    <p:sldLayoutId id="2147483687" r:id="rId56"/>
    <p:sldLayoutId id="2147483661" r:id="rId57"/>
    <p:sldLayoutId id="2147483681" r:id="rId58"/>
    <p:sldLayoutId id="2147483662" r:id="rId59"/>
    <p:sldLayoutId id="2147483686" r:id="rId60"/>
    <p:sldLayoutId id="2147483689" r:id="rId61"/>
    <p:sldLayoutId id="2147483665" r:id="rId62"/>
    <p:sldLayoutId id="2147483657" r:id="rId63"/>
    <p:sldLayoutId id="2147483674" r:id="rId64"/>
    <p:sldLayoutId id="2147483666" r:id="rId65"/>
    <p:sldLayoutId id="2147483675" r:id="rId66"/>
    <p:sldLayoutId id="2147483670" r:id="rId67"/>
    <p:sldLayoutId id="2147483668" r:id="rId68"/>
    <p:sldLayoutId id="2147483683" r:id="rId69"/>
    <p:sldLayoutId id="2147483669" r:id="rId70"/>
    <p:sldLayoutId id="2147483682" r:id="rId71"/>
    <p:sldLayoutId id="2147483672" r:id="rId72"/>
    <p:sldLayoutId id="2147483673" r:id="rId73"/>
    <p:sldLayoutId id="2147483655" r:id="rId74"/>
    <p:sldLayoutId id="2147483671" r:id="rId75"/>
  </p:sldLayoutIdLst>
  <p:hf sldNum="0" hdr="0" ftr="0"/>
  <p:txStyles>
    <p:titleStyle>
      <a:lvl1pPr algn="l" defTabSz="914400" rtl="0" eaLnBrk="1" latinLnBrk="0" hangingPunct="1">
        <a:lnSpc>
          <a:spcPct val="90000"/>
        </a:lnSpc>
        <a:spcBef>
          <a:spcPct val="0"/>
        </a:spcBef>
        <a:buNone/>
        <a:defRPr sz="4400" b="0" i="0" kern="1200">
          <a:solidFill>
            <a:schemeClr val="tx1"/>
          </a:solidFill>
          <a:latin typeface="Canel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0.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10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1.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10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2.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mailto:jukka.helske@gmail.com" TargetMode="External"/><Relationship Id="rId2" Type="http://schemas.openxmlformats.org/officeDocument/2006/relationships/hyperlink" Target="mailto:outi.itavuo@aikakausmedia.fi" TargetMode="Externa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g"/><Relationship Id="rId7" Type="http://schemas.openxmlformats.org/officeDocument/2006/relationships/image" Target="../media/image38.jpeg"/><Relationship Id="rId12"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g"/><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0" Type="http://schemas.openxmlformats.org/officeDocument/2006/relationships/image" Target="../media/image51.jpg"/><Relationship Id="rId4" Type="http://schemas.openxmlformats.org/officeDocument/2006/relationships/image" Target="../media/image45.jpg"/><Relationship Id="rId9" Type="http://schemas.openxmlformats.org/officeDocument/2006/relationships/image" Target="../media/image50.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0.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8.emf"/><Relationship Id="rId1" Type="http://schemas.openxmlformats.org/officeDocument/2006/relationships/slideLayout" Target="../slideLayouts/slideLayout29.xml"/><Relationship Id="rId5" Type="http://schemas.openxmlformats.org/officeDocument/2006/relationships/image" Target="../media/image21.emf"/><Relationship Id="rId4" Type="http://schemas.openxmlformats.org/officeDocument/2006/relationships/image" Target="../media/image55.jpg"/></Relationships>
</file>

<file path=ppt/slides/_rels/slide8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6.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9.xml"/><Relationship Id="rId5" Type="http://schemas.openxmlformats.org/officeDocument/2006/relationships/image" Target="../media/image21.emf"/><Relationship Id="rId4" Type="http://schemas.openxmlformats.org/officeDocument/2006/relationships/image" Target="../media/image18.emf"/></Relationships>
</file>

<file path=ppt/slides/_rels/slide9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59.jpg"/><Relationship Id="rId1" Type="http://schemas.openxmlformats.org/officeDocument/2006/relationships/slideLayout" Target="../slideLayouts/slideLayout29.xml"/><Relationship Id="rId5" Type="http://schemas.openxmlformats.org/officeDocument/2006/relationships/image" Target="../media/image60.jpg"/><Relationship Id="rId4" Type="http://schemas.openxmlformats.org/officeDocument/2006/relationships/image" Target="../media/image18.emf"/></Relationships>
</file>

<file path=ppt/slides/_rels/slide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1.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9.xml"/><Relationship Id="rId5" Type="http://schemas.openxmlformats.org/officeDocument/2006/relationships/image" Target="../media/image18.emf"/><Relationship Id="rId4" Type="http://schemas.openxmlformats.org/officeDocument/2006/relationships/image" Target="../media/image21.emf"/></Relationships>
</file>

<file path=ppt/slides/_rels/slide9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4.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5.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6.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7.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8.jpg"/><Relationship Id="rId1" Type="http://schemas.openxmlformats.org/officeDocument/2006/relationships/slideLayout" Target="../slideLayouts/slideLayout29.xml"/><Relationship Id="rId4" Type="http://schemas.openxmlformats.org/officeDocument/2006/relationships/image" Target="../media/image21.emf"/></Relationships>
</file>

<file path=ppt/slides/_rels/slide9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9.jpg"/><Relationship Id="rId1" Type="http://schemas.openxmlformats.org/officeDocument/2006/relationships/slideLayout" Target="../slideLayouts/slideLayout29.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blip>
          <a:srcRect/>
          <a:stretch>
            <a:fillRect/>
          </a:stretch>
        </a:blipFill>
        <a:effectLst/>
      </p:bgPr>
    </p:bg>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D86DC50A-4196-A94F-B452-F51EC2127F38}"/>
              </a:ext>
            </a:extLst>
          </p:cNvPr>
          <p:cNvSpPr>
            <a:spLocks noGrp="1"/>
          </p:cNvSpPr>
          <p:nvPr>
            <p:ph type="subTitle" idx="1"/>
          </p:nvPr>
        </p:nvSpPr>
        <p:spPr>
          <a:xfrm>
            <a:off x="0" y="2119318"/>
            <a:ext cx="12192000" cy="2619364"/>
          </a:xfrm>
        </p:spPr>
        <p:txBody>
          <a:bodyPr>
            <a:normAutofit/>
          </a:bodyPr>
          <a:lstStyle/>
          <a:p>
            <a:r>
              <a:rPr lang="fi-FI" sz="15000" dirty="0"/>
              <a:t>ADAM</a:t>
            </a:r>
          </a:p>
        </p:txBody>
      </p:sp>
      <p:sp>
        <p:nvSpPr>
          <p:cNvPr id="3" name="Subtitle 2">
            <a:extLst>
              <a:ext uri="{FF2B5EF4-FFF2-40B4-BE49-F238E27FC236}">
                <a16:creationId xmlns:a16="http://schemas.microsoft.com/office/drawing/2014/main" id="{3A4C5832-EBDA-A744-B678-3B89C045A145}"/>
              </a:ext>
            </a:extLst>
          </p:cNvPr>
          <p:cNvSpPr txBox="1">
            <a:spLocks/>
          </p:cNvSpPr>
          <p:nvPr/>
        </p:nvSpPr>
        <p:spPr>
          <a:xfrm>
            <a:off x="1887512" y="4738682"/>
            <a:ext cx="8416975" cy="80493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FI" sz="1700" dirty="0">
                <a:latin typeface="Neue Haas Unica W1G" panose="020B0504030206020203" pitchFamily="34" charset="0"/>
              </a:rPr>
              <a:t>Tutkimuskooste ammatti- ja järjestömedioiden</a:t>
            </a:r>
            <a:br>
              <a:rPr lang="en-FI" sz="1700" dirty="0">
                <a:latin typeface="Neue Haas Unica W1G" panose="020B0504030206020203" pitchFamily="34" charset="0"/>
              </a:rPr>
            </a:br>
            <a:r>
              <a:rPr lang="en-FI" sz="1700" dirty="0">
                <a:latin typeface="Neue Haas Unica W1G" panose="020B0504030206020203" pitchFamily="34" charset="0"/>
              </a:rPr>
              <a:t> lukemisesta ja mainonnasta</a:t>
            </a:r>
          </a:p>
        </p:txBody>
      </p:sp>
      <p:sp>
        <p:nvSpPr>
          <p:cNvPr id="5" name="Subtitle 2">
            <a:extLst>
              <a:ext uri="{FF2B5EF4-FFF2-40B4-BE49-F238E27FC236}">
                <a16:creationId xmlns:a16="http://schemas.microsoft.com/office/drawing/2014/main" id="{A7809607-0026-314A-8D68-61117F8372F6}"/>
              </a:ext>
            </a:extLst>
          </p:cNvPr>
          <p:cNvSpPr txBox="1">
            <a:spLocks/>
          </p:cNvSpPr>
          <p:nvPr/>
        </p:nvSpPr>
        <p:spPr>
          <a:xfrm>
            <a:off x="0" y="6272012"/>
            <a:ext cx="12192000" cy="29621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FI" sz="1500" dirty="0">
                <a:latin typeface="Neue Haas Unica W1G" panose="020B0504030206020203" pitchFamily="34" charset="0"/>
              </a:rPr>
              <a:t>2021</a:t>
            </a:r>
          </a:p>
        </p:txBody>
      </p:sp>
    </p:spTree>
    <p:extLst>
      <p:ext uri="{BB962C8B-B14F-4D97-AF65-F5344CB8AC3E}">
        <p14:creationId xmlns:p14="http://schemas.microsoft.com/office/powerpoint/2010/main" val="79482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0ABA86-D74A-DA41-8BDB-67EDDBE9A1B2}"/>
              </a:ext>
            </a:extLst>
          </p:cNvPr>
          <p:cNvSpPr>
            <a:spLocks noGrp="1"/>
          </p:cNvSpPr>
          <p:nvPr>
            <p:ph idx="11"/>
          </p:nvPr>
        </p:nvSpPr>
        <p:spPr>
          <a:xfrm>
            <a:off x="1689706" y="3717515"/>
            <a:ext cx="8824801" cy="1908393"/>
          </a:xfrm>
        </p:spPr>
        <p:txBody>
          <a:bodyPr anchor="ctr">
            <a:normAutofit/>
          </a:bodyPr>
          <a:lstStyle/>
          <a:p>
            <a:pPr marL="0" indent="0"/>
            <a:r>
              <a:rPr lang="fi-FI" sz="1800" dirty="0"/>
              <a:t>Tutkimukset toteutettiin joulukuun 2020 ja huhtikuun 2021 välisenä aikana. </a:t>
            </a:r>
          </a:p>
          <a:p>
            <a:pPr marL="0" indent="0"/>
            <a:r>
              <a:rPr lang="fi-FI" sz="1800" dirty="0"/>
              <a:t>Tutkimustapa oli nettikysely kunkin median lukijoille. </a:t>
            </a:r>
          </a:p>
          <a:p>
            <a:pPr marL="0" indent="0"/>
            <a:r>
              <a:rPr lang="fi-FI" sz="1800" dirty="0"/>
              <a:t>Toteuttaja: </a:t>
            </a:r>
            <a:r>
              <a:rPr lang="fi-FI" sz="1800" dirty="0">
                <a:latin typeface="Neue Haas Unica W1G Medium" panose="020B0504030206020203" pitchFamily="34" charset="0"/>
              </a:rPr>
              <a:t>JHelske Research  </a:t>
            </a:r>
            <a:r>
              <a:rPr lang="fi-FI" sz="1800" dirty="0"/>
              <a:t>|  tilaaja: </a:t>
            </a:r>
            <a:r>
              <a:rPr lang="fi-FI" sz="1800" dirty="0">
                <a:latin typeface="Neue Haas Unica W1G Medium" panose="020B0504030206020203" pitchFamily="34" charset="0"/>
              </a:rPr>
              <a:t>Aikakausmedia</a:t>
            </a:r>
          </a:p>
        </p:txBody>
      </p:sp>
      <p:sp>
        <p:nvSpPr>
          <p:cNvPr id="8" name="Title 5">
            <a:extLst>
              <a:ext uri="{FF2B5EF4-FFF2-40B4-BE49-F238E27FC236}">
                <a16:creationId xmlns:a16="http://schemas.microsoft.com/office/drawing/2014/main" id="{478ADB49-D976-3349-AAD5-9A3B601DAC59}"/>
              </a:ext>
            </a:extLst>
          </p:cNvPr>
          <p:cNvSpPr>
            <a:spLocks noGrp="1"/>
          </p:cNvSpPr>
          <p:nvPr>
            <p:ph type="title"/>
          </p:nvPr>
        </p:nvSpPr>
        <p:spPr>
          <a:xfrm>
            <a:off x="0" y="784571"/>
            <a:ext cx="12192000" cy="1292086"/>
          </a:xfrm>
        </p:spPr>
        <p:txBody>
          <a:bodyPr>
            <a:noAutofit/>
          </a:bodyPr>
          <a:lstStyle/>
          <a:p>
            <a:r>
              <a:rPr lang="fi-FI" sz="9000" dirty="0">
                <a:solidFill>
                  <a:schemeClr val="bg1"/>
                </a:solidFill>
                <a:latin typeface="Canela Medium" pitchFamily="2" charset="77"/>
              </a:rPr>
              <a:t>20</a:t>
            </a:r>
            <a:r>
              <a:rPr lang="fi-FI" sz="5000" dirty="0">
                <a:latin typeface="Canela Medium" pitchFamily="2" charset="77"/>
              </a:rPr>
              <a:t> </a:t>
            </a:r>
            <a:r>
              <a:rPr lang="fi-FI" sz="4500" dirty="0">
                <a:latin typeface="Canela Medium" pitchFamily="2" charset="77"/>
              </a:rPr>
              <a:t>tutkittua ammatti- ja järjestömediaa</a:t>
            </a:r>
          </a:p>
        </p:txBody>
      </p:sp>
      <p:sp>
        <p:nvSpPr>
          <p:cNvPr id="9" name="Title 5">
            <a:extLst>
              <a:ext uri="{FF2B5EF4-FFF2-40B4-BE49-F238E27FC236}">
                <a16:creationId xmlns:a16="http://schemas.microsoft.com/office/drawing/2014/main" id="{B6900F04-572D-A941-B229-8EB719CE5DD4}"/>
              </a:ext>
            </a:extLst>
          </p:cNvPr>
          <p:cNvSpPr txBox="1">
            <a:spLocks/>
          </p:cNvSpPr>
          <p:nvPr/>
        </p:nvSpPr>
        <p:spPr>
          <a:xfrm>
            <a:off x="0" y="1929538"/>
            <a:ext cx="12192000" cy="10768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0" i="0" kern="1200">
                <a:solidFill>
                  <a:srgbClr val="9CFFF8"/>
                </a:solidFill>
                <a:latin typeface="Clattering" pitchFamily="2" charset="0"/>
                <a:ea typeface="+mj-ea"/>
                <a:cs typeface="+mj-cs"/>
              </a:defRPr>
            </a:lvl1pPr>
          </a:lstStyle>
          <a:p>
            <a:br>
              <a:rPr lang="fi-FI" sz="5000" dirty="0">
                <a:latin typeface="Canela Medium" pitchFamily="2" charset="77"/>
              </a:rPr>
            </a:br>
            <a:r>
              <a:rPr lang="fi-FI" sz="9000" dirty="0">
                <a:solidFill>
                  <a:schemeClr val="bg1"/>
                </a:solidFill>
                <a:latin typeface="Canela Medium" pitchFamily="2" charset="77"/>
              </a:rPr>
              <a:t>12 152 </a:t>
            </a:r>
            <a:r>
              <a:rPr lang="fi-FI" sz="4500" dirty="0">
                <a:latin typeface="Canela Medium" pitchFamily="2" charset="77"/>
              </a:rPr>
              <a:t>vastaajaa</a:t>
            </a:r>
          </a:p>
        </p:txBody>
      </p:sp>
    </p:spTree>
    <p:extLst>
      <p:ext uri="{BB962C8B-B14F-4D97-AF65-F5344CB8AC3E}">
        <p14:creationId xmlns:p14="http://schemas.microsoft.com/office/powerpoint/2010/main" val="23664076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FA1298D-5F6D-8F41-95A4-AF60F6C6FA40}"/>
              </a:ext>
            </a:extLst>
          </p:cNvPr>
          <p:cNvPicPr>
            <a:picLocks noChangeAspect="1"/>
          </p:cNvPicPr>
          <p:nvPr/>
        </p:nvPicPr>
        <p:blipFill>
          <a:blip r:embed="rId2"/>
          <a:stretch>
            <a:fillRect/>
          </a:stretch>
        </p:blipFill>
        <p:spPr>
          <a:xfrm>
            <a:off x="4161323" y="540709"/>
            <a:ext cx="4107466" cy="5751900"/>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Taloustaito</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423943" y="540709"/>
            <a:ext cx="2277303"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40 %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955628" y="246019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882639" y="318594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33 %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33681211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688FB9E-75CA-AA46-ACD4-F134A4E65569}"/>
              </a:ext>
            </a:extLst>
          </p:cNvPr>
          <p:cNvPicPr>
            <a:picLocks noChangeAspect="1"/>
          </p:cNvPicPr>
          <p:nvPr/>
        </p:nvPicPr>
        <p:blipFill>
          <a:blip r:embed="rId2"/>
          <a:stretch>
            <a:fillRect/>
          </a:stretch>
        </p:blipFill>
        <p:spPr>
          <a:xfrm>
            <a:off x="4191875" y="540709"/>
            <a:ext cx="4413645" cy="5695025"/>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Tehy-lehti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423943" y="540709"/>
            <a:ext cx="2277303"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45 %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955628" y="246019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882639" y="318594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41 %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37322069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a child posing for a picture&#10;&#10;Description automatically generated with low confidence">
            <a:extLst>
              <a:ext uri="{FF2B5EF4-FFF2-40B4-BE49-F238E27FC236}">
                <a16:creationId xmlns:a16="http://schemas.microsoft.com/office/drawing/2014/main" id="{1F262C86-2549-994E-943F-32585E2F0484}"/>
              </a:ext>
            </a:extLst>
          </p:cNvPr>
          <p:cNvPicPr>
            <a:picLocks noChangeAspect="1"/>
          </p:cNvPicPr>
          <p:nvPr/>
        </p:nvPicPr>
        <p:blipFill>
          <a:blip r:embed="rId2"/>
          <a:stretch>
            <a:fillRect/>
          </a:stretch>
        </p:blipFill>
        <p:spPr>
          <a:xfrm>
            <a:off x="4271040" y="540709"/>
            <a:ext cx="3967688" cy="5951532"/>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Uusiouutiset</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423943" y="540709"/>
            <a:ext cx="2277303"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55 %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64634" y="246019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091645" y="318594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43 %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28207234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fi-FI" dirty="0"/>
              <a:t>Huomioita mainonnasta</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095897" y="1227221"/>
            <a:ext cx="10000205" cy="5081113"/>
          </a:xfrm>
        </p:spPr>
        <p:txBody>
          <a:bodyPr anchor="ctr">
            <a:noAutofit/>
          </a:bodyPr>
          <a:lstStyle/>
          <a:p>
            <a:pPr>
              <a:spcBef>
                <a:spcPts val="800"/>
              </a:spcBef>
            </a:pPr>
            <a:r>
              <a:rPr lang="fi-FI" sz="1800" dirty="0">
                <a:latin typeface="Neue Haas Unica W1G" panose="020B0504030206020203" pitchFamily="34" charset="0"/>
              </a:rPr>
              <a:t>Mainosten</a:t>
            </a:r>
            <a:r>
              <a:rPr lang="fi-FI" sz="1800" dirty="0"/>
              <a:t> </a:t>
            </a:r>
            <a:r>
              <a:rPr lang="fi-FI" sz="1800" b="1" dirty="0">
                <a:latin typeface="Neue Haas Unica W1G" panose="020B0504030206020203" pitchFamily="34" charset="0"/>
              </a:rPr>
              <a:t>keskimääräinen huomioarvo oli 39 %</a:t>
            </a:r>
            <a:r>
              <a:rPr lang="fi-FI" sz="1800" b="1" dirty="0"/>
              <a:t>. </a:t>
            </a:r>
            <a:r>
              <a:rPr lang="fi-FI" sz="1800" dirty="0">
                <a:latin typeface="Neue Haas Unica W1G" panose="020B0504030206020203" pitchFamily="34" charset="0"/>
              </a:rPr>
              <a:t>Huomioarvo kasvaa mainoksen koon myötä</a:t>
            </a:r>
            <a:r>
              <a:rPr lang="fi-FI" sz="1800" dirty="0"/>
              <a:t>.</a:t>
            </a:r>
            <a:br>
              <a:rPr lang="fi-FI" sz="1800" dirty="0"/>
            </a:br>
            <a:endParaRPr lang="fi-FI" sz="1800" dirty="0"/>
          </a:p>
          <a:p>
            <a:pPr>
              <a:spcBef>
                <a:spcPts val="800"/>
              </a:spcBef>
            </a:pPr>
            <a:r>
              <a:rPr lang="fi-FI" sz="1800" dirty="0">
                <a:latin typeface="Neue Haas Unica W1G" panose="020B0504030206020203" pitchFamily="34" charset="0"/>
              </a:rPr>
              <a:t>Mainokset huomataan yhtä hyvin lehden alussa, keskellä ja lopussa.</a:t>
            </a:r>
          </a:p>
          <a:p>
            <a:pPr>
              <a:spcBef>
                <a:spcPts val="800"/>
              </a:spcBef>
            </a:pPr>
            <a:endParaRPr lang="en-FI" sz="1800" dirty="0">
              <a:latin typeface="Neue Haas Unica W1G" panose="020B0504030206020203" pitchFamily="34" charset="0"/>
            </a:endParaRPr>
          </a:p>
          <a:p>
            <a:pPr>
              <a:spcBef>
                <a:spcPts val="800"/>
              </a:spcBef>
            </a:pPr>
            <a:r>
              <a:rPr lang="en-FI" sz="1800" dirty="0">
                <a:latin typeface="Neue Haas Unica W1G" panose="020B0504030206020203" pitchFamily="34" charset="0"/>
              </a:rPr>
              <a:t>Mainokset saavat </a:t>
            </a:r>
            <a:r>
              <a:rPr lang="en-FI" sz="1800" b="1" dirty="0">
                <a:latin typeface="Neue Haas Unica W1G" panose="020B0504030206020203" pitchFamily="34" charset="0"/>
              </a:rPr>
              <a:t>hakemaan lisätietoa netistä (40 %) </a:t>
            </a:r>
            <a:r>
              <a:rPr lang="en-FI" sz="1800" dirty="0">
                <a:latin typeface="Neue Haas Unica W1G" panose="020B0504030206020203" pitchFamily="34" charset="0"/>
              </a:rPr>
              <a:t>ja </a:t>
            </a:r>
            <a:r>
              <a:rPr lang="en-FI" sz="1800" b="1" dirty="0">
                <a:latin typeface="Neue Haas Unica W1G" panose="020B0504030206020203" pitchFamily="34" charset="0"/>
              </a:rPr>
              <a:t>lisäävät ostoharkintaa (30 %)</a:t>
            </a:r>
            <a:r>
              <a:rPr lang="en-FI" sz="1800" dirty="0">
                <a:latin typeface="Neue Haas Unica W1G" panose="020B0504030206020203" pitchFamily="34" charset="0"/>
              </a:rPr>
              <a:t>.</a:t>
            </a:r>
          </a:p>
          <a:p>
            <a:pPr>
              <a:spcBef>
                <a:spcPts val="800"/>
              </a:spcBef>
            </a:pPr>
            <a:endParaRPr lang="en-FI" sz="1800" dirty="0">
              <a:latin typeface="Neue Haas Unica W1G" panose="020B0504030206020203" pitchFamily="34" charset="0"/>
            </a:endParaRPr>
          </a:p>
          <a:p>
            <a:pPr>
              <a:spcBef>
                <a:spcPts val="800"/>
              </a:spcBef>
            </a:pPr>
            <a:r>
              <a:rPr lang="en-FI" sz="1800" b="1" dirty="0">
                <a:latin typeface="Neue Haas Unica W1G" panose="020B0504030206020203" pitchFamily="34" charset="0"/>
              </a:rPr>
              <a:t>Lähes kaikki huomatuimmat ja parhaiksi valitut mainokset liittyvät kiinteästi lehden aihepiiriin. </a:t>
            </a:r>
          </a:p>
          <a:p>
            <a:pPr>
              <a:spcBef>
                <a:spcPts val="800"/>
              </a:spcBef>
            </a:pPr>
            <a:endParaRPr lang="en-FI" sz="1800" b="1" dirty="0">
              <a:latin typeface="Neue Haas Unica W1G" panose="020B0504030206020203" pitchFamily="34" charset="0"/>
            </a:endParaRPr>
          </a:p>
          <a:p>
            <a:pPr>
              <a:spcBef>
                <a:spcPts val="800"/>
              </a:spcBef>
            </a:pPr>
            <a:r>
              <a:rPr lang="en-FI" sz="1800" dirty="0">
                <a:latin typeface="Neue Haas Unica W1G" panose="020B0504030206020203" pitchFamily="34" charset="0"/>
              </a:rPr>
              <a:t>Huomatuin ja paras mainos eivät ole aina samoja (usein kyllä).</a:t>
            </a:r>
            <a:endParaRPr lang="fi-FI" sz="1800" dirty="0">
              <a:latin typeface="Neue Haas Unica W1G" panose="020B0504030206020203" pitchFamily="34" charset="0"/>
            </a:endParaRPr>
          </a:p>
        </p:txBody>
      </p:sp>
    </p:spTree>
    <p:extLst>
      <p:ext uri="{BB962C8B-B14F-4D97-AF65-F5344CB8AC3E}">
        <p14:creationId xmlns:p14="http://schemas.microsoft.com/office/powerpoint/2010/main" val="24494122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13842-AF27-D241-95A7-FA40F7144387}"/>
              </a:ext>
            </a:extLst>
          </p:cNvPr>
          <p:cNvSpPr>
            <a:spLocks noGrp="1"/>
          </p:cNvSpPr>
          <p:nvPr>
            <p:ph type="title"/>
          </p:nvPr>
        </p:nvSpPr>
        <p:spPr/>
        <p:txBody>
          <a:bodyPr/>
          <a:lstStyle/>
          <a:p>
            <a:r>
              <a:rPr lang="fi-FI" dirty="0"/>
              <a:t>6.</a:t>
            </a:r>
            <a:br>
              <a:rPr lang="fi-FI" dirty="0"/>
            </a:br>
            <a:r>
              <a:rPr lang="fi-FI" dirty="0"/>
              <a:t>Lukijoiden taustatiedot</a:t>
            </a:r>
          </a:p>
        </p:txBody>
      </p:sp>
    </p:spTree>
    <p:extLst>
      <p:ext uri="{BB962C8B-B14F-4D97-AF65-F5344CB8AC3E}">
        <p14:creationId xmlns:p14="http://schemas.microsoft.com/office/powerpoint/2010/main" val="1479172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838200" y="229201"/>
            <a:ext cx="10515600" cy="1123582"/>
          </a:xfrm>
        </p:spPr>
        <p:txBody>
          <a:bodyPr>
            <a:normAutofit/>
          </a:bodyPr>
          <a:lstStyle/>
          <a:p>
            <a:r>
              <a:rPr lang="fi-FI" sz="3200" dirty="0"/>
              <a:t>Vastaajat ovat pääasiassa työikäisiä naisia ja miehiä</a:t>
            </a:r>
          </a:p>
        </p:txBody>
      </p:sp>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vastaajista, N = 12 152</a:t>
            </a:r>
          </a:p>
        </p:txBody>
      </p:sp>
      <p:graphicFrame>
        <p:nvGraphicFramePr>
          <p:cNvPr id="6" name="Chart 5">
            <a:extLst>
              <a:ext uri="{FF2B5EF4-FFF2-40B4-BE49-F238E27FC236}">
                <a16:creationId xmlns:a16="http://schemas.microsoft.com/office/drawing/2014/main" id="{68308D10-737A-FC46-93EC-E2FEEB8FAAD1}"/>
              </a:ext>
            </a:extLst>
          </p:cNvPr>
          <p:cNvGraphicFramePr/>
          <p:nvPr>
            <p:extLst>
              <p:ext uri="{D42A27DB-BD31-4B8C-83A1-F6EECF244321}">
                <p14:modId xmlns:p14="http://schemas.microsoft.com/office/powerpoint/2010/main" val="3816420066"/>
              </p:ext>
            </p:extLst>
          </p:nvPr>
        </p:nvGraphicFramePr>
        <p:xfrm>
          <a:off x="596536" y="1940838"/>
          <a:ext cx="5499464" cy="37937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AC736D7D-C0E2-DF45-A1ED-C41FFEDD591F}"/>
              </a:ext>
            </a:extLst>
          </p:cNvPr>
          <p:cNvGraphicFramePr/>
          <p:nvPr>
            <p:extLst>
              <p:ext uri="{D42A27DB-BD31-4B8C-83A1-F6EECF244321}">
                <p14:modId xmlns:p14="http://schemas.microsoft.com/office/powerpoint/2010/main" val="616099611"/>
              </p:ext>
            </p:extLst>
          </p:nvPr>
        </p:nvGraphicFramePr>
        <p:xfrm>
          <a:off x="6548847" y="2065868"/>
          <a:ext cx="5334000" cy="3581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77325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043103" y="229200"/>
            <a:ext cx="10060326" cy="1198993"/>
          </a:xfrm>
        </p:spPr>
        <p:txBody>
          <a:bodyPr>
            <a:normAutofit/>
          </a:bodyPr>
          <a:lstStyle/>
          <a:p>
            <a:r>
              <a:rPr lang="fi-FI" sz="3400" dirty="0"/>
              <a:t>Useimmiten vastaajat työskentelevät asiantuntijoina tai toimihenkilöinä </a:t>
            </a:r>
          </a:p>
        </p:txBody>
      </p:sp>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vastaajista, N = 12 152</a:t>
            </a:r>
          </a:p>
        </p:txBody>
      </p:sp>
      <p:graphicFrame>
        <p:nvGraphicFramePr>
          <p:cNvPr id="6" name="Chart 5">
            <a:extLst>
              <a:ext uri="{FF2B5EF4-FFF2-40B4-BE49-F238E27FC236}">
                <a16:creationId xmlns:a16="http://schemas.microsoft.com/office/drawing/2014/main" id="{1F1CFC26-4999-F349-BFC7-1400E03E1308}"/>
              </a:ext>
            </a:extLst>
          </p:cNvPr>
          <p:cNvGraphicFramePr/>
          <p:nvPr>
            <p:extLst>
              <p:ext uri="{D42A27DB-BD31-4B8C-83A1-F6EECF244321}">
                <p14:modId xmlns:p14="http://schemas.microsoft.com/office/powerpoint/2010/main" val="4125920167"/>
              </p:ext>
            </p:extLst>
          </p:nvPr>
        </p:nvGraphicFramePr>
        <p:xfrm>
          <a:off x="810431" y="1865429"/>
          <a:ext cx="10571136" cy="4377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87197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50169-5D2D-7F48-820B-3EDB48E744F2}"/>
              </a:ext>
            </a:extLst>
          </p:cNvPr>
          <p:cNvSpPr txBox="1"/>
          <p:nvPr/>
        </p:nvSpPr>
        <p:spPr>
          <a:xfrm>
            <a:off x="1227909" y="1601250"/>
            <a:ext cx="9966960" cy="307777"/>
          </a:xfrm>
          <a:prstGeom prst="rect">
            <a:avLst/>
          </a:prstGeom>
          <a:noFill/>
        </p:spPr>
        <p:txBody>
          <a:bodyPr wrap="square" rtlCol="0">
            <a:spAutoFit/>
          </a:bodyPr>
          <a:lstStyle/>
          <a:p>
            <a:pPr algn="ctr"/>
            <a:r>
              <a:rPr lang="fi-FI" sz="1400" dirty="0">
                <a:latin typeface="Neue Haas Unica W1G" panose="020B0504030206020203" pitchFamily="34" charset="0"/>
              </a:rPr>
              <a:t>”Vastaan työpaikallani yrityksen hankintapäätöksistä”  |  % vastaajista, N = 7 755  |  Kysytty 12 lehden lukijoilta.</a:t>
            </a:r>
          </a:p>
        </p:txBody>
      </p:sp>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838200" y="270933"/>
            <a:ext cx="10515600" cy="1098013"/>
          </a:xfrm>
        </p:spPr>
        <p:txBody>
          <a:bodyPr anchor="ctr">
            <a:normAutofit/>
          </a:bodyPr>
          <a:lstStyle/>
          <a:p>
            <a:pPr algn="ctr"/>
            <a:r>
              <a:rPr lang="en-FI" sz="3000" dirty="0">
                <a:solidFill>
                  <a:schemeClr val="tx2"/>
                </a:solidFill>
              </a:rPr>
              <a:t>38 % osallistuu yrityksen hankintapäätöksiin</a:t>
            </a:r>
          </a:p>
        </p:txBody>
      </p:sp>
      <p:graphicFrame>
        <p:nvGraphicFramePr>
          <p:cNvPr id="5" name="Chart 4">
            <a:extLst>
              <a:ext uri="{FF2B5EF4-FFF2-40B4-BE49-F238E27FC236}">
                <a16:creationId xmlns:a16="http://schemas.microsoft.com/office/drawing/2014/main" id="{428C65BD-16A6-7B46-8BC4-EB245CD5C670}"/>
              </a:ext>
            </a:extLst>
          </p:cNvPr>
          <p:cNvGraphicFramePr/>
          <p:nvPr>
            <p:extLst>
              <p:ext uri="{D42A27DB-BD31-4B8C-83A1-F6EECF244321}">
                <p14:modId xmlns:p14="http://schemas.microsoft.com/office/powerpoint/2010/main" val="922559065"/>
              </p:ext>
            </p:extLst>
          </p:nvPr>
        </p:nvGraphicFramePr>
        <p:xfrm>
          <a:off x="3592101" y="1909027"/>
          <a:ext cx="5629553" cy="42870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239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149530" y="229200"/>
            <a:ext cx="9940835" cy="1090149"/>
          </a:xfrm>
        </p:spPr>
        <p:txBody>
          <a:bodyPr>
            <a:normAutofit/>
          </a:bodyPr>
          <a:lstStyle/>
          <a:p>
            <a:r>
              <a:rPr lang="fi-FI" sz="3400" dirty="0"/>
              <a:t>Lukijat ovat korkeasti koulutettuja</a:t>
            </a:r>
          </a:p>
        </p:txBody>
      </p:sp>
      <p:graphicFrame>
        <p:nvGraphicFramePr>
          <p:cNvPr id="5" name="Chart 4">
            <a:extLst>
              <a:ext uri="{FF2B5EF4-FFF2-40B4-BE49-F238E27FC236}">
                <a16:creationId xmlns:a16="http://schemas.microsoft.com/office/drawing/2014/main" id="{C9B22D0C-4131-FB4A-806F-55D02F435C9A}"/>
              </a:ext>
            </a:extLst>
          </p:cNvPr>
          <p:cNvGraphicFramePr/>
          <p:nvPr>
            <p:extLst>
              <p:ext uri="{D42A27DB-BD31-4B8C-83A1-F6EECF244321}">
                <p14:modId xmlns:p14="http://schemas.microsoft.com/office/powerpoint/2010/main" val="493297444"/>
              </p:ext>
            </p:extLst>
          </p:nvPr>
        </p:nvGraphicFramePr>
        <p:xfrm>
          <a:off x="3072305" y="2091265"/>
          <a:ext cx="5814621" cy="392197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18853144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136469" y="229201"/>
            <a:ext cx="10031204" cy="1198994"/>
          </a:xfrm>
        </p:spPr>
        <p:txBody>
          <a:bodyPr>
            <a:normAutofit/>
          </a:bodyPr>
          <a:lstStyle/>
          <a:p>
            <a:r>
              <a:rPr lang="fi-FI" sz="3400" dirty="0"/>
              <a:t>Vastaajat asuvat pääasiassa suurissa kaupungeissa</a:t>
            </a:r>
          </a:p>
        </p:txBody>
      </p:sp>
      <p:graphicFrame>
        <p:nvGraphicFramePr>
          <p:cNvPr id="5" name="Chart 4">
            <a:extLst>
              <a:ext uri="{FF2B5EF4-FFF2-40B4-BE49-F238E27FC236}">
                <a16:creationId xmlns:a16="http://schemas.microsoft.com/office/drawing/2014/main" id="{C9B22D0C-4131-FB4A-806F-55D02F435C9A}"/>
              </a:ext>
            </a:extLst>
          </p:cNvPr>
          <p:cNvGraphicFramePr/>
          <p:nvPr>
            <p:extLst>
              <p:ext uri="{D42A27DB-BD31-4B8C-83A1-F6EECF244321}">
                <p14:modId xmlns:p14="http://schemas.microsoft.com/office/powerpoint/2010/main" val="1983197721"/>
              </p:ext>
            </p:extLst>
          </p:nvPr>
        </p:nvGraphicFramePr>
        <p:xfrm>
          <a:off x="596536" y="1865428"/>
          <a:ext cx="10571136" cy="436000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3425083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0ABA86-D74A-DA41-8BDB-67EDDBE9A1B2}"/>
              </a:ext>
            </a:extLst>
          </p:cNvPr>
          <p:cNvSpPr>
            <a:spLocks noGrp="1"/>
          </p:cNvSpPr>
          <p:nvPr>
            <p:ph idx="11"/>
          </p:nvPr>
        </p:nvSpPr>
        <p:spPr>
          <a:xfrm>
            <a:off x="1689706" y="2642873"/>
            <a:ext cx="8824801" cy="1908393"/>
          </a:xfrm>
        </p:spPr>
        <p:txBody>
          <a:bodyPr anchor="ctr">
            <a:normAutofit/>
          </a:bodyPr>
          <a:lstStyle/>
          <a:p>
            <a:pPr marL="0" indent="0"/>
            <a:r>
              <a:rPr lang="fi-FI" sz="1800" dirty="0"/>
              <a:t>Advokaatti, Aivoitus, Apteekkarilehti, Betoni, Caravan, Ekonomi, Ihon aika, Ilmailu, Kemia–Kemi, Koneviesti, Lapsen Maailma, Metsälehti, Opettaja, Pieni on Suurin, PINNI, Suomen Hammaslääkärilehti, Taloustaito, Tehy-lehti, Uusiouutiset ja YTY</a:t>
            </a:r>
          </a:p>
        </p:txBody>
      </p:sp>
      <p:sp>
        <p:nvSpPr>
          <p:cNvPr id="8" name="Title 5">
            <a:extLst>
              <a:ext uri="{FF2B5EF4-FFF2-40B4-BE49-F238E27FC236}">
                <a16:creationId xmlns:a16="http://schemas.microsoft.com/office/drawing/2014/main" id="{B4E1E1E5-5761-104B-AE28-F8A62B86CA27}"/>
              </a:ext>
            </a:extLst>
          </p:cNvPr>
          <p:cNvSpPr>
            <a:spLocks noGrp="1"/>
          </p:cNvSpPr>
          <p:nvPr>
            <p:ph type="title"/>
          </p:nvPr>
        </p:nvSpPr>
        <p:spPr>
          <a:xfrm>
            <a:off x="0" y="784571"/>
            <a:ext cx="12192000" cy="1292086"/>
          </a:xfrm>
        </p:spPr>
        <p:txBody>
          <a:bodyPr>
            <a:noAutofit/>
          </a:bodyPr>
          <a:lstStyle/>
          <a:p>
            <a:r>
              <a:rPr lang="fi-FI" sz="4500" dirty="0">
                <a:latin typeface="Canela Medium" pitchFamily="2" charset="77"/>
              </a:rPr>
              <a:t>Tutkitut mediat</a:t>
            </a:r>
          </a:p>
        </p:txBody>
      </p:sp>
    </p:spTree>
    <p:extLst>
      <p:ext uri="{BB962C8B-B14F-4D97-AF65-F5344CB8AC3E}">
        <p14:creationId xmlns:p14="http://schemas.microsoft.com/office/powerpoint/2010/main" val="32813805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1149531" y="229200"/>
            <a:ext cx="9927772" cy="1155463"/>
          </a:xfrm>
        </p:spPr>
        <p:txBody>
          <a:bodyPr>
            <a:normAutofit/>
          </a:bodyPr>
          <a:lstStyle/>
          <a:p>
            <a:r>
              <a:rPr lang="fi-FI" sz="3400" dirty="0"/>
              <a:t>68 % asuu aikuistaloudessa</a:t>
            </a:r>
          </a:p>
        </p:txBody>
      </p:sp>
      <p:sp>
        <p:nvSpPr>
          <p:cNvPr id="9" name="TextBox 8">
            <a:extLst>
              <a:ext uri="{FF2B5EF4-FFF2-40B4-BE49-F238E27FC236}">
                <a16:creationId xmlns:a16="http://schemas.microsoft.com/office/drawing/2014/main" id="{7AF43538-5316-0A4C-8935-B99F7BD5726F}"/>
              </a:ext>
            </a:extLst>
          </p:cNvPr>
          <p:cNvSpPr txBox="1"/>
          <p:nvPr/>
        </p:nvSpPr>
        <p:spPr>
          <a:xfrm>
            <a:off x="8138160" y="1515291"/>
            <a:ext cx="2939143"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5C83FF23-9A73-410B-BFD9-D401A142E19D}"/>
              </a:ext>
            </a:extLst>
          </p:cNvPr>
          <p:cNvGraphicFramePr/>
          <p:nvPr>
            <p:extLst>
              <p:ext uri="{D42A27DB-BD31-4B8C-83A1-F6EECF244321}">
                <p14:modId xmlns:p14="http://schemas.microsoft.com/office/powerpoint/2010/main" val="3692447813"/>
              </p:ext>
            </p:extLst>
          </p:nvPr>
        </p:nvGraphicFramePr>
        <p:xfrm>
          <a:off x="1114697" y="1515291"/>
          <a:ext cx="9927772" cy="46413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58998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63FDD0-4478-074F-84FE-ACD121611F3F}"/>
              </a:ext>
            </a:extLst>
          </p:cNvPr>
          <p:cNvSpPr>
            <a:spLocks noGrp="1"/>
          </p:cNvSpPr>
          <p:nvPr>
            <p:ph type="title"/>
          </p:nvPr>
        </p:nvSpPr>
        <p:spPr>
          <a:xfrm>
            <a:off x="838200" y="91440"/>
            <a:ext cx="10515600" cy="1267097"/>
          </a:xfrm>
        </p:spPr>
        <p:txBody>
          <a:bodyPr>
            <a:noAutofit/>
          </a:bodyPr>
          <a:lstStyle/>
          <a:p>
            <a:r>
              <a:rPr lang="fi-FI" sz="3000" dirty="0"/>
              <a:t>Hyvin toimeentulevia – 37 % vastaajasta talouden </a:t>
            </a:r>
            <a:br>
              <a:rPr lang="fi-FI" sz="3000" dirty="0"/>
            </a:br>
            <a:r>
              <a:rPr lang="fi-FI" sz="3000" dirty="0"/>
              <a:t>vuotuiset bruttotulot ylittävät 75 000 €</a:t>
            </a:r>
          </a:p>
        </p:txBody>
      </p:sp>
      <p:sp>
        <p:nvSpPr>
          <p:cNvPr id="9" name="TextBox 8">
            <a:extLst>
              <a:ext uri="{FF2B5EF4-FFF2-40B4-BE49-F238E27FC236}">
                <a16:creationId xmlns:a16="http://schemas.microsoft.com/office/drawing/2014/main" id="{7AF43538-5316-0A4C-8935-B99F7BD5726F}"/>
              </a:ext>
            </a:extLst>
          </p:cNvPr>
          <p:cNvSpPr txBox="1"/>
          <p:nvPr/>
        </p:nvSpPr>
        <p:spPr>
          <a:xfrm>
            <a:off x="0" y="1492923"/>
            <a:ext cx="12191999" cy="523220"/>
          </a:xfrm>
          <a:prstGeom prst="rect">
            <a:avLst/>
          </a:prstGeom>
          <a:noFill/>
        </p:spPr>
        <p:txBody>
          <a:bodyPr wrap="square" rtlCol="0">
            <a:spAutoFit/>
          </a:bodyPr>
          <a:lstStyle/>
          <a:p>
            <a:pPr algn="ctr"/>
            <a:r>
              <a:rPr lang="fi-FI" sz="1400" dirty="0">
                <a:latin typeface="Neue Haas Unica W1G" panose="020B0504030206020203" pitchFamily="34" charset="0"/>
              </a:rPr>
              <a:t>% vastaajista, N = 12 152</a:t>
            </a:r>
          </a:p>
          <a:p>
            <a:pPr algn="ctr"/>
            <a:endParaRPr lang="fi-FI" sz="1400" dirty="0">
              <a:latin typeface="Neue Haas Unica W1G" panose="020B0504030206020203" pitchFamily="34" charset="0"/>
            </a:endParaRPr>
          </a:p>
        </p:txBody>
      </p:sp>
      <p:graphicFrame>
        <p:nvGraphicFramePr>
          <p:cNvPr id="8" name="Chart 7">
            <a:extLst>
              <a:ext uri="{FF2B5EF4-FFF2-40B4-BE49-F238E27FC236}">
                <a16:creationId xmlns:a16="http://schemas.microsoft.com/office/drawing/2014/main" id="{6E6BD805-4FC6-473A-9C4D-830CE11F4146}"/>
              </a:ext>
            </a:extLst>
          </p:cNvPr>
          <p:cNvGraphicFramePr/>
          <p:nvPr>
            <p:extLst>
              <p:ext uri="{D42A27DB-BD31-4B8C-83A1-F6EECF244321}">
                <p14:modId xmlns:p14="http://schemas.microsoft.com/office/powerpoint/2010/main" val="2649935544"/>
              </p:ext>
            </p:extLst>
          </p:nvPr>
        </p:nvGraphicFramePr>
        <p:xfrm>
          <a:off x="3076981" y="2016143"/>
          <a:ext cx="5594058" cy="40842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17849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5E04A-BBD6-C04C-9B67-C0959A39B937}"/>
              </a:ext>
            </a:extLst>
          </p:cNvPr>
          <p:cNvSpPr>
            <a:spLocks noGrp="1"/>
          </p:cNvSpPr>
          <p:nvPr>
            <p:ph type="title"/>
          </p:nvPr>
        </p:nvSpPr>
        <p:spPr/>
        <p:txBody>
          <a:bodyPr/>
          <a:lstStyle/>
          <a:p>
            <a:r>
              <a:rPr lang="fi-FI" dirty="0">
                <a:solidFill>
                  <a:schemeClr val="bg2"/>
                </a:solidFill>
              </a:rPr>
              <a:t>7.</a:t>
            </a:r>
            <a:br>
              <a:rPr lang="fi-FI" dirty="0">
                <a:solidFill>
                  <a:schemeClr val="bg2"/>
                </a:solidFill>
              </a:rPr>
            </a:br>
            <a:r>
              <a:rPr lang="fi-FI" dirty="0">
                <a:solidFill>
                  <a:schemeClr val="bg2"/>
                </a:solidFill>
              </a:rPr>
              <a:t>Yhteenveto</a:t>
            </a:r>
          </a:p>
        </p:txBody>
      </p:sp>
    </p:spTree>
    <p:extLst>
      <p:ext uri="{BB962C8B-B14F-4D97-AF65-F5344CB8AC3E}">
        <p14:creationId xmlns:p14="http://schemas.microsoft.com/office/powerpoint/2010/main" val="36899309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779155"/>
          </a:xfrm>
        </p:spPr>
        <p:txBody>
          <a:bodyPr>
            <a:noAutofit/>
          </a:bodyPr>
          <a:lstStyle/>
          <a:p>
            <a:r>
              <a:rPr lang="fi-FI" sz="7000" dirty="0"/>
              <a:t>Yhteenveto</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095897" y="1227221"/>
            <a:ext cx="10000205" cy="5081113"/>
          </a:xfrm>
        </p:spPr>
        <p:txBody>
          <a:bodyPr anchor="ctr">
            <a:noAutofit/>
          </a:bodyPr>
          <a:lstStyle/>
          <a:p>
            <a:pPr marL="342900" indent="-342900">
              <a:lnSpc>
                <a:spcPct val="100000"/>
              </a:lnSpc>
              <a:spcBef>
                <a:spcPts val="800"/>
              </a:spcBef>
              <a:buFont typeface="+mj-lt"/>
              <a:buAutoNum type="arabicPeriod"/>
            </a:pPr>
            <a:r>
              <a:rPr lang="fi-FI" sz="2000" dirty="0">
                <a:latin typeface="Neue Haas Unica W1G" panose="020B0504030206020203" pitchFamily="34" charset="0"/>
              </a:rPr>
              <a:t>Ammatti- ja järjestömedioihin sitoutuminen on korkeaa – niitä luetaan säännöllisesti ja lukijasuhteet ovat pitkiä. </a:t>
            </a:r>
            <a:br>
              <a:rPr lang="fi-FI" sz="2000" dirty="0">
                <a:latin typeface="Neue Haas Unica W1G" panose="020B0504030206020203" pitchFamily="34" charset="0"/>
              </a:rPr>
            </a:br>
            <a:endParaRPr lang="fi-FI" sz="600" dirty="0">
              <a:latin typeface="Neue Haas Unica W1G" panose="020B0504030206020203" pitchFamily="34" charset="0"/>
            </a:endParaRPr>
          </a:p>
          <a:p>
            <a:pPr marL="342900" indent="-342900">
              <a:lnSpc>
                <a:spcPct val="100000"/>
              </a:lnSpc>
              <a:spcBef>
                <a:spcPts val="800"/>
              </a:spcBef>
              <a:buFont typeface="+mj-lt"/>
              <a:buAutoNum type="arabicPeriod"/>
            </a:pPr>
            <a:r>
              <a:rPr lang="fi-FI" sz="2000" dirty="0">
                <a:latin typeface="Neue Haas Unica W1G" panose="020B0504030206020203" pitchFamily="34" charset="0"/>
              </a:rPr>
              <a:t>Korona-aika on lisännyt lukemista.</a:t>
            </a:r>
            <a:br>
              <a:rPr lang="fi-FI" sz="2000" dirty="0">
                <a:latin typeface="Neue Haas Unica W1G" panose="020B0504030206020203" pitchFamily="34" charset="0"/>
              </a:rPr>
            </a:br>
            <a:endParaRPr lang="fi-FI" sz="800" dirty="0">
              <a:latin typeface="Neue Haas Unica W1G" panose="020B0504030206020203" pitchFamily="34" charset="0"/>
            </a:endParaRPr>
          </a:p>
          <a:p>
            <a:pPr marL="342900" indent="-342900">
              <a:lnSpc>
                <a:spcPct val="100000"/>
              </a:lnSpc>
              <a:spcBef>
                <a:spcPts val="800"/>
              </a:spcBef>
              <a:buFont typeface="+mj-lt"/>
              <a:buAutoNum type="arabicPeriod"/>
            </a:pPr>
            <a:r>
              <a:rPr lang="fi-FI" sz="2000" dirty="0">
                <a:latin typeface="Neue Haas Unica W1G" panose="020B0504030206020203" pitchFamily="34" charset="0"/>
              </a:rPr>
              <a:t>Ammatti- ja järjestölehti on tärkeä tiedonlähde alasta, harrastuksesta tai järjestöstä – se on ainutlaatuinen, tarjoaa vertaistukea, pitää ajan tasalla, ottaa mukaan uudet tulijat, ylläpitää ammattitaitoa, tarjoaa inspiraatiota ja kokoaa olennaisen helposti kulutettavaan muotoon.</a:t>
            </a:r>
            <a:br>
              <a:rPr lang="fi-FI" sz="2000" dirty="0">
                <a:latin typeface="Neue Haas Unica W1G" panose="020B0504030206020203" pitchFamily="34" charset="0"/>
              </a:rPr>
            </a:br>
            <a:endParaRPr lang="fi-FI" sz="800" dirty="0">
              <a:latin typeface="Neue Haas Unica W1G" panose="020B0504030206020203" pitchFamily="34" charset="0"/>
            </a:endParaRPr>
          </a:p>
          <a:p>
            <a:pPr marL="342900" indent="-342900">
              <a:lnSpc>
                <a:spcPct val="100000"/>
              </a:lnSpc>
              <a:spcBef>
                <a:spcPts val="800"/>
              </a:spcBef>
              <a:buFont typeface="+mj-lt"/>
              <a:buAutoNum type="arabicPeriod"/>
            </a:pPr>
            <a:r>
              <a:rPr lang="fi-FI" sz="2000" dirty="0">
                <a:latin typeface="Neue Haas Unica W1G" panose="020B0504030206020203" pitchFamily="34" charset="0"/>
              </a:rPr>
              <a:t>Tyytyväisyys oman lehden sisältöihin on korkeaa.</a:t>
            </a:r>
            <a:br>
              <a:rPr lang="fi-FI" sz="2000" dirty="0">
                <a:latin typeface="Neue Haas Unica W1G" panose="020B0504030206020203" pitchFamily="34" charset="0"/>
              </a:rPr>
            </a:br>
            <a:endParaRPr lang="fi-FI" sz="800" dirty="0">
              <a:latin typeface="Neue Haas Unica W1G" panose="020B0504030206020203" pitchFamily="34" charset="0"/>
            </a:endParaRPr>
          </a:p>
          <a:p>
            <a:pPr marL="342900" indent="-342900">
              <a:lnSpc>
                <a:spcPct val="100000"/>
              </a:lnSpc>
              <a:spcBef>
                <a:spcPts val="800"/>
              </a:spcBef>
              <a:buFont typeface="+mj-lt"/>
              <a:buAutoNum type="arabicPeriod"/>
            </a:pPr>
            <a:r>
              <a:rPr lang="fi-FI" sz="2000" dirty="0">
                <a:latin typeface="Neue Haas Unica W1G" panose="020B0504030206020203" pitchFamily="34" charset="0"/>
              </a:rPr>
              <a:t>Mainokset huomataan yhtä hyvin lehden alussa, lopussa ja keskellä. Parhaat mainokset liittyvät lehden aihepiiriin.</a:t>
            </a:r>
            <a:br>
              <a:rPr lang="fi-FI" sz="2000" dirty="0">
                <a:latin typeface="Neue Haas Unica W1G" panose="020B0504030206020203" pitchFamily="34" charset="0"/>
              </a:rPr>
            </a:br>
            <a:endParaRPr lang="fi-FI" sz="800" dirty="0">
              <a:latin typeface="Neue Haas Unica W1G" panose="020B0504030206020203" pitchFamily="34" charset="0"/>
            </a:endParaRPr>
          </a:p>
          <a:p>
            <a:pPr marL="342900" indent="-342900">
              <a:lnSpc>
                <a:spcPct val="100000"/>
              </a:lnSpc>
              <a:spcBef>
                <a:spcPts val="800"/>
              </a:spcBef>
              <a:buFont typeface="+mj-lt"/>
              <a:buAutoNum type="arabicPeriod"/>
            </a:pPr>
            <a:r>
              <a:rPr lang="fi-FI" sz="2000" dirty="0">
                <a:latin typeface="Neue Haas Unica W1G" panose="020B0504030206020203" pitchFamily="34" charset="0"/>
              </a:rPr>
              <a:t>Lukijat ovat hyvin toimeentulevia, aikuisia, koulutettuja kaupunkilaisia.</a:t>
            </a:r>
          </a:p>
        </p:txBody>
      </p:sp>
    </p:spTree>
    <p:extLst>
      <p:ext uri="{BB962C8B-B14F-4D97-AF65-F5344CB8AC3E}">
        <p14:creationId xmlns:p14="http://schemas.microsoft.com/office/powerpoint/2010/main" val="171397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52388E-E55F-894E-9963-27BF5DB56246}"/>
              </a:ext>
            </a:extLst>
          </p:cNvPr>
          <p:cNvSpPr>
            <a:spLocks noGrp="1"/>
          </p:cNvSpPr>
          <p:nvPr>
            <p:ph type="title"/>
          </p:nvPr>
        </p:nvSpPr>
        <p:spPr>
          <a:xfrm>
            <a:off x="838200" y="2029335"/>
            <a:ext cx="10515600" cy="1399665"/>
          </a:xfrm>
        </p:spPr>
        <p:txBody>
          <a:bodyPr>
            <a:noAutofit/>
          </a:bodyPr>
          <a:lstStyle/>
          <a:p>
            <a:r>
              <a:rPr lang="fi-FI" sz="10000" dirty="0"/>
              <a:t>Kiitos!</a:t>
            </a:r>
          </a:p>
        </p:txBody>
      </p:sp>
      <p:sp>
        <p:nvSpPr>
          <p:cNvPr id="4" name="Content Placeholder 6">
            <a:extLst>
              <a:ext uri="{FF2B5EF4-FFF2-40B4-BE49-F238E27FC236}">
                <a16:creationId xmlns:a16="http://schemas.microsoft.com/office/drawing/2014/main" id="{0D8AC36F-42FC-C149-80DD-FBB48A83E5AE}"/>
              </a:ext>
            </a:extLst>
          </p:cNvPr>
          <p:cNvSpPr txBox="1">
            <a:spLocks/>
          </p:cNvSpPr>
          <p:nvPr/>
        </p:nvSpPr>
        <p:spPr>
          <a:xfrm>
            <a:off x="2445611" y="3429000"/>
            <a:ext cx="3345589" cy="252784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i-FI" sz="1800" dirty="0">
                <a:solidFill>
                  <a:schemeClr val="bg1"/>
                </a:solidFill>
              </a:rPr>
              <a:t>Outi Itävuo</a:t>
            </a:r>
            <a:br>
              <a:rPr lang="fi-FI" sz="1800" dirty="0">
                <a:solidFill>
                  <a:schemeClr val="bg1"/>
                </a:solidFill>
              </a:rPr>
            </a:br>
            <a:r>
              <a:rPr lang="fi-FI" sz="1800" dirty="0">
                <a:solidFill>
                  <a:schemeClr val="bg1"/>
                </a:solidFill>
              </a:rPr>
              <a:t>Aikakausmedia</a:t>
            </a:r>
            <a:br>
              <a:rPr lang="fi-FI" sz="1800" dirty="0">
                <a:solidFill>
                  <a:schemeClr val="bg1"/>
                </a:solidFill>
              </a:rPr>
            </a:br>
            <a:r>
              <a:rPr lang="fi-FI" sz="1800" dirty="0">
                <a:solidFill>
                  <a:schemeClr val="bg1"/>
                </a:solidFill>
                <a:hlinkClick r:id="rId2"/>
              </a:rPr>
              <a:t>outi.itavuo@aikakausmedia.fi</a:t>
            </a:r>
            <a:endParaRPr lang="fi-FI" sz="1800" dirty="0">
              <a:solidFill>
                <a:schemeClr val="bg1"/>
              </a:solidFill>
            </a:endParaRPr>
          </a:p>
        </p:txBody>
      </p:sp>
      <p:sp>
        <p:nvSpPr>
          <p:cNvPr id="5" name="Content Placeholder 6">
            <a:extLst>
              <a:ext uri="{FF2B5EF4-FFF2-40B4-BE49-F238E27FC236}">
                <a16:creationId xmlns:a16="http://schemas.microsoft.com/office/drawing/2014/main" id="{3E9FE5D7-FEC7-194E-952D-62F573F8A21A}"/>
              </a:ext>
            </a:extLst>
          </p:cNvPr>
          <p:cNvSpPr txBox="1">
            <a:spLocks/>
          </p:cNvSpPr>
          <p:nvPr/>
        </p:nvSpPr>
        <p:spPr>
          <a:xfrm>
            <a:off x="6230112" y="3429000"/>
            <a:ext cx="3345589" cy="2527841"/>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i-FI" sz="1800" dirty="0">
                <a:solidFill>
                  <a:schemeClr val="bg1"/>
                </a:solidFill>
              </a:rPr>
              <a:t>Jukka Helske</a:t>
            </a:r>
            <a:br>
              <a:rPr lang="fi-FI" sz="1800" dirty="0">
                <a:solidFill>
                  <a:schemeClr val="bg1"/>
                </a:solidFill>
              </a:rPr>
            </a:br>
            <a:r>
              <a:rPr lang="fi-FI" sz="1800" dirty="0">
                <a:solidFill>
                  <a:schemeClr val="bg1"/>
                </a:solidFill>
              </a:rPr>
              <a:t>JHelske Research</a:t>
            </a:r>
            <a:br>
              <a:rPr lang="fi-FI" sz="1800" dirty="0">
                <a:solidFill>
                  <a:schemeClr val="bg1"/>
                </a:solidFill>
              </a:rPr>
            </a:br>
            <a:r>
              <a:rPr lang="fi-FI" sz="1800" dirty="0">
                <a:solidFill>
                  <a:schemeClr val="bg1"/>
                </a:solidFill>
                <a:hlinkClick r:id="rId3"/>
              </a:rPr>
              <a:t>jukka.helske@gmail.com</a:t>
            </a:r>
            <a:endParaRPr lang="fi-FI" sz="1800" dirty="0">
              <a:solidFill>
                <a:schemeClr val="bg1"/>
              </a:solidFill>
            </a:endParaRPr>
          </a:p>
        </p:txBody>
      </p:sp>
    </p:spTree>
    <p:extLst>
      <p:ext uri="{BB962C8B-B14F-4D97-AF65-F5344CB8AC3E}">
        <p14:creationId xmlns:p14="http://schemas.microsoft.com/office/powerpoint/2010/main" val="20240115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188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dvokaatti-lehti.">
            <a:extLst>
              <a:ext uri="{FF2B5EF4-FFF2-40B4-BE49-F238E27FC236}">
                <a16:creationId xmlns:a16="http://schemas.microsoft.com/office/drawing/2014/main" id="{F8D445CC-5941-EA47-B9F3-AF193BE60DD2}"/>
              </a:ext>
            </a:extLst>
          </p:cNvPr>
          <p:cNvPicPr>
            <a:picLocks noChangeAspect="1"/>
          </p:cNvPicPr>
          <p:nvPr/>
        </p:nvPicPr>
        <p:blipFill>
          <a:blip r:embed="rId3"/>
          <a:stretch>
            <a:fillRect/>
          </a:stretch>
        </p:blipFill>
        <p:spPr>
          <a:xfrm>
            <a:off x="513440" y="334319"/>
            <a:ext cx="2126918" cy="2760573"/>
          </a:xfrm>
          <a:prstGeom prst="rect">
            <a:avLst/>
          </a:prstGeom>
        </p:spPr>
      </p:pic>
      <p:pic>
        <p:nvPicPr>
          <p:cNvPr id="5" name="Picture 4" descr="Aivoitus-lehti 1/2021.">
            <a:extLst>
              <a:ext uri="{FF2B5EF4-FFF2-40B4-BE49-F238E27FC236}">
                <a16:creationId xmlns:a16="http://schemas.microsoft.com/office/drawing/2014/main" id="{DD83CB08-FC4F-9C47-A413-BECF7F332FB5}"/>
              </a:ext>
            </a:extLst>
          </p:cNvPr>
          <p:cNvPicPr>
            <a:picLocks noChangeAspect="1"/>
          </p:cNvPicPr>
          <p:nvPr/>
        </p:nvPicPr>
        <p:blipFill>
          <a:blip r:embed="rId4"/>
          <a:stretch>
            <a:fillRect/>
          </a:stretch>
        </p:blipFill>
        <p:spPr>
          <a:xfrm>
            <a:off x="2936977" y="334319"/>
            <a:ext cx="1948640" cy="2760573"/>
          </a:xfrm>
          <a:prstGeom prst="rect">
            <a:avLst/>
          </a:prstGeom>
        </p:spPr>
      </p:pic>
      <p:pic>
        <p:nvPicPr>
          <p:cNvPr id="11" name="Picture 10" descr="Apteekkari-lehti, maaliskuu 2021.">
            <a:extLst>
              <a:ext uri="{FF2B5EF4-FFF2-40B4-BE49-F238E27FC236}">
                <a16:creationId xmlns:a16="http://schemas.microsoft.com/office/drawing/2014/main" id="{E10D6811-9D04-794C-99E3-16748916CC90}"/>
              </a:ext>
            </a:extLst>
          </p:cNvPr>
          <p:cNvPicPr>
            <a:picLocks noChangeAspect="1"/>
          </p:cNvPicPr>
          <p:nvPr/>
        </p:nvPicPr>
        <p:blipFill>
          <a:blip r:embed="rId5"/>
          <a:stretch>
            <a:fillRect/>
          </a:stretch>
        </p:blipFill>
        <p:spPr>
          <a:xfrm>
            <a:off x="5150419" y="334319"/>
            <a:ext cx="2130403" cy="2760573"/>
          </a:xfrm>
          <a:prstGeom prst="rect">
            <a:avLst/>
          </a:prstGeom>
        </p:spPr>
      </p:pic>
      <p:pic>
        <p:nvPicPr>
          <p:cNvPr id="12" name="Picture 11" descr="Betoni-lehti 4/2020.">
            <a:extLst>
              <a:ext uri="{FF2B5EF4-FFF2-40B4-BE49-F238E27FC236}">
                <a16:creationId xmlns:a16="http://schemas.microsoft.com/office/drawing/2014/main" id="{521AE8DF-82DE-664C-A754-21F37A79A766}"/>
              </a:ext>
            </a:extLst>
          </p:cNvPr>
          <p:cNvPicPr>
            <a:picLocks noChangeAspect="1"/>
          </p:cNvPicPr>
          <p:nvPr/>
        </p:nvPicPr>
        <p:blipFill>
          <a:blip r:embed="rId6"/>
          <a:stretch>
            <a:fillRect/>
          </a:stretch>
        </p:blipFill>
        <p:spPr>
          <a:xfrm>
            <a:off x="7530531" y="334319"/>
            <a:ext cx="1950935" cy="2760573"/>
          </a:xfrm>
          <a:prstGeom prst="rect">
            <a:avLst/>
          </a:prstGeom>
        </p:spPr>
      </p:pic>
      <p:pic>
        <p:nvPicPr>
          <p:cNvPr id="13" name="Picture 12" descr="Caravan-lehti 2/2021">
            <a:extLst>
              <a:ext uri="{FF2B5EF4-FFF2-40B4-BE49-F238E27FC236}">
                <a16:creationId xmlns:a16="http://schemas.microsoft.com/office/drawing/2014/main" id="{2E5CFA26-BACA-EB4D-A4F1-C3169999594F}"/>
              </a:ext>
            </a:extLst>
          </p:cNvPr>
          <p:cNvPicPr>
            <a:picLocks noChangeAspect="1"/>
          </p:cNvPicPr>
          <p:nvPr/>
        </p:nvPicPr>
        <p:blipFill>
          <a:blip r:embed="rId7"/>
          <a:stretch>
            <a:fillRect/>
          </a:stretch>
        </p:blipFill>
        <p:spPr>
          <a:xfrm>
            <a:off x="9792973" y="334319"/>
            <a:ext cx="1944949" cy="2760572"/>
          </a:xfrm>
          <a:prstGeom prst="rect">
            <a:avLst/>
          </a:prstGeom>
        </p:spPr>
      </p:pic>
      <p:pic>
        <p:nvPicPr>
          <p:cNvPr id="1030" name="Picture 6" descr="Ekonomi-lehti - Suomen Ekonomit">
            <a:extLst>
              <a:ext uri="{FF2B5EF4-FFF2-40B4-BE49-F238E27FC236}">
                <a16:creationId xmlns:a16="http://schemas.microsoft.com/office/drawing/2014/main" id="{2F00BDA4-F7D1-2047-864E-597809E600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440" y="3309843"/>
            <a:ext cx="2126918" cy="2746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hon aika 4/2020.">
            <a:extLst>
              <a:ext uri="{FF2B5EF4-FFF2-40B4-BE49-F238E27FC236}">
                <a16:creationId xmlns:a16="http://schemas.microsoft.com/office/drawing/2014/main" id="{865CFD25-3232-2649-8E02-726212BDD04F}"/>
              </a:ext>
            </a:extLst>
          </p:cNvPr>
          <p:cNvPicPr>
            <a:picLocks noChangeAspect="1"/>
          </p:cNvPicPr>
          <p:nvPr/>
        </p:nvPicPr>
        <p:blipFill>
          <a:blip r:embed="rId9"/>
          <a:stretch>
            <a:fillRect/>
          </a:stretch>
        </p:blipFill>
        <p:spPr>
          <a:xfrm>
            <a:off x="2881220" y="3309843"/>
            <a:ext cx="2060154" cy="2746872"/>
          </a:xfrm>
          <a:prstGeom prst="rect">
            <a:avLst/>
          </a:prstGeom>
        </p:spPr>
      </p:pic>
      <p:pic>
        <p:nvPicPr>
          <p:cNvPr id="19" name="Picture 18" descr="Ilmailu-lehti 2/2021.">
            <a:extLst>
              <a:ext uri="{FF2B5EF4-FFF2-40B4-BE49-F238E27FC236}">
                <a16:creationId xmlns:a16="http://schemas.microsoft.com/office/drawing/2014/main" id="{94278E05-21AC-E241-AF0C-3DA1CFF55DF7}"/>
              </a:ext>
            </a:extLst>
          </p:cNvPr>
          <p:cNvPicPr>
            <a:picLocks noChangeAspect="1"/>
          </p:cNvPicPr>
          <p:nvPr/>
        </p:nvPicPr>
        <p:blipFill>
          <a:blip r:embed="rId10"/>
          <a:stretch>
            <a:fillRect/>
          </a:stretch>
        </p:blipFill>
        <p:spPr>
          <a:xfrm>
            <a:off x="5150419" y="3309843"/>
            <a:ext cx="2130403" cy="2748739"/>
          </a:xfrm>
          <a:prstGeom prst="rect">
            <a:avLst/>
          </a:prstGeom>
        </p:spPr>
      </p:pic>
      <p:pic>
        <p:nvPicPr>
          <p:cNvPr id="20" name="Picture 19" descr="Kemia-lehti 2/2021.">
            <a:extLst>
              <a:ext uri="{FF2B5EF4-FFF2-40B4-BE49-F238E27FC236}">
                <a16:creationId xmlns:a16="http://schemas.microsoft.com/office/drawing/2014/main" id="{7D81549E-6BA5-4941-B4DB-57EC3A0E11FB}"/>
              </a:ext>
            </a:extLst>
          </p:cNvPr>
          <p:cNvPicPr>
            <a:picLocks noChangeAspect="1"/>
          </p:cNvPicPr>
          <p:nvPr/>
        </p:nvPicPr>
        <p:blipFill>
          <a:blip r:embed="rId11"/>
          <a:stretch>
            <a:fillRect/>
          </a:stretch>
        </p:blipFill>
        <p:spPr>
          <a:xfrm>
            <a:off x="7534025" y="3307976"/>
            <a:ext cx="1943946" cy="2748739"/>
          </a:xfrm>
          <a:prstGeom prst="rect">
            <a:avLst/>
          </a:prstGeom>
        </p:spPr>
      </p:pic>
      <p:pic>
        <p:nvPicPr>
          <p:cNvPr id="21" name="Picture 20" descr="Koneviesti.">
            <a:extLst>
              <a:ext uri="{FF2B5EF4-FFF2-40B4-BE49-F238E27FC236}">
                <a16:creationId xmlns:a16="http://schemas.microsoft.com/office/drawing/2014/main" id="{7ACB77B3-7A4A-4B46-96B2-F5D2D4B2C3B4}"/>
              </a:ext>
            </a:extLst>
          </p:cNvPr>
          <p:cNvPicPr>
            <a:picLocks noChangeAspect="1"/>
          </p:cNvPicPr>
          <p:nvPr/>
        </p:nvPicPr>
        <p:blipFill>
          <a:blip r:embed="rId12"/>
          <a:stretch>
            <a:fillRect/>
          </a:stretch>
        </p:blipFill>
        <p:spPr>
          <a:xfrm>
            <a:off x="9734670" y="3309843"/>
            <a:ext cx="2061554" cy="2748739"/>
          </a:xfrm>
          <a:prstGeom prst="rect">
            <a:avLst/>
          </a:prstGeom>
        </p:spPr>
      </p:pic>
    </p:spTree>
    <p:extLst>
      <p:ext uri="{BB962C8B-B14F-4D97-AF65-F5344CB8AC3E}">
        <p14:creationId xmlns:p14="http://schemas.microsoft.com/office/powerpoint/2010/main" val="312132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100"/>
                                        <p:tgtEl>
                                          <p:spTgt spid="8"/>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100"/>
                                        <p:tgtEl>
                                          <p:spTgt spid="5"/>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100"/>
                                        <p:tgtEl>
                                          <p:spTgt spid="11"/>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100"/>
                                        <p:tgtEl>
                                          <p:spTgt spid="12"/>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100"/>
                                        <p:tgtEl>
                                          <p:spTgt spid="13"/>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100"/>
                                        <p:tgtEl>
                                          <p:spTgt spid="1030"/>
                                        </p:tgtEl>
                                      </p:cBhvr>
                                    </p:animEffect>
                                  </p:childTnLst>
                                </p:cTn>
                              </p:par>
                            </p:childTnLst>
                          </p:cTn>
                        </p:par>
                        <p:par>
                          <p:cTn id="28" fill="hold">
                            <p:stCondLst>
                              <p:cond delay="66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100"/>
                                        <p:tgtEl>
                                          <p:spTgt spid="14"/>
                                        </p:tgtEl>
                                      </p:cBhvr>
                                    </p:animEffect>
                                  </p:childTnLst>
                                </p:cTn>
                              </p:par>
                            </p:childTnLst>
                          </p:cTn>
                        </p:par>
                        <p:par>
                          <p:cTn id="32" fill="hold">
                            <p:stCondLst>
                              <p:cond delay="77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100"/>
                                        <p:tgtEl>
                                          <p:spTgt spid="19"/>
                                        </p:tgtEl>
                                      </p:cBhvr>
                                    </p:animEffect>
                                  </p:childTnLst>
                                </p:cTn>
                              </p:par>
                            </p:childTnLst>
                          </p:cTn>
                        </p:par>
                        <p:par>
                          <p:cTn id="36" fill="hold">
                            <p:stCondLst>
                              <p:cond delay="88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100"/>
                                        <p:tgtEl>
                                          <p:spTgt spid="20"/>
                                        </p:tgtEl>
                                      </p:cBhvr>
                                    </p:animEffect>
                                  </p:childTnLst>
                                </p:cTn>
                              </p:par>
                            </p:childTnLst>
                          </p:cTn>
                        </p:par>
                        <p:par>
                          <p:cTn id="40" fill="hold">
                            <p:stCondLst>
                              <p:cond delay="99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Lapsen Maailma.">
            <a:extLst>
              <a:ext uri="{FF2B5EF4-FFF2-40B4-BE49-F238E27FC236}">
                <a16:creationId xmlns:a16="http://schemas.microsoft.com/office/drawing/2014/main" id="{4FD5436A-89E0-D04E-906A-F2D4DCD8D8E8}"/>
              </a:ext>
            </a:extLst>
          </p:cNvPr>
          <p:cNvPicPr>
            <a:picLocks noChangeAspect="1"/>
          </p:cNvPicPr>
          <p:nvPr/>
        </p:nvPicPr>
        <p:blipFill>
          <a:blip r:embed="rId3"/>
          <a:stretch>
            <a:fillRect/>
          </a:stretch>
        </p:blipFill>
        <p:spPr>
          <a:xfrm>
            <a:off x="625767" y="334319"/>
            <a:ext cx="1951603" cy="2760572"/>
          </a:xfrm>
          <a:prstGeom prst="rect">
            <a:avLst/>
          </a:prstGeom>
        </p:spPr>
      </p:pic>
      <p:pic>
        <p:nvPicPr>
          <p:cNvPr id="16" name="Picture 15" descr="Metsälehti.">
            <a:extLst>
              <a:ext uri="{FF2B5EF4-FFF2-40B4-BE49-F238E27FC236}">
                <a16:creationId xmlns:a16="http://schemas.microsoft.com/office/drawing/2014/main" id="{88961FA6-43FB-414B-8A67-E9B7AA7E520C}"/>
              </a:ext>
            </a:extLst>
          </p:cNvPr>
          <p:cNvPicPr>
            <a:picLocks noChangeAspect="1"/>
          </p:cNvPicPr>
          <p:nvPr/>
        </p:nvPicPr>
        <p:blipFill>
          <a:blip r:embed="rId4"/>
          <a:stretch>
            <a:fillRect/>
          </a:stretch>
        </p:blipFill>
        <p:spPr>
          <a:xfrm>
            <a:off x="2939841" y="334319"/>
            <a:ext cx="1867809" cy="2760572"/>
          </a:xfrm>
          <a:prstGeom prst="rect">
            <a:avLst/>
          </a:prstGeom>
        </p:spPr>
      </p:pic>
      <p:pic>
        <p:nvPicPr>
          <p:cNvPr id="17" name="Picture 16" descr="Opettaja-lehti.&#10;">
            <a:extLst>
              <a:ext uri="{FF2B5EF4-FFF2-40B4-BE49-F238E27FC236}">
                <a16:creationId xmlns:a16="http://schemas.microsoft.com/office/drawing/2014/main" id="{96947F43-F905-6940-B268-56B34DFD8A9F}"/>
              </a:ext>
            </a:extLst>
          </p:cNvPr>
          <p:cNvPicPr>
            <a:picLocks noChangeAspect="1"/>
          </p:cNvPicPr>
          <p:nvPr/>
        </p:nvPicPr>
        <p:blipFill>
          <a:blip r:embed="rId5"/>
          <a:stretch>
            <a:fillRect/>
          </a:stretch>
        </p:blipFill>
        <p:spPr>
          <a:xfrm>
            <a:off x="5152350" y="334319"/>
            <a:ext cx="2070847" cy="2760572"/>
          </a:xfrm>
          <a:prstGeom prst="rect">
            <a:avLst/>
          </a:prstGeom>
        </p:spPr>
      </p:pic>
      <p:pic>
        <p:nvPicPr>
          <p:cNvPr id="18" name="Picture 17" descr="Pieni on Suurin -lehti.">
            <a:extLst>
              <a:ext uri="{FF2B5EF4-FFF2-40B4-BE49-F238E27FC236}">
                <a16:creationId xmlns:a16="http://schemas.microsoft.com/office/drawing/2014/main" id="{E06B5B04-6927-1545-971B-8920F1BD6A7D}"/>
              </a:ext>
            </a:extLst>
          </p:cNvPr>
          <p:cNvPicPr>
            <a:picLocks noChangeAspect="1"/>
          </p:cNvPicPr>
          <p:nvPr/>
        </p:nvPicPr>
        <p:blipFill>
          <a:blip r:embed="rId6"/>
          <a:stretch>
            <a:fillRect/>
          </a:stretch>
        </p:blipFill>
        <p:spPr>
          <a:xfrm>
            <a:off x="7537451" y="334320"/>
            <a:ext cx="1951603" cy="2760572"/>
          </a:xfrm>
          <a:prstGeom prst="rect">
            <a:avLst/>
          </a:prstGeom>
        </p:spPr>
      </p:pic>
      <p:pic>
        <p:nvPicPr>
          <p:cNvPr id="22" name="Picture 21" descr="Pinni-lehti.&#10;">
            <a:extLst>
              <a:ext uri="{FF2B5EF4-FFF2-40B4-BE49-F238E27FC236}">
                <a16:creationId xmlns:a16="http://schemas.microsoft.com/office/drawing/2014/main" id="{38673950-E750-624E-B39B-589B3A91ADDF}"/>
              </a:ext>
            </a:extLst>
          </p:cNvPr>
          <p:cNvPicPr>
            <a:picLocks noChangeAspect="1"/>
          </p:cNvPicPr>
          <p:nvPr/>
        </p:nvPicPr>
        <p:blipFill>
          <a:blip r:embed="rId7"/>
          <a:stretch>
            <a:fillRect/>
          </a:stretch>
        </p:blipFill>
        <p:spPr>
          <a:xfrm>
            <a:off x="9820581" y="334319"/>
            <a:ext cx="1882651" cy="2760572"/>
          </a:xfrm>
          <a:prstGeom prst="rect">
            <a:avLst/>
          </a:prstGeom>
        </p:spPr>
      </p:pic>
      <p:pic>
        <p:nvPicPr>
          <p:cNvPr id="23" name="Picture 22" descr="Suomen Hammaslääkärilehti.">
            <a:extLst>
              <a:ext uri="{FF2B5EF4-FFF2-40B4-BE49-F238E27FC236}">
                <a16:creationId xmlns:a16="http://schemas.microsoft.com/office/drawing/2014/main" id="{BCDC9D80-6733-5C40-99CA-4E18286079A1}"/>
              </a:ext>
            </a:extLst>
          </p:cNvPr>
          <p:cNvPicPr>
            <a:picLocks noChangeAspect="1"/>
          </p:cNvPicPr>
          <p:nvPr/>
        </p:nvPicPr>
        <p:blipFill>
          <a:blip r:embed="rId8"/>
          <a:stretch>
            <a:fillRect/>
          </a:stretch>
        </p:blipFill>
        <p:spPr>
          <a:xfrm>
            <a:off x="531016" y="3306083"/>
            <a:ext cx="2141105" cy="2750631"/>
          </a:xfrm>
          <a:prstGeom prst="rect">
            <a:avLst/>
          </a:prstGeom>
        </p:spPr>
      </p:pic>
      <p:pic>
        <p:nvPicPr>
          <p:cNvPr id="24" name="Picture 23" descr="Taloustaito-lehti.">
            <a:extLst>
              <a:ext uri="{FF2B5EF4-FFF2-40B4-BE49-F238E27FC236}">
                <a16:creationId xmlns:a16="http://schemas.microsoft.com/office/drawing/2014/main" id="{7D1ABCD7-1545-5040-8DE2-3453532FBF97}"/>
              </a:ext>
            </a:extLst>
          </p:cNvPr>
          <p:cNvPicPr>
            <a:picLocks noChangeAspect="1"/>
          </p:cNvPicPr>
          <p:nvPr/>
        </p:nvPicPr>
        <p:blipFill>
          <a:blip r:embed="rId9"/>
          <a:stretch>
            <a:fillRect/>
          </a:stretch>
        </p:blipFill>
        <p:spPr>
          <a:xfrm>
            <a:off x="2891624" y="3306082"/>
            <a:ext cx="1964243" cy="2750632"/>
          </a:xfrm>
          <a:prstGeom prst="rect">
            <a:avLst/>
          </a:prstGeom>
        </p:spPr>
      </p:pic>
      <p:pic>
        <p:nvPicPr>
          <p:cNvPr id="25" name="Picture 24" descr="Tehy-lehti.">
            <a:extLst>
              <a:ext uri="{FF2B5EF4-FFF2-40B4-BE49-F238E27FC236}">
                <a16:creationId xmlns:a16="http://schemas.microsoft.com/office/drawing/2014/main" id="{18685BE3-2955-BA45-BD5B-1D471A63C547}"/>
              </a:ext>
            </a:extLst>
          </p:cNvPr>
          <p:cNvPicPr>
            <a:picLocks noChangeAspect="1"/>
          </p:cNvPicPr>
          <p:nvPr/>
        </p:nvPicPr>
        <p:blipFill>
          <a:blip r:embed="rId10"/>
          <a:stretch>
            <a:fillRect/>
          </a:stretch>
        </p:blipFill>
        <p:spPr>
          <a:xfrm>
            <a:off x="5121903" y="3306080"/>
            <a:ext cx="2131741" cy="2750633"/>
          </a:xfrm>
          <a:prstGeom prst="rect">
            <a:avLst/>
          </a:prstGeom>
        </p:spPr>
      </p:pic>
      <p:pic>
        <p:nvPicPr>
          <p:cNvPr id="26" name="Picture 25" descr="Uusiouutiset-lehti.">
            <a:extLst>
              <a:ext uri="{FF2B5EF4-FFF2-40B4-BE49-F238E27FC236}">
                <a16:creationId xmlns:a16="http://schemas.microsoft.com/office/drawing/2014/main" id="{7BB182F9-4374-1143-9759-11AB5780A504}"/>
              </a:ext>
            </a:extLst>
          </p:cNvPr>
          <p:cNvPicPr>
            <a:picLocks noChangeAspect="1"/>
          </p:cNvPicPr>
          <p:nvPr/>
        </p:nvPicPr>
        <p:blipFill>
          <a:blip r:embed="rId11"/>
          <a:stretch>
            <a:fillRect/>
          </a:stretch>
        </p:blipFill>
        <p:spPr>
          <a:xfrm>
            <a:off x="7541194" y="3306079"/>
            <a:ext cx="1944116" cy="2750634"/>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118E97EC-A92C-CB41-96E4-015E396FD235}"/>
              </a:ext>
            </a:extLst>
          </p:cNvPr>
          <p:cNvPicPr>
            <a:picLocks noChangeAspect="1"/>
          </p:cNvPicPr>
          <p:nvPr/>
        </p:nvPicPr>
        <p:blipFill rotWithShape="1">
          <a:blip r:embed="rId12"/>
          <a:srcRect l="835" t="854" r="1027" b="736"/>
          <a:stretch/>
        </p:blipFill>
        <p:spPr>
          <a:xfrm>
            <a:off x="9703425" y="3306079"/>
            <a:ext cx="2116963" cy="2750634"/>
          </a:xfrm>
          <a:prstGeom prst="rect">
            <a:avLst/>
          </a:prstGeom>
        </p:spPr>
      </p:pic>
    </p:spTree>
    <p:extLst>
      <p:ext uri="{BB962C8B-B14F-4D97-AF65-F5344CB8AC3E}">
        <p14:creationId xmlns:p14="http://schemas.microsoft.com/office/powerpoint/2010/main" val="120599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100"/>
                                        <p:tgtEl>
                                          <p:spTgt spid="15"/>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100"/>
                                        <p:tgtEl>
                                          <p:spTgt spid="16"/>
                                        </p:tgtEl>
                                      </p:cBhvr>
                                    </p:animEffect>
                                  </p:childTnLst>
                                </p:cTn>
                              </p:par>
                            </p:childTnLst>
                          </p:cTn>
                        </p:par>
                        <p:par>
                          <p:cTn id="12" fill="hold">
                            <p:stCondLst>
                              <p:cond delay="22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100"/>
                                        <p:tgtEl>
                                          <p:spTgt spid="17"/>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100"/>
                                        <p:tgtEl>
                                          <p:spTgt spid="18"/>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100"/>
                                        <p:tgtEl>
                                          <p:spTgt spid="22"/>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100"/>
                                        <p:tgtEl>
                                          <p:spTgt spid="23"/>
                                        </p:tgtEl>
                                      </p:cBhvr>
                                    </p:animEffect>
                                  </p:childTnLst>
                                </p:cTn>
                              </p:par>
                            </p:childTnLst>
                          </p:cTn>
                        </p:par>
                        <p:par>
                          <p:cTn id="28" fill="hold">
                            <p:stCondLst>
                              <p:cond delay="66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100"/>
                                        <p:tgtEl>
                                          <p:spTgt spid="24"/>
                                        </p:tgtEl>
                                      </p:cBhvr>
                                    </p:animEffect>
                                  </p:childTnLst>
                                </p:cTn>
                              </p:par>
                            </p:childTnLst>
                          </p:cTn>
                        </p:par>
                        <p:par>
                          <p:cTn id="32" fill="hold">
                            <p:stCondLst>
                              <p:cond delay="77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100"/>
                                        <p:tgtEl>
                                          <p:spTgt spid="25"/>
                                        </p:tgtEl>
                                      </p:cBhvr>
                                    </p:animEffect>
                                  </p:childTnLst>
                                </p:cTn>
                              </p:par>
                            </p:childTnLst>
                          </p:cTn>
                        </p:par>
                        <p:par>
                          <p:cTn id="36" fill="hold">
                            <p:stCondLst>
                              <p:cond delay="88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100"/>
                                        <p:tgtEl>
                                          <p:spTgt spid="26"/>
                                        </p:tgtEl>
                                      </p:cBhvr>
                                    </p:animEffect>
                                  </p:childTnLst>
                                </p:cTn>
                              </p:par>
                            </p:childTnLst>
                          </p:cTn>
                        </p:par>
                        <p:par>
                          <p:cTn id="40" fill="hold">
                            <p:stCondLst>
                              <p:cond delay="99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1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E7FD80-4C77-0E4A-9600-A1D77F7020F9}"/>
              </a:ext>
            </a:extLst>
          </p:cNvPr>
          <p:cNvSpPr>
            <a:spLocks noGrp="1"/>
          </p:cNvSpPr>
          <p:nvPr>
            <p:ph type="title"/>
          </p:nvPr>
        </p:nvSpPr>
        <p:spPr>
          <a:xfrm>
            <a:off x="1105301" y="643863"/>
            <a:ext cx="9981398" cy="1292086"/>
          </a:xfrm>
        </p:spPr>
        <p:txBody>
          <a:bodyPr>
            <a:noAutofit/>
          </a:bodyPr>
          <a:lstStyle/>
          <a:p>
            <a:r>
              <a:rPr lang="fi-FI" sz="5000" dirty="0">
                <a:latin typeface="Canela Medium" pitchFamily="2" charset="77"/>
              </a:rPr>
              <a:t>Tutkittujen ammatti- ja järjestömedioiden lukijat ovat…</a:t>
            </a:r>
          </a:p>
        </p:txBody>
      </p:sp>
      <p:sp>
        <p:nvSpPr>
          <p:cNvPr id="7" name="Content Placeholder 6">
            <a:extLst>
              <a:ext uri="{FF2B5EF4-FFF2-40B4-BE49-F238E27FC236}">
                <a16:creationId xmlns:a16="http://schemas.microsoft.com/office/drawing/2014/main" id="{5F0ABA86-D74A-DA41-8BDB-67EDDBE9A1B2}"/>
              </a:ext>
            </a:extLst>
          </p:cNvPr>
          <p:cNvSpPr>
            <a:spLocks noGrp="1"/>
          </p:cNvSpPr>
          <p:nvPr>
            <p:ph idx="11"/>
          </p:nvPr>
        </p:nvSpPr>
        <p:spPr>
          <a:xfrm>
            <a:off x="1405962" y="1862356"/>
            <a:ext cx="9380076" cy="4246213"/>
          </a:xfrm>
        </p:spPr>
        <p:txBody>
          <a:bodyPr anchor="ctr">
            <a:normAutofit/>
          </a:bodyPr>
          <a:lstStyle/>
          <a:p>
            <a:pPr marL="0" indent="0"/>
            <a:r>
              <a:rPr lang="fi-FI" sz="2000" dirty="0">
                <a:latin typeface="Neue Haas Unica W1G Medium" panose="020B0504030206020203" pitchFamily="34" charset="0"/>
              </a:rPr>
              <a:t>Ammattilaisia</a:t>
            </a:r>
            <a:r>
              <a:rPr lang="fi-FI" sz="2000" dirty="0"/>
              <a:t> </a:t>
            </a:r>
            <a:br>
              <a:rPr lang="fi-FI" sz="1800" dirty="0"/>
            </a:br>
            <a:r>
              <a:rPr lang="fi-FI" sz="1600" dirty="0"/>
              <a:t>…kuten asianajajia, ekonomeja, hammaslääkäreitä, kiertotalouden ammattilaisia, </a:t>
            </a:r>
            <a:br>
              <a:rPr lang="fi-FI" sz="1600" dirty="0"/>
            </a:br>
            <a:r>
              <a:rPr lang="fi-FI" sz="1600" dirty="0"/>
              <a:t>metsäalan ammattilaisia, kampaajia, opettajia, rakennusalan ammattilaisia, sairaanhoitajia ja varhaiskasvattajia</a:t>
            </a:r>
          </a:p>
          <a:p>
            <a:pPr marL="0" indent="0"/>
            <a:r>
              <a:rPr lang="fi-FI" sz="2000" dirty="0">
                <a:latin typeface="Neue Haas Unica W1G Medium" panose="020B0504030206020203" pitchFamily="34" charset="0"/>
              </a:rPr>
              <a:t>Järjestöjen jäseniä </a:t>
            </a:r>
            <a:r>
              <a:rPr lang="fi-FI" sz="1600" dirty="0"/>
              <a:t>ja niiden sidosryhmiin kuuluvia</a:t>
            </a:r>
          </a:p>
          <a:p>
            <a:pPr marL="0" indent="0"/>
            <a:r>
              <a:rPr lang="fi-FI" sz="2000" dirty="0">
                <a:latin typeface="Neue Haas Unica W1G Medium" panose="020B0504030206020203" pitchFamily="34" charset="0"/>
              </a:rPr>
              <a:t>Harrastajia</a:t>
            </a:r>
            <a:r>
              <a:rPr lang="fi-FI" sz="1600" dirty="0"/>
              <a:t>, kuten karavaanareita ja ilmailuharrastajia</a:t>
            </a:r>
          </a:p>
          <a:p>
            <a:pPr marL="0" indent="0"/>
            <a:r>
              <a:rPr lang="fi-FI" sz="2000" dirty="0">
                <a:latin typeface="Neue Haas Unica W1G Medium" panose="020B0504030206020203" pitchFamily="34" charset="0"/>
              </a:rPr>
              <a:t>Sairauden</a:t>
            </a:r>
            <a:r>
              <a:rPr lang="fi-FI" sz="1800" dirty="0">
                <a:latin typeface="Neue Haas Unica W1G Medium" panose="020B0504030206020203" pitchFamily="34" charset="0"/>
              </a:rPr>
              <a:t> </a:t>
            </a:r>
            <a:r>
              <a:rPr lang="fi-FI" sz="1600" dirty="0"/>
              <a:t>(aivovamma, psoriasis)</a:t>
            </a:r>
            <a:r>
              <a:rPr lang="fi-FI" sz="1600" dirty="0">
                <a:latin typeface="Neue Haas Unica W1G Medium" panose="020B0504030206020203" pitchFamily="34" charset="0"/>
              </a:rPr>
              <a:t> </a:t>
            </a:r>
            <a:r>
              <a:rPr lang="fi-FI" sz="2000" dirty="0">
                <a:latin typeface="Neue Haas Unica W1G Medium" panose="020B0504030206020203" pitchFamily="34" charset="0"/>
              </a:rPr>
              <a:t>kanssa eläviä ja heidän läheisiään</a:t>
            </a:r>
            <a:r>
              <a:rPr lang="fi-FI" sz="1800" dirty="0"/>
              <a:t> </a:t>
            </a:r>
          </a:p>
          <a:p>
            <a:pPr marL="0" indent="0"/>
            <a:r>
              <a:rPr lang="fi-FI" sz="2000" dirty="0">
                <a:latin typeface="Neue Haas Unica W1G Medium" panose="020B0504030206020203" pitchFamily="34" charset="0"/>
              </a:rPr>
              <a:t>Alasta tai aiheesta </a:t>
            </a:r>
            <a:r>
              <a:rPr lang="fi-FI" sz="1600" dirty="0"/>
              <a:t>(metsänomistaminen, lasten ja nuorten kasvatus, verotus…) </a:t>
            </a:r>
            <a:r>
              <a:rPr lang="fi-FI" sz="2000" dirty="0">
                <a:latin typeface="Neue Haas Unica W1G Medium" panose="020B0504030206020203" pitchFamily="34" charset="0"/>
              </a:rPr>
              <a:t>kiinnostuneita</a:t>
            </a:r>
          </a:p>
        </p:txBody>
      </p:sp>
    </p:spTree>
    <p:extLst>
      <p:ext uri="{BB962C8B-B14F-4D97-AF65-F5344CB8AC3E}">
        <p14:creationId xmlns:p14="http://schemas.microsoft.com/office/powerpoint/2010/main" val="2620264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F981B-734C-404D-BF40-6B2A4D141C09}"/>
              </a:ext>
            </a:extLst>
          </p:cNvPr>
          <p:cNvSpPr>
            <a:spLocks noGrp="1"/>
          </p:cNvSpPr>
          <p:nvPr>
            <p:ph type="title"/>
          </p:nvPr>
        </p:nvSpPr>
        <p:spPr/>
        <p:txBody>
          <a:bodyPr/>
          <a:lstStyle/>
          <a:p>
            <a:r>
              <a:rPr lang="fi-FI" dirty="0"/>
              <a:t>2. </a:t>
            </a:r>
            <a:br>
              <a:rPr lang="fi-FI" dirty="0"/>
            </a:br>
            <a:r>
              <a:rPr lang="fi-FI" dirty="0"/>
              <a:t>Lukeminen</a:t>
            </a:r>
          </a:p>
        </p:txBody>
      </p:sp>
    </p:spTree>
    <p:extLst>
      <p:ext uri="{BB962C8B-B14F-4D97-AF65-F5344CB8AC3E}">
        <p14:creationId xmlns:p14="http://schemas.microsoft.com/office/powerpoint/2010/main" val="2944550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850169-5D2D-7F48-820B-3EDB48E744F2}"/>
              </a:ext>
            </a:extLst>
          </p:cNvPr>
          <p:cNvSpPr txBox="1"/>
          <p:nvPr/>
        </p:nvSpPr>
        <p:spPr>
          <a:xfrm>
            <a:off x="1149927" y="1557652"/>
            <a:ext cx="9977548" cy="523220"/>
          </a:xfrm>
          <a:prstGeom prst="rect">
            <a:avLst/>
          </a:prstGeom>
          <a:noFill/>
        </p:spPr>
        <p:txBody>
          <a:bodyPr wrap="square" rtlCol="0">
            <a:spAutoFit/>
          </a:bodyPr>
          <a:lstStyle/>
          <a:p>
            <a:pPr algn="r"/>
            <a:r>
              <a:rPr lang="en-FI" sz="1400" dirty="0">
                <a:latin typeface="Neue Haas Unica W1G" panose="020B0504030206020203" pitchFamily="34" charset="0"/>
              </a:rPr>
              <a:t>Miten säännöllisesti yleensä luet</a:t>
            </a:r>
            <a:r>
              <a:rPr lang="fi-FI" sz="1400" dirty="0">
                <a:latin typeface="Neue Haas Unica W1G" panose="020B0504030206020203" pitchFamily="34" charset="0"/>
              </a:rPr>
              <a:t> </a:t>
            </a:r>
            <a:r>
              <a:rPr lang="en-US" sz="1400" dirty="0" err="1">
                <a:latin typeface="Neue Haas Unica W1G" panose="020B0504030206020203" pitchFamily="34" charset="0"/>
              </a:rPr>
              <a:t>tätä</a:t>
            </a:r>
            <a:r>
              <a:rPr lang="en-US" sz="1400" dirty="0">
                <a:latin typeface="Neue Haas Unica W1G" panose="020B0504030206020203" pitchFamily="34" charset="0"/>
              </a:rPr>
              <a:t> </a:t>
            </a:r>
            <a:r>
              <a:rPr lang="en-US" sz="1400" dirty="0" err="1">
                <a:latin typeface="Neue Haas Unica W1G" panose="020B0504030206020203" pitchFamily="34" charset="0"/>
              </a:rPr>
              <a:t>lehteä</a:t>
            </a:r>
            <a:r>
              <a:rPr lang="en-FI" sz="1400" dirty="0">
                <a:latin typeface="Neue Haas Unica W1G" panose="020B0504030206020203" pitchFamily="34" charset="0"/>
              </a:rPr>
              <a:t>?</a:t>
            </a:r>
          </a:p>
          <a:p>
            <a:pPr algn="r"/>
            <a:r>
              <a:rPr lang="fi-FI" sz="1400" dirty="0">
                <a:latin typeface="Neue Haas Unica W1G" panose="020B0504030206020203" pitchFamily="34" charset="0"/>
              </a:rPr>
              <a:t>% vastaajista, N = 12 152</a:t>
            </a:r>
          </a:p>
        </p:txBody>
      </p:sp>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3378875345"/>
              </p:ext>
            </p:extLst>
          </p:nvPr>
        </p:nvGraphicFramePr>
        <p:xfrm>
          <a:off x="1149927" y="1842655"/>
          <a:ext cx="9977548" cy="4253543"/>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9FF2CB7F-2580-EB4F-B8A9-53DA87E3DD21}"/>
              </a:ext>
            </a:extLst>
          </p:cNvPr>
          <p:cNvSpPr>
            <a:spLocks noGrp="1"/>
          </p:cNvSpPr>
          <p:nvPr>
            <p:ph type="title"/>
          </p:nvPr>
        </p:nvSpPr>
        <p:spPr>
          <a:xfrm>
            <a:off x="838200" y="241654"/>
            <a:ext cx="10515600" cy="1040296"/>
          </a:xfrm>
        </p:spPr>
        <p:txBody>
          <a:bodyPr>
            <a:noAutofit/>
          </a:bodyPr>
          <a:lstStyle/>
          <a:p>
            <a:r>
              <a:rPr lang="fi-FI" sz="3600" dirty="0">
                <a:solidFill>
                  <a:schemeClr val="tx2"/>
                </a:solidFill>
              </a:rPr>
              <a:t>Valtaosa lukijoista lukee jokaisen ilmestyvän numeron</a:t>
            </a:r>
            <a:endParaRPr lang="en-FI" sz="3600" dirty="0">
              <a:solidFill>
                <a:schemeClr val="tx2"/>
              </a:solidFill>
            </a:endParaRPr>
          </a:p>
        </p:txBody>
      </p:sp>
    </p:spTree>
    <p:extLst>
      <p:ext uri="{BB962C8B-B14F-4D97-AF65-F5344CB8AC3E}">
        <p14:creationId xmlns:p14="http://schemas.microsoft.com/office/powerpoint/2010/main" val="1694108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1311526865"/>
              </p:ext>
            </p:extLst>
          </p:nvPr>
        </p:nvGraphicFramePr>
        <p:xfrm>
          <a:off x="177321" y="2376632"/>
          <a:ext cx="6997094" cy="4136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FI" sz="3200" dirty="0">
                <a:solidFill>
                  <a:schemeClr val="tx2"/>
                </a:solidFill>
              </a:rPr>
              <a:t>Yhden numeron keskimääräinen lukuaika on 39 minuuttia</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FI" dirty="0"/>
              <a:t>Joka toinen lukija viettää lehden parissa yli puoli tuntia.</a:t>
            </a:r>
            <a:endParaRPr lang="fi-FI" sz="2500"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602311" y="1734865"/>
            <a:ext cx="6371695" cy="461665"/>
          </a:xfrm>
          <a:prstGeom prst="rect">
            <a:avLst/>
          </a:prstGeom>
          <a:noFill/>
        </p:spPr>
        <p:txBody>
          <a:bodyPr wrap="square" rtlCol="0">
            <a:spAutoFit/>
          </a:bodyPr>
          <a:lstStyle/>
          <a:p>
            <a:pPr algn="ctr"/>
            <a:r>
              <a:rPr lang="en-FI" sz="1200" dirty="0">
                <a:latin typeface="Neue Haas Unica W1G" panose="020B0504030206020203" pitchFamily="34" charset="0"/>
              </a:rPr>
              <a:t>Kuinka kauan yleensä luet tai selailet tämän lehden yhtä numeroa? </a:t>
            </a:r>
            <a:br>
              <a:rPr lang="en-FI" sz="1200" dirty="0">
                <a:latin typeface="Neue Haas Unica W1G" panose="020B0504030206020203" pitchFamily="34" charset="0"/>
              </a:rPr>
            </a:br>
            <a:r>
              <a:rPr lang="en-FI" sz="1200" dirty="0">
                <a:latin typeface="Neue Haas Unica W1G" panose="020B0504030206020203" pitchFamily="34" charset="0"/>
              </a:rPr>
              <a:t>Laske mukaan yhden numeron kaikki lukukerrat.    |   </a:t>
            </a:r>
            <a:r>
              <a:rPr lang="fi-FI" sz="1200" dirty="0">
                <a:latin typeface="Neue Haas Unica W1G" panose="020B0504030206020203" pitchFamily="34" charset="0"/>
              </a:rPr>
              <a:t>% vastaajista, N = 12 152</a:t>
            </a:r>
          </a:p>
        </p:txBody>
      </p:sp>
    </p:spTree>
    <p:extLst>
      <p:ext uri="{BB962C8B-B14F-4D97-AF65-F5344CB8AC3E}">
        <p14:creationId xmlns:p14="http://schemas.microsoft.com/office/powerpoint/2010/main" val="789178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solidFill>
                  <a:schemeClr val="tx2"/>
                </a:solidFill>
              </a:rPr>
              <a:t>Lukuminuutit iän ja sukupuolen mukaan</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dirty="0"/>
              <a:t>Lukuaika on pisimmillään alle 20- ja yli 65-vuotiailla.</a:t>
            </a:r>
          </a:p>
          <a:p>
            <a:br>
              <a:rPr lang="fi-FI" sz="1500" dirty="0"/>
            </a:br>
            <a:r>
              <a:rPr lang="fi-FI" dirty="0"/>
              <a:t>Muunsukupuolisilla lukuaika on hieman lyhyempi kuin naisilla ja miehillä.</a:t>
            </a:r>
            <a:endParaRPr lang="fi-FI" dirty="0">
              <a:latin typeface="Neue Haas Unica W1G Medium" panose="020B0404030206020203" pitchFamily="34" charset="0"/>
            </a:endParaRPr>
          </a:p>
        </p:txBody>
      </p:sp>
      <p:sp>
        <p:nvSpPr>
          <p:cNvPr id="5" name="TextBox 4">
            <a:extLst>
              <a:ext uri="{FF2B5EF4-FFF2-40B4-BE49-F238E27FC236}">
                <a16:creationId xmlns:a16="http://schemas.microsoft.com/office/drawing/2014/main" id="{236930EE-F859-0848-A2BC-1F9653505416}"/>
              </a:ext>
            </a:extLst>
          </p:cNvPr>
          <p:cNvSpPr txBox="1"/>
          <p:nvPr/>
        </p:nvSpPr>
        <p:spPr>
          <a:xfrm>
            <a:off x="5345723" y="1676400"/>
            <a:ext cx="1628283" cy="276999"/>
          </a:xfrm>
          <a:prstGeom prst="rect">
            <a:avLst/>
          </a:prstGeom>
          <a:noFill/>
        </p:spPr>
        <p:txBody>
          <a:bodyPr wrap="square" rtlCol="0">
            <a:spAutoFit/>
          </a:bodyPr>
          <a:lstStyle/>
          <a:p>
            <a:pPr algn="r"/>
            <a:r>
              <a:rPr lang="fi-FI" sz="1200" dirty="0">
                <a:latin typeface="Neue Haas Unica W1G" panose="020B0504030206020203" pitchFamily="34" charset="0"/>
              </a:rPr>
              <a:t>N = 12 152</a:t>
            </a:r>
          </a:p>
        </p:txBody>
      </p:sp>
      <p:grpSp>
        <p:nvGrpSpPr>
          <p:cNvPr id="10" name="Group 9">
            <a:extLst>
              <a:ext uri="{FF2B5EF4-FFF2-40B4-BE49-F238E27FC236}">
                <a16:creationId xmlns:a16="http://schemas.microsoft.com/office/drawing/2014/main" id="{D909C803-879D-684B-B21F-A7DEF7304F15}"/>
              </a:ext>
            </a:extLst>
          </p:cNvPr>
          <p:cNvGrpSpPr/>
          <p:nvPr/>
        </p:nvGrpSpPr>
        <p:grpSpPr>
          <a:xfrm>
            <a:off x="199292" y="1554763"/>
            <a:ext cx="5896708" cy="4456275"/>
            <a:chOff x="-832715" y="1615607"/>
            <a:chExt cx="7223760" cy="4426189"/>
          </a:xfrm>
        </p:grpSpPr>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1111580076"/>
                </p:ext>
              </p:extLst>
            </p:nvPr>
          </p:nvGraphicFramePr>
          <p:xfrm>
            <a:off x="-832715" y="1615607"/>
            <a:ext cx="7223760"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B319AB3-0D02-B548-9A75-A90DF5440C17}"/>
                </a:ext>
              </a:extLst>
            </p:cNvPr>
            <p:cNvSpPr txBox="1"/>
            <p:nvPr/>
          </p:nvSpPr>
          <p:spPr>
            <a:xfrm>
              <a:off x="1393296" y="5448465"/>
              <a:ext cx="1301646" cy="307777"/>
            </a:xfrm>
            <a:prstGeom prst="rect">
              <a:avLst/>
            </a:prstGeom>
            <a:noFill/>
          </p:spPr>
          <p:txBody>
            <a:bodyPr wrap="square" rtlCol="0">
              <a:spAutoFit/>
            </a:bodyPr>
            <a:lstStyle/>
            <a:p>
              <a:pPr algn="r"/>
              <a:r>
                <a:rPr lang="fi-FI" sz="1400" dirty="0">
                  <a:solidFill>
                    <a:schemeClr val="bg1">
                      <a:lumMod val="50000"/>
                    </a:schemeClr>
                  </a:solidFill>
                  <a:latin typeface="Neue Haas Unica W1G" panose="020B0504030206020203" pitchFamily="34" charset="0"/>
                </a:rPr>
                <a:t>minuuttia</a:t>
              </a:r>
            </a:p>
          </p:txBody>
        </p:sp>
      </p:grpSp>
      <p:sp>
        <p:nvSpPr>
          <p:cNvPr id="9" name="TextBox 8">
            <a:extLst>
              <a:ext uri="{FF2B5EF4-FFF2-40B4-BE49-F238E27FC236}">
                <a16:creationId xmlns:a16="http://schemas.microsoft.com/office/drawing/2014/main" id="{23E0EF19-2411-6A42-8E9D-ECA2B94817E6}"/>
              </a:ext>
            </a:extLst>
          </p:cNvPr>
          <p:cNvSpPr txBox="1"/>
          <p:nvPr/>
        </p:nvSpPr>
        <p:spPr>
          <a:xfrm>
            <a:off x="2321170" y="6011038"/>
            <a:ext cx="5059678" cy="600164"/>
          </a:xfrm>
          <a:prstGeom prst="rect">
            <a:avLst/>
          </a:prstGeom>
          <a:noFill/>
        </p:spPr>
        <p:txBody>
          <a:bodyPr wrap="square" rtlCol="0">
            <a:spAutoFit/>
          </a:bodyPr>
          <a:lstStyle/>
          <a:p>
            <a:pPr algn="r"/>
            <a:r>
              <a:rPr lang="fi-FI" sz="1100" dirty="0" err="1">
                <a:latin typeface="Neue Haas Unica W1G" panose="020B0504030206020203" pitchFamily="34" charset="0"/>
              </a:rPr>
              <a:t>Huom</a:t>
            </a:r>
            <a:r>
              <a:rPr lang="fi-FI" sz="1100" dirty="0">
                <a:latin typeface="Neue Haas Unica W1G" panose="020B0504030206020203" pitchFamily="34" charset="0"/>
              </a:rPr>
              <a:t>! Tutkitut lehtinimikkeet vaikuttavat lukuminuuttien jakaumaan. </a:t>
            </a:r>
            <a:br>
              <a:rPr lang="fi-FI" sz="1100" dirty="0">
                <a:latin typeface="Neue Haas Unica W1G" panose="020B0504030206020203" pitchFamily="34" charset="0"/>
              </a:rPr>
            </a:br>
            <a:r>
              <a:rPr lang="fi-FI" sz="1100" dirty="0">
                <a:latin typeface="Neue Haas Unica W1G" panose="020B0504030206020203" pitchFamily="34" charset="0"/>
              </a:rPr>
              <a:t>Tässä tutkimuksessa mukana oli useita isoja lehtiä, joiden lukijoissa oli paljon pitkään lukevia miehiä. Useimpia lehtiä naiset lukivat miehiä pidempään.</a:t>
            </a:r>
          </a:p>
        </p:txBody>
      </p:sp>
    </p:spTree>
    <p:extLst>
      <p:ext uri="{BB962C8B-B14F-4D97-AF65-F5344CB8AC3E}">
        <p14:creationId xmlns:p14="http://schemas.microsoft.com/office/powerpoint/2010/main" val="2178401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64267513"/>
              </p:ext>
            </p:extLst>
          </p:nvPr>
        </p:nvGraphicFramePr>
        <p:xfrm>
          <a:off x="59364" y="2216679"/>
          <a:ext cx="7554685"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3454"/>
            <a:ext cx="6342187" cy="1230086"/>
          </a:xfrm>
        </p:spPr>
        <p:txBody>
          <a:bodyPr anchor="b">
            <a:normAutofit/>
          </a:bodyPr>
          <a:lstStyle/>
          <a:p>
            <a:r>
              <a:rPr lang="en-FI" sz="2800" dirty="0">
                <a:solidFill>
                  <a:schemeClr val="tx2"/>
                </a:solidFill>
              </a:rPr>
              <a:t>Kuinka moni muu sinun lisäksesi lukee lehden kutakin numeroa?</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2500" dirty="0">
                <a:latin typeface="Neue Haas Unica W1G Medium" panose="020B0404030206020203" pitchFamily="34" charset="0"/>
              </a:rPr>
              <a:t>Tutkittujen lehtien kutakin numeroa lukee keskimäärin</a:t>
            </a:r>
          </a:p>
          <a:p>
            <a:pPr algn="ctr"/>
            <a:r>
              <a:rPr lang="fi-FI" sz="5000" dirty="0"/>
              <a:t>1</a:t>
            </a:r>
            <a:r>
              <a:rPr lang="fi-FI" sz="5000" dirty="0">
                <a:latin typeface="Neue Haas Unica W1G Medium" panose="020B0404030206020203" pitchFamily="34" charset="0"/>
              </a:rPr>
              <a:t>,8</a:t>
            </a:r>
            <a:endParaRPr lang="fi-FI" sz="2500" dirty="0">
              <a:latin typeface="Neue Haas Unica W1G Medium" panose="020B0404030206020203" pitchFamily="34" charset="0"/>
            </a:endParaRPr>
          </a:p>
          <a:p>
            <a:pPr algn="ctr"/>
            <a:r>
              <a:rPr lang="fi-FI" dirty="0"/>
              <a:t>h</a:t>
            </a:r>
            <a:r>
              <a:rPr lang="fi-FI" sz="2500" dirty="0">
                <a:latin typeface="Neue Haas Unica W1G Medium" panose="020B0404030206020203" pitchFamily="34" charset="0"/>
              </a:rPr>
              <a:t>enkilöä.</a:t>
            </a:r>
          </a:p>
        </p:txBody>
      </p:sp>
      <p:sp>
        <p:nvSpPr>
          <p:cNvPr id="3" name="TextBox 2">
            <a:extLst>
              <a:ext uri="{FF2B5EF4-FFF2-40B4-BE49-F238E27FC236}">
                <a16:creationId xmlns:a16="http://schemas.microsoft.com/office/drawing/2014/main" id="{00850169-5D2D-7F48-820B-3EDB48E744F2}"/>
              </a:ext>
            </a:extLst>
          </p:cNvPr>
          <p:cNvSpPr txBox="1"/>
          <p:nvPr/>
        </p:nvSpPr>
        <p:spPr>
          <a:xfrm>
            <a:off x="1588169" y="1687050"/>
            <a:ext cx="5356330"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320249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05F5A-DE02-1347-8C85-9FF828FC26C3}"/>
              </a:ext>
            </a:extLst>
          </p:cNvPr>
          <p:cNvSpPr>
            <a:spLocks noGrp="1"/>
          </p:cNvSpPr>
          <p:nvPr>
            <p:ph type="title"/>
          </p:nvPr>
        </p:nvSpPr>
        <p:spPr/>
        <p:txBody>
          <a:bodyPr/>
          <a:lstStyle/>
          <a:p>
            <a:r>
              <a:rPr lang="fi-FI" dirty="0"/>
              <a:t>Taustaa</a:t>
            </a:r>
          </a:p>
        </p:txBody>
      </p:sp>
    </p:spTree>
    <p:extLst>
      <p:ext uri="{BB962C8B-B14F-4D97-AF65-F5344CB8AC3E}">
        <p14:creationId xmlns:p14="http://schemas.microsoft.com/office/powerpoint/2010/main" val="131146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3789040426"/>
              </p:ext>
            </p:extLst>
          </p:nvPr>
        </p:nvGraphicFramePr>
        <p:xfrm>
          <a:off x="274857" y="2160354"/>
          <a:ext cx="699709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FI" sz="3000" dirty="0">
                <a:solidFill>
                  <a:schemeClr val="tx2"/>
                </a:solidFill>
              </a:rPr>
              <a:t>Lehteen tartutaan tyypillisesti useammin kuin kerran</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lnSpcReduction="10000"/>
          </a:bodyPr>
          <a:lstStyle/>
          <a:p>
            <a:pPr algn="ctr"/>
            <a:r>
              <a:rPr lang="fi-FI" sz="2500" dirty="0">
                <a:latin typeface="Neue Haas Unica W1G Medium" panose="020B0404030206020203" pitchFamily="34" charset="0"/>
              </a:rPr>
              <a:t>Tutkittujen lehtien </a:t>
            </a:r>
            <a:r>
              <a:rPr lang="fi-FI" dirty="0"/>
              <a:t>yhtä</a:t>
            </a:r>
            <a:r>
              <a:rPr lang="fi-FI" sz="2500" dirty="0">
                <a:latin typeface="Neue Haas Unica W1G Medium" panose="020B0404030206020203" pitchFamily="34" charset="0"/>
              </a:rPr>
              <a:t> </a:t>
            </a:r>
            <a:r>
              <a:rPr lang="fi-FI" dirty="0"/>
              <a:t>numeroa luetaan </a:t>
            </a:r>
            <a:r>
              <a:rPr lang="fi-FI" sz="2500" dirty="0">
                <a:latin typeface="Neue Haas Unica W1G Medium" panose="020B0404030206020203" pitchFamily="34" charset="0"/>
              </a:rPr>
              <a:t>keskimäärin </a:t>
            </a:r>
            <a:br>
              <a:rPr lang="fi-FI" sz="2500" dirty="0">
                <a:latin typeface="Neue Haas Unica W1G Medium" panose="020B0404030206020203" pitchFamily="34" charset="0"/>
              </a:rPr>
            </a:br>
            <a:r>
              <a:rPr lang="fi-FI" sz="5000" dirty="0">
                <a:latin typeface="Neue Haas Unica W1G Medium" panose="020B0404030206020203" pitchFamily="34" charset="0"/>
              </a:rPr>
              <a:t>2,4</a:t>
            </a:r>
            <a:r>
              <a:rPr lang="fi-FI" sz="5000" dirty="0"/>
              <a:t> </a:t>
            </a:r>
            <a:r>
              <a:rPr lang="fi-FI" dirty="0">
                <a:latin typeface="Neue Haas Unica W1G Medium" panose="020B0404030206020203" pitchFamily="34" charset="0"/>
              </a:rPr>
              <a:t>kertaa.</a:t>
            </a:r>
          </a:p>
          <a:p>
            <a:pPr algn="ctr"/>
            <a:br>
              <a:rPr lang="fi-FI" dirty="0"/>
            </a:br>
            <a:r>
              <a:rPr lang="fi-FI" dirty="0"/>
              <a:t>71 % lukijoista tarttuu lehteen useammin kuin kerran.</a:t>
            </a:r>
            <a:endParaRPr lang="fi-FI"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1585733" y="1734865"/>
            <a:ext cx="5388274" cy="523220"/>
          </a:xfrm>
          <a:prstGeom prst="rect">
            <a:avLst/>
          </a:prstGeom>
          <a:noFill/>
        </p:spPr>
        <p:txBody>
          <a:bodyPr wrap="square" rtlCol="0">
            <a:spAutoFit/>
          </a:bodyPr>
          <a:lstStyle/>
          <a:p>
            <a:pPr algn="r"/>
            <a:r>
              <a:rPr lang="en-FI" sz="1400" dirty="0">
                <a:latin typeface="Neue Haas Unica W1G" panose="020B0504030206020203" pitchFamily="34" charset="0"/>
              </a:rPr>
              <a:t>Kuinka monta kertaa luet tai selailet yhtä lehden numeroa? </a:t>
            </a:r>
            <a:br>
              <a:rPr lang="en-FI" sz="1400" dirty="0">
                <a:latin typeface="Neue Haas Unica W1G" panose="020B0504030206020203" pitchFamily="34" charset="0"/>
              </a:rPr>
            </a:b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165737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fi-FI" sz="3000" dirty="0">
                <a:solidFill>
                  <a:schemeClr val="tx2"/>
                </a:solidFill>
              </a:rPr>
              <a:t>Ammatti- ja järjestömedioiden lukijasuhteet ovat pitkiä</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66 % </a:t>
            </a:r>
            <a:br>
              <a:rPr lang="fi-FI" sz="5000" dirty="0"/>
            </a:br>
            <a:r>
              <a:rPr lang="fi-FI" dirty="0">
                <a:latin typeface="Neue Haas Unica W1G Medium" panose="020B0404030206020203" pitchFamily="34" charset="0"/>
              </a:rPr>
              <a:t>on seurannut lehteä </a:t>
            </a:r>
            <a:br>
              <a:rPr lang="fi-FI" dirty="0">
                <a:latin typeface="Neue Haas Unica W1G Medium" panose="020B0404030206020203" pitchFamily="34" charset="0"/>
              </a:rPr>
            </a:br>
            <a:r>
              <a:rPr lang="fi-FI" dirty="0">
                <a:latin typeface="Neue Haas Unica W1G Medium" panose="020B0404030206020203" pitchFamily="34" charset="0"/>
              </a:rPr>
              <a:t>yli 5 vuotta.</a:t>
            </a:r>
          </a:p>
        </p:txBody>
      </p:sp>
      <p:sp>
        <p:nvSpPr>
          <p:cNvPr id="3" name="TextBox 2">
            <a:extLst>
              <a:ext uri="{FF2B5EF4-FFF2-40B4-BE49-F238E27FC236}">
                <a16:creationId xmlns:a16="http://schemas.microsoft.com/office/drawing/2014/main" id="{00850169-5D2D-7F48-820B-3EDB48E744F2}"/>
              </a:ext>
            </a:extLst>
          </p:cNvPr>
          <p:cNvSpPr txBox="1"/>
          <p:nvPr/>
        </p:nvSpPr>
        <p:spPr>
          <a:xfrm>
            <a:off x="602311" y="1734865"/>
            <a:ext cx="6371696" cy="523220"/>
          </a:xfrm>
          <a:prstGeom prst="rect">
            <a:avLst/>
          </a:prstGeom>
          <a:noFill/>
        </p:spPr>
        <p:txBody>
          <a:bodyPr wrap="square" rtlCol="0">
            <a:spAutoFit/>
          </a:bodyPr>
          <a:lstStyle/>
          <a:p>
            <a:pPr algn="r"/>
            <a:r>
              <a:rPr lang="en-FI" sz="1400" dirty="0">
                <a:latin typeface="Neue Haas Unica W1G" panose="020B0504030206020203" pitchFamily="34" charset="0"/>
              </a:rPr>
              <a:t>Kuinka pitkään olet seurannut </a:t>
            </a:r>
            <a:r>
              <a:rPr lang="en-US" sz="1400" dirty="0" err="1">
                <a:latin typeface="Neue Haas Unica W1G" panose="020B0504030206020203" pitchFamily="34" charset="0"/>
              </a:rPr>
              <a:t>tätä</a:t>
            </a:r>
            <a:r>
              <a:rPr lang="en-US" sz="1400" dirty="0">
                <a:latin typeface="Neue Haas Unica W1G" panose="020B0504030206020203" pitchFamily="34" charset="0"/>
              </a:rPr>
              <a:t> </a:t>
            </a:r>
            <a:r>
              <a:rPr lang="en-FI" sz="1400" dirty="0">
                <a:latin typeface="Neue Haas Unica W1G" panose="020B0504030206020203" pitchFamily="34" charset="0"/>
              </a:rPr>
              <a:t>lehteä?</a:t>
            </a:r>
            <a:br>
              <a:rPr lang="en-FI" sz="1400" dirty="0">
                <a:latin typeface="Neue Haas Unica W1G" panose="020B0504030206020203" pitchFamily="34" charset="0"/>
              </a:rPr>
            </a:b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4D64CE25-478A-0F48-AA3F-F23D61C99018}"/>
              </a:ext>
            </a:extLst>
          </p:cNvPr>
          <p:cNvGraphicFramePr/>
          <p:nvPr>
            <p:extLst>
              <p:ext uri="{D42A27DB-BD31-4B8C-83A1-F6EECF244321}">
                <p14:modId xmlns:p14="http://schemas.microsoft.com/office/powerpoint/2010/main" val="3277955518"/>
              </p:ext>
            </p:extLst>
          </p:nvPr>
        </p:nvGraphicFramePr>
        <p:xfrm>
          <a:off x="152310" y="2292277"/>
          <a:ext cx="6923996" cy="43306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2584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4291859536"/>
              </p:ext>
            </p:extLst>
          </p:nvPr>
        </p:nvGraphicFramePr>
        <p:xfrm>
          <a:off x="351994" y="1734865"/>
          <a:ext cx="716793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fi-FI" sz="2800" dirty="0">
                <a:solidFill>
                  <a:schemeClr val="tx2"/>
                </a:solidFill>
              </a:rPr>
              <a:t>Miten korona-aika on vaikuttanut kohdallasi tämän lehden lukemiseen?</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20 % </a:t>
            </a:r>
            <a:br>
              <a:rPr lang="fi-FI" sz="5000" dirty="0"/>
            </a:br>
            <a:r>
              <a:rPr lang="fi-FI" dirty="0">
                <a:latin typeface="Neue Haas Unica W1G Medium" panose="020B0404030206020203" pitchFamily="34" charset="0"/>
              </a:rPr>
              <a:t>kertoo lukeneensa tutkittuja lehtiä korona-aikana enemmän.</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2028156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fontScale="90000"/>
          </a:bodyPr>
          <a:lstStyle/>
          <a:p>
            <a:r>
              <a:rPr lang="fi-FI" dirty="0"/>
              <a:t>Syitä, miksi on lukenut korona-aikana enemmän</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72500" y="1537854"/>
            <a:ext cx="9246999" cy="4421345"/>
          </a:xfrm>
        </p:spPr>
        <p:txBody>
          <a:bodyPr anchor="ctr">
            <a:noAutofit/>
          </a:bodyPr>
          <a:lstStyle/>
          <a:p>
            <a:pPr>
              <a:spcBef>
                <a:spcPts val="800"/>
              </a:spcBef>
            </a:pPr>
            <a:r>
              <a:rPr lang="fi-FI" sz="2000" b="1" dirty="0">
                <a:latin typeface="Neue Haas Unica W1G" panose="020B0504030206020203" pitchFamily="34" charset="0"/>
              </a:rPr>
              <a:t>Lisääntynyt vapaa-aika</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”Aikaa on enemmän ja </a:t>
            </a:r>
            <a:r>
              <a:rPr lang="fi-FI" sz="1500" u="sng" dirty="0">
                <a:latin typeface="Neue Haas Unica W1G" panose="020B0504030206020203" pitchFamily="34" charset="0"/>
              </a:rPr>
              <a:t>etätöiden lomassa</a:t>
            </a:r>
            <a:r>
              <a:rPr lang="fi-FI" sz="1500" dirty="0">
                <a:latin typeface="Neue Haas Unica W1G" panose="020B0504030206020203" pitchFamily="34" charset="0"/>
              </a:rPr>
              <a:t> on välillä hyvä istahtaa lehden pariin.”</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”Minulla on tapana säilyttää olohuoneen lehtilaatikossa lehtiä ja saatan lukea jopa vuoden vanhoja lehtiä aina välillä ja jos on jokin artikkeli mistä tykkään, niin lehti menee talteen eikä kierrätykseen. Lisäksi korona-aikana </a:t>
            </a:r>
            <a:r>
              <a:rPr lang="fi-FI" sz="1500" u="sng" dirty="0">
                <a:latin typeface="Neue Haas Unica W1G" panose="020B0504030206020203" pitchFamily="34" charset="0"/>
              </a:rPr>
              <a:t>jäänyt monet harrastukset vähemmälle</a:t>
            </a:r>
            <a:r>
              <a:rPr lang="fi-FI" sz="1500" dirty="0">
                <a:latin typeface="Neue Haas Unica W1G" panose="020B0504030206020203" pitchFamily="34" charset="0"/>
              </a:rPr>
              <a:t>, niin on aikaa esim. lukemiselle paremmin.”</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”Aikaa enemmän, kun ei kulu joka päivä 2½ tuntia työmatkoihin :-)”</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”Koska vapaa-aikana olen ollut enemmän kotona, kun monia vapaa-ajan viettotapoja on rajoitettu voimakkaasti (liikunta, kulttuuri)”</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”Olen lukenut kaikkia perheeseemme tulevia lehtiä enemmän, koska olen ollut hyvin paljon kotona ja käynyt ihmisten kanssa keskusteluja puhelimitse tai netissä.”</a:t>
            </a:r>
          </a:p>
        </p:txBody>
      </p:sp>
    </p:spTree>
    <p:extLst>
      <p:ext uri="{BB962C8B-B14F-4D97-AF65-F5344CB8AC3E}">
        <p14:creationId xmlns:p14="http://schemas.microsoft.com/office/powerpoint/2010/main" val="37044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fontScale="90000"/>
          </a:bodyPr>
          <a:lstStyle/>
          <a:p>
            <a:r>
              <a:rPr lang="fi-FI" dirty="0"/>
              <a:t>Syitä, miksi on lukenut korona-aikana enemmän</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Tarve saada </a:t>
            </a:r>
            <a:r>
              <a:rPr lang="fi-FI" sz="2000" b="1" dirty="0" err="1">
                <a:latin typeface="Neue Haas Unica W1G" panose="020B0504030206020203" pitchFamily="34" charset="0"/>
              </a:rPr>
              <a:t>täsmätietoa</a:t>
            </a:r>
            <a:r>
              <a:rPr lang="fi-FI" sz="2000" b="1" dirty="0">
                <a:latin typeface="Neue Haas Unica W1G" panose="020B0504030206020203" pitchFamily="34" charset="0"/>
              </a:rPr>
              <a:t> koronan vaikutuksista omaan alaan</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”Ajantasaisen tiedon saannin varmistaminen. Lääkkeisiin on liittynyt hyvin paljon uutisointia korona-aikaan.”</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”Ammattiasiat kiinnostavat ja lehti on ollut myös koronatiedotuksen kanava liittyen työhön. Työnantajan tiedotus koronasta ollut ontuvaa ja poukkoilevaa.”</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t>
            </a:r>
            <a:r>
              <a:rPr lang="fi-FI" sz="1500" u="sng" dirty="0">
                <a:latin typeface="Neue Haas Unica W1G" panose="020B0504030206020203" pitchFamily="34" charset="0"/>
              </a:rPr>
              <a:t>Kiinnostavia ajankohtaisia asioita omaan alaan liittyvistä koronahuolista</a:t>
            </a:r>
            <a:r>
              <a:rPr lang="fi-FI" sz="1500" dirty="0">
                <a:latin typeface="Neue Haas Unica W1G" panose="020B0504030206020203" pitchFamily="34" charset="0"/>
              </a:rPr>
              <a:t>”</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”Ehkä olen hakenut tietoa sieltä enemmän, haluan olla kuulolla, jos tulee tietoa </a:t>
            </a:r>
            <a:r>
              <a:rPr lang="fi-FI" sz="1500" u="sng" dirty="0">
                <a:latin typeface="Neue Haas Unica W1G" panose="020B0504030206020203" pitchFamily="34" charset="0"/>
              </a:rPr>
              <a:t>miten uudessa ja oudossa tilanteessa toimitaan</a:t>
            </a:r>
            <a:r>
              <a:rPr lang="fi-FI" sz="1500" dirty="0">
                <a:latin typeface="Neue Haas Unica W1G" panose="020B0504030206020203" pitchFamily="34" charset="0"/>
              </a:rPr>
              <a:t>. Kriiseissähän ihmiset kerääntyvät yhteen, eikö?”</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”Erityisenä aikana koen että pitää olla </a:t>
            </a:r>
            <a:r>
              <a:rPr lang="fi-FI" sz="1500" dirty="0" err="1">
                <a:latin typeface="Neue Haas Unica W1G" panose="020B0504030206020203" pitchFamily="34" charset="0"/>
              </a:rPr>
              <a:t>ajantasalla</a:t>
            </a:r>
            <a:r>
              <a:rPr lang="fi-FI" sz="1500" dirty="0">
                <a:latin typeface="Neue Haas Unica W1G" panose="020B0504030206020203" pitchFamily="34" charset="0"/>
              </a:rPr>
              <a:t> muuttuvassa maailmassa. Miksei tietysti muulloinkin, mutta jotenkin isoja muutoksia tapahtuu entistä nopeammin joten on hyvä jos niihin pystyy jotenkin varautumaan olemalla tietoinen asioista.”</a:t>
            </a:r>
          </a:p>
        </p:txBody>
      </p:sp>
    </p:spTree>
    <p:extLst>
      <p:ext uri="{BB962C8B-B14F-4D97-AF65-F5344CB8AC3E}">
        <p14:creationId xmlns:p14="http://schemas.microsoft.com/office/powerpoint/2010/main" val="13638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fontScale="90000"/>
          </a:bodyPr>
          <a:lstStyle/>
          <a:p>
            <a:r>
              <a:rPr lang="fi-FI" dirty="0"/>
              <a:t>Syitä, miksi on lukenut korona-aikana enemmän</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72500" y="1537854"/>
            <a:ext cx="9246999" cy="4421345"/>
          </a:xfrm>
        </p:spPr>
        <p:txBody>
          <a:bodyPr anchor="ctr">
            <a:noAutofit/>
          </a:bodyPr>
          <a:lstStyle/>
          <a:p>
            <a:pPr>
              <a:spcBef>
                <a:spcPts val="800"/>
              </a:spcBef>
            </a:pPr>
            <a:r>
              <a:rPr lang="fi-FI" sz="2000" b="1" dirty="0">
                <a:latin typeface="Neue Haas Unica W1G" panose="020B0504030206020203" pitchFamily="34" charset="0"/>
              </a:rPr>
              <a:t>Vertaistuen lisääntynyt tarve</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”Saan lehdestä tukea joka puuttuu etätyössä kun ei näe kollegoita”</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”Koska saan Pinnistä hyvän fiiliksen ja jaksan jatkaa tätä hommaa vaikeuksista huolimatta.”</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”Haluan saada lisätietoa ja miten me jaksetaan tässä mylläkässä.”</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t>
            </a:r>
            <a:r>
              <a:rPr lang="fi-FI" sz="1500" u="sng" dirty="0">
                <a:latin typeface="Neue Haas Unica W1G" panose="020B0504030206020203" pitchFamily="34" charset="0"/>
              </a:rPr>
              <a:t>Korona-aikana vertaistukea on ollut hyvin vähän, joten lehti on ollut ihan ehdoton</a:t>
            </a:r>
            <a:r>
              <a:rPr lang="fi-FI" sz="1500" dirty="0">
                <a:latin typeface="Neue Haas Unica W1G" panose="020B0504030206020203" pitchFamily="34" charset="0"/>
              </a:rPr>
              <a:t>.”</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”Lehdestä on saanut tukea omiin työhön liittyviin tuntemuksiin ja näköalaa siihen, miten muualla on korona-aikana opetusta hoidettu.”</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”Lehti antaa uskoa ja luottamusta tulevaisuuteen. </a:t>
            </a:r>
            <a:r>
              <a:rPr lang="fi-FI" sz="1500" u="sng" dirty="0">
                <a:latin typeface="Neue Haas Unica W1G" panose="020B0504030206020203" pitchFamily="34" charset="0"/>
              </a:rPr>
              <a:t>Tuntee kuuluvansa yhteisöön</a:t>
            </a:r>
            <a:r>
              <a:rPr lang="fi-FI" sz="1500" dirty="0">
                <a:latin typeface="Neue Haas Unica W1G" panose="020B0504030206020203" pitchFamily="34" charset="0"/>
              </a:rPr>
              <a:t>.”</a:t>
            </a:r>
          </a:p>
        </p:txBody>
      </p:sp>
    </p:spTree>
    <p:extLst>
      <p:ext uri="{BB962C8B-B14F-4D97-AF65-F5344CB8AC3E}">
        <p14:creationId xmlns:p14="http://schemas.microsoft.com/office/powerpoint/2010/main" val="23643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animEffect transition="in" filter="fade">
                                      <p:cBhvr>
                                        <p:cTn id="27"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fi-FI" dirty="0"/>
              <a:t>Lukemisen tunnusluvut</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72500" y="1227221"/>
            <a:ext cx="9246999" cy="5081113"/>
          </a:xfrm>
        </p:spPr>
        <p:txBody>
          <a:bodyPr anchor="ctr">
            <a:noAutofit/>
          </a:bodyPr>
          <a:lstStyle/>
          <a:p>
            <a:pPr>
              <a:spcBef>
                <a:spcPts val="800"/>
              </a:spcBef>
            </a:pPr>
            <a:r>
              <a:rPr lang="fi-FI" sz="1600" dirty="0">
                <a:latin typeface="Neue Haas Unica W1G" panose="020B0504030206020203" pitchFamily="34" charset="0"/>
              </a:rPr>
              <a:t>Lukeminen on säännöllistä –</a:t>
            </a:r>
            <a:r>
              <a:rPr lang="fi-FI" sz="1600" dirty="0"/>
              <a:t> </a:t>
            </a:r>
            <a:r>
              <a:rPr lang="fi-FI" sz="1600" b="1" dirty="0">
                <a:latin typeface="Neue Haas Unica W1G" panose="020B0504030206020203" pitchFamily="34" charset="0"/>
              </a:rPr>
              <a:t>78 % lukee jokaisen numeron</a:t>
            </a:r>
            <a:r>
              <a:rPr lang="fi-FI" sz="1600" dirty="0"/>
              <a:t>.</a:t>
            </a:r>
          </a:p>
          <a:p>
            <a:pPr>
              <a:spcBef>
                <a:spcPts val="800"/>
              </a:spcBef>
            </a:pPr>
            <a:endParaRPr lang="fi-FI" sz="800" dirty="0"/>
          </a:p>
          <a:p>
            <a:pPr>
              <a:spcBef>
                <a:spcPts val="800"/>
              </a:spcBef>
            </a:pPr>
            <a:r>
              <a:rPr lang="fi-FI" sz="1600" dirty="0">
                <a:latin typeface="Neue Haas Unica W1G" panose="020B0504030206020203" pitchFamily="34" charset="0"/>
              </a:rPr>
              <a:t>Yhden numeron keskimääräinen lukuaika on </a:t>
            </a:r>
            <a:r>
              <a:rPr lang="fi-FI" sz="1600" b="1" dirty="0">
                <a:latin typeface="Neue Haas Unica W1G" panose="020B0504030206020203" pitchFamily="34" charset="0"/>
              </a:rPr>
              <a:t>39 minuuttia</a:t>
            </a:r>
            <a:r>
              <a:rPr lang="fi-FI" sz="1600" dirty="0"/>
              <a:t>. </a:t>
            </a:r>
            <a:r>
              <a:rPr lang="fi-FI" sz="1600" dirty="0">
                <a:latin typeface="Neue Haas Unica W1G" panose="020B0504030206020203" pitchFamily="34" charset="0"/>
              </a:rPr>
              <a:t>Lukuaika on pisimmillään alle 20- ja yli 65-vuotiailla. </a:t>
            </a:r>
          </a:p>
          <a:p>
            <a:r>
              <a:rPr lang="fi-FI" sz="1600" dirty="0">
                <a:latin typeface="Neue Haas Unica W1G" panose="020B0504030206020203" pitchFamily="34" charset="0"/>
              </a:rPr>
              <a:t>Puolet vastaajista kertoo, että lehteä lukee joku muukin kuin hän itse</a:t>
            </a:r>
            <a:br>
              <a:rPr lang="fi-FI" sz="1600" dirty="0">
                <a:latin typeface="Neue Haas Unica W1G" panose="020B0504030206020203" pitchFamily="34" charset="0"/>
              </a:rPr>
            </a:br>
            <a:r>
              <a:rPr lang="fi-FI" sz="1600" dirty="0">
                <a:latin typeface="Neue Haas Unica W1G" panose="020B0504030206020203" pitchFamily="34" charset="0"/>
              </a:rPr>
              <a:t> – yhdellä numerolla on keskimäärin</a:t>
            </a:r>
            <a:r>
              <a:rPr lang="fi-FI" sz="1600" dirty="0"/>
              <a:t> </a:t>
            </a:r>
            <a:r>
              <a:rPr lang="fi-FI" sz="1600" b="1" dirty="0">
                <a:latin typeface="Neue Haas Unica W1G" panose="020B0504030206020203" pitchFamily="34" charset="0"/>
              </a:rPr>
              <a:t>1,8 lukijaa</a:t>
            </a:r>
            <a:r>
              <a:rPr lang="fi-FI" sz="1600" dirty="0"/>
              <a:t>. </a:t>
            </a:r>
            <a:br>
              <a:rPr lang="fi-FI" sz="1600" dirty="0"/>
            </a:br>
            <a:br>
              <a:rPr lang="fi-FI" sz="1600" dirty="0"/>
            </a:br>
            <a:r>
              <a:rPr lang="fi-FI" sz="1600" dirty="0">
                <a:latin typeface="Neue Haas Unica W1G" panose="020B0504030206020203" pitchFamily="34" charset="0"/>
              </a:rPr>
              <a:t>Lehteä luetaan keskimäärin </a:t>
            </a:r>
            <a:r>
              <a:rPr lang="fi-FI" sz="1600" b="1" dirty="0">
                <a:latin typeface="Neue Haas Unica W1G" panose="020B0504030206020203" pitchFamily="34" charset="0"/>
              </a:rPr>
              <a:t>2,4 kertaa</a:t>
            </a:r>
            <a:r>
              <a:rPr lang="fi-FI" sz="1600" dirty="0"/>
              <a:t>.</a:t>
            </a:r>
            <a:br>
              <a:rPr lang="fi-FI" sz="1600" dirty="0"/>
            </a:br>
            <a:endParaRPr lang="fi-FI" sz="600" dirty="0"/>
          </a:p>
          <a:p>
            <a:pPr>
              <a:spcBef>
                <a:spcPts val="800"/>
              </a:spcBef>
            </a:pPr>
            <a:r>
              <a:rPr lang="fi-FI" sz="1600" dirty="0">
                <a:latin typeface="Neue Haas Unica W1G" panose="020B0504030206020203" pitchFamily="34" charset="0"/>
              </a:rPr>
              <a:t>Lukijasuhteet ovat pitkiä – </a:t>
            </a:r>
            <a:r>
              <a:rPr lang="fi-FI" sz="1600" b="1" dirty="0">
                <a:latin typeface="Neue Haas Unica W1G" panose="020B0504030206020203" pitchFamily="34" charset="0"/>
              </a:rPr>
              <a:t>66 % on seurannut lehteä yli 5 vuotta</a:t>
            </a:r>
            <a:r>
              <a:rPr lang="fi-FI" sz="1600" dirty="0"/>
              <a:t>.</a:t>
            </a:r>
          </a:p>
          <a:p>
            <a:pPr>
              <a:spcBef>
                <a:spcPts val="800"/>
              </a:spcBef>
            </a:pPr>
            <a:endParaRPr lang="fi-FI" sz="800" dirty="0"/>
          </a:p>
          <a:p>
            <a:pPr>
              <a:spcBef>
                <a:spcPts val="800"/>
              </a:spcBef>
            </a:pPr>
            <a:r>
              <a:rPr lang="fi-FI" sz="1600" dirty="0">
                <a:latin typeface="Neue Haas Unica W1G" panose="020B0504030206020203" pitchFamily="34" charset="0"/>
              </a:rPr>
              <a:t>Korona-aika on lisännyt lehtien lukemista. </a:t>
            </a:r>
            <a:r>
              <a:rPr lang="fi-FI" sz="1600" b="1" dirty="0">
                <a:latin typeface="Neue Haas Unica W1G" panose="020B0504030206020203" pitchFamily="34" charset="0"/>
              </a:rPr>
              <a:t>20 % kertoo lukeneensa silloin enemmän</a:t>
            </a:r>
            <a:r>
              <a:rPr lang="fi-FI" sz="1600" b="1" dirty="0"/>
              <a:t>.</a:t>
            </a:r>
          </a:p>
        </p:txBody>
      </p:sp>
    </p:spTree>
    <p:extLst>
      <p:ext uri="{BB962C8B-B14F-4D97-AF65-F5344CB8AC3E}">
        <p14:creationId xmlns:p14="http://schemas.microsoft.com/office/powerpoint/2010/main" val="590659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6BC72B-7C7E-0F4F-BC4F-2025E8C5E34F}"/>
              </a:ext>
            </a:extLst>
          </p:cNvPr>
          <p:cNvSpPr>
            <a:spLocks noGrp="1"/>
          </p:cNvSpPr>
          <p:nvPr>
            <p:ph type="title"/>
          </p:nvPr>
        </p:nvSpPr>
        <p:spPr/>
        <p:txBody>
          <a:bodyPr>
            <a:normAutofit/>
          </a:bodyPr>
          <a:lstStyle/>
          <a:p>
            <a:r>
              <a:rPr lang="fi-FI" sz="7500" dirty="0">
                <a:solidFill>
                  <a:schemeClr val="tx1"/>
                </a:solidFill>
              </a:rPr>
              <a:t>3.</a:t>
            </a:r>
            <a:br>
              <a:rPr lang="fi-FI" sz="7500" dirty="0">
                <a:solidFill>
                  <a:schemeClr val="tx1"/>
                </a:solidFill>
              </a:rPr>
            </a:br>
            <a:r>
              <a:rPr lang="fi-FI" sz="7500" dirty="0">
                <a:solidFill>
                  <a:schemeClr val="tx1"/>
                </a:solidFill>
              </a:rPr>
              <a:t>Lukijasuhde</a:t>
            </a:r>
          </a:p>
        </p:txBody>
      </p:sp>
    </p:spTree>
    <p:extLst>
      <p:ext uri="{BB962C8B-B14F-4D97-AF65-F5344CB8AC3E}">
        <p14:creationId xmlns:p14="http://schemas.microsoft.com/office/powerpoint/2010/main" val="503204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306BBA-3FDC-FD47-82B5-C6BF4F54032B}"/>
              </a:ext>
            </a:extLst>
          </p:cNvPr>
          <p:cNvSpPr>
            <a:spLocks noGrp="1"/>
          </p:cNvSpPr>
          <p:nvPr>
            <p:ph type="title"/>
          </p:nvPr>
        </p:nvSpPr>
        <p:spPr>
          <a:xfrm>
            <a:off x="838200" y="810219"/>
            <a:ext cx="10515600" cy="1292086"/>
          </a:xfrm>
        </p:spPr>
        <p:txBody>
          <a:bodyPr>
            <a:normAutofit/>
          </a:bodyPr>
          <a:lstStyle/>
          <a:p>
            <a:r>
              <a:rPr lang="fi-FI" dirty="0"/>
              <a:t>Suomalaisista…</a:t>
            </a:r>
          </a:p>
        </p:txBody>
      </p:sp>
      <p:sp>
        <p:nvSpPr>
          <p:cNvPr id="4" name="Content Placeholder 3">
            <a:extLst>
              <a:ext uri="{FF2B5EF4-FFF2-40B4-BE49-F238E27FC236}">
                <a16:creationId xmlns:a16="http://schemas.microsoft.com/office/drawing/2014/main" id="{4CD4D881-93C8-3B45-BD90-53E042BC0DEA}"/>
              </a:ext>
            </a:extLst>
          </p:cNvPr>
          <p:cNvSpPr>
            <a:spLocks noGrp="1"/>
          </p:cNvSpPr>
          <p:nvPr>
            <p:ph idx="11"/>
          </p:nvPr>
        </p:nvSpPr>
        <p:spPr>
          <a:xfrm>
            <a:off x="1689706" y="2267853"/>
            <a:ext cx="8824801" cy="3131997"/>
          </a:xfrm>
        </p:spPr>
        <p:txBody>
          <a:bodyPr anchor="ctr">
            <a:noAutofit/>
          </a:bodyPr>
          <a:lstStyle/>
          <a:p>
            <a:r>
              <a:rPr lang="fi-FI" sz="1800" b="1" dirty="0">
                <a:latin typeface="Neue Haas Unica W1G" panose="020B0504030206020203" pitchFamily="34" charset="0"/>
              </a:rPr>
              <a:t>83 % </a:t>
            </a:r>
            <a:br>
              <a:rPr lang="fi-FI" sz="1800" b="1" dirty="0">
                <a:latin typeface="Neue Haas Unica W1G" panose="020B0504030206020203" pitchFamily="34" charset="0"/>
              </a:rPr>
            </a:br>
            <a:r>
              <a:rPr lang="fi-FI" sz="1800" dirty="0">
                <a:latin typeface="Neue Haas Unica W1G" panose="020B0504030206020203" pitchFamily="34" charset="0"/>
              </a:rPr>
              <a:t>pitää suomalaisia aikakauslehtiä laadukkaina</a:t>
            </a:r>
          </a:p>
          <a:p>
            <a:endParaRPr lang="fi-FI" sz="1800" b="1" dirty="0">
              <a:latin typeface="Neue Haas Unica W1G" panose="020B0504030206020203" pitchFamily="34" charset="0"/>
            </a:endParaRPr>
          </a:p>
          <a:p>
            <a:r>
              <a:rPr lang="fi-FI" sz="1800" b="1" dirty="0">
                <a:latin typeface="Neue Haas Unica W1G" panose="020B0504030206020203" pitchFamily="34" charset="0"/>
              </a:rPr>
              <a:t>86 % </a:t>
            </a:r>
            <a:br>
              <a:rPr lang="fi-FI" sz="1800" b="1" dirty="0">
                <a:latin typeface="Neue Haas Unica W1G" panose="020B0504030206020203" pitchFamily="34" charset="0"/>
              </a:rPr>
            </a:br>
            <a:r>
              <a:rPr lang="fi-FI" sz="1800" dirty="0">
                <a:latin typeface="Neue Haas Unica W1G" panose="020B0504030206020203" pitchFamily="34" charset="0"/>
              </a:rPr>
              <a:t>saa tietoa harrastuksestaan ja mielenkiinnon kohteistaan alan erikoislehdestä</a:t>
            </a:r>
          </a:p>
          <a:p>
            <a:endParaRPr lang="fi-FI" sz="1800" dirty="0">
              <a:latin typeface="Neue Haas Unica W1G" panose="020B0504030206020203" pitchFamily="34" charset="0"/>
            </a:endParaRPr>
          </a:p>
          <a:p>
            <a:r>
              <a:rPr lang="fi-FI" sz="1800" b="1" dirty="0">
                <a:latin typeface="Neue Haas Unica W1G" panose="020B0504030206020203" pitchFamily="34" charset="0"/>
              </a:rPr>
              <a:t>75 % </a:t>
            </a:r>
            <a:br>
              <a:rPr lang="fi-FI" sz="1800" b="1" dirty="0">
                <a:latin typeface="Neue Haas Unica W1G" panose="020B0504030206020203" pitchFamily="34" charset="0"/>
              </a:rPr>
            </a:br>
            <a:r>
              <a:rPr lang="fi-FI" sz="1800" dirty="0">
                <a:latin typeface="Neue Haas Unica W1G" panose="020B0504030206020203" pitchFamily="34" charset="0"/>
              </a:rPr>
              <a:t>pysyy ammatillisista asioista ajan tasalla ammattilehden avulla</a:t>
            </a:r>
          </a:p>
        </p:txBody>
      </p:sp>
      <p:sp>
        <p:nvSpPr>
          <p:cNvPr id="5" name="Subtitle 2">
            <a:extLst>
              <a:ext uri="{FF2B5EF4-FFF2-40B4-BE49-F238E27FC236}">
                <a16:creationId xmlns:a16="http://schemas.microsoft.com/office/drawing/2014/main" id="{EF7C812C-C89E-9B40-BCFE-89FCAB2DAB12}"/>
              </a:ext>
            </a:extLst>
          </p:cNvPr>
          <p:cNvSpPr txBox="1">
            <a:spLocks/>
          </p:cNvSpPr>
          <p:nvPr/>
        </p:nvSpPr>
        <p:spPr>
          <a:xfrm>
            <a:off x="2472206" y="6378218"/>
            <a:ext cx="7247588" cy="21198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Neue Haas Unica W1G Light" panose="020B0404030206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Neue Haas Unica W1G Light" panose="020B0404030206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Neue Haas Unica W1G Light" panose="020B0404030206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Neue Haas Unica W1G Light" panose="020B0404030206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err="1">
                <a:latin typeface="Neue Haas Unica W1G" panose="020B0504030206020203" pitchFamily="34" charset="0"/>
              </a:rPr>
              <a:t>Lähde</a:t>
            </a:r>
            <a:r>
              <a:rPr lang="en-US" sz="1200" dirty="0">
                <a:latin typeface="Neue Haas Unica W1G" panose="020B0504030206020203" pitchFamily="34" charset="0"/>
              </a:rPr>
              <a:t>: KMT 2020</a:t>
            </a:r>
            <a:endParaRPr lang="en-FI" sz="1200" dirty="0">
              <a:latin typeface="Neue Haas Unica W1G" panose="020B0504030206020203" pitchFamily="34" charset="0"/>
            </a:endParaRPr>
          </a:p>
        </p:txBody>
      </p:sp>
    </p:spTree>
    <p:extLst>
      <p:ext uri="{BB962C8B-B14F-4D97-AF65-F5344CB8AC3E}">
        <p14:creationId xmlns:p14="http://schemas.microsoft.com/office/powerpoint/2010/main" val="642729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7AFE-D4AC-484E-A9DD-414F5E5E12FC}"/>
              </a:ext>
            </a:extLst>
          </p:cNvPr>
          <p:cNvSpPr>
            <a:spLocks noGrp="1"/>
          </p:cNvSpPr>
          <p:nvPr>
            <p:ph type="title"/>
          </p:nvPr>
        </p:nvSpPr>
        <p:spPr/>
        <p:txBody>
          <a:bodyPr>
            <a:normAutofit/>
          </a:bodyPr>
          <a:lstStyle/>
          <a:p>
            <a:pPr algn="ctr"/>
            <a:r>
              <a:rPr lang="fi-FI" sz="2800" dirty="0"/>
              <a:t>Suomalaiset aikakauslehdet ovat laadukkaita</a:t>
            </a:r>
          </a:p>
        </p:txBody>
      </p:sp>
      <p:sp>
        <p:nvSpPr>
          <p:cNvPr id="7" name="TextBox 6">
            <a:extLst>
              <a:ext uri="{FF2B5EF4-FFF2-40B4-BE49-F238E27FC236}">
                <a16:creationId xmlns:a16="http://schemas.microsoft.com/office/drawing/2014/main" id="{09B3025A-CF3C-C74B-ACC2-37968E52F9E4}"/>
              </a:ext>
            </a:extLst>
          </p:cNvPr>
          <p:cNvSpPr txBox="1"/>
          <p:nvPr/>
        </p:nvSpPr>
        <p:spPr>
          <a:xfrm>
            <a:off x="838200" y="1743174"/>
            <a:ext cx="4799012" cy="307777"/>
          </a:xfrm>
          <a:prstGeom prst="rect">
            <a:avLst/>
          </a:prstGeom>
          <a:noFill/>
        </p:spPr>
        <p:txBody>
          <a:bodyPr wrap="square" rtlCol="0">
            <a:spAutoFit/>
          </a:bodyPr>
          <a:lstStyle/>
          <a:p>
            <a:pPr algn="ctr"/>
            <a:r>
              <a:rPr lang="fi-FI" sz="1400" dirty="0">
                <a:latin typeface="Neue Haas Unica W1G" panose="020B0504030206020203" pitchFamily="34" charset="0"/>
              </a:rPr>
              <a:t>% suomalaisista, täysin tai osittain samaa mieltä </a:t>
            </a:r>
          </a:p>
        </p:txBody>
      </p:sp>
      <p:sp>
        <p:nvSpPr>
          <p:cNvPr id="8" name="Text Placeholder 3">
            <a:extLst>
              <a:ext uri="{FF2B5EF4-FFF2-40B4-BE49-F238E27FC236}">
                <a16:creationId xmlns:a16="http://schemas.microsoft.com/office/drawing/2014/main" id="{19E7FA8F-38D8-D640-BEFC-6BC6B40F693E}"/>
              </a:ext>
            </a:extLst>
          </p:cNvPr>
          <p:cNvSpPr txBox="1">
            <a:spLocks/>
          </p:cNvSpPr>
          <p:nvPr/>
        </p:nvSpPr>
        <p:spPr>
          <a:xfrm>
            <a:off x="7694097" y="1441450"/>
            <a:ext cx="3659703" cy="41697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dirty="0">
                <a:solidFill>
                  <a:schemeClr val="bg1"/>
                </a:solidFill>
                <a:latin typeface="Neue Haas Unica W1G Medium" panose="020B0504030206020203" pitchFamily="34" charset="0"/>
              </a:rPr>
              <a:t>Aikakauslehtiä arvostetaan kaikissa ikäryhmissä.</a:t>
            </a:r>
          </a:p>
          <a:p>
            <a:pPr marL="0" indent="0" algn="ctr">
              <a:buNone/>
            </a:pPr>
            <a:r>
              <a:rPr lang="fi-FI" dirty="0">
                <a:solidFill>
                  <a:schemeClr val="bg1"/>
                </a:solidFill>
                <a:latin typeface="Neue Haas Unica W1G Medium" panose="020B0504030206020203" pitchFamily="34" charset="0"/>
              </a:rPr>
              <a:t> </a:t>
            </a:r>
          </a:p>
          <a:p>
            <a:pPr marL="0" indent="0" algn="ctr">
              <a:buNone/>
            </a:pPr>
            <a:r>
              <a:rPr lang="fi-FI" sz="5400" dirty="0">
                <a:solidFill>
                  <a:schemeClr val="bg1"/>
                </a:solidFill>
                <a:latin typeface="Neue Haas Unica W1G Medium" panose="020B0504030206020203" pitchFamily="34" charset="0"/>
              </a:rPr>
              <a:t>83 %</a:t>
            </a:r>
            <a:br>
              <a:rPr lang="fi-FI" sz="5000" dirty="0">
                <a:solidFill>
                  <a:schemeClr val="bg1"/>
                </a:solidFill>
                <a:latin typeface="Neue Haas Unica W1G Medium" panose="020B0504030206020203" pitchFamily="34" charset="0"/>
              </a:rPr>
            </a:br>
            <a:r>
              <a:rPr lang="fi-FI" dirty="0">
                <a:solidFill>
                  <a:schemeClr val="bg1"/>
                </a:solidFill>
                <a:latin typeface="Neue Haas Unica W1G Medium" panose="020B0504030206020203" pitchFamily="34" charset="0"/>
              </a:rPr>
              <a:t>yli 15-vuotiaista pitää suomalaisia aikakauslehtiä laadukkaina. </a:t>
            </a:r>
          </a:p>
        </p:txBody>
      </p:sp>
      <p:graphicFrame>
        <p:nvGraphicFramePr>
          <p:cNvPr id="11" name="Sisällön paikkamerkki 11">
            <a:extLst>
              <a:ext uri="{FF2B5EF4-FFF2-40B4-BE49-F238E27FC236}">
                <a16:creationId xmlns:a16="http://schemas.microsoft.com/office/drawing/2014/main" id="{50B8BF05-A68C-4947-B05D-D40F580857A7}"/>
              </a:ext>
            </a:extLst>
          </p:cNvPr>
          <p:cNvGraphicFramePr>
            <a:graphicFrameLocks noGrp="1"/>
          </p:cNvGraphicFramePr>
          <p:nvPr>
            <p:ph idx="10"/>
            <p:extLst>
              <p:ext uri="{D42A27DB-BD31-4B8C-83A1-F6EECF244321}">
                <p14:modId xmlns:p14="http://schemas.microsoft.com/office/powerpoint/2010/main" val="4241506101"/>
              </p:ext>
            </p:extLst>
          </p:nvPr>
        </p:nvGraphicFramePr>
        <p:xfrm>
          <a:off x="838200" y="2290141"/>
          <a:ext cx="4799013"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59F3E7FA-55A1-AE44-BAA4-30718F146D8F}"/>
              </a:ext>
            </a:extLst>
          </p:cNvPr>
          <p:cNvSpPr txBox="1"/>
          <p:nvPr/>
        </p:nvSpPr>
        <p:spPr>
          <a:xfrm>
            <a:off x="838200" y="6209157"/>
            <a:ext cx="4799012" cy="307777"/>
          </a:xfrm>
          <a:prstGeom prst="rect">
            <a:avLst/>
          </a:prstGeom>
          <a:noFill/>
        </p:spPr>
        <p:txBody>
          <a:bodyPr wrap="square" rtlCol="0">
            <a:spAutoFit/>
          </a:bodyPr>
          <a:lstStyle/>
          <a:p>
            <a:pPr algn="ctr"/>
            <a:r>
              <a:rPr lang="fi-FI" sz="1400" dirty="0">
                <a:latin typeface="Neue Haas Unica W1G" panose="020B0504030206020203" pitchFamily="34" charset="0"/>
              </a:rPr>
              <a:t>Lähde: KMT 2020  |  N: 46 402 </a:t>
            </a:r>
          </a:p>
        </p:txBody>
      </p:sp>
    </p:spTree>
    <p:extLst>
      <p:ext uri="{BB962C8B-B14F-4D97-AF65-F5344CB8AC3E}">
        <p14:creationId xmlns:p14="http://schemas.microsoft.com/office/powerpoint/2010/main" val="217051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815700"/>
            <a:ext cx="8824801" cy="4634946"/>
          </a:xfrm>
        </p:spPr>
        <p:txBody>
          <a:bodyPr anchor="ctr">
            <a:normAutofit/>
          </a:bodyPr>
          <a:lstStyle/>
          <a:p>
            <a:r>
              <a:rPr lang="fi-FI" sz="4200" dirty="0">
                <a:latin typeface="Neue Haas Unica W1G Medium" panose="020B0504030206020203" pitchFamily="34" charset="0"/>
              </a:rPr>
              <a:t>Huhtikuussa 2021 Suomessa oli </a:t>
            </a:r>
            <a:br>
              <a:rPr lang="fi-FI" sz="4200" dirty="0">
                <a:latin typeface="Neue Haas Unica W1G Medium" panose="020B0504030206020203" pitchFamily="34" charset="0"/>
              </a:rPr>
            </a:br>
            <a:r>
              <a:rPr lang="fi-FI" sz="4200" dirty="0">
                <a:latin typeface="Neue Haas Unica W1G Medium" panose="020B0504030206020203" pitchFamily="34" charset="0"/>
              </a:rPr>
              <a:t>107 430 rekisteröitynyttä yhdistystä.</a:t>
            </a:r>
          </a:p>
          <a:p>
            <a:endParaRPr lang="fi-FI" sz="2100" dirty="0">
              <a:latin typeface="Neue Haas Unica W1G" panose="020B0504030206020203" pitchFamily="34" charset="0"/>
            </a:endParaRPr>
          </a:p>
          <a:p>
            <a:r>
              <a:rPr lang="fi-FI" sz="2100" dirty="0">
                <a:latin typeface="Neue Haas Unica W1G" panose="020B0504030206020203" pitchFamily="34" charset="0"/>
              </a:rPr>
              <a:t>Väkilukuun suhteutettuna se tarkoittaa, että runsasta sataa suomalaista kohden on olemassa kaksi yhdistystä.</a:t>
            </a:r>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219728"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i-FI" sz="1200" dirty="0"/>
              <a:t>Lähde: Patentti- ja rekisterihallitus, 30.4.2021 &amp; </a:t>
            </a:r>
            <a:r>
              <a:rPr lang="en-GB" sz="1200" dirty="0" err="1"/>
              <a:t>Väestötilastot</a:t>
            </a:r>
            <a:r>
              <a:rPr lang="en-GB" sz="1200" dirty="0"/>
              <a:t>, </a:t>
            </a:r>
            <a:r>
              <a:rPr lang="en-GB" sz="1200" dirty="0" err="1"/>
              <a:t>Tilastokeskus</a:t>
            </a:r>
            <a:r>
              <a:rPr lang="en-GB" sz="1200" dirty="0"/>
              <a:t>, 25.5.2021</a:t>
            </a:r>
            <a:endParaRPr lang="fi-FI" sz="1200" dirty="0"/>
          </a:p>
        </p:txBody>
      </p:sp>
      <p:pic>
        <p:nvPicPr>
          <p:cNvPr id="6" name="Picture 5">
            <a:extLst>
              <a:ext uri="{FF2B5EF4-FFF2-40B4-BE49-F238E27FC236}">
                <a16:creationId xmlns:a16="http://schemas.microsoft.com/office/drawing/2014/main" id="{CDA0B0E2-76AA-E04A-A871-B95DFD80687C}"/>
              </a:ext>
            </a:extLst>
          </p:cNvPr>
          <p:cNvPicPr>
            <a:picLocks noChangeAspect="1"/>
          </p:cNvPicPr>
          <p:nvPr/>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89217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7AFE-D4AC-484E-A9DD-414F5E5E12FC}"/>
              </a:ext>
            </a:extLst>
          </p:cNvPr>
          <p:cNvSpPr>
            <a:spLocks noGrp="1"/>
          </p:cNvSpPr>
          <p:nvPr>
            <p:ph type="title"/>
          </p:nvPr>
        </p:nvSpPr>
        <p:spPr/>
        <p:txBody>
          <a:bodyPr>
            <a:normAutofit fontScale="90000"/>
          </a:bodyPr>
          <a:lstStyle/>
          <a:p>
            <a:pPr algn="ctr"/>
            <a:r>
              <a:rPr lang="fi-FI" sz="2800" dirty="0"/>
              <a:t>Alan erikoislehdestä saan tietoa harrastuksistani ja mielenkiinnon kohteistani</a:t>
            </a:r>
          </a:p>
        </p:txBody>
      </p:sp>
      <p:sp>
        <p:nvSpPr>
          <p:cNvPr id="7" name="TextBox 6">
            <a:extLst>
              <a:ext uri="{FF2B5EF4-FFF2-40B4-BE49-F238E27FC236}">
                <a16:creationId xmlns:a16="http://schemas.microsoft.com/office/drawing/2014/main" id="{09B3025A-CF3C-C74B-ACC2-37968E52F9E4}"/>
              </a:ext>
            </a:extLst>
          </p:cNvPr>
          <p:cNvSpPr txBox="1"/>
          <p:nvPr/>
        </p:nvSpPr>
        <p:spPr>
          <a:xfrm>
            <a:off x="838200" y="1743174"/>
            <a:ext cx="4799012" cy="307777"/>
          </a:xfrm>
          <a:prstGeom prst="rect">
            <a:avLst/>
          </a:prstGeom>
          <a:noFill/>
        </p:spPr>
        <p:txBody>
          <a:bodyPr wrap="square" rtlCol="0">
            <a:spAutoFit/>
          </a:bodyPr>
          <a:lstStyle/>
          <a:p>
            <a:pPr algn="ctr"/>
            <a:r>
              <a:rPr lang="fi-FI" sz="1400" dirty="0">
                <a:latin typeface="Neue Haas Unica W1G" panose="020B0504030206020203" pitchFamily="34" charset="0"/>
              </a:rPr>
              <a:t>% suomalaisista, täysin tai osittain samaa mieltä </a:t>
            </a:r>
          </a:p>
        </p:txBody>
      </p:sp>
      <p:sp>
        <p:nvSpPr>
          <p:cNvPr id="8" name="Text Placeholder 3">
            <a:extLst>
              <a:ext uri="{FF2B5EF4-FFF2-40B4-BE49-F238E27FC236}">
                <a16:creationId xmlns:a16="http://schemas.microsoft.com/office/drawing/2014/main" id="{19E7FA8F-38D8-D640-BEFC-6BC6B40F693E}"/>
              </a:ext>
            </a:extLst>
          </p:cNvPr>
          <p:cNvSpPr txBox="1">
            <a:spLocks/>
          </p:cNvSpPr>
          <p:nvPr/>
        </p:nvSpPr>
        <p:spPr>
          <a:xfrm>
            <a:off x="7694097" y="1441450"/>
            <a:ext cx="3659703" cy="41697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dirty="0">
                <a:solidFill>
                  <a:schemeClr val="bg1"/>
                </a:solidFill>
                <a:latin typeface="Neue Haas Unica W1G Medium" panose="020B0504030206020203" pitchFamily="34" charset="0"/>
              </a:rPr>
              <a:t>Kaikista yli 15-vuotiaista</a:t>
            </a:r>
            <a:br>
              <a:rPr lang="fi-FI" dirty="0">
                <a:solidFill>
                  <a:schemeClr val="bg1"/>
                </a:solidFill>
                <a:latin typeface="Neue Haas Unica W1G Medium" panose="020B0504030206020203" pitchFamily="34" charset="0"/>
              </a:rPr>
            </a:br>
            <a:r>
              <a:rPr lang="fi-FI" sz="4000" dirty="0">
                <a:solidFill>
                  <a:schemeClr val="bg1"/>
                </a:solidFill>
                <a:latin typeface="Neue Haas Unica W1G Medium" panose="020B0504030206020203" pitchFamily="34" charset="0"/>
              </a:rPr>
              <a:t>86 %</a:t>
            </a:r>
            <a:br>
              <a:rPr lang="fi-FI" dirty="0">
                <a:solidFill>
                  <a:schemeClr val="bg1"/>
                </a:solidFill>
                <a:latin typeface="Neue Haas Unica W1G Medium" panose="020B0504030206020203" pitchFamily="34" charset="0"/>
              </a:rPr>
            </a:br>
            <a:r>
              <a:rPr lang="fi-FI" dirty="0">
                <a:solidFill>
                  <a:schemeClr val="bg1"/>
                </a:solidFill>
                <a:latin typeface="Neue Haas Unica W1G Medium" panose="020B0504030206020203" pitchFamily="34" charset="0"/>
              </a:rPr>
              <a:t>kertoo saavansa tietoa mielenkiinnon kohteistaan alan erikoislehdistä</a:t>
            </a:r>
            <a:br>
              <a:rPr lang="fi-FI" dirty="0">
                <a:solidFill>
                  <a:schemeClr val="bg1"/>
                </a:solidFill>
                <a:latin typeface="Neue Haas Unica W1G Medium" panose="020B0504030206020203" pitchFamily="34" charset="0"/>
              </a:rPr>
            </a:br>
            <a:r>
              <a:rPr lang="fi-FI" dirty="0">
                <a:solidFill>
                  <a:schemeClr val="bg1"/>
                </a:solidFill>
                <a:latin typeface="Neue Haas Unica W1G Medium" panose="020B0504030206020203" pitchFamily="34" charset="0"/>
              </a:rPr>
              <a:t> – naisista 84 % ja </a:t>
            </a:r>
            <a:br>
              <a:rPr lang="fi-FI" dirty="0">
                <a:solidFill>
                  <a:schemeClr val="bg1"/>
                </a:solidFill>
                <a:latin typeface="Neue Haas Unica W1G Medium" panose="020B0504030206020203" pitchFamily="34" charset="0"/>
              </a:rPr>
            </a:br>
            <a:r>
              <a:rPr lang="fi-FI" dirty="0">
                <a:solidFill>
                  <a:schemeClr val="bg1"/>
                </a:solidFill>
                <a:latin typeface="Neue Haas Unica W1G Medium" panose="020B0504030206020203" pitchFamily="34" charset="0"/>
              </a:rPr>
              <a:t>miehistä 87 %.</a:t>
            </a:r>
          </a:p>
          <a:p>
            <a:pPr marL="0" indent="0" algn="ctr">
              <a:buNone/>
            </a:pPr>
            <a:endParaRPr lang="fi-FI" dirty="0">
              <a:solidFill>
                <a:schemeClr val="bg1"/>
              </a:solidFill>
              <a:latin typeface="Neue Haas Unica W1G Medium" panose="020B0504030206020203" pitchFamily="34" charset="0"/>
            </a:endParaRPr>
          </a:p>
          <a:p>
            <a:pPr marL="0" indent="0" algn="ctr">
              <a:buNone/>
            </a:pPr>
            <a:r>
              <a:rPr lang="fi-FI" dirty="0">
                <a:solidFill>
                  <a:schemeClr val="bg1"/>
                </a:solidFill>
                <a:latin typeface="Neue Haas Unica W1G Medium" panose="020B0504030206020203" pitchFamily="34" charset="0"/>
              </a:rPr>
              <a:t>Erikoistunutta aikakausmediaa pitävät arvossa erityisesti </a:t>
            </a:r>
            <a:br>
              <a:rPr lang="fi-FI" dirty="0">
                <a:solidFill>
                  <a:schemeClr val="bg1"/>
                </a:solidFill>
                <a:latin typeface="Neue Haas Unica W1G Medium" panose="020B0504030206020203" pitchFamily="34" charset="0"/>
              </a:rPr>
            </a:br>
            <a:r>
              <a:rPr lang="fi-FI" dirty="0">
                <a:solidFill>
                  <a:schemeClr val="bg1"/>
                </a:solidFill>
                <a:latin typeface="Neue Haas Unica W1G Medium" panose="020B0504030206020203" pitchFamily="34" charset="0"/>
              </a:rPr>
              <a:t>45–54-vuotiaat.</a:t>
            </a:r>
          </a:p>
        </p:txBody>
      </p:sp>
      <p:graphicFrame>
        <p:nvGraphicFramePr>
          <p:cNvPr id="11" name="Sisällön paikkamerkki 11">
            <a:extLst>
              <a:ext uri="{FF2B5EF4-FFF2-40B4-BE49-F238E27FC236}">
                <a16:creationId xmlns:a16="http://schemas.microsoft.com/office/drawing/2014/main" id="{50B8BF05-A68C-4947-B05D-D40F580857A7}"/>
              </a:ext>
            </a:extLst>
          </p:cNvPr>
          <p:cNvGraphicFramePr>
            <a:graphicFrameLocks noGrp="1"/>
          </p:cNvGraphicFramePr>
          <p:nvPr>
            <p:ph idx="10"/>
          </p:nvPr>
        </p:nvGraphicFramePr>
        <p:xfrm>
          <a:off x="838200" y="2290141"/>
          <a:ext cx="4799013"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59F3E7FA-55A1-AE44-BAA4-30718F146D8F}"/>
              </a:ext>
            </a:extLst>
          </p:cNvPr>
          <p:cNvSpPr txBox="1"/>
          <p:nvPr/>
        </p:nvSpPr>
        <p:spPr>
          <a:xfrm>
            <a:off x="838200" y="6209157"/>
            <a:ext cx="4799012" cy="307777"/>
          </a:xfrm>
          <a:prstGeom prst="rect">
            <a:avLst/>
          </a:prstGeom>
          <a:noFill/>
        </p:spPr>
        <p:txBody>
          <a:bodyPr wrap="square" rtlCol="0">
            <a:spAutoFit/>
          </a:bodyPr>
          <a:lstStyle/>
          <a:p>
            <a:pPr algn="ctr"/>
            <a:r>
              <a:rPr lang="fi-FI" sz="1400" dirty="0">
                <a:latin typeface="Neue Haas Unica W1G" panose="020B0504030206020203" pitchFamily="34" charset="0"/>
              </a:rPr>
              <a:t>Lähde: KMT 2020  |  N: 46 402 </a:t>
            </a:r>
          </a:p>
        </p:txBody>
      </p:sp>
    </p:spTree>
    <p:extLst>
      <p:ext uri="{BB962C8B-B14F-4D97-AF65-F5344CB8AC3E}">
        <p14:creationId xmlns:p14="http://schemas.microsoft.com/office/powerpoint/2010/main" val="2843643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637AFE-D4AC-484E-A9DD-414F5E5E12FC}"/>
              </a:ext>
            </a:extLst>
          </p:cNvPr>
          <p:cNvSpPr>
            <a:spLocks noGrp="1"/>
          </p:cNvSpPr>
          <p:nvPr>
            <p:ph type="title"/>
          </p:nvPr>
        </p:nvSpPr>
        <p:spPr/>
        <p:txBody>
          <a:bodyPr>
            <a:normAutofit fontScale="90000"/>
          </a:bodyPr>
          <a:lstStyle/>
          <a:p>
            <a:pPr algn="ctr"/>
            <a:r>
              <a:rPr lang="fi-FI" sz="2800" dirty="0"/>
              <a:t>Ammattilehden avulla pysyn ajan tasalla ammatillisista asioista</a:t>
            </a:r>
          </a:p>
        </p:txBody>
      </p:sp>
      <p:sp>
        <p:nvSpPr>
          <p:cNvPr id="7" name="TextBox 6">
            <a:extLst>
              <a:ext uri="{FF2B5EF4-FFF2-40B4-BE49-F238E27FC236}">
                <a16:creationId xmlns:a16="http://schemas.microsoft.com/office/drawing/2014/main" id="{09B3025A-CF3C-C74B-ACC2-37968E52F9E4}"/>
              </a:ext>
            </a:extLst>
          </p:cNvPr>
          <p:cNvSpPr txBox="1"/>
          <p:nvPr/>
        </p:nvSpPr>
        <p:spPr>
          <a:xfrm>
            <a:off x="838200" y="1743174"/>
            <a:ext cx="4799012" cy="307777"/>
          </a:xfrm>
          <a:prstGeom prst="rect">
            <a:avLst/>
          </a:prstGeom>
          <a:noFill/>
        </p:spPr>
        <p:txBody>
          <a:bodyPr wrap="square" rtlCol="0">
            <a:spAutoFit/>
          </a:bodyPr>
          <a:lstStyle/>
          <a:p>
            <a:pPr algn="ctr"/>
            <a:r>
              <a:rPr lang="fi-FI" sz="1400" dirty="0">
                <a:latin typeface="Neue Haas Unica W1G" panose="020B0504030206020203" pitchFamily="34" charset="0"/>
              </a:rPr>
              <a:t>% suomalaisista, täysin tai osittain samaa mieltä </a:t>
            </a:r>
          </a:p>
        </p:txBody>
      </p:sp>
      <p:sp>
        <p:nvSpPr>
          <p:cNvPr id="8" name="Text Placeholder 3">
            <a:extLst>
              <a:ext uri="{FF2B5EF4-FFF2-40B4-BE49-F238E27FC236}">
                <a16:creationId xmlns:a16="http://schemas.microsoft.com/office/drawing/2014/main" id="{19E7FA8F-38D8-D640-BEFC-6BC6B40F693E}"/>
              </a:ext>
            </a:extLst>
          </p:cNvPr>
          <p:cNvSpPr txBox="1">
            <a:spLocks/>
          </p:cNvSpPr>
          <p:nvPr/>
        </p:nvSpPr>
        <p:spPr>
          <a:xfrm>
            <a:off x="7694097" y="1441450"/>
            <a:ext cx="3659703" cy="41697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Neue Haas Unica W1G Light" panose="020B0404030206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i-FI" dirty="0">
              <a:solidFill>
                <a:schemeClr val="bg1"/>
              </a:solidFill>
              <a:latin typeface="Neue Haas Unica W1G Medium" panose="020B0504030206020203" pitchFamily="34" charset="0"/>
            </a:endParaRPr>
          </a:p>
          <a:p>
            <a:pPr marL="0" indent="0" algn="ctr">
              <a:buNone/>
            </a:pPr>
            <a:r>
              <a:rPr lang="fi-FI" dirty="0">
                <a:solidFill>
                  <a:schemeClr val="bg1"/>
                </a:solidFill>
                <a:latin typeface="Neue Haas Unica W1G Medium" panose="020B0504030206020203" pitchFamily="34" charset="0"/>
              </a:rPr>
              <a:t>Aktiivisesti työelämässä oleville oman alan lehdellä on tärkeä rooli ammattitaidon ylläpitämisessä.</a:t>
            </a:r>
          </a:p>
          <a:p>
            <a:pPr marL="0" indent="0" algn="ctr">
              <a:buNone/>
            </a:pPr>
            <a:br>
              <a:rPr lang="fi-FI" dirty="0">
                <a:solidFill>
                  <a:schemeClr val="bg1"/>
                </a:solidFill>
                <a:latin typeface="Neue Haas Unica W1G Medium" panose="020B0504030206020203" pitchFamily="34" charset="0"/>
              </a:rPr>
            </a:br>
            <a:r>
              <a:rPr lang="fi-FI" sz="4000" dirty="0">
                <a:solidFill>
                  <a:schemeClr val="bg1"/>
                </a:solidFill>
                <a:latin typeface="Neue Haas Unica W1G Medium" panose="020B0504030206020203" pitchFamily="34" charset="0"/>
              </a:rPr>
              <a:t>75 %</a:t>
            </a:r>
            <a:br>
              <a:rPr lang="fi-FI" dirty="0">
                <a:solidFill>
                  <a:schemeClr val="bg1"/>
                </a:solidFill>
                <a:latin typeface="Neue Haas Unica W1G Medium" panose="020B0504030206020203" pitchFamily="34" charset="0"/>
              </a:rPr>
            </a:br>
            <a:r>
              <a:rPr lang="fi-FI" dirty="0">
                <a:solidFill>
                  <a:schemeClr val="bg1"/>
                </a:solidFill>
                <a:latin typeface="Neue Haas Unica W1G Medium" panose="020B0504030206020203" pitchFamily="34" charset="0"/>
              </a:rPr>
              <a:t>kertoo pysyvänsä ajan tasalla ammatillisista asioista ammattilehden avulla.</a:t>
            </a:r>
          </a:p>
        </p:txBody>
      </p:sp>
      <p:graphicFrame>
        <p:nvGraphicFramePr>
          <p:cNvPr id="11" name="Sisällön paikkamerkki 11">
            <a:extLst>
              <a:ext uri="{FF2B5EF4-FFF2-40B4-BE49-F238E27FC236}">
                <a16:creationId xmlns:a16="http://schemas.microsoft.com/office/drawing/2014/main" id="{50B8BF05-A68C-4947-B05D-D40F580857A7}"/>
              </a:ext>
            </a:extLst>
          </p:cNvPr>
          <p:cNvGraphicFramePr>
            <a:graphicFrameLocks noGrp="1"/>
          </p:cNvGraphicFramePr>
          <p:nvPr>
            <p:ph idx="10"/>
            <p:extLst>
              <p:ext uri="{D42A27DB-BD31-4B8C-83A1-F6EECF244321}">
                <p14:modId xmlns:p14="http://schemas.microsoft.com/office/powerpoint/2010/main" val="3643094754"/>
              </p:ext>
            </p:extLst>
          </p:nvPr>
        </p:nvGraphicFramePr>
        <p:xfrm>
          <a:off x="838200" y="2290141"/>
          <a:ext cx="4799013" cy="367982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59F3E7FA-55A1-AE44-BAA4-30718F146D8F}"/>
              </a:ext>
            </a:extLst>
          </p:cNvPr>
          <p:cNvSpPr txBox="1"/>
          <p:nvPr/>
        </p:nvSpPr>
        <p:spPr>
          <a:xfrm>
            <a:off x="838200" y="6209157"/>
            <a:ext cx="4799012" cy="307777"/>
          </a:xfrm>
          <a:prstGeom prst="rect">
            <a:avLst/>
          </a:prstGeom>
          <a:noFill/>
        </p:spPr>
        <p:txBody>
          <a:bodyPr wrap="square" rtlCol="0">
            <a:spAutoFit/>
          </a:bodyPr>
          <a:lstStyle/>
          <a:p>
            <a:pPr algn="ctr"/>
            <a:r>
              <a:rPr lang="fi-FI" sz="1400" dirty="0">
                <a:latin typeface="Neue Haas Unica W1G" panose="020B0504030206020203" pitchFamily="34" charset="0"/>
              </a:rPr>
              <a:t>Lähde: KMT 2020  |  N: 46 402 </a:t>
            </a:r>
          </a:p>
        </p:txBody>
      </p:sp>
    </p:spTree>
    <p:extLst>
      <p:ext uri="{BB962C8B-B14F-4D97-AF65-F5344CB8AC3E}">
        <p14:creationId xmlns:p14="http://schemas.microsoft.com/office/powerpoint/2010/main" val="230848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tai järjestön uutisia ja juttuja (valitse tärkein)?</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dirty="0"/>
              <a:t>Printtilehti on yhä mieluisin tapa vastaanottaa tietoa oman alan, harrastuksen tai järjestön asioista.</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graphicFrame>
        <p:nvGraphicFramePr>
          <p:cNvPr id="6" name="Chart 5">
            <a:extLst>
              <a:ext uri="{FF2B5EF4-FFF2-40B4-BE49-F238E27FC236}">
                <a16:creationId xmlns:a16="http://schemas.microsoft.com/office/drawing/2014/main" id="{77D0528D-61B2-4841-9AE7-533900211976}"/>
              </a:ext>
            </a:extLst>
          </p:cNvPr>
          <p:cNvGraphicFramePr/>
          <p:nvPr>
            <p:extLst>
              <p:ext uri="{D42A27DB-BD31-4B8C-83A1-F6EECF244321}">
                <p14:modId xmlns:p14="http://schemas.microsoft.com/office/powerpoint/2010/main" val="3391991874"/>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33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838200" y="229201"/>
            <a:ext cx="10515600" cy="1115506"/>
          </a:xfrm>
        </p:spPr>
        <p:txBody>
          <a:bodyPr>
            <a:normAutofit/>
          </a:bodyPr>
          <a:lstStyle/>
          <a:p>
            <a:r>
              <a:rPr lang="fi-FI" sz="3200" dirty="0"/>
              <a:t>Mistä lukisit mieluiten tämän lehden edustaman alan ja järjestön uutisia ja juttuja (valitse tärkein)? </a:t>
            </a:r>
          </a:p>
        </p:txBody>
      </p:sp>
      <p:sp>
        <p:nvSpPr>
          <p:cNvPr id="3" name="TextBox 2">
            <a:extLst>
              <a:ext uri="{FF2B5EF4-FFF2-40B4-BE49-F238E27FC236}">
                <a16:creationId xmlns:a16="http://schemas.microsoft.com/office/drawing/2014/main" id="{00850169-5D2D-7F48-820B-3EDB48E744F2}"/>
              </a:ext>
            </a:extLst>
          </p:cNvPr>
          <p:cNvSpPr txBox="1"/>
          <p:nvPr/>
        </p:nvSpPr>
        <p:spPr>
          <a:xfrm>
            <a:off x="1169894" y="1524446"/>
            <a:ext cx="10058400" cy="307777"/>
          </a:xfrm>
          <a:prstGeom prst="rect">
            <a:avLst/>
          </a:prstGeom>
          <a:noFill/>
        </p:spPr>
        <p:txBody>
          <a:bodyPr wrap="square" rtlCol="0">
            <a:spAutoFit/>
          </a:bodyPr>
          <a:lstStyle/>
          <a:p>
            <a:pPr algn="ctr"/>
            <a:r>
              <a:rPr lang="fi-FI" sz="1400" dirty="0">
                <a:latin typeface="Neue Haas Unica W1G" panose="020B0504030206020203" pitchFamily="34" charset="0"/>
              </a:rPr>
              <a:t>% vastaajista, N = 12 152</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095229084"/>
              </p:ext>
            </p:extLst>
          </p:nvPr>
        </p:nvGraphicFramePr>
        <p:xfrm>
          <a:off x="963706" y="1875987"/>
          <a:ext cx="10167769" cy="42492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0341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Alle 20-vuotiaat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39 % </a:t>
            </a:r>
            <a:br>
              <a:rPr lang="fi-FI" sz="5000" dirty="0"/>
            </a:br>
            <a:r>
              <a:rPr lang="fi-FI" dirty="0">
                <a:latin typeface="Neue Haas Unica W1G Medium" panose="020B0404030206020203" pitchFamily="34" charset="0"/>
              </a:rPr>
              <a:t>alle 20-vuotiaista seuraisi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50</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268283580"/>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1252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20-29-vuotiaat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40 % </a:t>
            </a:r>
            <a:br>
              <a:rPr lang="fi-FI" sz="5000" dirty="0"/>
            </a:br>
            <a:r>
              <a:rPr lang="fi-FI" dirty="0">
                <a:latin typeface="Neue Haas Unica W1G Medium" panose="020B0404030206020203" pitchFamily="34" charset="0"/>
              </a:rPr>
              <a:t>20-29-vuotiaista seuraisi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913</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180332608"/>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437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30-39-vuotiaat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43 % </a:t>
            </a:r>
            <a:br>
              <a:rPr lang="fi-FI" sz="5000" dirty="0"/>
            </a:br>
            <a:r>
              <a:rPr lang="fi-FI" dirty="0">
                <a:latin typeface="Neue Haas Unica W1G Medium" panose="020B0404030206020203" pitchFamily="34" charset="0"/>
              </a:rPr>
              <a:t>30-39-vuotiaista </a:t>
            </a:r>
            <a:r>
              <a:rPr lang="fi-FI" dirty="0" err="1">
                <a:latin typeface="Neue Haas Unica W1G Medium" panose="020B0404030206020203" pitchFamily="34" charset="0"/>
              </a:rPr>
              <a:t>euraisi</a:t>
            </a:r>
            <a:r>
              <a:rPr lang="fi-FI" dirty="0">
                <a:latin typeface="Neue Haas Unica W1G Medium" panose="020B0404030206020203" pitchFamily="34" charset="0"/>
              </a:rPr>
              <a:t>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1 562</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804251565"/>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3977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40-49-vuotiaat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43 % </a:t>
            </a:r>
            <a:br>
              <a:rPr lang="fi-FI" sz="5000" dirty="0"/>
            </a:br>
            <a:r>
              <a:rPr lang="fi-FI" dirty="0">
                <a:latin typeface="Neue Haas Unica W1G Medium" panose="020B0404030206020203" pitchFamily="34" charset="0"/>
              </a:rPr>
              <a:t>40-49-vuotiaista seuraisi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2 401</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88936060"/>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0749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50-64-vuotiaat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46 % </a:t>
            </a:r>
            <a:br>
              <a:rPr lang="fi-FI" sz="5000" dirty="0"/>
            </a:br>
            <a:r>
              <a:rPr lang="fi-FI" dirty="0">
                <a:latin typeface="Neue Haas Unica W1G Medium" panose="020B0404030206020203" pitchFamily="34" charset="0"/>
              </a:rPr>
              <a:t>50-64-vuotiaista seuraisi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4 410</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147516797"/>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5790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65+ vuotiaat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56 % </a:t>
            </a:r>
            <a:br>
              <a:rPr lang="fi-FI" sz="5000" dirty="0"/>
            </a:br>
            <a:r>
              <a:rPr lang="fi-FI" dirty="0">
                <a:latin typeface="Neue Haas Unica W1G Medium" panose="020B0404030206020203" pitchFamily="34" charset="0"/>
              </a:rPr>
              <a:t>65+ vuotiaista seuraisi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2 479</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805507389"/>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6131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815700"/>
            <a:ext cx="8824801" cy="4634946"/>
          </a:xfrm>
        </p:spPr>
        <p:txBody>
          <a:bodyPr anchor="ctr">
            <a:normAutofit/>
          </a:bodyPr>
          <a:lstStyle/>
          <a:p>
            <a:r>
              <a:rPr lang="fi-FI" sz="4200" dirty="0">
                <a:latin typeface="Neue Haas Unica W1G Medium" panose="020B0504030206020203" pitchFamily="34" charset="0"/>
              </a:rPr>
              <a:t>54 % yli 10-vuotiaista </a:t>
            </a:r>
            <a:br>
              <a:rPr lang="fi-FI" sz="4200" dirty="0">
                <a:latin typeface="Neue Haas Unica W1G Medium" panose="020B0504030206020203" pitchFamily="34" charset="0"/>
              </a:rPr>
            </a:br>
            <a:r>
              <a:rPr lang="fi-FI" sz="4200" dirty="0">
                <a:latin typeface="Neue Haas Unica W1G Medium" panose="020B0504030206020203" pitchFamily="34" charset="0"/>
              </a:rPr>
              <a:t>suomalaisista osallistuu johonkin yhdistystoimintaan. </a:t>
            </a:r>
          </a:p>
          <a:p>
            <a:endParaRPr lang="fi-FI" sz="2100" dirty="0">
              <a:latin typeface="Neue Haas Unica W1G" panose="020B0504030206020203" pitchFamily="34" charset="0"/>
            </a:endParaRPr>
          </a:p>
          <a:p>
            <a:r>
              <a:rPr lang="fi-FI" sz="2000" dirty="0"/>
              <a:t>Osallistumisosuus on pysynyt koko väestön tasolla suunnilleen ennallaan aina 1980-luvun alusta, mutta 10–14-vuotiaiden ja 65 vuotta täyttäneiden osallistumisaktiivisuus on lisääntynyt.</a:t>
            </a:r>
            <a:endParaRPr lang="fi-FI" sz="2100" dirty="0">
              <a:latin typeface="Neue Haas Unica W1G" panose="020B0504030206020203" pitchFamily="34" charset="0"/>
            </a:endParaRPr>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219728"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i-FI" sz="1200" dirty="0"/>
              <a:t>Lähde: Vapaa-ajan osallistuminen, Tilastokeskus, 2017</a:t>
            </a:r>
          </a:p>
        </p:txBody>
      </p:sp>
      <p:pic>
        <p:nvPicPr>
          <p:cNvPr id="6" name="Picture 5">
            <a:extLst>
              <a:ext uri="{FF2B5EF4-FFF2-40B4-BE49-F238E27FC236}">
                <a16:creationId xmlns:a16="http://schemas.microsoft.com/office/drawing/2014/main" id="{CDA0B0E2-76AA-E04A-A871-B95DFD80687C}"/>
              </a:ext>
            </a:extLst>
          </p:cNvPr>
          <p:cNvPicPr>
            <a:picLocks noChangeAspect="1"/>
          </p:cNvPicPr>
          <p:nvPr/>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913606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Naiset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45 % </a:t>
            </a:r>
            <a:br>
              <a:rPr lang="fi-FI" sz="5000" dirty="0"/>
            </a:br>
            <a:r>
              <a:rPr lang="fi-FI" dirty="0">
                <a:latin typeface="Neue Haas Unica W1G Medium" panose="020B0404030206020203" pitchFamily="34" charset="0"/>
              </a:rPr>
              <a:t>naisista seuraisi lehden edustaman alan uutisia mieluiten painetusta lehdestä.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=5 541</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3721345462"/>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2411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dirty="0"/>
              <a:t>Mistä lukisit mieluiten tämän lehden edustaman alan ja järjestön uutisia ja juttuja (valitse tärkein)? Miehet</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48 % </a:t>
            </a:r>
            <a:br>
              <a:rPr lang="fi-FI" sz="5000" dirty="0"/>
            </a:br>
            <a:r>
              <a:rPr lang="fi-FI" dirty="0">
                <a:latin typeface="Neue Haas Unica W1G Medium" panose="020B0404030206020203" pitchFamily="34" charset="0"/>
              </a:rPr>
              <a:t>miehistä seuraisi lehden edustaman alan uutisia mieluiten painetusta lehdestä, mutta täydennettynä sähköisenä.</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613228"/>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6 168</a:t>
            </a:r>
          </a:p>
        </p:txBody>
      </p:sp>
      <p:graphicFrame>
        <p:nvGraphicFramePr>
          <p:cNvPr id="8" name="Chart 7">
            <a:extLst>
              <a:ext uri="{FF2B5EF4-FFF2-40B4-BE49-F238E27FC236}">
                <a16:creationId xmlns:a16="http://schemas.microsoft.com/office/drawing/2014/main" id="{262C4979-C8EC-4CE5-A731-010E69EB7C11}"/>
              </a:ext>
            </a:extLst>
          </p:cNvPr>
          <p:cNvGraphicFramePr/>
          <p:nvPr>
            <p:extLst>
              <p:ext uri="{D42A27DB-BD31-4B8C-83A1-F6EECF244321}">
                <p14:modId xmlns:p14="http://schemas.microsoft.com/office/powerpoint/2010/main" val="2538250012"/>
              </p:ext>
            </p:extLst>
          </p:nvPr>
        </p:nvGraphicFramePr>
        <p:xfrm>
          <a:off x="-159026" y="1932104"/>
          <a:ext cx="710017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9081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917652936"/>
              </p:ext>
            </p:extLst>
          </p:nvPr>
        </p:nvGraphicFramePr>
        <p:xfrm>
          <a:off x="274857" y="1734865"/>
          <a:ext cx="699709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FI" sz="3000" dirty="0">
                <a:solidFill>
                  <a:schemeClr val="tx2"/>
                </a:solidFill>
              </a:rPr>
              <a:t>Mihin tämä lehti tulee sinulle?</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62 % </a:t>
            </a:r>
            <a:br>
              <a:rPr lang="fi-FI" sz="5000" dirty="0"/>
            </a:br>
            <a:r>
              <a:rPr lang="fi-FI" dirty="0">
                <a:latin typeface="Neue Haas Unica W1G Medium" panose="020B0404030206020203" pitchFamily="34" charset="0"/>
              </a:rPr>
              <a:t>saa lehden kotiin kannettuna.</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1074241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2161330845"/>
              </p:ext>
            </p:extLst>
          </p:nvPr>
        </p:nvGraphicFramePr>
        <p:xfrm>
          <a:off x="0" y="1865429"/>
          <a:ext cx="5881511"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602311" y="566382"/>
            <a:ext cx="6342187" cy="988381"/>
          </a:xfrm>
        </p:spPr>
        <p:txBody>
          <a:bodyPr/>
          <a:lstStyle/>
          <a:p>
            <a:r>
              <a:rPr lang="en-FI" sz="2800" dirty="0">
                <a:solidFill>
                  <a:schemeClr val="tx2"/>
                </a:solidFill>
              </a:rPr>
              <a:t>Ilmestyykö lehti mielestäsi…</a:t>
            </a:r>
            <a:endParaRPr lang="fi-FI"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90 % </a:t>
            </a:r>
            <a:br>
              <a:rPr lang="fi-FI" sz="5000" dirty="0"/>
            </a:br>
            <a:r>
              <a:rPr lang="fi-FI" dirty="0">
                <a:latin typeface="Neue Haas Unica W1G Medium" panose="020B0404030206020203" pitchFamily="34" charset="0"/>
              </a:rPr>
              <a:t>mielestä lehtien ilmestymistiheys on sopiva.</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1606208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1686247080"/>
              </p:ext>
            </p:extLst>
          </p:nvPr>
        </p:nvGraphicFramePr>
        <p:xfrm>
          <a:off x="-644982" y="1865429"/>
          <a:ext cx="7586132"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lstStyle/>
          <a:p>
            <a:r>
              <a:rPr lang="fi-FI" sz="2800" dirty="0">
                <a:solidFill>
                  <a:schemeClr val="tx2"/>
                </a:solidFill>
              </a:rPr>
              <a:t>Kuinka usein käyt tämän lehden verkkosivuilla?</a:t>
            </a:r>
            <a:endParaRPr lang="fi-FI"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lnSpcReduction="10000"/>
          </a:bodyPr>
          <a:lstStyle/>
          <a:p>
            <a:r>
              <a:rPr lang="fi-FI" sz="5000" dirty="0"/>
              <a:t>28 % </a:t>
            </a:r>
          </a:p>
          <a:p>
            <a:r>
              <a:rPr lang="fi-FI" dirty="0"/>
              <a:t>käyttää tutkittujen lehtien nettisivuja vähintään kerran kuukaudessa, </a:t>
            </a:r>
          </a:p>
          <a:p>
            <a:r>
              <a:rPr lang="fi-FI" sz="5000" dirty="0"/>
              <a:t>78 %</a:t>
            </a:r>
            <a:br>
              <a:rPr lang="fi-FI" sz="5000" dirty="0"/>
            </a:br>
            <a:r>
              <a:rPr lang="fi-FI" dirty="0"/>
              <a:t>ainakin joskus. </a:t>
            </a:r>
          </a:p>
          <a:p>
            <a:endParaRPr lang="fi-FI" dirty="0"/>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1156625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p:txBody>
          <a:bodyPr>
            <a:normAutofit/>
          </a:bodyPr>
          <a:lstStyle/>
          <a:p>
            <a:r>
              <a:rPr lang="fi-FI" sz="2800" dirty="0"/>
              <a:t>Facebook on sekä seuratuin että lehtien eniten käyttämä </a:t>
            </a:r>
            <a:r>
              <a:rPr lang="fi-FI" sz="2800" dirty="0" err="1"/>
              <a:t>somekanava</a:t>
            </a:r>
            <a:endParaRPr lang="fi-FI" sz="2800"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sz="5000" dirty="0">
                <a:latin typeface="Neue Haas Unica W1G Medium" panose="020B0504030206020203" pitchFamily="34" charset="0"/>
              </a:rPr>
              <a:t>35 % </a:t>
            </a:r>
            <a:br>
              <a:rPr lang="fi-FI" sz="5000" dirty="0">
                <a:latin typeface="Neue Haas Unica W1G Medium" panose="020B0504030206020203" pitchFamily="34" charset="0"/>
              </a:rPr>
            </a:br>
            <a:r>
              <a:rPr lang="fi-FI" dirty="0">
                <a:latin typeface="Neue Haas Unica W1G Medium" panose="020B0504030206020203" pitchFamily="34" charset="0"/>
              </a:rPr>
              <a:t>seuraa vähintään yhtä </a:t>
            </a:r>
            <a:br>
              <a:rPr lang="fi-FI" dirty="0">
                <a:latin typeface="Neue Haas Unica W1G Medium" panose="020B0504030206020203" pitchFamily="34" charset="0"/>
              </a:rPr>
            </a:br>
            <a:r>
              <a:rPr lang="fi-FI" dirty="0">
                <a:latin typeface="Neue Haas Unica W1G Medium" panose="020B0504030206020203" pitchFamily="34" charset="0"/>
              </a:rPr>
              <a:t>lukemansa ammatti- ja järjestölehden </a:t>
            </a:r>
            <a:r>
              <a:rPr lang="fi-FI" dirty="0" err="1">
                <a:latin typeface="Neue Haas Unica W1G Medium" panose="020B0504030206020203" pitchFamily="34" charset="0"/>
              </a:rPr>
              <a:t>somekanavaa</a:t>
            </a:r>
            <a:endParaRPr lang="fi-FI" dirty="0">
              <a:latin typeface="Neue Haas Unica W1G Medium" panose="020B05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523220"/>
          </a:xfrm>
          <a:prstGeom prst="rect">
            <a:avLst/>
          </a:prstGeom>
          <a:noFill/>
        </p:spPr>
        <p:txBody>
          <a:bodyPr wrap="square" rtlCol="0">
            <a:spAutoFit/>
          </a:bodyPr>
          <a:lstStyle/>
          <a:p>
            <a:pPr algn="r"/>
            <a:r>
              <a:rPr lang="fi-FI" sz="1400" dirty="0">
                <a:solidFill>
                  <a:schemeClr val="tx2"/>
                </a:solidFill>
              </a:rPr>
              <a:t>Mitä tämän lehden </a:t>
            </a:r>
            <a:r>
              <a:rPr lang="fi-FI" sz="1400" dirty="0" err="1">
                <a:solidFill>
                  <a:schemeClr val="tx2"/>
                </a:solidFill>
              </a:rPr>
              <a:t>somekanavia</a:t>
            </a:r>
            <a:r>
              <a:rPr lang="fi-FI" sz="1400" dirty="0">
                <a:solidFill>
                  <a:schemeClr val="tx2"/>
                </a:solidFill>
              </a:rPr>
              <a:t> seuraat?</a:t>
            </a:r>
            <a:br>
              <a:rPr lang="fi-FI" sz="1400" dirty="0">
                <a:solidFill>
                  <a:schemeClr val="tx2"/>
                </a:solidFill>
              </a:rPr>
            </a:b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E140E342-9EDD-2B43-B2C7-33D252E1C527}"/>
              </a:ext>
            </a:extLst>
          </p:cNvPr>
          <p:cNvGraphicFramePr/>
          <p:nvPr>
            <p:extLst>
              <p:ext uri="{D42A27DB-BD31-4B8C-83A1-F6EECF244321}">
                <p14:modId xmlns:p14="http://schemas.microsoft.com/office/powerpoint/2010/main" val="644618970"/>
              </p:ext>
            </p:extLst>
          </p:nvPr>
        </p:nvGraphicFramePr>
        <p:xfrm>
          <a:off x="280117" y="2120072"/>
          <a:ext cx="6342188"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6311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2218629526"/>
              </p:ext>
            </p:extLst>
          </p:nvPr>
        </p:nvGraphicFramePr>
        <p:xfrm>
          <a:off x="81693" y="1994490"/>
          <a:ext cx="6862805"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602311" y="225287"/>
            <a:ext cx="6342187" cy="1329476"/>
          </a:xfrm>
        </p:spPr>
        <p:txBody>
          <a:bodyPr>
            <a:normAutofit/>
          </a:bodyPr>
          <a:lstStyle/>
          <a:p>
            <a:r>
              <a:rPr lang="fi-FI" sz="3400" dirty="0"/>
              <a:t>Tämän tutkimuksen lehtien käyttämät </a:t>
            </a:r>
            <a:r>
              <a:rPr lang="fi-FI" sz="3400" dirty="0" err="1"/>
              <a:t>somekanavat</a:t>
            </a:r>
            <a:endParaRPr lang="fi-FI" sz="3400" dirty="0"/>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dirty="0">
                <a:latin typeface="Neue Haas Unica W1G Medium" panose="020B0504030206020203" pitchFamily="34" charset="0"/>
              </a:rPr>
              <a:t>Lehtien käyttämät </a:t>
            </a:r>
            <a:r>
              <a:rPr lang="fi-FI" dirty="0" err="1">
                <a:latin typeface="Neue Haas Unica W1G Medium" panose="020B0504030206020203" pitchFamily="34" charset="0"/>
              </a:rPr>
              <a:t>somekanavat</a:t>
            </a:r>
            <a:r>
              <a:rPr lang="fi-FI" dirty="0">
                <a:latin typeface="Neue Haas Unica W1G Medium" panose="020B0504030206020203" pitchFamily="34" charset="0"/>
              </a:rPr>
              <a:t> top 3:</a:t>
            </a:r>
          </a:p>
          <a:p>
            <a:pPr marL="457200" indent="-457200">
              <a:buAutoNum type="arabicPeriod"/>
            </a:pPr>
            <a:r>
              <a:rPr lang="fi-FI" dirty="0">
                <a:latin typeface="Neue Haas Unica W1G Medium" panose="020B0504030206020203" pitchFamily="34" charset="0"/>
              </a:rPr>
              <a:t>Facebook</a:t>
            </a:r>
          </a:p>
          <a:p>
            <a:pPr marL="457200" indent="-457200">
              <a:buAutoNum type="arabicPeriod"/>
            </a:pPr>
            <a:r>
              <a:rPr lang="fi-FI" dirty="0">
                <a:latin typeface="Neue Haas Unica W1G Medium" panose="020B0504030206020203" pitchFamily="34" charset="0"/>
              </a:rPr>
              <a:t>Instagram</a:t>
            </a:r>
          </a:p>
          <a:p>
            <a:pPr marL="457200" indent="-457200">
              <a:buAutoNum type="arabicPeriod"/>
            </a:pPr>
            <a:r>
              <a:rPr lang="fi-FI" dirty="0">
                <a:latin typeface="Neue Haas Unica W1G Medium" panose="020B0504030206020203" pitchFamily="34" charset="0"/>
              </a:rPr>
              <a:t>Twitter</a:t>
            </a:r>
          </a:p>
        </p:txBody>
      </p:sp>
      <p:sp>
        <p:nvSpPr>
          <p:cNvPr id="5" name="TextBox 4">
            <a:extLst>
              <a:ext uri="{FF2B5EF4-FFF2-40B4-BE49-F238E27FC236}">
                <a16:creationId xmlns:a16="http://schemas.microsoft.com/office/drawing/2014/main" id="{5CC5D122-B116-7B4D-8DB1-2E5927F00A0E}"/>
              </a:ext>
            </a:extLst>
          </p:cNvPr>
          <p:cNvSpPr txBox="1"/>
          <p:nvPr/>
        </p:nvSpPr>
        <p:spPr>
          <a:xfrm>
            <a:off x="3148084" y="1686713"/>
            <a:ext cx="3825922" cy="307777"/>
          </a:xfrm>
          <a:prstGeom prst="rect">
            <a:avLst/>
          </a:prstGeom>
          <a:noFill/>
        </p:spPr>
        <p:txBody>
          <a:bodyPr wrap="square" rtlCol="0">
            <a:spAutoFit/>
          </a:bodyPr>
          <a:lstStyle/>
          <a:p>
            <a:pPr algn="r"/>
            <a:r>
              <a:rPr lang="fi-FI" sz="1400" dirty="0">
                <a:solidFill>
                  <a:schemeClr val="tx2"/>
                </a:solidFill>
              </a:rPr>
              <a:t>Yhteensä 20 lehteä</a:t>
            </a:r>
            <a:endParaRPr lang="fi-FI" sz="1400" dirty="0">
              <a:latin typeface="Neue Haas Unica W1G" panose="020B0504030206020203" pitchFamily="34" charset="0"/>
            </a:endParaRPr>
          </a:p>
        </p:txBody>
      </p:sp>
    </p:spTree>
    <p:extLst>
      <p:ext uri="{BB962C8B-B14F-4D97-AF65-F5344CB8AC3E}">
        <p14:creationId xmlns:p14="http://schemas.microsoft.com/office/powerpoint/2010/main" val="268516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888539796"/>
              </p:ext>
            </p:extLst>
          </p:nvPr>
        </p:nvGraphicFramePr>
        <p:xfrm>
          <a:off x="130826" y="2051922"/>
          <a:ext cx="6997094" cy="413608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FI" sz="3200" dirty="0">
                <a:solidFill>
                  <a:schemeClr val="tx2"/>
                </a:solidFill>
              </a:rPr>
              <a:t>Ammatti- ja järjestömedioilla on somessa yhteensä 672 437 seuraajaa</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FI" dirty="0"/>
              <a:t>Twitterin osuus someyleisöstä on hieman Facebookia suurempi.</a:t>
            </a:r>
            <a:endParaRPr lang="fi-FI" sz="2500"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2109258" y="6313208"/>
            <a:ext cx="4835240" cy="276999"/>
          </a:xfrm>
          <a:prstGeom prst="rect">
            <a:avLst/>
          </a:prstGeom>
          <a:noFill/>
        </p:spPr>
        <p:txBody>
          <a:bodyPr wrap="square" rtlCol="0">
            <a:spAutoFit/>
          </a:bodyPr>
          <a:lstStyle/>
          <a:p>
            <a:pPr algn="ctr"/>
            <a:r>
              <a:rPr lang="fi-FI" sz="1200" dirty="0">
                <a:latin typeface="Neue Haas Unica W1G" panose="020B0504030206020203" pitchFamily="34" charset="0"/>
              </a:rPr>
              <a:t>Lähde: Aikakausmediat </a:t>
            </a:r>
            <a:r>
              <a:rPr lang="fi-FI" sz="1200" dirty="0" err="1">
                <a:latin typeface="Neue Haas Unica W1G" panose="020B0504030206020203" pitchFamily="34" charset="0"/>
              </a:rPr>
              <a:t>somessa</a:t>
            </a:r>
            <a:r>
              <a:rPr lang="fi-FI" sz="1200" dirty="0">
                <a:latin typeface="Neue Haas Unica W1G" panose="020B0504030206020203" pitchFamily="34" charset="0"/>
              </a:rPr>
              <a:t> -seuranta, toukokuu 2021</a:t>
            </a:r>
          </a:p>
        </p:txBody>
      </p:sp>
      <p:sp>
        <p:nvSpPr>
          <p:cNvPr id="7" name="TextBox 6">
            <a:extLst>
              <a:ext uri="{FF2B5EF4-FFF2-40B4-BE49-F238E27FC236}">
                <a16:creationId xmlns:a16="http://schemas.microsoft.com/office/drawing/2014/main" id="{271BE383-C2CC-254D-AC87-A957F4DED11D}"/>
              </a:ext>
            </a:extLst>
          </p:cNvPr>
          <p:cNvSpPr txBox="1"/>
          <p:nvPr/>
        </p:nvSpPr>
        <p:spPr>
          <a:xfrm>
            <a:off x="4126150" y="1648218"/>
            <a:ext cx="2818347" cy="276999"/>
          </a:xfrm>
          <a:prstGeom prst="rect">
            <a:avLst/>
          </a:prstGeom>
          <a:noFill/>
        </p:spPr>
        <p:txBody>
          <a:bodyPr wrap="square" rtlCol="0">
            <a:spAutoFit/>
          </a:bodyPr>
          <a:lstStyle/>
          <a:p>
            <a:pPr algn="r"/>
            <a:r>
              <a:rPr lang="fi-FI" sz="1200" dirty="0">
                <a:latin typeface="Neue Haas Unica W1G" panose="020B0504030206020203" pitchFamily="34" charset="0"/>
              </a:rPr>
              <a:t>Seurannassa 76 mediaa</a:t>
            </a:r>
          </a:p>
        </p:txBody>
      </p:sp>
    </p:spTree>
    <p:extLst>
      <p:ext uri="{BB962C8B-B14F-4D97-AF65-F5344CB8AC3E}">
        <p14:creationId xmlns:p14="http://schemas.microsoft.com/office/powerpoint/2010/main" val="497236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FI" sz="3200" dirty="0">
                <a:solidFill>
                  <a:schemeClr val="tx2"/>
                </a:solidFill>
              </a:rPr>
              <a:t>Suurimmat </a:t>
            </a:r>
            <a:br>
              <a:rPr lang="en-FI" sz="3200" dirty="0">
                <a:solidFill>
                  <a:schemeClr val="tx2"/>
                </a:solidFill>
              </a:rPr>
            </a:br>
            <a:r>
              <a:rPr lang="en-FI" sz="3200" dirty="0">
                <a:solidFill>
                  <a:schemeClr val="accent1"/>
                </a:solidFill>
              </a:rPr>
              <a:t>ammatti- ja järjestö</a:t>
            </a:r>
            <a:r>
              <a:rPr lang="en-FI" sz="3200" dirty="0">
                <a:solidFill>
                  <a:schemeClr val="tx2"/>
                </a:solidFill>
              </a:rPr>
              <a:t>mediat</a:t>
            </a:r>
            <a:br>
              <a:rPr lang="en-FI" sz="3200" dirty="0">
                <a:solidFill>
                  <a:schemeClr val="tx2"/>
                </a:solidFill>
              </a:rPr>
            </a:br>
            <a:r>
              <a:rPr lang="en-FI" sz="3200" dirty="0">
                <a:solidFill>
                  <a:schemeClr val="tx2"/>
                </a:solidFill>
              </a:rPr>
              <a:t> somessa / toukokuu 2021</a:t>
            </a:r>
          </a:p>
        </p:txBody>
      </p:sp>
      <p:sp>
        <p:nvSpPr>
          <p:cNvPr id="3" name="TextBox 2">
            <a:extLst>
              <a:ext uri="{FF2B5EF4-FFF2-40B4-BE49-F238E27FC236}">
                <a16:creationId xmlns:a16="http://schemas.microsoft.com/office/drawing/2014/main" id="{00850169-5D2D-7F48-820B-3EDB48E744F2}"/>
              </a:ext>
            </a:extLst>
          </p:cNvPr>
          <p:cNvSpPr txBox="1"/>
          <p:nvPr/>
        </p:nvSpPr>
        <p:spPr>
          <a:xfrm>
            <a:off x="2109258" y="6313208"/>
            <a:ext cx="4835240" cy="276999"/>
          </a:xfrm>
          <a:prstGeom prst="rect">
            <a:avLst/>
          </a:prstGeom>
          <a:noFill/>
        </p:spPr>
        <p:txBody>
          <a:bodyPr wrap="square" rtlCol="0">
            <a:spAutoFit/>
          </a:bodyPr>
          <a:lstStyle/>
          <a:p>
            <a:pPr algn="ctr"/>
            <a:r>
              <a:rPr lang="fi-FI" sz="1200" dirty="0">
                <a:latin typeface="Neue Haas Unica W1G" panose="020B0504030206020203" pitchFamily="34" charset="0"/>
              </a:rPr>
              <a:t>Lähde: Aikakausmediat </a:t>
            </a:r>
            <a:r>
              <a:rPr lang="fi-FI" sz="1200" dirty="0" err="1">
                <a:latin typeface="Neue Haas Unica W1G" panose="020B0504030206020203" pitchFamily="34" charset="0"/>
              </a:rPr>
              <a:t>somessa</a:t>
            </a:r>
            <a:r>
              <a:rPr lang="fi-FI" sz="1200" dirty="0">
                <a:latin typeface="Neue Haas Unica W1G" panose="020B0504030206020203" pitchFamily="34" charset="0"/>
              </a:rPr>
              <a:t> -seuranta, toukokuu 2021</a:t>
            </a:r>
          </a:p>
        </p:txBody>
      </p:sp>
      <p:sp>
        <p:nvSpPr>
          <p:cNvPr id="8" name="Text Placeholder 3">
            <a:extLst>
              <a:ext uri="{FF2B5EF4-FFF2-40B4-BE49-F238E27FC236}">
                <a16:creationId xmlns:a16="http://schemas.microsoft.com/office/drawing/2014/main" id="{713DBAB8-522E-0041-8E34-F2D2430C4B1A}"/>
              </a:ext>
            </a:extLst>
          </p:cNvPr>
          <p:cNvSpPr txBox="1">
            <a:spLocks/>
          </p:cNvSpPr>
          <p:nvPr/>
        </p:nvSpPr>
        <p:spPr>
          <a:xfrm>
            <a:off x="1277593" y="1942220"/>
            <a:ext cx="5495166" cy="4169750"/>
          </a:xfrm>
          <a:prstGeom prst="rect">
            <a:avLst/>
          </a:prstGeom>
        </p:spPr>
        <p:txBody>
          <a:bodyPr vert="horz" lIns="91440" tIns="45720" rIns="91440" bIns="45720" rtlCol="0" anchor="ctr">
            <a:normAutofit/>
          </a:bodyPr>
          <a:lstStyle>
            <a:lvl1pPr marL="0" indent="0" algn="ctr" defTabSz="914400" rtl="0" eaLnBrk="1" latinLnBrk="0" hangingPunct="1">
              <a:lnSpc>
                <a:spcPct val="120000"/>
              </a:lnSpc>
              <a:spcBef>
                <a:spcPts val="1000"/>
              </a:spcBef>
              <a:buFont typeface="Arial" panose="020B0604020202020204" pitchFamily="34" charset="0"/>
              <a:buNone/>
              <a:defRPr sz="2500" b="0" i="0" kern="1200">
                <a:solidFill>
                  <a:schemeClr val="bg1"/>
                </a:solidFill>
                <a:latin typeface="Neue Haas Unica W1G Medium"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fi-FI" sz="1800" dirty="0">
              <a:solidFill>
                <a:schemeClr val="tx2"/>
              </a:solidFill>
            </a:endParaRPr>
          </a:p>
        </p:txBody>
      </p:sp>
      <p:graphicFrame>
        <p:nvGraphicFramePr>
          <p:cNvPr id="9" name="Table 8">
            <a:extLst>
              <a:ext uri="{FF2B5EF4-FFF2-40B4-BE49-F238E27FC236}">
                <a16:creationId xmlns:a16="http://schemas.microsoft.com/office/drawing/2014/main" id="{1172009B-0984-D949-B30A-C850D8F5105C}"/>
              </a:ext>
            </a:extLst>
          </p:cNvPr>
          <p:cNvGraphicFramePr>
            <a:graphicFrameLocks noGrp="1"/>
          </p:cNvGraphicFramePr>
          <p:nvPr>
            <p:extLst>
              <p:ext uri="{D42A27DB-BD31-4B8C-83A1-F6EECF244321}">
                <p14:modId xmlns:p14="http://schemas.microsoft.com/office/powerpoint/2010/main" val="4209922292"/>
              </p:ext>
            </p:extLst>
          </p:nvPr>
        </p:nvGraphicFramePr>
        <p:xfrm>
          <a:off x="1277593" y="1756001"/>
          <a:ext cx="4818407" cy="4169750"/>
        </p:xfrm>
        <a:graphic>
          <a:graphicData uri="http://schemas.openxmlformats.org/drawingml/2006/table">
            <a:tbl>
              <a:tblPr>
                <a:tableStyleId>{5C22544A-7EE6-4342-B048-85BDC9FD1C3A}</a:tableStyleId>
              </a:tblPr>
              <a:tblGrid>
                <a:gridCol w="597702">
                  <a:extLst>
                    <a:ext uri="{9D8B030D-6E8A-4147-A177-3AD203B41FA5}">
                      <a16:colId xmlns:a16="http://schemas.microsoft.com/office/drawing/2014/main" val="831402715"/>
                    </a:ext>
                  </a:extLst>
                </a:gridCol>
                <a:gridCol w="2991173">
                  <a:extLst>
                    <a:ext uri="{9D8B030D-6E8A-4147-A177-3AD203B41FA5}">
                      <a16:colId xmlns:a16="http://schemas.microsoft.com/office/drawing/2014/main" val="2847968599"/>
                    </a:ext>
                  </a:extLst>
                </a:gridCol>
                <a:gridCol w="1229532">
                  <a:extLst>
                    <a:ext uri="{9D8B030D-6E8A-4147-A177-3AD203B41FA5}">
                      <a16:colId xmlns:a16="http://schemas.microsoft.com/office/drawing/2014/main" val="3399852014"/>
                    </a:ext>
                  </a:extLst>
                </a:gridCol>
              </a:tblGrid>
              <a:tr h="404530">
                <a:tc>
                  <a:txBody>
                    <a:bodyPr/>
                    <a:lstStyle/>
                    <a:p>
                      <a:pPr algn="l" fontAlgn="b">
                        <a:lnSpc>
                          <a:spcPct val="150000"/>
                        </a:lnSpc>
                      </a:pPr>
                      <a:endParaRPr lang="en-FI" sz="2000" b="0" i="0" u="none" strike="noStrike" dirty="0">
                        <a:solidFill>
                          <a:srgbClr val="E24426"/>
                        </a:solidFill>
                        <a:effectLst/>
                        <a:latin typeface="Neue Haas Unica W1G" panose="020B0504030206020203" pitchFamily="34" charset="0"/>
                      </a:endParaRPr>
                    </a:p>
                  </a:txBody>
                  <a:tcPr marL="9525" marR="9525" marT="9525" marB="0" anchor="b">
                    <a:noFill/>
                  </a:tcPr>
                </a:tc>
                <a:tc gridSpan="2">
                  <a:txBody>
                    <a:bodyPr/>
                    <a:lstStyle/>
                    <a:p>
                      <a:pPr algn="r" fontAlgn="b">
                        <a:lnSpc>
                          <a:spcPct val="150000"/>
                        </a:lnSpc>
                      </a:pPr>
                      <a:r>
                        <a:rPr lang="en-FI" sz="1600" b="0" i="0" u="none" strike="noStrike" dirty="0">
                          <a:solidFill>
                            <a:srgbClr val="FF6464"/>
                          </a:solidFill>
                          <a:effectLst/>
                          <a:latin typeface="Neue Haas Unica W1G Medium" panose="020B0504030206020203" pitchFamily="34" charset="0"/>
                        </a:rPr>
                        <a:t>Seuraajia yhteensä</a:t>
                      </a:r>
                    </a:p>
                  </a:txBody>
                  <a:tcPr marL="9525" marR="9525" marT="9525" marB="0" anchor="b">
                    <a:noFill/>
                  </a:tcPr>
                </a:tc>
                <a:tc hMerge="1">
                  <a:txBody>
                    <a:bodyPr/>
                    <a:lstStyle/>
                    <a:p>
                      <a:pPr algn="l" fontAlgn="b">
                        <a:lnSpc>
                          <a:spcPct val="150000"/>
                        </a:lnSpc>
                      </a:pPr>
                      <a:r>
                        <a:rPr lang="en-FI" sz="2000" b="0" i="0" u="none" strike="noStrike" dirty="0">
                          <a:solidFill>
                            <a:srgbClr val="E24426"/>
                          </a:solidFill>
                          <a:effectLst/>
                          <a:latin typeface="Neue Haas Unica W1G Medium" panose="020B0504030206020203" pitchFamily="34" charset="0"/>
                        </a:rPr>
                        <a:t>Seuraajamäärä</a:t>
                      </a:r>
                    </a:p>
                  </a:txBody>
                  <a:tcPr marL="9525" marR="9525" marT="9525" marB="0" anchor="b">
                    <a:noFill/>
                  </a:tcPr>
                </a:tc>
                <a:extLst>
                  <a:ext uri="{0D108BD9-81ED-4DB2-BD59-A6C34878D82A}">
                    <a16:rowId xmlns:a16="http://schemas.microsoft.com/office/drawing/2014/main" val="2295504609"/>
                  </a:ext>
                </a:extLst>
              </a:tr>
              <a:tr h="376522">
                <a:tc>
                  <a:txBody>
                    <a:bodyPr/>
                    <a:lstStyle/>
                    <a:p>
                      <a:pPr algn="l" fontAlgn="b">
                        <a:lnSpc>
                          <a:spcPct val="150000"/>
                        </a:lnSpc>
                      </a:pPr>
                      <a:r>
                        <a:rPr lang="en-FI" sz="1800" b="0" i="0" u="none" strike="noStrike">
                          <a:effectLst/>
                          <a:latin typeface="Neue Haas Unica W1G" panose="020B0504030206020203" pitchFamily="34" charset="0"/>
                        </a:rPr>
                        <a:t>1.</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Talouselämä</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227 061</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405975751"/>
                  </a:ext>
                </a:extLst>
              </a:tr>
              <a:tr h="376522">
                <a:tc>
                  <a:txBody>
                    <a:bodyPr/>
                    <a:lstStyle/>
                    <a:p>
                      <a:pPr algn="l" fontAlgn="b">
                        <a:lnSpc>
                          <a:spcPct val="150000"/>
                        </a:lnSpc>
                      </a:pPr>
                      <a:r>
                        <a:rPr lang="en-FI" sz="1800" b="0" i="0" u="none" strike="noStrike">
                          <a:effectLst/>
                          <a:latin typeface="Neue Haas Unica W1G" panose="020B0504030206020203" pitchFamily="34" charset="0"/>
                        </a:rPr>
                        <a:t>2.</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Tehy-lehti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51 359</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499271400"/>
                  </a:ext>
                </a:extLst>
              </a:tr>
              <a:tr h="376522">
                <a:tc>
                  <a:txBody>
                    <a:bodyPr/>
                    <a:lstStyle/>
                    <a:p>
                      <a:pPr algn="l" fontAlgn="b">
                        <a:lnSpc>
                          <a:spcPct val="150000"/>
                        </a:lnSpc>
                      </a:pPr>
                      <a:r>
                        <a:rPr lang="en-FI" sz="1800" b="0" i="0" u="none" strike="noStrike">
                          <a:effectLst/>
                          <a:latin typeface="Neue Haas Unica W1G" panose="020B0504030206020203" pitchFamily="34" charset="0"/>
                        </a:rPr>
                        <a:t>3.</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Potilaan Lääkärilehti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38 195</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27734512"/>
                  </a:ext>
                </a:extLst>
              </a:tr>
              <a:tr h="376522">
                <a:tc>
                  <a:txBody>
                    <a:bodyPr/>
                    <a:lstStyle/>
                    <a:p>
                      <a:pPr algn="l" fontAlgn="b">
                        <a:lnSpc>
                          <a:spcPct val="150000"/>
                        </a:lnSpc>
                      </a:pPr>
                      <a:r>
                        <a:rPr lang="en-FI" sz="1800" b="0" i="0" u="none" strike="noStrike">
                          <a:effectLst/>
                          <a:latin typeface="Neue Haas Unica W1G" panose="020B0504030206020203" pitchFamily="34" charset="0"/>
                        </a:rPr>
                        <a:t>4.</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Reserviläinen</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26 814</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1652611463"/>
                  </a:ext>
                </a:extLst>
              </a:tr>
              <a:tr h="376522">
                <a:tc>
                  <a:txBody>
                    <a:bodyPr/>
                    <a:lstStyle/>
                    <a:p>
                      <a:pPr algn="l" fontAlgn="b">
                        <a:lnSpc>
                          <a:spcPct val="150000"/>
                        </a:lnSpc>
                      </a:pPr>
                      <a:r>
                        <a:rPr lang="en-FI" sz="1800" b="0" i="0" u="none" strike="noStrike">
                          <a:effectLst/>
                          <a:latin typeface="Neue Haas Unica W1G" panose="020B0504030206020203" pitchFamily="34" charset="0"/>
                        </a:rPr>
                        <a:t>5.</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Tekniikka &amp; Talous</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25 480</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2967030708"/>
                  </a:ext>
                </a:extLst>
              </a:tr>
              <a:tr h="376522">
                <a:tc>
                  <a:txBody>
                    <a:bodyPr/>
                    <a:lstStyle/>
                    <a:p>
                      <a:pPr algn="l" fontAlgn="b">
                        <a:lnSpc>
                          <a:spcPct val="150000"/>
                        </a:lnSpc>
                      </a:pPr>
                      <a:r>
                        <a:rPr lang="en-FI" sz="1800" b="0" i="0" u="none" strike="noStrike">
                          <a:effectLst/>
                          <a:latin typeface="Neue Haas Unica W1G" panose="020B0504030206020203" pitchFamily="34" charset="0"/>
                        </a:rPr>
                        <a:t>6.</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Konepörssi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24 273</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297739411"/>
                  </a:ext>
                </a:extLst>
              </a:tr>
              <a:tr h="376522">
                <a:tc>
                  <a:txBody>
                    <a:bodyPr/>
                    <a:lstStyle/>
                    <a:p>
                      <a:pPr algn="l" fontAlgn="b">
                        <a:lnSpc>
                          <a:spcPct val="150000"/>
                        </a:lnSpc>
                      </a:pPr>
                      <a:r>
                        <a:rPr lang="en-FI" sz="1800" b="0" i="0" u="none" strike="noStrike">
                          <a:effectLst/>
                          <a:latin typeface="Neue Haas Unica W1G" panose="020B0504030206020203" pitchFamily="34" charset="0"/>
                        </a:rPr>
                        <a:t>7.</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Arvopaperi</a:t>
                      </a:r>
                      <a:endParaRPr lang="en-GB" sz="1800" b="0" i="0" u="none" strike="noStrike">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21 120</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3823572977"/>
                  </a:ext>
                </a:extLst>
              </a:tr>
              <a:tr h="376522">
                <a:tc>
                  <a:txBody>
                    <a:bodyPr/>
                    <a:lstStyle/>
                    <a:p>
                      <a:pPr algn="l" fontAlgn="b">
                        <a:lnSpc>
                          <a:spcPct val="150000"/>
                        </a:lnSpc>
                      </a:pPr>
                      <a:r>
                        <a:rPr lang="en-FI" sz="1800" b="0" i="0" u="none" strike="noStrike">
                          <a:effectLst/>
                          <a:latin typeface="Neue Haas Unica W1G" panose="020B0504030206020203" pitchFamily="34" charset="0"/>
                        </a:rPr>
                        <a:t>8.</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Tivi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16 249</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3444996892"/>
                  </a:ext>
                </a:extLst>
              </a:tr>
              <a:tr h="376522">
                <a:tc>
                  <a:txBody>
                    <a:bodyPr/>
                    <a:lstStyle/>
                    <a:p>
                      <a:pPr algn="l" fontAlgn="b">
                        <a:lnSpc>
                          <a:spcPct val="150000"/>
                        </a:lnSpc>
                      </a:pPr>
                      <a:r>
                        <a:rPr lang="en-FI" sz="1800" b="0" i="0" u="none" strike="noStrike">
                          <a:effectLst/>
                          <a:latin typeface="Neue Haas Unica W1G" panose="020B0504030206020203" pitchFamily="34" charset="0"/>
                        </a:rPr>
                        <a:t>9.</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Koneviesti</a:t>
                      </a:r>
                      <a:endParaRPr lang="en-GB" sz="1800" b="0" i="0" u="none" strike="noStrike">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a:effectLst/>
                          <a:latin typeface="Neue Haas Unica W1G" panose="020B0504030206020203" pitchFamily="34" charset="0"/>
                        </a:rPr>
                        <a:t>14 226</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3334728451"/>
                  </a:ext>
                </a:extLst>
              </a:tr>
              <a:tr h="376522">
                <a:tc>
                  <a:txBody>
                    <a:bodyPr/>
                    <a:lstStyle/>
                    <a:p>
                      <a:pPr algn="l" fontAlgn="b">
                        <a:lnSpc>
                          <a:spcPct val="150000"/>
                        </a:lnSpc>
                      </a:pPr>
                      <a:r>
                        <a:rPr lang="en-FI" sz="1800" b="0" i="0" u="none" strike="noStrike">
                          <a:effectLst/>
                          <a:latin typeface="Neue Haas Unica W1G" panose="020B0504030206020203" pitchFamily="34" charset="0"/>
                        </a:rPr>
                        <a:t>10.</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l" fontAlgn="b">
                        <a:lnSpc>
                          <a:spcPct val="150000"/>
                        </a:lnSpc>
                      </a:pPr>
                      <a:r>
                        <a:rPr lang="en-GB" sz="1800" b="0" i="0" u="none" strike="noStrike">
                          <a:effectLst/>
                          <a:latin typeface="Neue Haas Unica W1G" panose="020B0504030206020203" pitchFamily="34" charset="0"/>
                        </a:rPr>
                        <a:t>Suomen Lääkärilehti</a:t>
                      </a:r>
                      <a:endParaRPr lang="en-GB" sz="1800" b="0" i="0" u="none" strike="noStrike" dirty="0">
                        <a:solidFill>
                          <a:srgbClr val="E24426"/>
                        </a:solidFill>
                        <a:effectLst/>
                        <a:latin typeface="Neue Haas Unica W1G" panose="020B0504030206020203" pitchFamily="34" charset="0"/>
                      </a:endParaRPr>
                    </a:p>
                  </a:txBody>
                  <a:tcPr marL="9525" marR="9525" marT="9525" marB="0" anchor="b">
                    <a:noFill/>
                  </a:tcPr>
                </a:tc>
                <a:tc>
                  <a:txBody>
                    <a:bodyPr/>
                    <a:lstStyle/>
                    <a:p>
                      <a:pPr algn="r" fontAlgn="b">
                        <a:lnSpc>
                          <a:spcPct val="150000"/>
                        </a:lnSpc>
                      </a:pPr>
                      <a:r>
                        <a:rPr lang="en-FI" sz="1800" b="0" i="0" u="none" strike="noStrike" dirty="0">
                          <a:effectLst/>
                          <a:latin typeface="Neue Haas Unica W1G" panose="020B0504030206020203" pitchFamily="34" charset="0"/>
                        </a:rPr>
                        <a:t>13 871</a:t>
                      </a:r>
                      <a:endParaRPr lang="en-FI" sz="1800" b="0" i="0" u="none" strike="noStrike" dirty="0">
                        <a:solidFill>
                          <a:srgbClr val="E24426"/>
                        </a:solidFill>
                        <a:effectLst/>
                        <a:latin typeface="Neue Haas Unica W1G" panose="020B0504030206020203" pitchFamily="34" charset="0"/>
                      </a:endParaRPr>
                    </a:p>
                  </a:txBody>
                  <a:tcPr marL="9525" marR="9525" marT="9525" marB="0" anchor="b">
                    <a:noFill/>
                  </a:tcPr>
                </a:tc>
                <a:extLst>
                  <a:ext uri="{0D108BD9-81ED-4DB2-BD59-A6C34878D82A}">
                    <a16:rowId xmlns:a16="http://schemas.microsoft.com/office/drawing/2014/main" val="119159388"/>
                  </a:ext>
                </a:extLst>
              </a:tr>
            </a:tbl>
          </a:graphicData>
        </a:graphic>
      </p:graphicFrame>
      <p:sp>
        <p:nvSpPr>
          <p:cNvPr id="10" name="Text Placeholder 3">
            <a:extLst>
              <a:ext uri="{FF2B5EF4-FFF2-40B4-BE49-F238E27FC236}">
                <a16:creationId xmlns:a16="http://schemas.microsoft.com/office/drawing/2014/main" id="{54388D77-6A5E-6044-B791-2C80C0783669}"/>
              </a:ext>
            </a:extLst>
          </p:cNvPr>
          <p:cNvSpPr txBox="1">
            <a:spLocks/>
          </p:cNvSpPr>
          <p:nvPr/>
        </p:nvSpPr>
        <p:spPr>
          <a:xfrm>
            <a:off x="7929986" y="777381"/>
            <a:ext cx="3659703" cy="1874237"/>
          </a:xfrm>
          <a:prstGeom prst="rect">
            <a:avLst/>
          </a:prstGeom>
        </p:spPr>
        <p:txBody>
          <a:bodyPr vert="horz" lIns="91440" tIns="45720" rIns="91440" bIns="45720" rtlCol="0" anchor="ctr">
            <a:normAutofit/>
          </a:bodyPr>
          <a:lstStyle>
            <a:lvl1pPr marL="0" indent="0" algn="ctr" defTabSz="914400" rtl="0" eaLnBrk="1" latinLnBrk="0" hangingPunct="1">
              <a:lnSpc>
                <a:spcPct val="120000"/>
              </a:lnSpc>
              <a:spcBef>
                <a:spcPts val="1000"/>
              </a:spcBef>
              <a:buFont typeface="Arial" panose="020B0604020202020204" pitchFamily="34" charset="0"/>
              <a:buNone/>
              <a:defRPr sz="2500" b="0" i="0" kern="1200">
                <a:solidFill>
                  <a:schemeClr val="bg1"/>
                </a:solidFill>
                <a:latin typeface="Neue Haas Unica W1G Medium"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lnSpc>
                <a:spcPct val="100000"/>
              </a:lnSpc>
            </a:pPr>
            <a:endParaRPr lang="fi-FI" dirty="0"/>
          </a:p>
        </p:txBody>
      </p:sp>
      <p:sp>
        <p:nvSpPr>
          <p:cNvPr id="13" name="Text Placeholder 12">
            <a:extLst>
              <a:ext uri="{FF2B5EF4-FFF2-40B4-BE49-F238E27FC236}">
                <a16:creationId xmlns:a16="http://schemas.microsoft.com/office/drawing/2014/main" id="{9BE028B8-5B2C-7B4E-B7EC-A8C0D6E5CBE5}"/>
              </a:ext>
            </a:extLst>
          </p:cNvPr>
          <p:cNvSpPr>
            <a:spLocks noGrp="1"/>
          </p:cNvSpPr>
          <p:nvPr>
            <p:ph type="body" sz="half" idx="2"/>
          </p:nvPr>
        </p:nvSpPr>
        <p:spPr>
          <a:xfrm>
            <a:off x="7929986" y="777382"/>
            <a:ext cx="3899365" cy="5334588"/>
          </a:xfrm>
        </p:spPr>
        <p:txBody>
          <a:bodyPr>
            <a:normAutofit fontScale="62500" lnSpcReduction="20000"/>
          </a:bodyPr>
          <a:lstStyle/>
          <a:p>
            <a:pPr>
              <a:lnSpc>
                <a:spcPct val="100000"/>
              </a:lnSpc>
            </a:pPr>
            <a:r>
              <a:rPr lang="fi-FI" sz="3000" b="1" dirty="0">
                <a:latin typeface="Neue Haas Unica W1G Heavy" panose="020B0504030206020203" pitchFamily="34" charset="0"/>
              </a:rPr>
              <a:t>Suurimmat</a:t>
            </a:r>
          </a:p>
          <a:p>
            <a:r>
              <a:rPr lang="fi-FI" sz="2400" u="sng" dirty="0"/>
              <a:t>Twitter</a:t>
            </a:r>
            <a:br>
              <a:rPr lang="fi-FI" sz="2400" dirty="0"/>
            </a:br>
            <a:r>
              <a:rPr lang="fi-FI" sz="2400" dirty="0"/>
              <a:t>Talouselämä</a:t>
            </a:r>
            <a:br>
              <a:rPr lang="fi-FI" sz="2400" dirty="0"/>
            </a:br>
            <a:r>
              <a:rPr lang="fi-FI" sz="2400" dirty="0" err="1"/>
              <a:t>Tivi</a:t>
            </a:r>
            <a:r>
              <a:rPr lang="fi-FI" sz="2400" dirty="0"/>
              <a:t>, </a:t>
            </a:r>
            <a:br>
              <a:rPr lang="fi-FI" sz="2400" dirty="0"/>
            </a:br>
            <a:r>
              <a:rPr lang="fi-FI" sz="2400" dirty="0"/>
              <a:t>Suomen Lääkärilehti</a:t>
            </a:r>
          </a:p>
          <a:p>
            <a:endParaRPr lang="fi-FI" sz="1100" i="1" dirty="0"/>
          </a:p>
          <a:p>
            <a:r>
              <a:rPr lang="fi-FI" sz="2400" u="sng" dirty="0"/>
              <a:t>Facebook</a:t>
            </a:r>
            <a:br>
              <a:rPr lang="fi-FI" sz="2400" i="1" dirty="0"/>
            </a:br>
            <a:r>
              <a:rPr lang="fi-FI" sz="2400" dirty="0"/>
              <a:t>Talouselämä</a:t>
            </a:r>
            <a:br>
              <a:rPr lang="fi-FI" sz="2400" dirty="0"/>
            </a:br>
            <a:r>
              <a:rPr lang="fi-FI" sz="2400" dirty="0"/>
              <a:t>Tehy-lehti</a:t>
            </a:r>
            <a:br>
              <a:rPr lang="fi-FI" sz="2400" dirty="0"/>
            </a:br>
            <a:r>
              <a:rPr lang="fi-FI" sz="2400" dirty="0"/>
              <a:t>Potilaan Lääkärilehti</a:t>
            </a:r>
          </a:p>
          <a:p>
            <a:endParaRPr lang="fi-FI" sz="1100" i="1" dirty="0"/>
          </a:p>
          <a:p>
            <a:r>
              <a:rPr lang="fi-FI" sz="2400" u="sng" dirty="0"/>
              <a:t>Instagram</a:t>
            </a:r>
            <a:br>
              <a:rPr lang="fi-FI" sz="2400" dirty="0"/>
            </a:br>
            <a:r>
              <a:rPr lang="fi-FI" sz="2400" dirty="0"/>
              <a:t>Reserviläinen</a:t>
            </a:r>
            <a:br>
              <a:rPr lang="fi-FI" sz="2400" dirty="0"/>
            </a:br>
            <a:r>
              <a:rPr lang="fi-FI" sz="2400" dirty="0"/>
              <a:t>Tehy-lehti</a:t>
            </a:r>
            <a:br>
              <a:rPr lang="fi-FI" sz="2400" dirty="0"/>
            </a:br>
            <a:r>
              <a:rPr lang="fi-FI" sz="2400" dirty="0"/>
              <a:t>Talouselämä</a:t>
            </a:r>
            <a:br>
              <a:rPr lang="fi-FI" sz="2400" dirty="0"/>
            </a:br>
            <a:endParaRPr lang="fi-FI" sz="1100" dirty="0"/>
          </a:p>
          <a:p>
            <a:r>
              <a:rPr lang="fi-FI" sz="2400" u="sng" dirty="0"/>
              <a:t>YouTube</a:t>
            </a:r>
            <a:br>
              <a:rPr lang="fi-FI" sz="2400" dirty="0"/>
            </a:br>
            <a:r>
              <a:rPr lang="fi-FI" sz="2400" dirty="0"/>
              <a:t>Konepörssi</a:t>
            </a:r>
            <a:br>
              <a:rPr lang="fi-FI" sz="2400" dirty="0"/>
            </a:br>
            <a:r>
              <a:rPr lang="fi-FI" sz="2400" dirty="0"/>
              <a:t>Koneviesti</a:t>
            </a:r>
            <a:br>
              <a:rPr lang="fi-FI" sz="2400" dirty="0"/>
            </a:br>
            <a:r>
              <a:rPr lang="fi-FI" sz="2400" dirty="0"/>
              <a:t>Caravan </a:t>
            </a:r>
          </a:p>
        </p:txBody>
      </p:sp>
    </p:spTree>
    <p:extLst>
      <p:ext uri="{BB962C8B-B14F-4D97-AF65-F5344CB8AC3E}">
        <p14:creationId xmlns:p14="http://schemas.microsoft.com/office/powerpoint/2010/main" val="2175678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p:txBody>
          <a:bodyPr anchor="ctr">
            <a:normAutofit/>
          </a:bodyPr>
          <a:lstStyle/>
          <a:p>
            <a:r>
              <a:rPr lang="en-FI" sz="3200" dirty="0">
                <a:solidFill>
                  <a:schemeClr val="tx2"/>
                </a:solidFill>
              </a:rPr>
              <a:t>Suurimmat </a:t>
            </a:r>
            <a:r>
              <a:rPr lang="en-FI" sz="3200" dirty="0">
                <a:solidFill>
                  <a:schemeClr val="accent1"/>
                </a:solidFill>
              </a:rPr>
              <a:t>järjestö</a:t>
            </a:r>
            <a:r>
              <a:rPr lang="en-FI" sz="3200" dirty="0">
                <a:solidFill>
                  <a:schemeClr val="tx2"/>
                </a:solidFill>
              </a:rPr>
              <a:t>mediat somessa / toukokuu 2021</a:t>
            </a:r>
          </a:p>
        </p:txBody>
      </p:sp>
      <p:sp>
        <p:nvSpPr>
          <p:cNvPr id="3" name="TextBox 2">
            <a:extLst>
              <a:ext uri="{FF2B5EF4-FFF2-40B4-BE49-F238E27FC236}">
                <a16:creationId xmlns:a16="http://schemas.microsoft.com/office/drawing/2014/main" id="{00850169-5D2D-7F48-820B-3EDB48E744F2}"/>
              </a:ext>
            </a:extLst>
          </p:cNvPr>
          <p:cNvSpPr txBox="1"/>
          <p:nvPr/>
        </p:nvSpPr>
        <p:spPr>
          <a:xfrm>
            <a:off x="2109258" y="6313208"/>
            <a:ext cx="4835240" cy="276999"/>
          </a:xfrm>
          <a:prstGeom prst="rect">
            <a:avLst/>
          </a:prstGeom>
          <a:noFill/>
        </p:spPr>
        <p:txBody>
          <a:bodyPr wrap="square" rtlCol="0">
            <a:spAutoFit/>
          </a:bodyPr>
          <a:lstStyle/>
          <a:p>
            <a:pPr algn="ctr"/>
            <a:r>
              <a:rPr lang="fi-FI" sz="1200" dirty="0">
                <a:latin typeface="Neue Haas Unica W1G" panose="020B0504030206020203" pitchFamily="34" charset="0"/>
              </a:rPr>
              <a:t>Lähde: Aikakausmediat </a:t>
            </a:r>
            <a:r>
              <a:rPr lang="fi-FI" sz="1200" dirty="0" err="1">
                <a:latin typeface="Neue Haas Unica W1G" panose="020B0504030206020203" pitchFamily="34" charset="0"/>
              </a:rPr>
              <a:t>somessa</a:t>
            </a:r>
            <a:r>
              <a:rPr lang="fi-FI" sz="1200" dirty="0">
                <a:latin typeface="Neue Haas Unica W1G" panose="020B0504030206020203" pitchFamily="34" charset="0"/>
              </a:rPr>
              <a:t> -seuranta, toukokuu 2021</a:t>
            </a:r>
          </a:p>
        </p:txBody>
      </p:sp>
      <p:sp>
        <p:nvSpPr>
          <p:cNvPr id="8" name="Text Placeholder 3">
            <a:extLst>
              <a:ext uri="{FF2B5EF4-FFF2-40B4-BE49-F238E27FC236}">
                <a16:creationId xmlns:a16="http://schemas.microsoft.com/office/drawing/2014/main" id="{713DBAB8-522E-0041-8E34-F2D2430C4B1A}"/>
              </a:ext>
            </a:extLst>
          </p:cNvPr>
          <p:cNvSpPr txBox="1">
            <a:spLocks/>
          </p:cNvSpPr>
          <p:nvPr/>
        </p:nvSpPr>
        <p:spPr>
          <a:xfrm>
            <a:off x="1277593" y="1942220"/>
            <a:ext cx="5495166" cy="4169750"/>
          </a:xfrm>
          <a:prstGeom prst="rect">
            <a:avLst/>
          </a:prstGeom>
        </p:spPr>
        <p:txBody>
          <a:bodyPr vert="horz" lIns="91440" tIns="45720" rIns="91440" bIns="45720" rtlCol="0" anchor="ctr">
            <a:normAutofit/>
          </a:bodyPr>
          <a:lstStyle>
            <a:lvl1pPr marL="0" indent="0" algn="ctr" defTabSz="914400" rtl="0" eaLnBrk="1" latinLnBrk="0" hangingPunct="1">
              <a:lnSpc>
                <a:spcPct val="120000"/>
              </a:lnSpc>
              <a:spcBef>
                <a:spcPts val="1000"/>
              </a:spcBef>
              <a:buFont typeface="Arial" panose="020B0604020202020204" pitchFamily="34" charset="0"/>
              <a:buNone/>
              <a:defRPr sz="2500" b="0" i="0" kern="1200">
                <a:solidFill>
                  <a:schemeClr val="bg1"/>
                </a:solidFill>
                <a:latin typeface="Neue Haas Unica W1G Medium"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fi-FI" sz="1800" dirty="0">
              <a:solidFill>
                <a:schemeClr val="tx2"/>
              </a:solidFill>
            </a:endParaRPr>
          </a:p>
        </p:txBody>
      </p:sp>
      <p:graphicFrame>
        <p:nvGraphicFramePr>
          <p:cNvPr id="9" name="Table 8">
            <a:extLst>
              <a:ext uri="{FF2B5EF4-FFF2-40B4-BE49-F238E27FC236}">
                <a16:creationId xmlns:a16="http://schemas.microsoft.com/office/drawing/2014/main" id="{1172009B-0984-D949-B30A-C850D8F5105C}"/>
              </a:ext>
            </a:extLst>
          </p:cNvPr>
          <p:cNvGraphicFramePr>
            <a:graphicFrameLocks noGrp="1"/>
          </p:cNvGraphicFramePr>
          <p:nvPr>
            <p:extLst>
              <p:ext uri="{D42A27DB-BD31-4B8C-83A1-F6EECF244321}">
                <p14:modId xmlns:p14="http://schemas.microsoft.com/office/powerpoint/2010/main" val="1595902125"/>
              </p:ext>
            </p:extLst>
          </p:nvPr>
        </p:nvGraphicFramePr>
        <p:xfrm>
          <a:off x="1277593" y="1756001"/>
          <a:ext cx="4818407" cy="4169750"/>
        </p:xfrm>
        <a:graphic>
          <a:graphicData uri="http://schemas.openxmlformats.org/drawingml/2006/table">
            <a:tbl>
              <a:tblPr>
                <a:tableStyleId>{5C22544A-7EE6-4342-B048-85BDC9FD1C3A}</a:tableStyleId>
              </a:tblPr>
              <a:tblGrid>
                <a:gridCol w="597702">
                  <a:extLst>
                    <a:ext uri="{9D8B030D-6E8A-4147-A177-3AD203B41FA5}">
                      <a16:colId xmlns:a16="http://schemas.microsoft.com/office/drawing/2014/main" val="831402715"/>
                    </a:ext>
                  </a:extLst>
                </a:gridCol>
                <a:gridCol w="2991173">
                  <a:extLst>
                    <a:ext uri="{9D8B030D-6E8A-4147-A177-3AD203B41FA5}">
                      <a16:colId xmlns:a16="http://schemas.microsoft.com/office/drawing/2014/main" val="2847968599"/>
                    </a:ext>
                  </a:extLst>
                </a:gridCol>
                <a:gridCol w="1229532">
                  <a:extLst>
                    <a:ext uri="{9D8B030D-6E8A-4147-A177-3AD203B41FA5}">
                      <a16:colId xmlns:a16="http://schemas.microsoft.com/office/drawing/2014/main" val="3399852014"/>
                    </a:ext>
                  </a:extLst>
                </a:gridCol>
              </a:tblGrid>
              <a:tr h="404530">
                <a:tc>
                  <a:txBody>
                    <a:bodyPr/>
                    <a:lstStyle/>
                    <a:p>
                      <a:pPr algn="l" fontAlgn="b">
                        <a:lnSpc>
                          <a:spcPct val="150000"/>
                        </a:lnSpc>
                      </a:pPr>
                      <a:endParaRPr lang="en-FI" sz="2000" b="0" i="0" u="none" strike="noStrike" dirty="0">
                        <a:solidFill>
                          <a:srgbClr val="E24426"/>
                        </a:solidFill>
                        <a:effectLst/>
                        <a:latin typeface="Neue Haas Unica W1G" panose="020B0504030206020203" pitchFamily="34" charset="0"/>
                      </a:endParaRPr>
                    </a:p>
                  </a:txBody>
                  <a:tcPr marL="9525" marR="9525" marT="9525" marB="0" anchor="b">
                    <a:noFill/>
                  </a:tcPr>
                </a:tc>
                <a:tc gridSpan="2">
                  <a:txBody>
                    <a:bodyPr/>
                    <a:lstStyle/>
                    <a:p>
                      <a:pPr algn="r" fontAlgn="b">
                        <a:lnSpc>
                          <a:spcPct val="150000"/>
                        </a:lnSpc>
                      </a:pPr>
                      <a:r>
                        <a:rPr lang="en-FI" sz="1600" b="0" i="0" u="none" strike="noStrike" dirty="0">
                          <a:solidFill>
                            <a:srgbClr val="FF6464"/>
                          </a:solidFill>
                          <a:effectLst/>
                          <a:latin typeface="Neue Haas Unica W1G Medium" panose="020B0504030206020203" pitchFamily="34" charset="0"/>
                        </a:rPr>
                        <a:t>Seuraajia yhteensä</a:t>
                      </a:r>
                    </a:p>
                  </a:txBody>
                  <a:tcPr marL="9525" marR="9525" marT="9525" marB="0" anchor="b">
                    <a:noFill/>
                  </a:tcPr>
                </a:tc>
                <a:tc hMerge="1">
                  <a:txBody>
                    <a:bodyPr/>
                    <a:lstStyle/>
                    <a:p>
                      <a:pPr algn="l" fontAlgn="b">
                        <a:lnSpc>
                          <a:spcPct val="150000"/>
                        </a:lnSpc>
                      </a:pPr>
                      <a:r>
                        <a:rPr lang="en-FI" sz="2000" b="0" i="0" u="none" strike="noStrike" dirty="0">
                          <a:solidFill>
                            <a:srgbClr val="E24426"/>
                          </a:solidFill>
                          <a:effectLst/>
                          <a:latin typeface="Neue Haas Unica W1G Medium" panose="020B0504030206020203" pitchFamily="34" charset="0"/>
                        </a:rPr>
                        <a:t>Seuraajamäärä</a:t>
                      </a:r>
                    </a:p>
                  </a:txBody>
                  <a:tcPr marL="9525" marR="9525" marT="9525" marB="0" anchor="b">
                    <a:noFill/>
                  </a:tcPr>
                </a:tc>
                <a:extLst>
                  <a:ext uri="{0D108BD9-81ED-4DB2-BD59-A6C34878D82A}">
                    <a16:rowId xmlns:a16="http://schemas.microsoft.com/office/drawing/2014/main" val="2295504609"/>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1.</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Tehy-lehti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51 359</a:t>
                      </a:r>
                    </a:p>
                  </a:txBody>
                  <a:tcPr marL="9525" marR="9525" marT="9525" marB="0" anchor="b">
                    <a:noFill/>
                  </a:tcPr>
                </a:tc>
                <a:extLst>
                  <a:ext uri="{0D108BD9-81ED-4DB2-BD59-A6C34878D82A}">
                    <a16:rowId xmlns:a16="http://schemas.microsoft.com/office/drawing/2014/main" val="405975751"/>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2.</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Potilaan</a:t>
                      </a:r>
                      <a:r>
                        <a:rPr lang="en-GB" sz="1800" b="0" i="0" u="none" strike="noStrike" kern="1200" dirty="0">
                          <a:solidFill>
                            <a:schemeClr val="dk1"/>
                          </a:solidFill>
                          <a:effectLst/>
                          <a:latin typeface="Neue Haas Unica W1G" panose="020B0504030206020203" pitchFamily="34" charset="0"/>
                          <a:ea typeface="+mn-ea"/>
                          <a:cs typeface="+mn-cs"/>
                        </a:rPr>
                        <a:t> </a:t>
                      </a:r>
                      <a:r>
                        <a:rPr lang="en-GB" sz="1800" b="0" i="0" u="none" strike="noStrike" kern="1200" dirty="0" err="1">
                          <a:solidFill>
                            <a:schemeClr val="dk1"/>
                          </a:solidFill>
                          <a:effectLst/>
                          <a:latin typeface="Neue Haas Unica W1G" panose="020B0504030206020203" pitchFamily="34" charset="0"/>
                          <a:ea typeface="+mn-ea"/>
                          <a:cs typeface="+mn-cs"/>
                        </a:rPr>
                        <a:t>Lääkärilehti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38 195</a:t>
                      </a:r>
                    </a:p>
                  </a:txBody>
                  <a:tcPr marL="9525" marR="9525" marT="9525" marB="0" anchor="b">
                    <a:noFill/>
                  </a:tcPr>
                </a:tc>
                <a:extLst>
                  <a:ext uri="{0D108BD9-81ED-4DB2-BD59-A6C34878D82A}">
                    <a16:rowId xmlns:a16="http://schemas.microsoft.com/office/drawing/2014/main" val="499271400"/>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3.</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Reserviläinen</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26 814</a:t>
                      </a:r>
                    </a:p>
                  </a:txBody>
                  <a:tcPr marL="9525" marR="9525" marT="9525" marB="0" anchor="b">
                    <a:noFill/>
                  </a:tcPr>
                </a:tc>
                <a:extLst>
                  <a:ext uri="{0D108BD9-81ED-4DB2-BD59-A6C34878D82A}">
                    <a16:rowId xmlns:a16="http://schemas.microsoft.com/office/drawing/2014/main" val="27734512"/>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4.</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Suomen</a:t>
                      </a:r>
                      <a:r>
                        <a:rPr lang="en-GB" sz="1800" b="0" i="0" u="none" strike="noStrike" kern="1200" dirty="0">
                          <a:solidFill>
                            <a:schemeClr val="dk1"/>
                          </a:solidFill>
                          <a:effectLst/>
                          <a:latin typeface="Neue Haas Unica W1G" panose="020B0504030206020203" pitchFamily="34" charset="0"/>
                          <a:ea typeface="+mn-ea"/>
                          <a:cs typeface="+mn-cs"/>
                        </a:rPr>
                        <a:t> </a:t>
                      </a:r>
                      <a:r>
                        <a:rPr lang="en-GB" sz="1800" b="0" i="0" u="none" strike="noStrike" kern="1200" dirty="0" err="1">
                          <a:solidFill>
                            <a:schemeClr val="dk1"/>
                          </a:solidFill>
                          <a:effectLst/>
                          <a:latin typeface="Neue Haas Unica W1G" panose="020B0504030206020203" pitchFamily="34" charset="0"/>
                          <a:ea typeface="+mn-ea"/>
                          <a:cs typeface="+mn-cs"/>
                        </a:rPr>
                        <a:t>Lääkärilehti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13 871</a:t>
                      </a:r>
                    </a:p>
                  </a:txBody>
                  <a:tcPr marL="9525" marR="9525" marT="9525" marB="0" anchor="b">
                    <a:noFill/>
                  </a:tcPr>
                </a:tc>
                <a:extLst>
                  <a:ext uri="{0D108BD9-81ED-4DB2-BD59-A6C34878D82A}">
                    <a16:rowId xmlns:a16="http://schemas.microsoft.com/office/drawing/2014/main" val="1652611463"/>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5.</a:t>
                      </a:r>
                    </a:p>
                  </a:txBody>
                  <a:tcPr marL="9525" marR="9525" marT="9525" marB="0" anchor="b">
                    <a:noFill/>
                  </a:tcPr>
                </a:tc>
                <a:tc>
                  <a:txBody>
                    <a:bodyPr/>
                    <a:lstStyle/>
                    <a:p>
                      <a:pPr algn="l" fontAlgn="b"/>
                      <a:r>
                        <a:rPr lang="en-GB" sz="1800" b="0" i="0" u="none" strike="noStrike" kern="1200">
                          <a:solidFill>
                            <a:schemeClr val="dk1"/>
                          </a:solidFill>
                          <a:effectLst/>
                          <a:latin typeface="Neue Haas Unica W1G" panose="020B0504030206020203" pitchFamily="34" charset="0"/>
                          <a:ea typeface="+mn-ea"/>
                          <a:cs typeface="+mn-cs"/>
                        </a:rPr>
                        <a:t>Pelastustieto</a:t>
                      </a: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11 809</a:t>
                      </a:r>
                    </a:p>
                  </a:txBody>
                  <a:tcPr marL="9525" marR="9525" marT="9525" marB="0" anchor="b">
                    <a:noFill/>
                  </a:tcPr>
                </a:tc>
                <a:extLst>
                  <a:ext uri="{0D108BD9-81ED-4DB2-BD59-A6C34878D82A}">
                    <a16:rowId xmlns:a16="http://schemas.microsoft.com/office/drawing/2014/main" val="2967030708"/>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6.</a:t>
                      </a:r>
                    </a:p>
                  </a:txBody>
                  <a:tcPr marL="9525" marR="9525" marT="9525" marB="0" anchor="b">
                    <a:noFill/>
                  </a:tcPr>
                </a:tc>
                <a:tc>
                  <a:txBody>
                    <a:bodyPr/>
                    <a:lstStyle/>
                    <a:p>
                      <a:pPr algn="l" fontAlgn="b"/>
                      <a:r>
                        <a:rPr lang="en-GB" sz="1800" b="0" i="0" u="none" strike="noStrike" kern="1200">
                          <a:solidFill>
                            <a:schemeClr val="dk1"/>
                          </a:solidFill>
                          <a:effectLst/>
                          <a:latin typeface="Neue Haas Unica W1G" panose="020B0504030206020203" pitchFamily="34" charset="0"/>
                          <a:ea typeface="+mn-ea"/>
                          <a:cs typeface="+mn-cs"/>
                        </a:rPr>
                        <a:t>Taloustaito</a:t>
                      </a: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10 619</a:t>
                      </a:r>
                    </a:p>
                  </a:txBody>
                  <a:tcPr marL="9525" marR="9525" marT="9525" marB="0" anchor="b">
                    <a:noFill/>
                  </a:tcPr>
                </a:tc>
                <a:extLst>
                  <a:ext uri="{0D108BD9-81ED-4DB2-BD59-A6C34878D82A}">
                    <a16:rowId xmlns:a16="http://schemas.microsoft.com/office/drawing/2014/main" val="297739411"/>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7.</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Kuntalehti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9 019</a:t>
                      </a:r>
                    </a:p>
                  </a:txBody>
                  <a:tcPr marL="9525" marR="9525" marT="9525" marB="0" anchor="b">
                    <a:noFill/>
                  </a:tcPr>
                </a:tc>
                <a:extLst>
                  <a:ext uri="{0D108BD9-81ED-4DB2-BD59-A6C34878D82A}">
                    <a16:rowId xmlns:a16="http://schemas.microsoft.com/office/drawing/2014/main" val="3823572977"/>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8.</a:t>
                      </a:r>
                    </a:p>
                  </a:txBody>
                  <a:tcPr marL="9525" marR="9525" marT="9525" marB="0" anchor="b">
                    <a:noFill/>
                  </a:tcPr>
                </a:tc>
                <a:tc>
                  <a:txBody>
                    <a:bodyPr/>
                    <a:lstStyle/>
                    <a:p>
                      <a:pPr algn="l" fontAlgn="b"/>
                      <a:r>
                        <a:rPr lang="en-GB" sz="1800" b="0" i="0" u="none" strike="noStrike" kern="1200" dirty="0">
                          <a:solidFill>
                            <a:schemeClr val="dk1"/>
                          </a:solidFill>
                          <a:effectLst/>
                          <a:latin typeface="Neue Haas Unica W1G" panose="020B0504030206020203" pitchFamily="34" charset="0"/>
                          <a:ea typeface="+mn-ea"/>
                          <a:cs typeface="+mn-cs"/>
                        </a:rPr>
                        <a:t>Super</a:t>
                      </a: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8 848</a:t>
                      </a:r>
                    </a:p>
                  </a:txBody>
                  <a:tcPr marL="9525" marR="9525" marT="9525" marB="0" anchor="b">
                    <a:noFill/>
                  </a:tcPr>
                </a:tc>
                <a:extLst>
                  <a:ext uri="{0D108BD9-81ED-4DB2-BD59-A6C34878D82A}">
                    <a16:rowId xmlns:a16="http://schemas.microsoft.com/office/drawing/2014/main" val="3444996892"/>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9.</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Suomen</a:t>
                      </a:r>
                      <a:r>
                        <a:rPr lang="en-GB" sz="1800" b="0" i="0" u="none" strike="noStrike" kern="1200" dirty="0">
                          <a:solidFill>
                            <a:schemeClr val="dk1"/>
                          </a:solidFill>
                          <a:effectLst/>
                          <a:latin typeface="Neue Haas Unica W1G" panose="020B0504030206020203" pitchFamily="34" charset="0"/>
                          <a:ea typeface="+mn-ea"/>
                          <a:cs typeface="+mn-cs"/>
                        </a:rPr>
                        <a:t> </a:t>
                      </a:r>
                      <a:r>
                        <a:rPr lang="en-GB" sz="1800" b="0" i="0" u="none" strike="noStrike" kern="1200" dirty="0" err="1">
                          <a:solidFill>
                            <a:schemeClr val="dk1"/>
                          </a:solidFill>
                          <a:effectLst/>
                          <a:latin typeface="Neue Haas Unica W1G" panose="020B0504030206020203" pitchFamily="34" charset="0"/>
                          <a:ea typeface="+mn-ea"/>
                          <a:cs typeface="+mn-cs"/>
                        </a:rPr>
                        <a:t>Kiinteistölehti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6 352</a:t>
                      </a:r>
                    </a:p>
                  </a:txBody>
                  <a:tcPr marL="9525" marR="9525" marT="9525" marB="0" anchor="b">
                    <a:noFill/>
                  </a:tcPr>
                </a:tc>
                <a:extLst>
                  <a:ext uri="{0D108BD9-81ED-4DB2-BD59-A6C34878D82A}">
                    <a16:rowId xmlns:a16="http://schemas.microsoft.com/office/drawing/2014/main" val="3334728451"/>
                  </a:ext>
                </a:extLst>
              </a:tr>
              <a:tr h="376522">
                <a:tc>
                  <a:txBody>
                    <a:bodyPr/>
                    <a:lstStyle/>
                    <a:p>
                      <a:pPr algn="l" fontAlgn="b"/>
                      <a:r>
                        <a:rPr lang="en-FI" sz="1800" b="0" i="0" u="none" strike="noStrike" kern="1200" dirty="0">
                          <a:solidFill>
                            <a:schemeClr val="dk1"/>
                          </a:solidFill>
                          <a:effectLst/>
                          <a:latin typeface="Neue Haas Unica W1G" panose="020B0504030206020203" pitchFamily="34" charset="0"/>
                          <a:ea typeface="+mn-ea"/>
                          <a:cs typeface="+mn-cs"/>
                        </a:rPr>
                        <a:t>10.</a:t>
                      </a:r>
                    </a:p>
                  </a:txBody>
                  <a:tcPr marL="9525" marR="9525" marT="9525" marB="0" anchor="b">
                    <a:noFill/>
                  </a:tcPr>
                </a:tc>
                <a:tc>
                  <a:txBody>
                    <a:bodyPr/>
                    <a:lstStyle/>
                    <a:p>
                      <a:pPr algn="l" fontAlgn="b"/>
                      <a:r>
                        <a:rPr lang="en-GB" sz="1800" b="0" i="0" u="none" strike="noStrike" kern="1200" dirty="0" err="1">
                          <a:solidFill>
                            <a:schemeClr val="dk1"/>
                          </a:solidFill>
                          <a:effectLst/>
                          <a:latin typeface="Neue Haas Unica W1G" panose="020B0504030206020203" pitchFamily="34" charset="0"/>
                          <a:ea typeface="+mn-ea"/>
                          <a:cs typeface="+mn-cs"/>
                        </a:rPr>
                        <a:t>Apteekkarilehti</a:t>
                      </a:r>
                      <a:endParaRPr lang="en-GB" sz="1800" b="0" i="0" u="none" strike="noStrike" kern="1200" dirty="0">
                        <a:solidFill>
                          <a:schemeClr val="dk1"/>
                        </a:solidFill>
                        <a:effectLst/>
                        <a:latin typeface="Neue Haas Unica W1G" panose="020B0504030206020203" pitchFamily="34" charset="0"/>
                        <a:ea typeface="+mn-ea"/>
                        <a:cs typeface="+mn-cs"/>
                      </a:endParaRPr>
                    </a:p>
                  </a:txBody>
                  <a:tcPr marL="9525" marR="9525" marT="9525" marB="0" anchor="b">
                    <a:noFill/>
                  </a:tcPr>
                </a:tc>
                <a:tc>
                  <a:txBody>
                    <a:bodyPr/>
                    <a:lstStyle/>
                    <a:p>
                      <a:pPr algn="r" fontAlgn="b"/>
                      <a:r>
                        <a:rPr lang="en-FI" sz="1800" b="0" i="0" u="none" strike="noStrike" kern="1200" dirty="0">
                          <a:solidFill>
                            <a:schemeClr val="dk1"/>
                          </a:solidFill>
                          <a:effectLst/>
                          <a:latin typeface="Neue Haas Unica W1G" panose="020B0504030206020203" pitchFamily="34" charset="0"/>
                          <a:ea typeface="+mn-ea"/>
                          <a:cs typeface="+mn-cs"/>
                        </a:rPr>
                        <a:t>6 055</a:t>
                      </a:r>
                    </a:p>
                  </a:txBody>
                  <a:tcPr marL="9525" marR="9525" marT="9525" marB="0" anchor="b">
                    <a:noFill/>
                  </a:tcPr>
                </a:tc>
                <a:extLst>
                  <a:ext uri="{0D108BD9-81ED-4DB2-BD59-A6C34878D82A}">
                    <a16:rowId xmlns:a16="http://schemas.microsoft.com/office/drawing/2014/main" val="119159388"/>
                  </a:ext>
                </a:extLst>
              </a:tr>
            </a:tbl>
          </a:graphicData>
        </a:graphic>
      </p:graphicFrame>
      <p:sp>
        <p:nvSpPr>
          <p:cNvPr id="13" name="Text Placeholder 12">
            <a:extLst>
              <a:ext uri="{FF2B5EF4-FFF2-40B4-BE49-F238E27FC236}">
                <a16:creationId xmlns:a16="http://schemas.microsoft.com/office/drawing/2014/main" id="{F14EA5CD-B93B-8F48-8BB9-61471325BA18}"/>
              </a:ext>
            </a:extLst>
          </p:cNvPr>
          <p:cNvSpPr>
            <a:spLocks noGrp="1"/>
          </p:cNvSpPr>
          <p:nvPr>
            <p:ph type="body" sz="half" idx="2"/>
          </p:nvPr>
        </p:nvSpPr>
        <p:spPr>
          <a:xfrm>
            <a:off x="7929986" y="777382"/>
            <a:ext cx="3899365" cy="5334588"/>
          </a:xfrm>
        </p:spPr>
        <p:txBody>
          <a:bodyPr>
            <a:normAutofit fontScale="62500" lnSpcReduction="20000"/>
          </a:bodyPr>
          <a:lstStyle/>
          <a:p>
            <a:pPr>
              <a:lnSpc>
                <a:spcPct val="100000"/>
              </a:lnSpc>
            </a:pPr>
            <a:r>
              <a:rPr lang="fi-FI" sz="3000" b="1" dirty="0">
                <a:latin typeface="Neue Haas Unica W1G Heavy" panose="020B0504030206020203" pitchFamily="34" charset="0"/>
              </a:rPr>
              <a:t>Suurimmat</a:t>
            </a:r>
          </a:p>
          <a:p>
            <a:r>
              <a:rPr lang="fi-FI" sz="2400" u="sng" dirty="0"/>
              <a:t>Twitter</a:t>
            </a:r>
            <a:br>
              <a:rPr lang="fi-FI" sz="2400" dirty="0"/>
            </a:br>
            <a:r>
              <a:rPr lang="fi-FI" sz="2400" dirty="0"/>
              <a:t>Suomen Lääkärilehti</a:t>
            </a:r>
            <a:br>
              <a:rPr lang="fi-FI" sz="2400" dirty="0"/>
            </a:br>
            <a:r>
              <a:rPr lang="fi-FI" sz="2400" dirty="0"/>
              <a:t>Potilaan Lääkärilehti</a:t>
            </a:r>
            <a:br>
              <a:rPr lang="fi-FI" sz="2400" dirty="0"/>
            </a:br>
            <a:r>
              <a:rPr lang="fi-FI" sz="2400" dirty="0"/>
              <a:t>Kuntalehti</a:t>
            </a:r>
          </a:p>
          <a:p>
            <a:endParaRPr lang="fi-FI" sz="1100" i="1" dirty="0"/>
          </a:p>
          <a:p>
            <a:r>
              <a:rPr lang="fi-FI" sz="2400" u="sng" dirty="0"/>
              <a:t>Facebook</a:t>
            </a:r>
            <a:br>
              <a:rPr lang="fi-FI" sz="2400" dirty="0"/>
            </a:br>
            <a:r>
              <a:rPr lang="fi-FI" sz="2400" dirty="0"/>
              <a:t>Tehy-lehti</a:t>
            </a:r>
            <a:br>
              <a:rPr lang="fi-FI" sz="2400" dirty="0"/>
            </a:br>
            <a:r>
              <a:rPr lang="fi-FI" sz="2400" dirty="0"/>
              <a:t>Potilaan Lääkärilehti</a:t>
            </a:r>
            <a:br>
              <a:rPr lang="fi-FI" sz="2400" dirty="0"/>
            </a:br>
            <a:r>
              <a:rPr lang="fi-FI" sz="2400" dirty="0"/>
              <a:t>Reserviläinen</a:t>
            </a:r>
          </a:p>
          <a:p>
            <a:endParaRPr lang="fi-FI" sz="1100" i="1" dirty="0"/>
          </a:p>
          <a:p>
            <a:r>
              <a:rPr lang="fi-FI" sz="2400" u="sng" dirty="0"/>
              <a:t>Instagram</a:t>
            </a:r>
            <a:br>
              <a:rPr lang="fi-FI" sz="2400" dirty="0"/>
            </a:br>
            <a:r>
              <a:rPr lang="fi-FI" sz="2400" dirty="0"/>
              <a:t>Reserviläinen</a:t>
            </a:r>
            <a:br>
              <a:rPr lang="fi-FI" sz="2400" dirty="0"/>
            </a:br>
            <a:r>
              <a:rPr lang="fi-FI" sz="2400" dirty="0"/>
              <a:t>Tehy-lehti</a:t>
            </a:r>
            <a:br>
              <a:rPr lang="fi-FI" sz="2400" dirty="0"/>
            </a:br>
            <a:r>
              <a:rPr lang="fi-FI" sz="2400" dirty="0"/>
              <a:t>Pelastustieto</a:t>
            </a:r>
            <a:br>
              <a:rPr lang="fi-FI" sz="2400" dirty="0"/>
            </a:br>
            <a:endParaRPr lang="fi-FI" sz="1100" dirty="0"/>
          </a:p>
          <a:p>
            <a:r>
              <a:rPr lang="fi-FI" sz="2400" u="sng" dirty="0"/>
              <a:t>YouTube</a:t>
            </a:r>
            <a:br>
              <a:rPr lang="fi-FI" sz="2400" dirty="0"/>
            </a:br>
            <a:r>
              <a:rPr lang="fi-FI" sz="2400" dirty="0"/>
              <a:t>Caravan </a:t>
            </a:r>
            <a:br>
              <a:rPr lang="fi-FI" sz="2400" dirty="0"/>
            </a:br>
            <a:r>
              <a:rPr lang="fi-FI" sz="2400" dirty="0"/>
              <a:t>Pelastustieto</a:t>
            </a:r>
            <a:br>
              <a:rPr lang="fi-FI" sz="2400" dirty="0"/>
            </a:br>
            <a:r>
              <a:rPr lang="fi-FI" sz="2400" dirty="0"/>
              <a:t>Suomen Kiinteistölehti</a:t>
            </a:r>
          </a:p>
        </p:txBody>
      </p:sp>
    </p:spTree>
    <p:extLst>
      <p:ext uri="{BB962C8B-B14F-4D97-AF65-F5344CB8AC3E}">
        <p14:creationId xmlns:p14="http://schemas.microsoft.com/office/powerpoint/2010/main" val="208815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677871"/>
            <a:ext cx="8824801" cy="5060444"/>
          </a:xfrm>
        </p:spPr>
        <p:txBody>
          <a:bodyPr anchor="ctr">
            <a:normAutofit fontScale="92500" lnSpcReduction="20000"/>
          </a:bodyPr>
          <a:lstStyle/>
          <a:p>
            <a:r>
              <a:rPr lang="fi-FI" sz="4200" dirty="0">
                <a:latin typeface="Neue Haas Unica W1G Medium" panose="020B0504030206020203" pitchFamily="34" charset="0"/>
              </a:rPr>
              <a:t>Miehet ja naiset ovat yhtä aktiivisia yhdistystoimijoita, mutta naiset osallistuvat monipuolisemmin.</a:t>
            </a:r>
          </a:p>
          <a:p>
            <a:br>
              <a:rPr lang="fi-FI" sz="2600" u="sng" dirty="0"/>
            </a:br>
            <a:r>
              <a:rPr lang="fi-FI" sz="2600" u="sng" dirty="0"/>
              <a:t>Miehet</a:t>
            </a:r>
            <a:r>
              <a:rPr lang="fi-FI" sz="2600" dirty="0"/>
              <a:t> osallistuvat enemmän urheiluseurojen ja maanpuolustusjärjestöjen toimintaan. </a:t>
            </a:r>
            <a:br>
              <a:rPr lang="fi-FI" sz="2600" dirty="0"/>
            </a:br>
            <a:endParaRPr lang="fi-FI" sz="2600" dirty="0"/>
          </a:p>
          <a:p>
            <a:r>
              <a:rPr lang="fi-FI" sz="2600" u="sng" dirty="0"/>
              <a:t>Naiset</a:t>
            </a:r>
            <a:r>
              <a:rPr lang="fi-FI" sz="2600" dirty="0"/>
              <a:t> osallistuivat </a:t>
            </a:r>
            <a:r>
              <a:rPr lang="fi-FI" sz="2600" dirty="0" err="1"/>
              <a:t>sosiaali</a:t>
            </a:r>
            <a:r>
              <a:rPr lang="fi-FI" sz="2600" dirty="0"/>
              <a:t>- ja terveysjärjestöjen, uskonnollisten yhdistysten, kulttuuri- ja taideyhdistysten, maa- ja kotitalousalojen neuvontajärjestöihin sekä koulun ja päiväkodin vanhempaintoimintaan miehiä enemmän.</a:t>
            </a:r>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219728"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i-FI" sz="1200" dirty="0"/>
              <a:t>Lähde: Vapaa-ajan osallistuminen, Tilastokeskus, 2017</a:t>
            </a:r>
          </a:p>
        </p:txBody>
      </p:sp>
      <p:pic>
        <p:nvPicPr>
          <p:cNvPr id="6" name="Picture 5">
            <a:extLst>
              <a:ext uri="{FF2B5EF4-FFF2-40B4-BE49-F238E27FC236}">
                <a16:creationId xmlns:a16="http://schemas.microsoft.com/office/drawing/2014/main" id="{CDA0B0E2-76AA-E04A-A871-B95DFD80687C}"/>
              </a:ext>
            </a:extLst>
          </p:cNvPr>
          <p:cNvPicPr>
            <a:picLocks noChangeAspect="1"/>
          </p:cNvPicPr>
          <p:nvPr/>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18459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FI" sz="3000" dirty="0">
                <a:solidFill>
                  <a:schemeClr val="tx2"/>
                </a:solidFill>
              </a:rPr>
              <a:t>Ammatti- ja järjestölehtiin suhtaudutaan erittäin positiivisesti</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fontScale="92500" lnSpcReduction="20000"/>
          </a:bodyPr>
          <a:lstStyle/>
          <a:p>
            <a:pPr algn="ctr"/>
            <a:r>
              <a:rPr lang="fi-FI" sz="5000" dirty="0"/>
              <a:t>66 % </a:t>
            </a:r>
            <a:br>
              <a:rPr lang="fi-FI" sz="5000" dirty="0"/>
            </a:br>
            <a:r>
              <a:rPr lang="fi-FI" dirty="0">
                <a:latin typeface="Neue Haas Unica W1G Medium" panose="020B0404030206020203" pitchFamily="34" charset="0"/>
              </a:rPr>
              <a:t>suhtautuu ammatti- ja järjestölehtiin positiivisesti.</a:t>
            </a:r>
          </a:p>
          <a:p>
            <a:pPr algn="ctr"/>
            <a:endParaRPr lang="fi-FI" dirty="0"/>
          </a:p>
          <a:p>
            <a:r>
              <a:rPr lang="fi-FI" sz="5000" dirty="0"/>
              <a:t>1 % </a:t>
            </a:r>
            <a:br>
              <a:rPr lang="fi-FI" sz="5000" dirty="0"/>
            </a:br>
            <a:r>
              <a:rPr lang="fi-FI" dirty="0"/>
              <a:t>suhtautuu </a:t>
            </a:r>
            <a:br>
              <a:rPr lang="fi-FI" dirty="0"/>
            </a:br>
            <a:r>
              <a:rPr lang="fi-FI" dirty="0"/>
              <a:t>negatiivisesti.</a:t>
            </a:r>
            <a:endParaRPr lang="fi-FI"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602311" y="1734865"/>
            <a:ext cx="6371696" cy="523220"/>
          </a:xfrm>
          <a:prstGeom prst="rect">
            <a:avLst/>
          </a:prstGeom>
          <a:noFill/>
        </p:spPr>
        <p:txBody>
          <a:bodyPr wrap="square" rtlCol="0">
            <a:spAutoFit/>
          </a:bodyPr>
          <a:lstStyle/>
          <a:p>
            <a:pPr algn="r"/>
            <a:r>
              <a:rPr lang="en-FI" sz="1400" dirty="0">
                <a:latin typeface="Neue Haas Unica W1G" panose="020B0504030206020203" pitchFamily="34" charset="0"/>
              </a:rPr>
              <a:t>Miten kuvailisit suhtautumistasi ammatti- ja järjestölehtiin yleisesti?</a:t>
            </a:r>
            <a:br>
              <a:rPr lang="en-FI" sz="1400" dirty="0">
                <a:latin typeface="Neue Haas Unica W1G" panose="020B0504030206020203" pitchFamily="34" charset="0"/>
              </a:rPr>
            </a:b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9E32CBD6-BD79-CC41-9D8E-8E9E075B8CAD}"/>
              </a:ext>
            </a:extLst>
          </p:cNvPr>
          <p:cNvGraphicFramePr/>
          <p:nvPr>
            <p:extLst>
              <p:ext uri="{D42A27DB-BD31-4B8C-83A1-F6EECF244321}">
                <p14:modId xmlns:p14="http://schemas.microsoft.com/office/powerpoint/2010/main" val="4244013310"/>
              </p:ext>
            </p:extLst>
          </p:nvPr>
        </p:nvGraphicFramePr>
        <p:xfrm>
          <a:off x="466447" y="1996475"/>
          <a:ext cx="6997094" cy="4641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2169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0"/>
            <a:ext cx="6371695" cy="1469985"/>
          </a:xfrm>
        </p:spPr>
        <p:txBody>
          <a:bodyPr anchor="b">
            <a:noAutofit/>
          </a:bodyPr>
          <a:lstStyle/>
          <a:p>
            <a:r>
              <a:rPr lang="fi-FI" sz="2800" dirty="0">
                <a:solidFill>
                  <a:schemeClr val="tx2"/>
                </a:solidFill>
              </a:rPr>
              <a:t>Miten tämä lehti on vaikuttanut</a:t>
            </a:r>
            <a:br>
              <a:rPr lang="fi-FI" sz="2800" dirty="0">
                <a:solidFill>
                  <a:schemeClr val="tx2"/>
                </a:solidFill>
              </a:rPr>
            </a:br>
            <a:r>
              <a:rPr lang="fi-FI" sz="2800" dirty="0">
                <a:solidFill>
                  <a:schemeClr val="tx2"/>
                </a:solidFill>
              </a:rPr>
              <a:t>käsitykseesi lehden edustamasta </a:t>
            </a:r>
            <a:br>
              <a:rPr lang="fi-FI" sz="2800" dirty="0">
                <a:solidFill>
                  <a:schemeClr val="tx2"/>
                </a:solidFill>
              </a:rPr>
            </a:br>
            <a:r>
              <a:rPr lang="fi-FI" sz="2800" dirty="0">
                <a:solidFill>
                  <a:schemeClr val="tx2"/>
                </a:solidFill>
              </a:rPr>
              <a:t>alasta / järjestöstä / julkaisijasta*</a:t>
            </a:r>
            <a:endParaRPr lang="en-FI" sz="28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a:xfrm>
            <a:off x="8081614" y="1554763"/>
            <a:ext cx="3659703" cy="4784044"/>
          </a:xfrm>
        </p:spPr>
        <p:txBody>
          <a:bodyPr anchor="ctr">
            <a:normAutofit fontScale="92500"/>
          </a:bodyPr>
          <a:lstStyle/>
          <a:p>
            <a:pPr algn="ctr"/>
            <a:r>
              <a:rPr lang="fi-FI" sz="2500" dirty="0">
                <a:latin typeface="Neue Haas Unica W1G Medium" panose="020B0404030206020203" pitchFamily="34" charset="0"/>
              </a:rPr>
              <a:t>Lehti on edustamalleen alalle ja julkaisijalleen imagotekijä.</a:t>
            </a:r>
          </a:p>
          <a:p>
            <a:pPr algn="ctr"/>
            <a:r>
              <a:rPr lang="fi-FI" sz="5000" dirty="0"/>
              <a:t>80</a:t>
            </a:r>
            <a:r>
              <a:rPr lang="fi-FI" sz="5000" dirty="0">
                <a:latin typeface="Neue Haas Unica W1G Medium" panose="020B0404030206020203" pitchFamily="34" charset="0"/>
              </a:rPr>
              <a:t> %</a:t>
            </a:r>
            <a:r>
              <a:rPr lang="fi-FI" sz="2500" dirty="0">
                <a:latin typeface="Neue Haas Unica W1G Medium" panose="020B0404030206020203" pitchFamily="34" charset="0"/>
              </a:rPr>
              <a:t> </a:t>
            </a:r>
          </a:p>
          <a:p>
            <a:pPr algn="ctr"/>
            <a:r>
              <a:rPr lang="fi-FI" dirty="0"/>
              <a:t>k</a:t>
            </a:r>
            <a:r>
              <a:rPr lang="fi-FI" sz="2500" dirty="0">
                <a:latin typeface="Neue Haas Unica W1G Medium" panose="020B0404030206020203" pitchFamily="34" charset="0"/>
              </a:rPr>
              <a:t>ertoo lehden vaikuttavan myönteisesti mielikuvaan alasta / järjestöstä / julkaisijasta.</a:t>
            </a:r>
          </a:p>
        </p:txBody>
      </p:sp>
      <p:sp>
        <p:nvSpPr>
          <p:cNvPr id="3" name="TextBox 2">
            <a:extLst>
              <a:ext uri="{FF2B5EF4-FFF2-40B4-BE49-F238E27FC236}">
                <a16:creationId xmlns:a16="http://schemas.microsoft.com/office/drawing/2014/main" id="{00850169-5D2D-7F48-820B-3EDB48E744F2}"/>
              </a:ext>
            </a:extLst>
          </p:cNvPr>
          <p:cNvSpPr txBox="1"/>
          <p:nvPr/>
        </p:nvSpPr>
        <p:spPr>
          <a:xfrm>
            <a:off x="2488557" y="1734865"/>
            <a:ext cx="4485449" cy="523220"/>
          </a:xfrm>
          <a:prstGeom prst="rect">
            <a:avLst/>
          </a:prstGeom>
          <a:noFill/>
        </p:spPr>
        <p:txBody>
          <a:bodyPr wrap="square" rtlCol="0">
            <a:spAutoFit/>
          </a:bodyPr>
          <a:lstStyle/>
          <a:p>
            <a:pPr algn="r"/>
            <a:r>
              <a:rPr lang="fi-FI" sz="1400" dirty="0">
                <a:latin typeface="Neue Haas Unica W1G" panose="020B0504030206020203" pitchFamily="34" charset="0"/>
              </a:rPr>
              <a:t>*) kysymysmuoto on hieman vaihdellut eri lehdissä</a:t>
            </a:r>
            <a:br>
              <a:rPr lang="fi-FI" sz="1400" dirty="0">
                <a:latin typeface="Neue Haas Unica W1G" panose="020B0504030206020203" pitchFamily="34" charset="0"/>
              </a:rPr>
            </a:b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BBD2F79B-1CB7-E442-99DA-C65B128C16BB}"/>
              </a:ext>
            </a:extLst>
          </p:cNvPr>
          <p:cNvGraphicFramePr/>
          <p:nvPr>
            <p:extLst>
              <p:ext uri="{D42A27DB-BD31-4B8C-83A1-F6EECF244321}">
                <p14:modId xmlns:p14="http://schemas.microsoft.com/office/powerpoint/2010/main" val="2148195417"/>
              </p:ext>
            </p:extLst>
          </p:nvPr>
        </p:nvGraphicFramePr>
        <p:xfrm>
          <a:off x="196770" y="2176041"/>
          <a:ext cx="7099380" cy="4162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8807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vaikutuksia käsitykseen julkaisijasta</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Konkretisoi, mitä järjestö tekee jäsentensä puolesta</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”ajankohtaisten aiheiden käsittely osoittaa, että </a:t>
            </a:r>
            <a:r>
              <a:rPr lang="fi-FI" sz="1500" u="sng" dirty="0">
                <a:latin typeface="Neue Haas Unica W1G" panose="020B0504030206020203" pitchFamily="34" charset="0"/>
              </a:rPr>
              <a:t>liitto on tarpeellinen ja </a:t>
            </a:r>
            <a:r>
              <a:rPr lang="fi-FI" sz="1500" u="sng" dirty="0" err="1">
                <a:latin typeface="Neue Haas Unica W1G" panose="020B0504030206020203" pitchFamily="34" charset="0"/>
              </a:rPr>
              <a:t>asintunteva</a:t>
            </a:r>
            <a:r>
              <a:rPr lang="fi-FI" sz="1500" u="sng" dirty="0">
                <a:latin typeface="Neue Haas Unica W1G" panose="020B0504030206020203" pitchFamily="34" charset="0"/>
              </a:rPr>
              <a:t> ja hyödyttää minua</a:t>
            </a:r>
            <a:r>
              <a:rPr lang="fi-FI" sz="1500" dirty="0">
                <a:latin typeface="Neue Haas Unica W1G" panose="020B0504030206020203" pitchFamily="34" charset="0"/>
              </a:rPr>
              <a:t>”</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t>
            </a:r>
            <a:r>
              <a:rPr lang="fi-FI" sz="1500" u="sng" dirty="0">
                <a:latin typeface="Neue Haas Unica W1G" panose="020B0504030206020203" pitchFamily="34" charset="0"/>
              </a:rPr>
              <a:t>Käsitys liiton toiminnasta on monipuolistunut!</a:t>
            </a:r>
            <a:r>
              <a:rPr lang="fi-FI" sz="1500" dirty="0">
                <a:latin typeface="Neue Haas Unica W1G" panose="020B0504030206020203" pitchFamily="34" charset="0"/>
              </a:rPr>
              <a:t>”</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”Aiemmin en tiennyt miten monipuolista järjestön edunvalvonta on”</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”Liittotason toiminta ollut aiemmin itselle näkymätöntä työtä, mutta lehden myötä on saanut lukea mm. </a:t>
            </a:r>
            <a:r>
              <a:rPr lang="fi-FI" sz="1500" u="sng" dirty="0">
                <a:latin typeface="Neue Haas Unica W1G" panose="020B0504030206020203" pitchFamily="34" charset="0"/>
              </a:rPr>
              <a:t>miten </a:t>
            </a:r>
            <a:r>
              <a:rPr lang="fi-FI" sz="1500" u="sng" dirty="0" err="1">
                <a:latin typeface="Neue Haas Unica W1G" panose="020B0504030206020203" pitchFamily="34" charset="0"/>
              </a:rPr>
              <a:t>psoriasiliitto</a:t>
            </a:r>
            <a:r>
              <a:rPr lang="fi-FI" sz="1500" u="sng" dirty="0">
                <a:latin typeface="Neue Haas Unica W1G" panose="020B0504030206020203" pitchFamily="34" charset="0"/>
              </a:rPr>
              <a:t> on ajanut psoriaatikkojen etua</a:t>
            </a:r>
            <a:r>
              <a:rPr lang="fi-FI" sz="1500" dirty="0">
                <a:latin typeface="Neue Haas Unica W1G" panose="020B0504030206020203" pitchFamily="34" charset="0"/>
              </a:rPr>
              <a:t> </a:t>
            </a:r>
            <a:r>
              <a:rPr lang="fi-FI" sz="1500" dirty="0" err="1">
                <a:latin typeface="Neue Haas Unica W1G" panose="020B0504030206020203" pitchFamily="34" charset="0"/>
              </a:rPr>
              <a:t>sote</a:t>
            </a:r>
            <a:r>
              <a:rPr lang="fi-FI" sz="1500" dirty="0">
                <a:latin typeface="Neue Haas Unica W1G" panose="020B0504030206020203" pitchFamily="34" charset="0"/>
              </a:rPr>
              <a:t>-asiassa sekä psorin tunnetummaksi tekemistä.” </a:t>
            </a:r>
          </a:p>
        </p:txBody>
      </p:sp>
    </p:spTree>
    <p:extLst>
      <p:ext uri="{BB962C8B-B14F-4D97-AF65-F5344CB8AC3E}">
        <p14:creationId xmlns:p14="http://schemas.microsoft.com/office/powerpoint/2010/main" val="9152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vaikutuksia käsitykseen julkaisijasta</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Luo positiivista mielikuvaa alan tai harrastuksen sisällä</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”Avaa aina ammattilaisenkin silmiä. Löytää aina uutta tietoa alalta ja huomaa, että kemiassa tapahtuu ja tehdään paljon mielenkiintoisia asioita, joista itse ei tiedä. Välillä saa vähän röyhistää rintaansakin, että aika hienoa kuulua kemistien joukkoon.  :)”</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t>
            </a:r>
            <a:r>
              <a:rPr lang="fi-FI" sz="1500" u="sng" dirty="0">
                <a:latin typeface="Neue Haas Unica W1G" panose="020B0504030206020203" pitchFamily="34" charset="0"/>
              </a:rPr>
              <a:t>Herättää ammattiylpeyttä</a:t>
            </a:r>
            <a:r>
              <a:rPr lang="fi-FI" sz="1500" dirty="0">
                <a:latin typeface="Neue Haas Unica W1G" panose="020B0504030206020203" pitchFamily="34" charset="0"/>
              </a:rPr>
              <a:t> nähdä, miten monialaista hoitotyö on ja miten upeita ammattilaisia alalla on.” </a:t>
            </a:r>
          </a:p>
          <a:p>
            <a:pPr>
              <a:spcBef>
                <a:spcPts val="800"/>
              </a:spcBef>
            </a:pPr>
            <a:endParaRPr lang="fi-FI" sz="200" dirty="0">
              <a:latin typeface="Neue Haas Unica W1G" panose="020B0504030206020203" pitchFamily="34" charset="0"/>
            </a:endParaRP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”Tämän lehden myötä saa käsityksen siitä, että jotain todella tehdään kiertotalouden eteen eikä vain puhuta siitä.”</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”Artikkelit on laajentaneet tietämystä </a:t>
            </a:r>
            <a:r>
              <a:rPr lang="fi-FI" sz="1500" dirty="0" err="1">
                <a:latin typeface="Neue Haas Unica W1G" panose="020B0504030206020203" pitchFamily="34" charset="0"/>
              </a:rPr>
              <a:t>caravan</a:t>
            </a:r>
            <a:r>
              <a:rPr lang="fi-FI" sz="1500" dirty="0">
                <a:latin typeface="Neue Haas Unica W1G" panose="020B0504030206020203" pitchFamily="34" charset="0"/>
              </a:rPr>
              <a:t> </a:t>
            </a:r>
            <a:r>
              <a:rPr lang="fi-FI" sz="1500" dirty="0" err="1">
                <a:latin typeface="Neue Haas Unica W1G" panose="020B0504030206020203" pitchFamily="34" charset="0"/>
              </a:rPr>
              <a:t>harastuksesta</a:t>
            </a:r>
            <a:r>
              <a:rPr lang="fi-FI" sz="1500" dirty="0">
                <a:latin typeface="Neue Haas Unica W1G" panose="020B0504030206020203" pitchFamily="34" charset="0"/>
              </a:rPr>
              <a:t> ja harrastajista.”</a:t>
            </a:r>
          </a:p>
        </p:txBody>
      </p:sp>
    </p:spTree>
    <p:extLst>
      <p:ext uri="{BB962C8B-B14F-4D97-AF65-F5344CB8AC3E}">
        <p14:creationId xmlns:p14="http://schemas.microsoft.com/office/powerpoint/2010/main" val="271245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Effect transition="in" filter="fade">
                                      <p:cBhvr>
                                        <p:cTn id="15" dur="1000"/>
                                        <p:tgtEl>
                                          <p:spTgt spid="4">
                                            <p:txEl>
                                              <p:pRg st="7" end="7"/>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vaikutuksia käsitykseen alasta</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588210" y="1537854"/>
            <a:ext cx="9015580" cy="4421345"/>
          </a:xfrm>
        </p:spPr>
        <p:txBody>
          <a:bodyPr anchor="ctr">
            <a:noAutofit/>
          </a:bodyPr>
          <a:lstStyle/>
          <a:p>
            <a:pPr>
              <a:spcBef>
                <a:spcPts val="800"/>
              </a:spcBef>
            </a:pPr>
            <a:r>
              <a:rPr lang="fi-FI" sz="2000" b="1" dirty="0">
                <a:latin typeface="Neue Haas Unica W1G" panose="020B0504030206020203" pitchFamily="34" charset="0"/>
              </a:rPr>
              <a:t>Tarjoaa ainutlaatuista tietoa ja luo mielikuvaa alasta ulkopuolisille</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”Rikostoimittajana </a:t>
            </a:r>
            <a:r>
              <a:rPr lang="fi-FI" sz="1500" u="sng" dirty="0">
                <a:latin typeface="Neue Haas Unica W1G" panose="020B0504030206020203" pitchFamily="34" charset="0"/>
              </a:rPr>
              <a:t>en saa muista medioista tietoa</a:t>
            </a:r>
            <a:r>
              <a:rPr lang="fi-FI" sz="1500" dirty="0">
                <a:latin typeface="Neue Haas Unica W1G" panose="020B0504030206020203" pitchFamily="34" charset="0"/>
              </a:rPr>
              <a:t> juuri asianajajista kuin Advokaatti-lehdestä. Poliiseista ja syyttäjistä luen paljon. Todella tärkeä, että myös </a:t>
            </a:r>
            <a:r>
              <a:rPr lang="fi-FI" sz="1500" dirty="0" err="1">
                <a:latin typeface="Neue Haas Unica W1G" panose="020B0504030206020203" pitchFamily="34" charset="0"/>
              </a:rPr>
              <a:t>asianajajen</a:t>
            </a:r>
            <a:r>
              <a:rPr lang="fi-FI" sz="1500" dirty="0">
                <a:latin typeface="Neue Haas Unica W1G" panose="020B0504030206020203" pitchFamily="34" charset="0"/>
              </a:rPr>
              <a:t> työn ajankohtaisista teemoista saa kuvaa jostain. Itselläni ei ole aikaa eikä kiinnostusta roikkua netissä tai </a:t>
            </a:r>
            <a:r>
              <a:rPr lang="fi-FI" sz="1500" dirty="0" err="1">
                <a:latin typeface="Neue Haas Unica W1G" panose="020B0504030206020203" pitchFamily="34" charset="0"/>
              </a:rPr>
              <a:t>somessa</a:t>
            </a:r>
            <a:r>
              <a:rPr lang="fi-FI" sz="1500" dirty="0">
                <a:latin typeface="Neue Haas Unica W1G" panose="020B0504030206020203" pitchFamily="34" charset="0"/>
              </a:rPr>
              <a:t> yhtään pakollista enempää; Siksikin Advokaatti-paperilehti toimii, koska sen ääreen tulee pysähdyttyä”</a:t>
            </a:r>
          </a:p>
          <a:p>
            <a:pPr>
              <a:spcBef>
                <a:spcPts val="800"/>
              </a:spcBef>
            </a:pPr>
            <a:r>
              <a:rPr lang="fi-FI" sz="1500" dirty="0">
                <a:latin typeface="Neue Haas Unica W1G" panose="020B0504030206020203" pitchFamily="34" charset="0"/>
              </a:rPr>
              <a:t>” Olen terveystoimittaja, joten on erittäin mielenkiintoista tietää jotain myös apteekeista ja ennen kaikkea lääkkeistä.”</a:t>
            </a:r>
          </a:p>
        </p:txBody>
      </p:sp>
    </p:spTree>
    <p:extLst>
      <p:ext uri="{BB962C8B-B14F-4D97-AF65-F5344CB8AC3E}">
        <p14:creationId xmlns:p14="http://schemas.microsoft.com/office/powerpoint/2010/main" val="35915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2321794695"/>
              </p:ext>
            </p:extLst>
          </p:nvPr>
        </p:nvGraphicFramePr>
        <p:xfrm>
          <a:off x="89662" y="2042642"/>
          <a:ext cx="7167934" cy="43335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fi-FI" sz="2800" dirty="0">
                <a:solidFill>
                  <a:schemeClr val="tx2"/>
                </a:solidFill>
              </a:rPr>
              <a:t>Kuinka tärkeäksi koet tämän lehden?</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77 % </a:t>
            </a:r>
            <a:br>
              <a:rPr lang="fi-FI" sz="5000" dirty="0"/>
            </a:br>
            <a:r>
              <a:rPr lang="fi-FI" dirty="0">
                <a:latin typeface="Neue Haas Unica W1G Medium" panose="020B0404030206020203" pitchFamily="34" charset="0"/>
              </a:rPr>
              <a:t>kertoo tutkittujen lehtien olevan melko tai erittäin tärkeä alan tietolähde.</a:t>
            </a: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spTree>
    <p:extLst>
      <p:ext uri="{BB962C8B-B14F-4D97-AF65-F5344CB8AC3E}">
        <p14:creationId xmlns:p14="http://schemas.microsoft.com/office/powerpoint/2010/main" val="1916910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Ainoa lajissaan</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”En saa verotuksesta </a:t>
            </a:r>
            <a:r>
              <a:rPr lang="fi-FI" sz="1500" dirty="0" err="1">
                <a:latin typeface="Neue Haas Unica W1G" panose="020B0504030206020203" pitchFamily="34" charset="0"/>
              </a:rPr>
              <a:t>yms</a:t>
            </a:r>
            <a:r>
              <a:rPr lang="fi-FI" sz="1500" dirty="0">
                <a:latin typeface="Neue Haas Unica W1G" panose="020B0504030206020203" pitchFamily="34" charset="0"/>
              </a:rPr>
              <a:t> ammatillista tietoa muista lähteistä”</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”Ainoa suomalainen kiertotalouden erikoislehti”</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”Ainoa suomenkielinen laaja-alainen ja riippumaton alamme ammattilehti”</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”Ainut kanava tutustua harrastukseen syvemmin.”</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”Ei ole muuta kansallista alan forumia”</a:t>
            </a:r>
          </a:p>
        </p:txBody>
      </p:sp>
    </p:spTree>
    <p:extLst>
      <p:ext uri="{BB962C8B-B14F-4D97-AF65-F5344CB8AC3E}">
        <p14:creationId xmlns:p14="http://schemas.microsoft.com/office/powerpoint/2010/main" val="23075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Tarjoaa vertaistukea</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”En kyllästy kuulemaan vertaistukea tai ammattilaisen infoa aiheesta, joka koskettaa itseäkin joka päivä.”</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”Koen lehden tärkeänä vertaistukea antavana lähteenä, ainut paikka mistä löydän tarinoita muista aivovammaisista.”</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”Muiden kokemukset ja vertaistuki </a:t>
            </a:r>
            <a:r>
              <a:rPr lang="fi-FI" sz="1500" dirty="0" err="1">
                <a:latin typeface="Neue Haas Unica W1G" panose="020B0504030206020203" pitchFamily="34" charset="0"/>
              </a:rPr>
              <a:t>ym</a:t>
            </a:r>
            <a:r>
              <a:rPr lang="fi-FI" sz="1500" dirty="0">
                <a:latin typeface="Neue Haas Unica W1G" panose="020B0504030206020203" pitchFamily="34" charset="0"/>
              </a:rPr>
              <a:t> tuovat omaan arkeen voimaa”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”Antaa vertaistukea työhön, päivittää tietämystä työstäni.”</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”Lehdessä henkilöstölle hyviä vinkkejä niin oman ammattiin, lakijuttuja, hoitohenkilöstön kokemuksia, saa vertaistukea”</a:t>
            </a:r>
          </a:p>
        </p:txBody>
      </p:sp>
    </p:spTree>
    <p:extLst>
      <p:ext uri="{BB962C8B-B14F-4D97-AF65-F5344CB8AC3E}">
        <p14:creationId xmlns:p14="http://schemas.microsoft.com/office/powerpoint/2010/main" val="100588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Pitää ajan tasalla</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”Pysyn helposti ajan tasalla asioissa kun luen ns. painettua lehteä, sähköpostitse tulevat uutiset tahtoo jäädä muiden työpostien jalkoihin, tulee keskityttyä paljon paremmin kun aito lehti on kädessä ja sitä lukee ajatuksella paljon tärkeistä asioista ja nimenomaan ajankohtaisista asioista”</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”Pysyn mukana alan kehityksessä Suomessa, </a:t>
            </a:r>
            <a:r>
              <a:rPr lang="fi-FI" sz="1500" dirty="0" err="1">
                <a:latin typeface="Neue Haas Unica W1G" panose="020B0504030206020203" pitchFamily="34" charset="0"/>
              </a:rPr>
              <a:t>suurest</a:t>
            </a:r>
            <a:r>
              <a:rPr lang="fi-FI" sz="1500" dirty="0">
                <a:latin typeface="Neue Haas Unica W1G" panose="020B0504030206020203" pitchFamily="34" charset="0"/>
              </a:rPr>
              <a:t> etäisyydestä huolimatta”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”Ainoana suomenkielisenä uuden tiedon ja tutkimuksen lähteenä </a:t>
            </a:r>
            <a:r>
              <a:rPr lang="fi-FI" sz="1500" dirty="0" err="1">
                <a:latin typeface="Neue Haas Unica W1G" panose="020B0504030206020203" pitchFamily="34" charset="0"/>
              </a:rPr>
              <a:t>tärkea</a:t>
            </a:r>
            <a:r>
              <a:rPr lang="fi-FI" sz="1500" dirty="0">
                <a:latin typeface="Neue Haas Unica W1G" panose="020B0504030206020203" pitchFamily="34" charset="0"/>
              </a:rPr>
              <a:t> viestintäkanava, jonka avulla kliinikko pysyy ajan tasalla siitä, missä mennään tieteellisen tiedon ja kliinisten käytäntöjen kehityksessä.”</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”Uutta tietoa on aina mielenkiintoista lukea. Lisäksi normaaliin arkielämään ja nykypäivän ongelmiin ja työelämän haasteisiin keskittynyt lehti edustaa minulle nykypäivään ja tulevaisuuteen keskittynyttä, modernia elämää tukevaa tietoa.”</a:t>
            </a:r>
          </a:p>
        </p:txBody>
      </p:sp>
    </p:spTree>
    <p:extLst>
      <p:ext uri="{BB962C8B-B14F-4D97-AF65-F5344CB8AC3E}">
        <p14:creationId xmlns:p14="http://schemas.microsoft.com/office/powerpoint/2010/main" val="25344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Ottaa mukaan uudet</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”Odotan jokaista numeroa. Lehdestä saa opiskelija mukavaa tietoa siitä, mitä "kentällä" tapahtuu. Avaa ajankohtaisia aiheita. Nostaa pinnalle käytännön työssä huomioon otettavia seikkoja, joita pian valmistuvana opiskelijana olen innokas lukemaan.”</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”Opiskelijana myös koulussa olemme lukeneet lehden artikkeleita koulutehtäviin </a:t>
            </a:r>
            <a:r>
              <a:rPr lang="fi-FI" sz="1500" dirty="0" err="1">
                <a:latin typeface="Neue Haas Unica W1G" panose="020B0504030206020203" pitchFamily="34" charset="0"/>
              </a:rPr>
              <a:t>littyen</a:t>
            </a:r>
            <a:r>
              <a:rPr lang="fi-FI" sz="1500" dirty="0">
                <a:latin typeface="Neue Haas Unica W1G" panose="020B0504030206020203" pitchFamily="34" charset="0"/>
              </a:rPr>
              <a:t> ja pidän myös itsenäisesti sen lukemisesta ja koen oppivani asioita siitä.”</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”Saa vinkkejä kysymyspalstalla sekä muita tärkeitä tietoja näin uutena alalla.”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”uutena metsänomistajana kuitenkin uutta tietoa saan paljon metsälehdestä”</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”Olen melko uusi </a:t>
            </a:r>
            <a:r>
              <a:rPr lang="fi-FI" sz="1500" dirty="0" err="1">
                <a:latin typeface="Neue Haas Unica W1G" panose="020B0504030206020203" pitchFamily="34" charset="0"/>
              </a:rPr>
              <a:t>henkillöstöedustaja</a:t>
            </a:r>
            <a:r>
              <a:rPr lang="fi-FI" sz="1500" dirty="0">
                <a:latin typeface="Neue Haas Unica W1G" panose="020B0504030206020203" pitchFamily="34" charset="0"/>
              </a:rPr>
              <a:t> joten kaikki tieto on tarpeellista ja siksi tämä lehtikin tulee luettua tarkasti ja selattua uudelleen.”</a:t>
            </a:r>
          </a:p>
        </p:txBody>
      </p:sp>
    </p:spTree>
    <p:extLst>
      <p:ext uri="{BB962C8B-B14F-4D97-AF65-F5344CB8AC3E}">
        <p14:creationId xmlns:p14="http://schemas.microsoft.com/office/powerpoint/2010/main" val="118926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1689706" y="677871"/>
            <a:ext cx="9223133" cy="5060444"/>
          </a:xfrm>
        </p:spPr>
        <p:txBody>
          <a:bodyPr anchor="ctr">
            <a:normAutofit/>
          </a:bodyPr>
          <a:lstStyle/>
          <a:p>
            <a:r>
              <a:rPr lang="fi-FI" sz="3400" dirty="0">
                <a:latin typeface="Neue Haas Unica W1G Medium" panose="020B0504030206020203" pitchFamily="34" charset="0"/>
              </a:rPr>
              <a:t>Urheilujärjestöjen tai liikuntakerhojen toimintaan osallistuminen on yleisintä yhdistystoimintaa. </a:t>
            </a:r>
            <a:br>
              <a:rPr lang="fi-FI" sz="3400" dirty="0">
                <a:latin typeface="Neue Haas Unica W1G Medium" panose="020B0504030206020203" pitchFamily="34" charset="0"/>
              </a:rPr>
            </a:br>
            <a:r>
              <a:rPr lang="fi-FI" sz="3400" dirty="0">
                <a:latin typeface="Neue Haas Unica W1G Medium" panose="020B0504030206020203" pitchFamily="34" charset="0"/>
              </a:rPr>
              <a:t>(24 %).</a:t>
            </a:r>
          </a:p>
          <a:p>
            <a:r>
              <a:rPr lang="fi-FI" sz="1900" dirty="0">
                <a:latin typeface="Neue Haas Unica W1G Medium" panose="020B0504030206020203" pitchFamily="34" charset="0"/>
              </a:rPr>
              <a:t>Seuraavaksi suosituinta on osallistuminen ammatillisen yhdistyksen (6 %), uskonnollisen yhdistyksen (6 %), kulttuuri- tai taideyhdistyksen (3 %) ja poliittisen puolueen tao aikuisjärjestöjen (2 %) toimintaan.</a:t>
            </a:r>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219728"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i-FI" sz="1200" dirty="0"/>
              <a:t>Lähde: Vapaa-ajan osallistuminen, Tilastokeskus, 2017</a:t>
            </a:r>
          </a:p>
        </p:txBody>
      </p:sp>
      <p:pic>
        <p:nvPicPr>
          <p:cNvPr id="6" name="Picture 5">
            <a:extLst>
              <a:ext uri="{FF2B5EF4-FFF2-40B4-BE49-F238E27FC236}">
                <a16:creationId xmlns:a16="http://schemas.microsoft.com/office/drawing/2014/main" id="{CDA0B0E2-76AA-E04A-A871-B95DFD80687C}"/>
              </a:ext>
            </a:extLst>
          </p:cNvPr>
          <p:cNvPicPr>
            <a:picLocks noChangeAspect="1"/>
          </p:cNvPicPr>
          <p:nvPr/>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2788961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Ylläpitää ammattitaitoa</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”Yksityisalalla toimivana saan tietoa jota voin hyödyntää työssäni ja ylläpitää asiantuntijuuttani.”</a:t>
            </a:r>
          </a:p>
          <a:p>
            <a:pPr>
              <a:spcBef>
                <a:spcPts val="800"/>
              </a:spcBef>
            </a:pPr>
            <a:endParaRPr lang="fi-FI" sz="200" dirty="0">
              <a:latin typeface="Neue Haas Unica W1G" panose="020B0504030206020203" pitchFamily="34" charset="0"/>
            </a:endParaRPr>
          </a:p>
          <a:p>
            <a:pPr>
              <a:spcBef>
                <a:spcPts val="800"/>
              </a:spcBef>
            </a:pPr>
            <a:r>
              <a:rPr lang="fi-FI" sz="1500" dirty="0">
                <a:latin typeface="Neue Haas Unica W1G" panose="020B0504030206020203" pitchFamily="34" charset="0"/>
              </a:rPr>
              <a:t>”Lehdestä koen saavani ammatillista tukea ja uutta tietoa”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”Koneviestin artikkeleista on ollut minulle taloudellista hyötyä ammatinharjoittamisessa.”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”Lehdestä koen saavani ammatillista tukea ja uutta tietoa”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”Lehdestä saa itselle hyödyllistä ja ajantasaista tietoa, joka syventää ja kartuttaa omaa ammatillista osaamista ja tietämystä.”</a:t>
            </a:r>
          </a:p>
        </p:txBody>
      </p:sp>
    </p:spTree>
    <p:extLst>
      <p:ext uri="{BB962C8B-B14F-4D97-AF65-F5344CB8AC3E}">
        <p14:creationId xmlns:p14="http://schemas.microsoft.com/office/powerpoint/2010/main" val="79254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421763" y="1537854"/>
            <a:ext cx="9348474" cy="4421345"/>
          </a:xfrm>
        </p:spPr>
        <p:txBody>
          <a:bodyPr anchor="ctr">
            <a:noAutofit/>
          </a:bodyPr>
          <a:lstStyle/>
          <a:p>
            <a:pPr>
              <a:spcBef>
                <a:spcPts val="800"/>
              </a:spcBef>
            </a:pPr>
            <a:r>
              <a:rPr lang="fi-FI" sz="2000" b="1" dirty="0">
                <a:latin typeface="Neue Haas Unica W1G" panose="020B0504030206020203" pitchFamily="34" charset="0"/>
              </a:rPr>
              <a:t>Tuo uusia ideoita</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”Odotan tätä lehteä innolla ja haluan aina uusia toteuttamistapoja ja ideoita mm. perhekirkkoihin ja musisointiin.”</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”Siitä saa uusia ideoita omaan karavaanarikulttuuriin.”</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”Uusia tuulia, muiden salonkien </a:t>
            </a:r>
            <a:r>
              <a:rPr lang="fi-FI" sz="1500" dirty="0" err="1">
                <a:latin typeface="Neue Haas Unica W1G" panose="020B0504030206020203" pitchFamily="34" charset="0"/>
              </a:rPr>
              <a:t>innovatiivisiä</a:t>
            </a:r>
            <a:r>
              <a:rPr lang="fi-FI" sz="1500" dirty="0">
                <a:latin typeface="Neue Haas Unica W1G" panose="020B0504030206020203" pitchFamily="34" charset="0"/>
              </a:rPr>
              <a:t> ratkaisuja on mukava lukea.”</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”Lehdestä pääsee lukemaan asioita joita ei muualta kuule, </a:t>
            </a:r>
            <a:r>
              <a:rPr lang="fi-FI" sz="1500" dirty="0" err="1">
                <a:latin typeface="Neue Haas Unica W1G" panose="020B0504030206020203" pitchFamily="34" charset="0"/>
              </a:rPr>
              <a:t>esim</a:t>
            </a:r>
            <a:r>
              <a:rPr lang="fi-FI" sz="1500" dirty="0">
                <a:latin typeface="Neue Haas Unica W1G" panose="020B0504030206020203" pitchFamily="34" charset="0"/>
              </a:rPr>
              <a:t> miten toisissa yrityksissä toimitaan, mitä uusia asioita on kehitetty jne.”</a:t>
            </a:r>
          </a:p>
        </p:txBody>
      </p:sp>
    </p:spTree>
    <p:extLst>
      <p:ext uri="{BB962C8B-B14F-4D97-AF65-F5344CB8AC3E}">
        <p14:creationId xmlns:p14="http://schemas.microsoft.com/office/powerpoint/2010/main" val="40479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normAutofit/>
          </a:bodyPr>
          <a:lstStyle/>
          <a:p>
            <a:r>
              <a:rPr lang="fi-FI" dirty="0"/>
              <a:t>Lehden tärkeydestä</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129981" y="1537854"/>
            <a:ext cx="9932037" cy="4421345"/>
          </a:xfrm>
        </p:spPr>
        <p:txBody>
          <a:bodyPr anchor="ctr">
            <a:noAutofit/>
          </a:bodyPr>
          <a:lstStyle/>
          <a:p>
            <a:pPr>
              <a:spcBef>
                <a:spcPts val="800"/>
              </a:spcBef>
            </a:pPr>
            <a:r>
              <a:rPr lang="fi-FI" sz="2000" b="1" dirty="0">
                <a:latin typeface="Neue Haas Unica W1G" panose="020B0504030206020203" pitchFamily="34" charset="0"/>
              </a:rPr>
              <a:t>Kokoaa olennaisen yksiin kansiin</a:t>
            </a:r>
          </a:p>
          <a:p>
            <a:pPr>
              <a:spcBef>
                <a:spcPts val="800"/>
              </a:spcBef>
            </a:pPr>
            <a:endParaRPr lang="fi-FI" sz="200" b="1" dirty="0">
              <a:latin typeface="Neue Haas Unica W1G" panose="020B0504030206020203" pitchFamily="34" charset="0"/>
            </a:endParaRPr>
          </a:p>
          <a:p>
            <a:pPr>
              <a:spcBef>
                <a:spcPts val="800"/>
              </a:spcBef>
            </a:pPr>
            <a:r>
              <a:rPr lang="fi-FI" sz="1500" dirty="0">
                <a:latin typeface="Neue Haas Unica W1G" panose="020B0504030206020203" pitchFamily="34" charset="0"/>
              </a:rPr>
              <a:t>”Siinä esitettyjä näkemyksiä, kehityslinjoja ja asioita ei käsitellä muualla yhtä lailla kootusti ja ajantasaisesti.”</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”Konetekniikkaa kootusti. Nopein tapa seurata alan kehitystä.”</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”Ajankohtaisista alan asioista saa paremman käsityksen yhdestä lehdestä kuin eri lehdistä ja kanavista etsimällä.”</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”Tulee kotiin valmiina ilman omaa vaivaa. Sopivan kokoinen lehti että sen jaksaa käydä läpi.”</a:t>
            </a:r>
          </a:p>
          <a:p>
            <a:pPr>
              <a:spcBef>
                <a:spcPts val="800"/>
              </a:spcBef>
            </a:pPr>
            <a:endParaRPr lang="fi-FI" sz="600" dirty="0">
              <a:latin typeface="Neue Haas Unica W1G" panose="020B0504030206020203" pitchFamily="34" charset="0"/>
            </a:endParaRPr>
          </a:p>
          <a:p>
            <a:pPr>
              <a:spcBef>
                <a:spcPts val="800"/>
              </a:spcBef>
            </a:pPr>
            <a:r>
              <a:rPr lang="fi-FI" sz="1500" dirty="0">
                <a:latin typeface="Neue Haas Unica W1G" panose="020B0504030206020203" pitchFamily="34" charset="0"/>
              </a:rPr>
              <a:t> ”Pidän tärkeänä, että yhdestä paikasta saan lähes kaiken tarvitsemani tiedon.”</a:t>
            </a:r>
          </a:p>
          <a:p>
            <a:pPr>
              <a:spcBef>
                <a:spcPts val="800"/>
              </a:spcBef>
            </a:pPr>
            <a:endParaRPr lang="fi-FI" sz="800" dirty="0">
              <a:latin typeface="Neue Haas Unica W1G" panose="020B0504030206020203" pitchFamily="34" charset="0"/>
            </a:endParaRPr>
          </a:p>
          <a:p>
            <a:pPr>
              <a:spcBef>
                <a:spcPts val="800"/>
              </a:spcBef>
            </a:pPr>
            <a:r>
              <a:rPr lang="fi-FI" sz="1500" dirty="0">
                <a:latin typeface="Neue Haas Unica W1G" panose="020B0504030206020203" pitchFamily="34" charset="0"/>
              </a:rPr>
              <a:t> ”Luen mieluummin printin ja säästän itselleni tärkeät lehdet. En jaksa enää yhtäkään </a:t>
            </a:r>
            <a:r>
              <a:rPr lang="fi-FI" sz="1500" dirty="0" err="1">
                <a:latin typeface="Neue Haas Unica W1G" panose="020B0504030206020203" pitchFamily="34" charset="0"/>
              </a:rPr>
              <a:t>sometiliä</a:t>
            </a:r>
            <a:r>
              <a:rPr lang="fi-FI" sz="1500" dirty="0">
                <a:latin typeface="Neue Haas Unica W1G" panose="020B0504030206020203" pitchFamily="34" charset="0"/>
              </a:rPr>
              <a:t> - ähky!”</a:t>
            </a:r>
          </a:p>
          <a:p>
            <a:pPr>
              <a:spcBef>
                <a:spcPts val="800"/>
              </a:spcBef>
            </a:pPr>
            <a:endParaRPr lang="fi-FI" sz="1500" dirty="0">
              <a:latin typeface="Neue Haas Unica W1G" panose="020B0504030206020203" pitchFamily="34" charset="0"/>
            </a:endParaRPr>
          </a:p>
        </p:txBody>
      </p:sp>
    </p:spTree>
    <p:extLst>
      <p:ext uri="{BB962C8B-B14F-4D97-AF65-F5344CB8AC3E}">
        <p14:creationId xmlns:p14="http://schemas.microsoft.com/office/powerpoint/2010/main" val="293496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1000"/>
                                        <p:tgtEl>
                                          <p:spTgt spid="4">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1000"/>
                                        <p:tgtEl>
                                          <p:spTgt spid="4">
                                            <p:txEl>
                                              <p:pRg st="6" end="6"/>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1000"/>
                                        <p:tgtEl>
                                          <p:spTgt spid="4">
                                            <p:txEl>
                                              <p:pRg st="8" end="8"/>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animEffect transition="in" filter="fade">
                                      <p:cBhvr>
                                        <p:cTn id="23" dur="1000"/>
                                        <p:tgtEl>
                                          <p:spTgt spid="4">
                                            <p:txEl>
                                              <p:pRg st="10" end="10"/>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animEffect transition="in" filter="fade">
                                      <p:cBhvr>
                                        <p:cTn id="27" dur="10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t>Lehden vaikutukset</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dirty="0">
                <a:latin typeface="Neue Haas Unica W1G" panose="020B0504030206020203" pitchFamily="34" charset="0"/>
              </a:rPr>
              <a:t>”Ainut tietolähde mistä näkee esimerkiksi kaikkien tukkuliikkeiden, tai ainakin tosi monen uutuustuotteet. ”</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3820191700"/>
              </p:ext>
            </p:extLst>
          </p:nvPr>
        </p:nvGraphicFramePr>
        <p:xfrm>
          <a:off x="0" y="2042642"/>
          <a:ext cx="8814816" cy="4169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2" y="6301072"/>
            <a:ext cx="5833640" cy="307777"/>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fi-FI" dirty="0"/>
              <a:t>*) vain järjestölehdet.  **) vain ammattilehdet</a:t>
            </a:r>
          </a:p>
        </p:txBody>
      </p:sp>
      <p:sp>
        <p:nvSpPr>
          <p:cNvPr id="7" name="TextBox 6">
            <a:extLst>
              <a:ext uri="{FF2B5EF4-FFF2-40B4-BE49-F238E27FC236}">
                <a16:creationId xmlns:a16="http://schemas.microsoft.com/office/drawing/2014/main" id="{E1495802-0EE7-4B48-A9CC-FAA5A3EC6FBC}"/>
              </a:ext>
            </a:extLst>
          </p:cNvPr>
          <p:cNvSpPr txBox="1"/>
          <p:nvPr/>
        </p:nvSpPr>
        <p:spPr>
          <a:xfrm>
            <a:off x="2433233" y="1734865"/>
            <a:ext cx="4540773" cy="430887"/>
          </a:xfrm>
          <a:prstGeom prst="rect">
            <a:avLst/>
          </a:prstGeom>
          <a:noFill/>
        </p:spPr>
        <p:txBody>
          <a:bodyPr wrap="square" rtlCol="0">
            <a:spAutoFit/>
          </a:bodyPr>
          <a:lstStyle/>
          <a:p>
            <a:pPr algn="r"/>
            <a:r>
              <a:rPr lang="fi-FI" sz="1100" dirty="0">
                <a:solidFill>
                  <a:schemeClr val="tx2"/>
                </a:solidFill>
                <a:latin typeface="Neue Haas Unica W1G" panose="020B0504030206020203" pitchFamily="34" charset="0"/>
              </a:rPr>
              <a:t>Mitkä väittämistä kuvaavat parhaiten tämän lehden sinussa aikaansaamaa toimintaa tai suhtautumista? </a:t>
            </a:r>
            <a:r>
              <a:rPr lang="fi-FI" sz="1100" dirty="0">
                <a:latin typeface="Neue Haas Unica W1G" panose="020B0504030206020203" pitchFamily="34" charset="0"/>
              </a:rPr>
              <a:t>% vastaajista, N = 12 152</a:t>
            </a:r>
          </a:p>
        </p:txBody>
      </p:sp>
    </p:spTree>
    <p:extLst>
      <p:ext uri="{BB962C8B-B14F-4D97-AF65-F5344CB8AC3E}">
        <p14:creationId xmlns:p14="http://schemas.microsoft.com/office/powerpoint/2010/main" val="10454809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t>Lehden vaikutukset</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spcBef>
                <a:spcPts val="800"/>
              </a:spcBef>
            </a:pPr>
            <a:r>
              <a:rPr lang="fi-FI" dirty="0">
                <a:latin typeface="Neue Haas Unica W1G" panose="020B0504030206020203" pitchFamily="34" charset="0"/>
              </a:rPr>
              <a:t>”Lehden kautta aika ajoin muistaa tiettyjä etuuksia mitä liiton kautta on mahdollista saada”</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1949133790"/>
              </p:ext>
            </p:extLst>
          </p:nvPr>
        </p:nvGraphicFramePr>
        <p:xfrm>
          <a:off x="0" y="2042642"/>
          <a:ext cx="8814816" cy="4169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2" y="6301072"/>
            <a:ext cx="5833640" cy="307777"/>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fi-FI" dirty="0"/>
              <a:t>*) vain järjestölehdet.  **) vain ammattilehdet</a:t>
            </a:r>
          </a:p>
        </p:txBody>
      </p:sp>
      <p:sp>
        <p:nvSpPr>
          <p:cNvPr id="7" name="TextBox 6">
            <a:extLst>
              <a:ext uri="{FF2B5EF4-FFF2-40B4-BE49-F238E27FC236}">
                <a16:creationId xmlns:a16="http://schemas.microsoft.com/office/drawing/2014/main" id="{46D811CF-BC1C-2F44-880C-5948A2C8FE42}"/>
              </a:ext>
            </a:extLst>
          </p:cNvPr>
          <p:cNvSpPr txBox="1"/>
          <p:nvPr/>
        </p:nvSpPr>
        <p:spPr>
          <a:xfrm>
            <a:off x="2433233" y="1734865"/>
            <a:ext cx="4540773" cy="430887"/>
          </a:xfrm>
          <a:prstGeom prst="rect">
            <a:avLst/>
          </a:prstGeom>
          <a:noFill/>
        </p:spPr>
        <p:txBody>
          <a:bodyPr wrap="square" rtlCol="0">
            <a:spAutoFit/>
          </a:bodyPr>
          <a:lstStyle/>
          <a:p>
            <a:pPr algn="r"/>
            <a:r>
              <a:rPr lang="fi-FI" sz="1100" dirty="0">
                <a:solidFill>
                  <a:schemeClr val="tx2"/>
                </a:solidFill>
                <a:latin typeface="Neue Haas Unica W1G" panose="020B0504030206020203" pitchFamily="34" charset="0"/>
              </a:rPr>
              <a:t>Mitkä väittämistä kuvaavat parhaiten tämän lehden sinussa aikaansaamaa toimintaa tai suhtautumista? </a:t>
            </a:r>
            <a:r>
              <a:rPr lang="fi-FI" sz="1100" dirty="0">
                <a:latin typeface="Neue Haas Unica W1G" panose="020B0504030206020203" pitchFamily="34" charset="0"/>
              </a:rPr>
              <a:t>% vastaajista, N = 12 152</a:t>
            </a:r>
          </a:p>
        </p:txBody>
      </p:sp>
    </p:spTree>
    <p:extLst>
      <p:ext uri="{BB962C8B-B14F-4D97-AF65-F5344CB8AC3E}">
        <p14:creationId xmlns:p14="http://schemas.microsoft.com/office/powerpoint/2010/main" val="981029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t>Lehden vaikutukset</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spcBef>
                <a:spcPts val="800"/>
              </a:spcBef>
            </a:pPr>
            <a:r>
              <a:rPr lang="fi-FI" dirty="0">
                <a:latin typeface="Neue Haas Unica W1G" panose="020B0504030206020203" pitchFamily="34" charset="0"/>
              </a:rPr>
              <a:t> ”Asiantuntijoiden artikkelit ovat asiaa ja aina löytää jotain vinkkejä mistä saa lisätietoa kysymyksiin”</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3338367618"/>
              </p:ext>
            </p:extLst>
          </p:nvPr>
        </p:nvGraphicFramePr>
        <p:xfrm>
          <a:off x="0" y="2042642"/>
          <a:ext cx="8814816" cy="4169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2" y="6301072"/>
            <a:ext cx="5833640" cy="307777"/>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fi-FI" dirty="0"/>
              <a:t>*) vain järjestölehdet.  **) vain ammattilehdet</a:t>
            </a:r>
          </a:p>
        </p:txBody>
      </p:sp>
      <p:sp>
        <p:nvSpPr>
          <p:cNvPr id="7" name="TextBox 6">
            <a:extLst>
              <a:ext uri="{FF2B5EF4-FFF2-40B4-BE49-F238E27FC236}">
                <a16:creationId xmlns:a16="http://schemas.microsoft.com/office/drawing/2014/main" id="{920491A2-2B51-6D4D-B33E-79F556AE4360}"/>
              </a:ext>
            </a:extLst>
          </p:cNvPr>
          <p:cNvSpPr txBox="1"/>
          <p:nvPr/>
        </p:nvSpPr>
        <p:spPr>
          <a:xfrm>
            <a:off x="2433233" y="1734865"/>
            <a:ext cx="4540773" cy="430887"/>
          </a:xfrm>
          <a:prstGeom prst="rect">
            <a:avLst/>
          </a:prstGeom>
          <a:noFill/>
        </p:spPr>
        <p:txBody>
          <a:bodyPr wrap="square" rtlCol="0">
            <a:spAutoFit/>
          </a:bodyPr>
          <a:lstStyle/>
          <a:p>
            <a:pPr algn="r"/>
            <a:r>
              <a:rPr lang="fi-FI" sz="1100" dirty="0">
                <a:solidFill>
                  <a:schemeClr val="tx2"/>
                </a:solidFill>
                <a:latin typeface="Neue Haas Unica W1G" panose="020B0504030206020203" pitchFamily="34" charset="0"/>
              </a:rPr>
              <a:t>Mitkä väittämistä kuvaavat parhaiten tämän lehden sinussa aikaansaamaa toimintaa tai suhtautumista? </a:t>
            </a:r>
            <a:r>
              <a:rPr lang="fi-FI" sz="1100" dirty="0">
                <a:latin typeface="Neue Haas Unica W1G" panose="020B0504030206020203" pitchFamily="34" charset="0"/>
              </a:rPr>
              <a:t>% vastaajista, N = 12 152</a:t>
            </a:r>
          </a:p>
        </p:txBody>
      </p:sp>
    </p:spTree>
    <p:extLst>
      <p:ext uri="{BB962C8B-B14F-4D97-AF65-F5344CB8AC3E}">
        <p14:creationId xmlns:p14="http://schemas.microsoft.com/office/powerpoint/2010/main" val="1133346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t>Lehden vaikutukset</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spcBef>
                <a:spcPts val="800"/>
              </a:spcBef>
            </a:pPr>
            <a:r>
              <a:rPr lang="fi-FI" dirty="0">
                <a:latin typeface="Neue Haas Unica W1G" panose="020B0504030206020203" pitchFamily="34" charset="0"/>
              </a:rPr>
              <a:t>”Lehden ilmestymisen jälkeen syntyy usein keskustelua eri hammaslääketieteen asioista muiden kollegoiden kanssa.”</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526856720"/>
              </p:ext>
            </p:extLst>
          </p:nvPr>
        </p:nvGraphicFramePr>
        <p:xfrm>
          <a:off x="0" y="2042642"/>
          <a:ext cx="8814816" cy="4169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2" y="6301072"/>
            <a:ext cx="5833640" cy="307777"/>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fi-FI" dirty="0"/>
              <a:t>*) vain järjestölehdet.  **) vain ammattilehdet</a:t>
            </a:r>
          </a:p>
        </p:txBody>
      </p:sp>
      <p:sp>
        <p:nvSpPr>
          <p:cNvPr id="7" name="TextBox 6">
            <a:extLst>
              <a:ext uri="{FF2B5EF4-FFF2-40B4-BE49-F238E27FC236}">
                <a16:creationId xmlns:a16="http://schemas.microsoft.com/office/drawing/2014/main" id="{8C007D47-0A49-254E-B969-762721E8EF8F}"/>
              </a:ext>
            </a:extLst>
          </p:cNvPr>
          <p:cNvSpPr txBox="1"/>
          <p:nvPr/>
        </p:nvSpPr>
        <p:spPr>
          <a:xfrm>
            <a:off x="2433233" y="1734865"/>
            <a:ext cx="4540773" cy="430887"/>
          </a:xfrm>
          <a:prstGeom prst="rect">
            <a:avLst/>
          </a:prstGeom>
          <a:noFill/>
        </p:spPr>
        <p:txBody>
          <a:bodyPr wrap="square" rtlCol="0">
            <a:spAutoFit/>
          </a:bodyPr>
          <a:lstStyle/>
          <a:p>
            <a:pPr algn="r"/>
            <a:r>
              <a:rPr lang="fi-FI" sz="1100" dirty="0">
                <a:solidFill>
                  <a:schemeClr val="tx2"/>
                </a:solidFill>
                <a:latin typeface="Neue Haas Unica W1G" panose="020B0504030206020203" pitchFamily="34" charset="0"/>
              </a:rPr>
              <a:t>Mitkä väittämistä kuvaavat parhaiten tämän lehden sinussa aikaansaamaa toimintaa tai suhtautumista? </a:t>
            </a:r>
            <a:r>
              <a:rPr lang="fi-FI" sz="1100" dirty="0">
                <a:latin typeface="Neue Haas Unica W1G" panose="020B0504030206020203" pitchFamily="34" charset="0"/>
              </a:rPr>
              <a:t>% vastaajista, N = 12 152</a:t>
            </a:r>
          </a:p>
        </p:txBody>
      </p:sp>
    </p:spTree>
    <p:extLst>
      <p:ext uri="{BB962C8B-B14F-4D97-AF65-F5344CB8AC3E}">
        <p14:creationId xmlns:p14="http://schemas.microsoft.com/office/powerpoint/2010/main" val="1930740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t>Lehden vaikutukset</a:t>
            </a:r>
            <a:endParaRPr lang="en-FI" sz="32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spcBef>
                <a:spcPts val="800"/>
              </a:spcBef>
            </a:pPr>
            <a:r>
              <a:rPr lang="fi-FI" dirty="0">
                <a:latin typeface="Neue Haas Unica W1G" panose="020B0504030206020203" pitchFamily="34" charset="0"/>
              </a:rPr>
              <a:t>”Sisältö on monipuolista ja korkeinta asiantuntemusta. Tärkein merkitys ajankohtaisuudella.”</a:t>
            </a:r>
          </a:p>
        </p:txBody>
      </p:sp>
      <p:graphicFrame>
        <p:nvGraphicFramePr>
          <p:cNvPr id="6" name="Chart 5">
            <a:extLst>
              <a:ext uri="{FF2B5EF4-FFF2-40B4-BE49-F238E27FC236}">
                <a16:creationId xmlns:a16="http://schemas.microsoft.com/office/drawing/2014/main" id="{7FD839F4-2C16-BD49-A5AB-F512F0E06227}"/>
              </a:ext>
            </a:extLst>
          </p:cNvPr>
          <p:cNvGraphicFramePr/>
          <p:nvPr>
            <p:extLst>
              <p:ext uri="{D42A27DB-BD31-4B8C-83A1-F6EECF244321}">
                <p14:modId xmlns:p14="http://schemas.microsoft.com/office/powerpoint/2010/main" val="1272388534"/>
              </p:ext>
            </p:extLst>
          </p:nvPr>
        </p:nvGraphicFramePr>
        <p:xfrm>
          <a:off x="0" y="2042642"/>
          <a:ext cx="8814816" cy="41697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A4CEE7-EC57-A949-A2F1-0FD51B5AEF6A}"/>
              </a:ext>
            </a:extLst>
          </p:cNvPr>
          <p:cNvSpPr txBox="1"/>
          <p:nvPr/>
        </p:nvSpPr>
        <p:spPr>
          <a:xfrm>
            <a:off x="1759352" y="6301072"/>
            <a:ext cx="5833640" cy="307777"/>
          </a:xfrm>
          <a:prstGeom prst="rect">
            <a:avLst/>
          </a:prstGeom>
          <a:noFill/>
        </p:spPr>
        <p:txBody>
          <a:bodyPr wrap="square" rtlCol="0">
            <a:spAutoFit/>
          </a:bodyPr>
          <a:lstStyle>
            <a:defPPr>
              <a:defRPr lang="en-FI"/>
            </a:defPPr>
            <a:lvl1pPr algn="r">
              <a:defRPr sz="1400">
                <a:latin typeface="Neue Haas Unica W1G" panose="020B0504030206020203" pitchFamily="34" charset="0"/>
              </a:defRPr>
            </a:lvl1pPr>
          </a:lstStyle>
          <a:p>
            <a:pPr algn="ctr"/>
            <a:r>
              <a:rPr lang="fi-FI" dirty="0"/>
              <a:t>*) vain järjestölehdet.  **) vain ammattilehdet</a:t>
            </a:r>
          </a:p>
        </p:txBody>
      </p:sp>
      <p:sp>
        <p:nvSpPr>
          <p:cNvPr id="7" name="TextBox 6">
            <a:extLst>
              <a:ext uri="{FF2B5EF4-FFF2-40B4-BE49-F238E27FC236}">
                <a16:creationId xmlns:a16="http://schemas.microsoft.com/office/drawing/2014/main" id="{05A7CA9C-B206-B849-B488-0CB8555EBA2D}"/>
              </a:ext>
            </a:extLst>
          </p:cNvPr>
          <p:cNvSpPr txBox="1"/>
          <p:nvPr/>
        </p:nvSpPr>
        <p:spPr>
          <a:xfrm>
            <a:off x="2433233" y="1734865"/>
            <a:ext cx="4540773" cy="430887"/>
          </a:xfrm>
          <a:prstGeom prst="rect">
            <a:avLst/>
          </a:prstGeom>
          <a:noFill/>
        </p:spPr>
        <p:txBody>
          <a:bodyPr wrap="square" rtlCol="0">
            <a:spAutoFit/>
          </a:bodyPr>
          <a:lstStyle/>
          <a:p>
            <a:pPr algn="r"/>
            <a:r>
              <a:rPr lang="fi-FI" sz="1100" dirty="0">
                <a:solidFill>
                  <a:schemeClr val="tx2"/>
                </a:solidFill>
                <a:latin typeface="Neue Haas Unica W1G" panose="020B0504030206020203" pitchFamily="34" charset="0"/>
              </a:rPr>
              <a:t>Mitkä väittämistä kuvaavat parhaiten tämän lehden sinussa aikaansaamaa toimintaa tai suhtautumista? </a:t>
            </a:r>
            <a:r>
              <a:rPr lang="fi-FI" sz="1100" dirty="0">
                <a:latin typeface="Neue Haas Unica W1G" panose="020B0504030206020203" pitchFamily="34" charset="0"/>
              </a:rPr>
              <a:t>% vastaajista, N = 12 152</a:t>
            </a:r>
          </a:p>
        </p:txBody>
      </p:sp>
    </p:spTree>
    <p:extLst>
      <p:ext uri="{BB962C8B-B14F-4D97-AF65-F5344CB8AC3E}">
        <p14:creationId xmlns:p14="http://schemas.microsoft.com/office/powerpoint/2010/main" val="1013976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2800" dirty="0">
                <a:solidFill>
                  <a:schemeClr val="tx2"/>
                </a:solidFill>
              </a:rPr>
              <a:t>Ammatti- ja järjestömedioiden lukijat ovat varsin tyytyväisiä lehteensä</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sz="5000" dirty="0"/>
              <a:t>8,4</a:t>
            </a:r>
          </a:p>
          <a:p>
            <a:r>
              <a:rPr lang="fi-FI" dirty="0"/>
              <a:t>lukijoiden </a:t>
            </a:r>
            <a:br>
              <a:rPr lang="fi-FI" dirty="0"/>
            </a:br>
            <a:r>
              <a:rPr lang="fi-FI" dirty="0"/>
              <a:t>omalle lehdelleen antama kouluarvosana.</a:t>
            </a:r>
            <a:endParaRPr lang="fi-FI"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3148084" y="1734865"/>
            <a:ext cx="3825922"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3052217138"/>
              </p:ext>
            </p:extLst>
          </p:nvPr>
        </p:nvGraphicFramePr>
        <p:xfrm>
          <a:off x="0" y="1888753"/>
          <a:ext cx="7223760"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3987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2800" dirty="0">
                <a:solidFill>
                  <a:schemeClr val="tx2"/>
                </a:solidFill>
              </a:rPr>
              <a:t>Ulkoasu ja visuaalisuus iän ja sukupuolen mukaan</a:t>
            </a:r>
            <a:br>
              <a:rPr lang="fi-FI" sz="2800" dirty="0">
                <a:solidFill>
                  <a:schemeClr val="tx2"/>
                </a:solidFill>
              </a:rPr>
            </a:br>
            <a:br>
              <a:rPr lang="fi-FI" sz="1000" dirty="0">
                <a:solidFill>
                  <a:schemeClr val="tx2"/>
                </a:solidFill>
              </a:rPr>
            </a:br>
            <a:r>
              <a:rPr lang="fi-FI" sz="1600" dirty="0">
                <a:solidFill>
                  <a:schemeClr val="tx2"/>
                </a:solidFill>
              </a:rPr>
              <a:t>(A</a:t>
            </a:r>
            <a:r>
              <a:rPr lang="en-FI" sz="1600" dirty="0">
                <a:solidFill>
                  <a:schemeClr val="tx2"/>
                </a:solidFill>
              </a:rPr>
              <a:t>rviointi asteikolla </a:t>
            </a:r>
            <a:r>
              <a:rPr lang="fi-FI" sz="1600" dirty="0">
                <a:solidFill>
                  <a:schemeClr val="tx2"/>
                </a:solidFill>
              </a:rPr>
              <a:t>4</a:t>
            </a:r>
            <a:r>
              <a:rPr lang="en-FI" sz="1600" dirty="0">
                <a:solidFill>
                  <a:schemeClr val="tx2"/>
                </a:solidFill>
              </a:rPr>
              <a:t> –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sz="2200" dirty="0"/>
              <a:t>Muunsukupuoliset ovat hieman muita kriittisempiä visuaalisuutta arvioitaessa.</a:t>
            </a:r>
          </a:p>
        </p:txBody>
      </p:sp>
      <p:graphicFrame>
        <p:nvGraphicFramePr>
          <p:cNvPr id="5" name="Chart 4">
            <a:extLst>
              <a:ext uri="{FF2B5EF4-FFF2-40B4-BE49-F238E27FC236}">
                <a16:creationId xmlns:a16="http://schemas.microsoft.com/office/drawing/2014/main" id="{B0FFF8AE-EC4B-BC4E-9425-74DC339205B2}"/>
              </a:ext>
            </a:extLst>
          </p:cNvPr>
          <p:cNvGraphicFramePr/>
          <p:nvPr>
            <p:extLst>
              <p:ext uri="{D42A27DB-BD31-4B8C-83A1-F6EECF244321}">
                <p14:modId xmlns:p14="http://schemas.microsoft.com/office/powerpoint/2010/main" val="4203194227"/>
              </p:ext>
            </p:extLst>
          </p:nvPr>
        </p:nvGraphicFramePr>
        <p:xfrm>
          <a:off x="-642256" y="1888753"/>
          <a:ext cx="7223760"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6740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E57385-AED9-D040-A60D-56F08AE5F160}"/>
              </a:ext>
            </a:extLst>
          </p:cNvPr>
          <p:cNvSpPr>
            <a:spLocks noGrp="1"/>
          </p:cNvSpPr>
          <p:nvPr>
            <p:ph idx="11"/>
          </p:nvPr>
        </p:nvSpPr>
        <p:spPr>
          <a:xfrm>
            <a:off x="2275442" y="1439196"/>
            <a:ext cx="7769087" cy="3498885"/>
          </a:xfrm>
        </p:spPr>
        <p:txBody>
          <a:bodyPr anchor="ctr">
            <a:normAutofit fontScale="62500" lnSpcReduction="20000"/>
          </a:bodyPr>
          <a:lstStyle/>
          <a:p>
            <a:r>
              <a:rPr lang="fi-FI" sz="5800" dirty="0">
                <a:latin typeface="Neue Haas Unica W1G Medium" panose="020B0504030206020203" pitchFamily="34" charset="0"/>
              </a:rPr>
              <a:t>Sosioekonominen asema vaikuttaa yhdistystoimintaan osallistumiseen. Eniten osallistuvat ylemmät toimihenkilöt ja yrittäjät, vähiten työttömät.</a:t>
            </a:r>
          </a:p>
        </p:txBody>
      </p:sp>
      <p:sp>
        <p:nvSpPr>
          <p:cNvPr id="5" name="Content Placeholder 3">
            <a:extLst>
              <a:ext uri="{FF2B5EF4-FFF2-40B4-BE49-F238E27FC236}">
                <a16:creationId xmlns:a16="http://schemas.microsoft.com/office/drawing/2014/main" id="{A2EE2C68-46AA-3649-8C00-BEE90E6DF6A9}"/>
              </a:ext>
            </a:extLst>
          </p:cNvPr>
          <p:cNvSpPr txBox="1">
            <a:spLocks/>
          </p:cNvSpPr>
          <p:nvPr/>
        </p:nvSpPr>
        <p:spPr>
          <a:xfrm>
            <a:off x="1219728" y="6294348"/>
            <a:ext cx="8824801" cy="329924"/>
          </a:xfrm>
          <a:prstGeom prst="rect">
            <a:avLst/>
          </a:prstGeom>
        </p:spPr>
        <p:txBody>
          <a:bodyPr vert="horz" lIns="91440" tIns="45720" rIns="91440" bIns="45720" rtlCol="0" anchor="ctr">
            <a:normAutofit/>
          </a:bodyPr>
          <a:lstStyle>
            <a:lvl1pPr marL="228600" indent="-228600" algn="ctr" defTabSz="914400" rtl="0" eaLnBrk="1" latinLnBrk="0" hangingPunct="1">
              <a:lnSpc>
                <a:spcPct val="120000"/>
              </a:lnSpc>
              <a:spcBef>
                <a:spcPts val="1000"/>
              </a:spcBef>
              <a:buFontTx/>
              <a:buNone/>
              <a:defRPr sz="2200" b="0" i="0" kern="1200">
                <a:solidFill>
                  <a:srgbClr val="F5F4F7"/>
                </a:solidFill>
                <a:latin typeface="Neue Haas Unica W1G Light" panose="020B0404030206020203" pitchFamily="34" charset="0"/>
                <a:ea typeface="+mn-ea"/>
                <a:cs typeface="+mn-cs"/>
              </a:defRPr>
            </a:lvl1pPr>
            <a:lvl2pPr marL="6858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2pPr>
            <a:lvl3pPr marL="1143000" indent="-228600" algn="ctr" defTabSz="914400" rtl="0" eaLnBrk="1" latinLnBrk="0" hangingPunct="1">
              <a:lnSpc>
                <a:spcPct val="120000"/>
              </a:lnSpc>
              <a:spcBef>
                <a:spcPts val="500"/>
              </a:spcBef>
              <a:buFontTx/>
              <a:buNone/>
              <a:defRPr sz="3000" b="0" i="0" kern="1200">
                <a:solidFill>
                  <a:schemeClr val="bg1"/>
                </a:solidFill>
                <a:latin typeface="Neue Haas Unica W1G Light" panose="020B0404030206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649"/>
                </a:solidFill>
                <a:latin typeface="Neue Haas Unica W1G Light" panose="020B0404030206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i-FI" sz="1200" dirty="0"/>
              <a:t>Lähde: Vapaa-ajan osallistuminen, Tilastokeskus, 2017</a:t>
            </a:r>
          </a:p>
        </p:txBody>
      </p:sp>
      <p:pic>
        <p:nvPicPr>
          <p:cNvPr id="6" name="Picture 5">
            <a:extLst>
              <a:ext uri="{FF2B5EF4-FFF2-40B4-BE49-F238E27FC236}">
                <a16:creationId xmlns:a16="http://schemas.microsoft.com/office/drawing/2014/main" id="{CDA0B0E2-76AA-E04A-A871-B95DFD80687C}"/>
              </a:ext>
            </a:extLst>
          </p:cNvPr>
          <p:cNvPicPr>
            <a:picLocks noChangeAspect="1"/>
          </p:cNvPicPr>
          <p:nvPr/>
        </p:nvPicPr>
        <p:blipFill>
          <a:blip r:embed="rId3"/>
          <a:stretch>
            <a:fillRect/>
          </a:stretch>
        </p:blipFill>
        <p:spPr>
          <a:xfrm>
            <a:off x="10044529" y="6390396"/>
            <a:ext cx="1829365" cy="137829"/>
          </a:xfrm>
          <a:prstGeom prst="rect">
            <a:avLst/>
          </a:prstGeom>
        </p:spPr>
      </p:pic>
    </p:spTree>
    <p:extLst>
      <p:ext uri="{BB962C8B-B14F-4D97-AF65-F5344CB8AC3E}">
        <p14:creationId xmlns:p14="http://schemas.microsoft.com/office/powerpoint/2010/main" val="932100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2800" dirty="0">
                <a:solidFill>
                  <a:schemeClr val="tx2"/>
                </a:solidFill>
              </a:rPr>
              <a:t>Sisällön kiinnostavuus iän ja </a:t>
            </a:r>
            <a:br>
              <a:rPr lang="fi-FI" sz="2800" dirty="0">
                <a:solidFill>
                  <a:schemeClr val="tx2"/>
                </a:solidFill>
              </a:rPr>
            </a:br>
            <a:r>
              <a:rPr lang="fi-FI" sz="2800" dirty="0">
                <a:solidFill>
                  <a:schemeClr val="tx2"/>
                </a:solidFill>
              </a:rPr>
              <a:t>sukupuolen mukaan</a:t>
            </a:r>
            <a:br>
              <a:rPr lang="fi-FI" sz="2800" dirty="0">
                <a:solidFill>
                  <a:schemeClr val="tx2"/>
                </a:solidFill>
              </a:rPr>
            </a:br>
            <a:br>
              <a:rPr lang="fi-FI" sz="1000" dirty="0">
                <a:solidFill>
                  <a:schemeClr val="tx2"/>
                </a:solidFill>
              </a:rPr>
            </a:br>
            <a:r>
              <a:rPr lang="fi-FI" sz="1600" dirty="0">
                <a:solidFill>
                  <a:schemeClr val="tx2"/>
                </a:solidFill>
              </a:rPr>
              <a:t>(A</a:t>
            </a:r>
            <a:r>
              <a:rPr lang="en-FI" sz="1600" dirty="0">
                <a:solidFill>
                  <a:schemeClr val="tx2"/>
                </a:solidFill>
              </a:rPr>
              <a:t>rviointi asteikolla </a:t>
            </a:r>
            <a:r>
              <a:rPr lang="fi-FI" sz="1600" dirty="0">
                <a:solidFill>
                  <a:schemeClr val="tx2"/>
                </a:solidFill>
              </a:rPr>
              <a:t>4</a:t>
            </a:r>
            <a:r>
              <a:rPr lang="en-FI" sz="1600" dirty="0">
                <a:solidFill>
                  <a:schemeClr val="tx2"/>
                </a:solidFill>
              </a:rPr>
              <a:t> –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dirty="0"/>
              <a:t>Alle 20-vuotiaat ja yli 65-vuotiaat pitävät lehden sisältöä erityisen kiinnostavana.</a:t>
            </a:r>
          </a:p>
        </p:txBody>
      </p:sp>
      <p:graphicFrame>
        <p:nvGraphicFramePr>
          <p:cNvPr id="6" name="Chart 5">
            <a:extLst>
              <a:ext uri="{FF2B5EF4-FFF2-40B4-BE49-F238E27FC236}">
                <a16:creationId xmlns:a16="http://schemas.microsoft.com/office/drawing/2014/main" id="{EECAB5EE-C45C-C94E-AD43-F6A7CE436CD3}"/>
              </a:ext>
            </a:extLst>
          </p:cNvPr>
          <p:cNvGraphicFramePr/>
          <p:nvPr>
            <p:extLst>
              <p:ext uri="{D42A27DB-BD31-4B8C-83A1-F6EECF244321}">
                <p14:modId xmlns:p14="http://schemas.microsoft.com/office/powerpoint/2010/main" val="977756422"/>
              </p:ext>
            </p:extLst>
          </p:nvPr>
        </p:nvGraphicFramePr>
        <p:xfrm>
          <a:off x="-642256" y="1932296"/>
          <a:ext cx="7223760"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4014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2800" dirty="0">
                <a:solidFill>
                  <a:schemeClr val="tx2"/>
                </a:solidFill>
              </a:rPr>
              <a:t>Kokonaisarvosana lehdelle </a:t>
            </a:r>
            <a:br>
              <a:rPr lang="fi-FI" sz="2800" dirty="0">
                <a:solidFill>
                  <a:schemeClr val="tx2"/>
                </a:solidFill>
              </a:rPr>
            </a:br>
            <a:r>
              <a:rPr lang="fi-FI" sz="2800" dirty="0">
                <a:solidFill>
                  <a:schemeClr val="tx2"/>
                </a:solidFill>
              </a:rPr>
              <a:t>iän ja sukupuolen mukaan</a:t>
            </a:r>
            <a:br>
              <a:rPr lang="fi-FI" sz="2800" dirty="0">
                <a:solidFill>
                  <a:schemeClr val="tx2"/>
                </a:solidFill>
              </a:rPr>
            </a:br>
            <a:br>
              <a:rPr lang="fi-FI" sz="1000" dirty="0">
                <a:solidFill>
                  <a:schemeClr val="tx2"/>
                </a:solidFill>
              </a:rPr>
            </a:br>
            <a:r>
              <a:rPr lang="fi-FI" sz="1600" dirty="0">
                <a:solidFill>
                  <a:schemeClr val="tx2"/>
                </a:solidFill>
              </a:rPr>
              <a:t>(A</a:t>
            </a:r>
            <a:r>
              <a:rPr lang="en-FI" sz="1600" dirty="0">
                <a:solidFill>
                  <a:schemeClr val="tx2"/>
                </a:solidFill>
              </a:rPr>
              <a:t>rviointi asteikolla </a:t>
            </a:r>
            <a:r>
              <a:rPr lang="fi-FI" sz="1600" dirty="0">
                <a:solidFill>
                  <a:schemeClr val="tx2"/>
                </a:solidFill>
              </a:rPr>
              <a:t>4</a:t>
            </a:r>
            <a:r>
              <a:rPr lang="en-FI" sz="1600" dirty="0">
                <a:solidFill>
                  <a:schemeClr val="tx2"/>
                </a:solidFill>
              </a:rPr>
              <a:t> – 10)</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fi-FI" sz="2200" dirty="0"/>
              <a:t>Muunsukupuoliset ovat kautta linjan hieman muita kriittisempiä.</a:t>
            </a:r>
          </a:p>
          <a:p>
            <a:br>
              <a:rPr lang="fi-FI" sz="2200" dirty="0"/>
            </a:br>
            <a:r>
              <a:rPr lang="fi-FI" sz="2200" dirty="0"/>
              <a:t>Tyytyväisimpiä ovat alle 20-vuotiaat lukijat – erot ikäryhmien välillä ovat kuitenkin varsin pieniä.</a:t>
            </a:r>
          </a:p>
        </p:txBody>
      </p:sp>
      <p:graphicFrame>
        <p:nvGraphicFramePr>
          <p:cNvPr id="5" name="Chart 4">
            <a:extLst>
              <a:ext uri="{FF2B5EF4-FFF2-40B4-BE49-F238E27FC236}">
                <a16:creationId xmlns:a16="http://schemas.microsoft.com/office/drawing/2014/main" id="{267AF4CF-BCF3-AA4D-9F83-FFEA7C4DCB44}"/>
              </a:ext>
            </a:extLst>
          </p:cNvPr>
          <p:cNvGraphicFramePr/>
          <p:nvPr>
            <p:extLst>
              <p:ext uri="{D42A27DB-BD31-4B8C-83A1-F6EECF244321}">
                <p14:modId xmlns:p14="http://schemas.microsoft.com/office/powerpoint/2010/main" val="3212134755"/>
              </p:ext>
            </p:extLst>
          </p:nvPr>
        </p:nvGraphicFramePr>
        <p:xfrm>
          <a:off x="-576943" y="1888753"/>
          <a:ext cx="7223760"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3918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fi-FI" dirty="0"/>
              <a:t>Lukijasuhteen olennaiset</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323365" y="1328821"/>
            <a:ext cx="9689776" cy="5081113"/>
          </a:xfrm>
        </p:spPr>
        <p:txBody>
          <a:bodyPr anchor="ctr">
            <a:noAutofit/>
          </a:bodyPr>
          <a:lstStyle/>
          <a:p>
            <a:pPr>
              <a:spcBef>
                <a:spcPts val="800"/>
              </a:spcBef>
            </a:pPr>
            <a:r>
              <a:rPr lang="fi-FI" sz="1500" dirty="0">
                <a:latin typeface="Neue Haas Unica W1G" panose="020B0504030206020203" pitchFamily="34" charset="0"/>
              </a:rPr>
              <a:t>Ammatti- ja erikoislehtiä arvostetaan – </a:t>
            </a:r>
            <a:r>
              <a:rPr lang="fi-FI" sz="1500" b="1" dirty="0">
                <a:latin typeface="Neue Haas Unica W1G" panose="020B0504030206020203" pitchFamily="34" charset="0"/>
              </a:rPr>
              <a:t>75 % pysyy ajan tasalla ammatillisista asioista ammattilehden avulla</a:t>
            </a:r>
            <a:r>
              <a:rPr lang="fi-FI" sz="1500" dirty="0"/>
              <a:t>.</a:t>
            </a:r>
          </a:p>
          <a:p>
            <a:pPr>
              <a:spcBef>
                <a:spcPts val="800"/>
              </a:spcBef>
            </a:pPr>
            <a:endParaRPr lang="fi-FI" sz="800" dirty="0"/>
          </a:p>
          <a:p>
            <a:pPr>
              <a:spcBef>
                <a:spcPts val="800"/>
              </a:spcBef>
            </a:pPr>
            <a:r>
              <a:rPr lang="fi-FI" sz="1500" dirty="0">
                <a:latin typeface="Neue Haas Unica W1G" panose="020B0504030206020203" pitchFamily="34" charset="0"/>
              </a:rPr>
              <a:t>Printtilehti on mieluisin tapa vastaanottaa tietoa omasta alasta tai järjestöstä.</a:t>
            </a:r>
            <a:r>
              <a:rPr lang="fi-FI" sz="1500" dirty="0"/>
              <a:t> </a:t>
            </a:r>
          </a:p>
          <a:p>
            <a:pPr>
              <a:spcBef>
                <a:spcPts val="800"/>
              </a:spcBef>
            </a:pPr>
            <a:endParaRPr lang="fi-FI" sz="800" dirty="0"/>
          </a:p>
          <a:p>
            <a:pPr>
              <a:spcBef>
                <a:spcPts val="800"/>
              </a:spcBef>
            </a:pPr>
            <a:r>
              <a:rPr lang="fi-FI" sz="1500" dirty="0">
                <a:latin typeface="Neue Haas Unica W1G" panose="020B0504030206020203" pitchFamily="34" charset="0"/>
              </a:rPr>
              <a:t>Vain 1 % suhtautuu ammatti- ja järjestölehtiin negatiivisesti – </a:t>
            </a:r>
            <a:r>
              <a:rPr lang="fi-FI" sz="1500" b="1" dirty="0">
                <a:latin typeface="Neue Haas Unica W1G" panose="020B0504030206020203" pitchFamily="34" charset="0"/>
              </a:rPr>
              <a:t>66 % suhtautuu positiivisesti</a:t>
            </a:r>
            <a:r>
              <a:rPr lang="fi-FI" sz="1500" dirty="0"/>
              <a:t>.</a:t>
            </a:r>
          </a:p>
          <a:p>
            <a:pPr>
              <a:spcBef>
                <a:spcPts val="800"/>
              </a:spcBef>
            </a:pPr>
            <a:endParaRPr lang="fi-FI" sz="800" dirty="0"/>
          </a:p>
          <a:p>
            <a:pPr>
              <a:spcBef>
                <a:spcPts val="800"/>
              </a:spcBef>
            </a:pPr>
            <a:r>
              <a:rPr lang="fi-FI" sz="1500" dirty="0">
                <a:latin typeface="Neue Haas Unica W1G" panose="020B0504030206020203" pitchFamily="34" charset="0"/>
              </a:rPr>
              <a:t>Lehti on alalle imagotekijä – se </a:t>
            </a:r>
            <a:r>
              <a:rPr lang="fi-FI" sz="1500" b="1" dirty="0">
                <a:latin typeface="Neue Haas Unica W1G" panose="020B0504030206020203" pitchFamily="34" charset="0"/>
              </a:rPr>
              <a:t>konkretisoi järjestön toimintaa </a:t>
            </a:r>
            <a:r>
              <a:rPr lang="fi-FI" sz="1500" dirty="0">
                <a:latin typeface="Neue Haas Unica W1G" panose="020B0504030206020203" pitchFamily="34" charset="0"/>
              </a:rPr>
              <a:t>ja</a:t>
            </a:r>
            <a:r>
              <a:rPr lang="fi-FI" sz="1500" dirty="0"/>
              <a:t> </a:t>
            </a:r>
            <a:r>
              <a:rPr lang="fi-FI" sz="1500" b="1" dirty="0">
                <a:latin typeface="Neue Haas Unica W1G" panose="020B0504030206020203" pitchFamily="34" charset="0"/>
              </a:rPr>
              <a:t>luo positiivista mielikuvaa </a:t>
            </a:r>
            <a:r>
              <a:rPr lang="fi-FI" sz="1500" dirty="0">
                <a:latin typeface="Neue Haas Unica W1G" panose="020B0504030206020203" pitchFamily="34" charset="0"/>
              </a:rPr>
              <a:t>alasta sekä alalla toimiville että ulkopuolisille.</a:t>
            </a:r>
          </a:p>
          <a:p>
            <a:pPr>
              <a:spcBef>
                <a:spcPts val="800"/>
              </a:spcBef>
            </a:pPr>
            <a:endParaRPr lang="fi-FI" sz="800" dirty="0"/>
          </a:p>
          <a:p>
            <a:pPr>
              <a:spcBef>
                <a:spcPts val="800"/>
              </a:spcBef>
            </a:pPr>
            <a:r>
              <a:rPr lang="fi-FI" sz="1500" b="1" dirty="0">
                <a:latin typeface="Neue Haas Unica W1G" panose="020B0504030206020203" pitchFamily="34" charset="0"/>
              </a:rPr>
              <a:t>77 % kertoo oman ammatti- ja järjestölehden olevan tärkeä tiedonlähde alasta </a:t>
            </a:r>
            <a:r>
              <a:rPr lang="fi-FI" sz="1500" dirty="0">
                <a:latin typeface="Neue Haas Unica W1G" panose="020B0504030206020203" pitchFamily="34" charset="0"/>
              </a:rPr>
              <a:t>– lehti on ainoa lajissaan, tarjoaa vertaistukea, pitää ajan tasalla, ottaa mukaan uudet tulijat, ylläpitää ammattitaitoa, tarjoaa inspiraatiota ja kokoaa olennaisen helposti kulutettavaan muotoon.</a:t>
            </a:r>
          </a:p>
          <a:p>
            <a:pPr>
              <a:spcBef>
                <a:spcPts val="800"/>
              </a:spcBef>
            </a:pPr>
            <a:endParaRPr lang="fi-FI" sz="800" dirty="0"/>
          </a:p>
          <a:p>
            <a:pPr>
              <a:spcBef>
                <a:spcPts val="800"/>
              </a:spcBef>
            </a:pPr>
            <a:r>
              <a:rPr lang="fi-FI" sz="1500" dirty="0">
                <a:latin typeface="Neue Haas Unica W1G" panose="020B0504030206020203" pitchFamily="34" charset="0"/>
              </a:rPr>
              <a:t>Tyytyväisyys omaan lehteen on korkeaa– kouluarvosanaksi lehdet saavat lähes kiitettävän </a:t>
            </a:r>
            <a:r>
              <a:rPr lang="fi-FI" sz="1500" b="1" dirty="0">
                <a:latin typeface="Neue Haas Unica W1G" panose="020B0504030206020203" pitchFamily="34" charset="0"/>
              </a:rPr>
              <a:t>8,4</a:t>
            </a:r>
            <a:r>
              <a:rPr lang="fi-FI" sz="1500" dirty="0">
                <a:latin typeface="Neue Haas Unica W1G" panose="020B0504030206020203" pitchFamily="34" charset="0"/>
              </a:rPr>
              <a:t>.</a:t>
            </a:r>
            <a:endParaRPr lang="fi-FI" sz="1500" dirty="0"/>
          </a:p>
        </p:txBody>
      </p:sp>
    </p:spTree>
    <p:extLst>
      <p:ext uri="{BB962C8B-B14F-4D97-AF65-F5344CB8AC3E}">
        <p14:creationId xmlns:p14="http://schemas.microsoft.com/office/powerpoint/2010/main" val="13805779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5E04A-BBD6-C04C-9B67-C0959A39B937}"/>
              </a:ext>
            </a:extLst>
          </p:cNvPr>
          <p:cNvSpPr>
            <a:spLocks noGrp="1"/>
          </p:cNvSpPr>
          <p:nvPr>
            <p:ph type="title"/>
          </p:nvPr>
        </p:nvSpPr>
        <p:spPr/>
        <p:txBody>
          <a:bodyPr/>
          <a:lstStyle/>
          <a:p>
            <a:r>
              <a:rPr lang="fi-FI" dirty="0">
                <a:solidFill>
                  <a:schemeClr val="tx1"/>
                </a:solidFill>
              </a:rPr>
              <a:t>4.</a:t>
            </a:r>
            <a:br>
              <a:rPr lang="fi-FI" dirty="0">
                <a:solidFill>
                  <a:schemeClr val="tx1"/>
                </a:solidFill>
              </a:rPr>
            </a:br>
            <a:r>
              <a:rPr lang="fi-FI" dirty="0">
                <a:solidFill>
                  <a:schemeClr val="tx1"/>
                </a:solidFill>
              </a:rPr>
              <a:t>Tutkitut jutut</a:t>
            </a:r>
          </a:p>
        </p:txBody>
      </p:sp>
    </p:spTree>
    <p:extLst>
      <p:ext uri="{BB962C8B-B14F-4D97-AF65-F5344CB8AC3E}">
        <p14:creationId xmlns:p14="http://schemas.microsoft.com/office/powerpoint/2010/main" val="2928076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EA9EBE-99C9-CD42-9CD4-0DD3F0867AF9}"/>
              </a:ext>
            </a:extLst>
          </p:cNvPr>
          <p:cNvSpPr>
            <a:spLocks noGrp="1"/>
          </p:cNvSpPr>
          <p:nvPr>
            <p:ph idx="1"/>
          </p:nvPr>
        </p:nvSpPr>
        <p:spPr>
          <a:xfrm>
            <a:off x="1946958" y="1"/>
            <a:ext cx="8298084" cy="6377650"/>
          </a:xfrm>
        </p:spPr>
        <p:txBody>
          <a:bodyPr anchor="ctr"/>
          <a:lstStyle/>
          <a:p>
            <a:pPr marL="0" indent="0" algn="ctr">
              <a:buNone/>
            </a:pPr>
            <a:r>
              <a:rPr lang="fi-FI" dirty="0"/>
              <a:t>Tutkimuksissa pyydettiin lukijoita arvioimaan tutkittavan lehden numeron juttuja. Juttukohtaiset arviot on kysytty vain heiltä, jotka ovat kertoneet lukeneensa kyseisen jutun.</a:t>
            </a:r>
          </a:p>
        </p:txBody>
      </p:sp>
    </p:spTree>
    <p:extLst>
      <p:ext uri="{BB962C8B-B14F-4D97-AF65-F5344CB8AC3E}">
        <p14:creationId xmlns:p14="http://schemas.microsoft.com/office/powerpoint/2010/main" val="712388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838200" y="229201"/>
            <a:ext cx="10515600" cy="1087536"/>
          </a:xfrm>
        </p:spPr>
        <p:txBody>
          <a:bodyPr>
            <a:normAutofit/>
          </a:bodyPr>
          <a:lstStyle/>
          <a:p>
            <a:r>
              <a:rPr lang="fi-FI" sz="3200" dirty="0">
                <a:solidFill>
                  <a:schemeClr val="tx2"/>
                </a:solidFill>
              </a:rPr>
              <a:t>Arvioidut jutut luettiin pääasiassa painetusta lehdestä</a:t>
            </a:r>
            <a:endParaRPr lang="en-FI" sz="3200" dirty="0">
              <a:solidFill>
                <a:schemeClr val="tx2"/>
              </a:solidFill>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0" y="1624847"/>
            <a:ext cx="12192000" cy="307777"/>
          </a:xfrm>
          <a:prstGeom prst="rect">
            <a:avLst/>
          </a:prstGeom>
          <a:noFill/>
        </p:spPr>
        <p:txBody>
          <a:bodyPr wrap="square" rtlCol="0">
            <a:spAutoFit/>
          </a:bodyPr>
          <a:lstStyle/>
          <a:p>
            <a:pPr algn="ctr"/>
            <a:r>
              <a:rPr lang="fi-FI" sz="1400" dirty="0">
                <a:solidFill>
                  <a:schemeClr val="tx2"/>
                </a:solidFill>
              </a:rPr>
              <a:t>Oletko lukenut tai selaillut kuvassa näkyvän lehden numeroa?  |  </a:t>
            </a:r>
            <a:r>
              <a:rPr lang="fi-FI" sz="1400" dirty="0">
                <a:latin typeface="Neue Haas Unica W1G" panose="020B0504030206020203" pitchFamily="34" charset="0"/>
              </a:rPr>
              <a:t>% vastaajista, N = 12 152</a:t>
            </a:r>
          </a:p>
        </p:txBody>
      </p:sp>
      <p:graphicFrame>
        <p:nvGraphicFramePr>
          <p:cNvPr id="7" name="Chart 6">
            <a:extLst>
              <a:ext uri="{FF2B5EF4-FFF2-40B4-BE49-F238E27FC236}">
                <a16:creationId xmlns:a16="http://schemas.microsoft.com/office/drawing/2014/main" id="{309496D5-FC75-F644-A541-A35461A93B59}"/>
              </a:ext>
            </a:extLst>
          </p:cNvPr>
          <p:cNvGraphicFramePr/>
          <p:nvPr>
            <p:extLst>
              <p:ext uri="{D42A27DB-BD31-4B8C-83A1-F6EECF244321}">
                <p14:modId xmlns:p14="http://schemas.microsoft.com/office/powerpoint/2010/main" val="3506947834"/>
              </p:ext>
            </p:extLst>
          </p:nvPr>
        </p:nvGraphicFramePr>
        <p:xfrm>
          <a:off x="1975336" y="2101756"/>
          <a:ext cx="7202425" cy="3608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680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18950374-49E7-3B4D-8CA3-D975957E7457}"/>
              </a:ext>
            </a:extLst>
          </p:cNvPr>
          <p:cNvGraphicFramePr/>
          <p:nvPr>
            <p:extLst>
              <p:ext uri="{D42A27DB-BD31-4B8C-83A1-F6EECF244321}">
                <p14:modId xmlns:p14="http://schemas.microsoft.com/office/powerpoint/2010/main" val="1758944344"/>
              </p:ext>
            </p:extLst>
          </p:nvPr>
        </p:nvGraphicFramePr>
        <p:xfrm>
          <a:off x="258629" y="2440254"/>
          <a:ext cx="6423949" cy="360032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13DC515-41C1-FD4F-A955-305D2941C128}"/>
              </a:ext>
            </a:extLst>
          </p:cNvPr>
          <p:cNvSpPr txBox="1"/>
          <p:nvPr/>
        </p:nvSpPr>
        <p:spPr>
          <a:xfrm>
            <a:off x="602311" y="1734873"/>
            <a:ext cx="6342188" cy="523220"/>
          </a:xfrm>
          <a:prstGeom prst="rect">
            <a:avLst/>
          </a:prstGeom>
          <a:noFill/>
        </p:spPr>
        <p:txBody>
          <a:bodyPr wrap="square" rtlCol="0">
            <a:spAutoFit/>
          </a:bodyPr>
          <a:lstStyle/>
          <a:p>
            <a:pPr algn="r"/>
            <a:r>
              <a:rPr lang="fi-FI" sz="1400" dirty="0">
                <a:latin typeface="Neue Haas Unica W1G" panose="020B0504030206020203" pitchFamily="34" charset="0"/>
              </a:rPr>
              <a:t>”Mitkä seuraavista jutuista luit?”</a:t>
            </a:r>
            <a:br>
              <a:rPr lang="fi-FI" sz="1400" dirty="0">
                <a:latin typeface="Neue Haas Unica W1G" panose="020B0504030206020203" pitchFamily="34" charset="0"/>
              </a:rPr>
            </a:br>
            <a:r>
              <a:rPr lang="fi-FI" sz="1400" dirty="0">
                <a:latin typeface="Neue Haas Unica W1G" panose="020B0504030206020203" pitchFamily="34" charset="0"/>
              </a:rPr>
              <a:t> % vastaajista, N = 9 408 (vain lehden lukeneet)</a:t>
            </a:r>
          </a:p>
        </p:txBody>
      </p:sp>
      <p:sp>
        <p:nvSpPr>
          <p:cNvPr id="9" name="Text Placeholder 3">
            <a:extLst>
              <a:ext uri="{FF2B5EF4-FFF2-40B4-BE49-F238E27FC236}">
                <a16:creationId xmlns:a16="http://schemas.microsoft.com/office/drawing/2014/main" id="{B4F1BCC9-D79F-1D4A-A567-7A02AB7C7309}"/>
              </a:ext>
            </a:extLst>
          </p:cNvPr>
          <p:cNvSpPr txBox="1">
            <a:spLocks/>
          </p:cNvSpPr>
          <p:nvPr/>
        </p:nvSpPr>
        <p:spPr>
          <a:xfrm>
            <a:off x="8065850" y="1554763"/>
            <a:ext cx="3659703" cy="4169750"/>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i-FI" sz="5400" dirty="0">
                <a:latin typeface="Neue Haas Unica W1G Medium" panose="020B0504030206020203" pitchFamily="34" charset="0"/>
              </a:rPr>
              <a:t>55 % </a:t>
            </a:r>
          </a:p>
          <a:p>
            <a:pPr algn="ctr"/>
            <a:r>
              <a:rPr lang="fi-FI" sz="2700" dirty="0">
                <a:latin typeface="Neue Haas Unica W1G Medium" panose="020B0504030206020203" pitchFamily="34" charset="0"/>
              </a:rPr>
              <a:t>= tutkittujen lehtien juttujen keskimääräinen lukemisprosentti.</a:t>
            </a:r>
          </a:p>
          <a:p>
            <a:pPr algn="ctr"/>
            <a:endParaRPr lang="fi-FI" sz="2700" dirty="0">
              <a:latin typeface="Neue Haas Unica W1G Medium" panose="020B0504030206020203" pitchFamily="34" charset="0"/>
            </a:endParaRPr>
          </a:p>
          <a:p>
            <a:pPr algn="ctr"/>
            <a:r>
              <a:rPr lang="fi-FI" sz="2700" dirty="0" err="1">
                <a:latin typeface="Neue Haas Unica W1G Medium" panose="020B0504030206020203" pitchFamily="34" charset="0"/>
              </a:rPr>
              <a:t>Huom</a:t>
            </a:r>
            <a:r>
              <a:rPr lang="fi-FI" sz="2700" dirty="0">
                <a:latin typeface="Neue Haas Unica W1G Medium" panose="020B0504030206020203" pitchFamily="34" charset="0"/>
              </a:rPr>
              <a:t>! Kaikkia lehden juttuja ei tutkittu.</a:t>
            </a:r>
          </a:p>
        </p:txBody>
      </p:sp>
      <p:sp>
        <p:nvSpPr>
          <p:cNvPr id="11" name="Title 1">
            <a:extLst>
              <a:ext uri="{FF2B5EF4-FFF2-40B4-BE49-F238E27FC236}">
                <a16:creationId xmlns:a16="http://schemas.microsoft.com/office/drawing/2014/main" id="{B9B8F609-0F5C-5F41-97C5-C4354D4B60AC}"/>
              </a:ext>
            </a:extLst>
          </p:cNvPr>
          <p:cNvSpPr txBox="1">
            <a:spLocks/>
          </p:cNvSpPr>
          <p:nvPr/>
        </p:nvSpPr>
        <p:spPr>
          <a:xfrm>
            <a:off x="602311" y="148604"/>
            <a:ext cx="6342187" cy="11361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500" b="0" i="0" kern="1200">
                <a:solidFill>
                  <a:schemeClr val="tx1"/>
                </a:solidFill>
                <a:latin typeface="Canela Medium" pitchFamily="2" charset="77"/>
                <a:ea typeface="+mj-ea"/>
                <a:cs typeface="+mj-cs"/>
              </a:defRPr>
            </a:lvl1pPr>
          </a:lstStyle>
          <a:p>
            <a:r>
              <a:rPr lang="fi-FI" sz="2800" dirty="0">
                <a:solidFill>
                  <a:schemeClr val="tx2"/>
                </a:solidFill>
              </a:rPr>
              <a:t>Vastaajista 96 % luki ainakin jonkin tutkituista jutuista</a:t>
            </a:r>
            <a:endParaRPr lang="en-FI" sz="3000" dirty="0">
              <a:solidFill>
                <a:schemeClr val="tx2"/>
              </a:solidFill>
            </a:endParaRPr>
          </a:p>
        </p:txBody>
      </p:sp>
    </p:spTree>
    <p:extLst>
      <p:ext uri="{BB962C8B-B14F-4D97-AF65-F5344CB8AC3E}">
        <p14:creationId xmlns:p14="http://schemas.microsoft.com/office/powerpoint/2010/main" val="2142500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D4AF689-172D-BA41-8DFB-EACCA9AD4366}"/>
              </a:ext>
            </a:extLst>
          </p:cNvPr>
          <p:cNvGraphicFramePr/>
          <p:nvPr>
            <p:extLst>
              <p:ext uri="{D42A27DB-BD31-4B8C-83A1-F6EECF244321}">
                <p14:modId xmlns:p14="http://schemas.microsoft.com/office/powerpoint/2010/main" val="2755888670"/>
              </p:ext>
            </p:extLst>
          </p:nvPr>
        </p:nvGraphicFramePr>
        <p:xfrm>
          <a:off x="466447" y="2040147"/>
          <a:ext cx="6997094" cy="464132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FI" sz="2800" dirty="0">
                <a:solidFill>
                  <a:schemeClr val="tx2"/>
                </a:solidFill>
              </a:rPr>
              <a:t>Kuinka tarkasti luit </a:t>
            </a:r>
            <a:r>
              <a:rPr lang="fi-FI" sz="2800" dirty="0">
                <a:solidFill>
                  <a:schemeClr val="tx2"/>
                </a:solidFill>
              </a:rPr>
              <a:t>parhaaksi </a:t>
            </a:r>
            <a:r>
              <a:rPr lang="en-FI" sz="2800" dirty="0">
                <a:solidFill>
                  <a:schemeClr val="tx2"/>
                </a:solidFill>
              </a:rPr>
              <a:t>valitsemasi jutun? </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dirty="0">
                <a:latin typeface="Neue Haas Unica W1G Medium" panose="020B0404030206020203" pitchFamily="34" charset="0"/>
              </a:rPr>
              <a:t>Parhaaksi valittu juttu on luettu hyvin tarkkaan.</a:t>
            </a:r>
          </a:p>
        </p:txBody>
      </p:sp>
      <p:sp>
        <p:nvSpPr>
          <p:cNvPr id="3" name="TextBox 2">
            <a:extLst>
              <a:ext uri="{FF2B5EF4-FFF2-40B4-BE49-F238E27FC236}">
                <a16:creationId xmlns:a16="http://schemas.microsoft.com/office/drawing/2014/main" id="{00850169-5D2D-7F48-820B-3EDB48E744F2}"/>
              </a:ext>
            </a:extLst>
          </p:cNvPr>
          <p:cNvSpPr txBox="1"/>
          <p:nvPr/>
        </p:nvSpPr>
        <p:spPr>
          <a:xfrm>
            <a:off x="2926080" y="1809549"/>
            <a:ext cx="4047926" cy="307777"/>
          </a:xfrm>
          <a:prstGeom prst="rect">
            <a:avLst/>
          </a:prstGeom>
          <a:noFill/>
        </p:spPr>
        <p:txBody>
          <a:bodyPr wrap="square" rtlCol="0">
            <a:spAutoFit/>
          </a:bodyPr>
          <a:lstStyle/>
          <a:p>
            <a:pPr algn="r"/>
            <a:r>
              <a:rPr lang="fi-FI" sz="1400" dirty="0">
                <a:latin typeface="Neue Haas Unica W1G" panose="020B0504030206020203" pitchFamily="34" charset="0"/>
              </a:rPr>
              <a:t>% vastaajista, N = 9 408  (vain juttuja lukeneet)</a:t>
            </a:r>
          </a:p>
        </p:txBody>
      </p:sp>
    </p:spTree>
    <p:extLst>
      <p:ext uri="{BB962C8B-B14F-4D97-AF65-F5344CB8AC3E}">
        <p14:creationId xmlns:p14="http://schemas.microsoft.com/office/powerpoint/2010/main" val="38016918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271734"/>
          </a:xfrm>
        </p:spPr>
        <p:txBody>
          <a:bodyPr anchor="b">
            <a:normAutofit/>
          </a:bodyPr>
          <a:lstStyle/>
          <a:p>
            <a:r>
              <a:rPr lang="en-FI" sz="2800" dirty="0">
                <a:solidFill>
                  <a:schemeClr val="tx2"/>
                </a:solidFill>
              </a:rPr>
              <a:t>Miten tämä juttu vaikutti käsitykseesi tästä lehdestä?</a:t>
            </a:r>
            <a:endParaRPr lang="en-FI" sz="3000" dirty="0">
              <a:solidFill>
                <a:schemeClr val="tx2"/>
              </a:solidFill>
            </a:endParaRP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pPr algn="ctr"/>
            <a:r>
              <a:rPr lang="fi-FI" dirty="0"/>
              <a:t>Luetut jutut vastasivat lukijoiden odotuksia ja vaikuttivat käsitykseen lehdestä positiivisesti.</a:t>
            </a:r>
            <a:endParaRPr lang="fi-FI" dirty="0">
              <a:latin typeface="Neue Haas Unica W1G Medium" panose="020B0404030206020203" pitchFamily="34" charset="0"/>
            </a:endParaRPr>
          </a:p>
        </p:txBody>
      </p:sp>
      <p:sp>
        <p:nvSpPr>
          <p:cNvPr id="3" name="TextBox 2">
            <a:extLst>
              <a:ext uri="{FF2B5EF4-FFF2-40B4-BE49-F238E27FC236}">
                <a16:creationId xmlns:a16="http://schemas.microsoft.com/office/drawing/2014/main" id="{00850169-5D2D-7F48-820B-3EDB48E744F2}"/>
              </a:ext>
            </a:extLst>
          </p:cNvPr>
          <p:cNvSpPr txBox="1"/>
          <p:nvPr/>
        </p:nvSpPr>
        <p:spPr>
          <a:xfrm>
            <a:off x="2954956" y="1734865"/>
            <a:ext cx="4019050" cy="523220"/>
          </a:xfrm>
          <a:prstGeom prst="rect">
            <a:avLst/>
          </a:prstGeom>
          <a:noFill/>
        </p:spPr>
        <p:txBody>
          <a:bodyPr wrap="square" rtlCol="0">
            <a:spAutoFit/>
          </a:bodyPr>
          <a:lstStyle/>
          <a:p>
            <a:pPr algn="r"/>
            <a:r>
              <a:rPr lang="fi-FI" sz="1400" dirty="0">
                <a:latin typeface="Neue Haas Unica W1G" panose="020B0504030206020203" pitchFamily="34" charset="0"/>
              </a:rPr>
              <a:t>% vastaajista, N = 9 408  (vain juttuja lukeneet)</a:t>
            </a:r>
          </a:p>
        </p:txBody>
      </p:sp>
      <p:graphicFrame>
        <p:nvGraphicFramePr>
          <p:cNvPr id="7" name="Chart 6">
            <a:extLst>
              <a:ext uri="{FF2B5EF4-FFF2-40B4-BE49-F238E27FC236}">
                <a16:creationId xmlns:a16="http://schemas.microsoft.com/office/drawing/2014/main" id="{BEDC618C-DFB5-B047-81C6-BF4B9201DC67}"/>
              </a:ext>
            </a:extLst>
          </p:cNvPr>
          <p:cNvGraphicFramePr/>
          <p:nvPr>
            <p:extLst>
              <p:ext uri="{D42A27DB-BD31-4B8C-83A1-F6EECF244321}">
                <p14:modId xmlns:p14="http://schemas.microsoft.com/office/powerpoint/2010/main" val="3758917003"/>
              </p:ext>
            </p:extLst>
          </p:nvPr>
        </p:nvGraphicFramePr>
        <p:xfrm>
          <a:off x="274857" y="2042642"/>
          <a:ext cx="6997094" cy="46413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94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838200" y="220294"/>
            <a:ext cx="10515600" cy="853057"/>
          </a:xfrm>
        </p:spPr>
        <p:txBody>
          <a:bodyPr>
            <a:normAutofit/>
          </a:bodyPr>
          <a:lstStyle/>
          <a:p>
            <a:pPr algn="ctr">
              <a:lnSpc>
                <a:spcPts val="3000"/>
              </a:lnSpc>
            </a:pPr>
            <a:r>
              <a:rPr lang="en-FI" sz="3200" dirty="0">
                <a:solidFill>
                  <a:schemeClr val="tx2"/>
                </a:solidFill>
              </a:rPr>
              <a:t>Juttujen arvosanat</a:t>
            </a:r>
            <a:br>
              <a:rPr lang="en-FI" sz="3200" dirty="0">
                <a:solidFill>
                  <a:schemeClr val="tx2"/>
                </a:solidFill>
              </a:rPr>
            </a:br>
            <a:r>
              <a:rPr lang="en-FI" sz="2000" dirty="0">
                <a:solidFill>
                  <a:schemeClr val="tx2"/>
                </a:solidFill>
              </a:rPr>
              <a:t>(arviointi asteikolla 4–10)</a:t>
            </a:r>
            <a:endParaRPr lang="fi-FI" sz="20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B08FFD-8E73-0F49-BFDF-5C4985A90430}"/>
              </a:ext>
            </a:extLst>
          </p:cNvPr>
          <p:cNvSpPr txBox="1"/>
          <p:nvPr/>
        </p:nvSpPr>
        <p:spPr>
          <a:xfrm>
            <a:off x="2799731" y="1389992"/>
            <a:ext cx="6775194" cy="307777"/>
          </a:xfrm>
          <a:prstGeom prst="rect">
            <a:avLst/>
          </a:prstGeom>
          <a:noFill/>
          <a:ln w="12700">
            <a:solidFill>
              <a:schemeClr val="accent1"/>
            </a:solidFill>
            <a:prstDash val="sysDot"/>
          </a:ln>
        </p:spPr>
        <p:txBody>
          <a:bodyPr wrap="square" rtlCol="0">
            <a:spAutoFit/>
          </a:bodyPr>
          <a:lstStyle/>
          <a:p>
            <a:pPr algn="ctr"/>
            <a:r>
              <a:rPr lang="fi-FI" sz="1400" dirty="0">
                <a:latin typeface="Neue Haas Unica W1G" panose="020B0504030206020203" pitchFamily="34" charset="0"/>
              </a:rPr>
              <a:t>Arvosana ominaisuudesta valitulle jutulle, N = 9 408  (vain juttuja lukeneet)</a:t>
            </a:r>
          </a:p>
        </p:txBody>
      </p:sp>
      <p:graphicFrame>
        <p:nvGraphicFramePr>
          <p:cNvPr id="8" name="Chart 7">
            <a:extLst>
              <a:ext uri="{FF2B5EF4-FFF2-40B4-BE49-F238E27FC236}">
                <a16:creationId xmlns:a16="http://schemas.microsoft.com/office/drawing/2014/main" id="{12856545-586C-F94A-AC95-805193A9EA77}"/>
              </a:ext>
            </a:extLst>
          </p:cNvPr>
          <p:cNvGraphicFramePr/>
          <p:nvPr>
            <p:extLst>
              <p:ext uri="{D42A27DB-BD31-4B8C-83A1-F6EECF244321}">
                <p14:modId xmlns:p14="http://schemas.microsoft.com/office/powerpoint/2010/main" val="123927508"/>
              </p:ext>
            </p:extLst>
          </p:nvPr>
        </p:nvGraphicFramePr>
        <p:xfrm>
          <a:off x="116840" y="1993330"/>
          <a:ext cx="9643508" cy="4428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552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D9703-71CE-064E-8589-E781FA01CF98}"/>
              </a:ext>
            </a:extLst>
          </p:cNvPr>
          <p:cNvSpPr>
            <a:spLocks noGrp="1"/>
          </p:cNvSpPr>
          <p:nvPr>
            <p:ph type="title"/>
          </p:nvPr>
        </p:nvSpPr>
        <p:spPr/>
        <p:txBody>
          <a:bodyPr/>
          <a:lstStyle/>
          <a:p>
            <a:r>
              <a:rPr lang="en-FI" dirty="0"/>
              <a:t>Sisältö</a:t>
            </a:r>
          </a:p>
        </p:txBody>
      </p:sp>
      <p:sp>
        <p:nvSpPr>
          <p:cNvPr id="4" name="Text Placeholder 3">
            <a:extLst>
              <a:ext uri="{FF2B5EF4-FFF2-40B4-BE49-F238E27FC236}">
                <a16:creationId xmlns:a16="http://schemas.microsoft.com/office/drawing/2014/main" id="{5ED49E68-860F-344D-B03E-52C36E23E532}"/>
              </a:ext>
            </a:extLst>
          </p:cNvPr>
          <p:cNvSpPr>
            <a:spLocks noGrp="1"/>
          </p:cNvSpPr>
          <p:nvPr>
            <p:ph type="body" idx="1"/>
          </p:nvPr>
        </p:nvSpPr>
        <p:spPr>
          <a:xfrm>
            <a:off x="831850" y="2832497"/>
            <a:ext cx="996950" cy="596503"/>
          </a:xfrm>
        </p:spPr>
        <p:txBody>
          <a:bodyPr>
            <a:normAutofit lnSpcReduction="10000"/>
          </a:bodyPr>
          <a:lstStyle/>
          <a:p>
            <a:r>
              <a:rPr lang="en-FI" dirty="0"/>
              <a:t>01</a:t>
            </a:r>
          </a:p>
        </p:txBody>
      </p:sp>
      <p:sp>
        <p:nvSpPr>
          <p:cNvPr id="5" name="Text Placeholder 4">
            <a:extLst>
              <a:ext uri="{FF2B5EF4-FFF2-40B4-BE49-F238E27FC236}">
                <a16:creationId xmlns:a16="http://schemas.microsoft.com/office/drawing/2014/main" id="{E03ABE52-1B6C-5D4D-A955-43D565F45505}"/>
              </a:ext>
            </a:extLst>
          </p:cNvPr>
          <p:cNvSpPr>
            <a:spLocks noGrp="1"/>
          </p:cNvSpPr>
          <p:nvPr>
            <p:ph type="body" idx="13"/>
          </p:nvPr>
        </p:nvSpPr>
        <p:spPr>
          <a:xfrm>
            <a:off x="831850" y="3614937"/>
            <a:ext cx="996950" cy="596503"/>
          </a:xfrm>
        </p:spPr>
        <p:txBody>
          <a:bodyPr>
            <a:normAutofit lnSpcReduction="10000"/>
          </a:bodyPr>
          <a:lstStyle/>
          <a:p>
            <a:r>
              <a:rPr lang="en-FI" dirty="0"/>
              <a:t>02</a:t>
            </a:r>
          </a:p>
        </p:txBody>
      </p:sp>
      <p:sp>
        <p:nvSpPr>
          <p:cNvPr id="6" name="Text Placeholder 5">
            <a:extLst>
              <a:ext uri="{FF2B5EF4-FFF2-40B4-BE49-F238E27FC236}">
                <a16:creationId xmlns:a16="http://schemas.microsoft.com/office/drawing/2014/main" id="{6D2061B3-AB6B-5B41-A326-467DF1CD7D63}"/>
              </a:ext>
            </a:extLst>
          </p:cNvPr>
          <p:cNvSpPr>
            <a:spLocks noGrp="1"/>
          </p:cNvSpPr>
          <p:nvPr>
            <p:ph type="body" idx="14"/>
          </p:nvPr>
        </p:nvSpPr>
        <p:spPr>
          <a:xfrm>
            <a:off x="831850" y="4382197"/>
            <a:ext cx="996950" cy="596503"/>
          </a:xfrm>
        </p:spPr>
        <p:txBody>
          <a:bodyPr>
            <a:normAutofit lnSpcReduction="10000"/>
          </a:bodyPr>
          <a:lstStyle/>
          <a:p>
            <a:r>
              <a:rPr lang="en-FI" dirty="0"/>
              <a:t>03</a:t>
            </a:r>
          </a:p>
        </p:txBody>
      </p:sp>
      <p:sp>
        <p:nvSpPr>
          <p:cNvPr id="8" name="Text Placeholder 7">
            <a:extLst>
              <a:ext uri="{FF2B5EF4-FFF2-40B4-BE49-F238E27FC236}">
                <a16:creationId xmlns:a16="http://schemas.microsoft.com/office/drawing/2014/main" id="{689A95A2-33BA-3349-A6C7-6BE4413AB23E}"/>
              </a:ext>
            </a:extLst>
          </p:cNvPr>
          <p:cNvSpPr>
            <a:spLocks noGrp="1"/>
          </p:cNvSpPr>
          <p:nvPr>
            <p:ph type="body" idx="15"/>
          </p:nvPr>
        </p:nvSpPr>
        <p:spPr>
          <a:xfrm>
            <a:off x="2089149" y="2830564"/>
            <a:ext cx="3800207" cy="536030"/>
          </a:xfrm>
        </p:spPr>
        <p:txBody>
          <a:bodyPr anchor="ctr">
            <a:noAutofit/>
          </a:bodyPr>
          <a:lstStyle/>
          <a:p>
            <a:r>
              <a:rPr lang="en-FI" sz="2300" dirty="0">
                <a:latin typeface="Neue Haas Unica W1G Light" panose="020B0404030206020203" pitchFamily="34" charset="0"/>
              </a:rPr>
              <a:t>Tietoa tutkimuksesta</a:t>
            </a:r>
          </a:p>
        </p:txBody>
      </p:sp>
      <p:sp>
        <p:nvSpPr>
          <p:cNvPr id="9" name="Text Placeholder 8">
            <a:extLst>
              <a:ext uri="{FF2B5EF4-FFF2-40B4-BE49-F238E27FC236}">
                <a16:creationId xmlns:a16="http://schemas.microsoft.com/office/drawing/2014/main" id="{470A5A52-2CD2-EE49-BC94-E044F6C58AF7}"/>
              </a:ext>
            </a:extLst>
          </p:cNvPr>
          <p:cNvSpPr>
            <a:spLocks noGrp="1"/>
          </p:cNvSpPr>
          <p:nvPr>
            <p:ph type="body" idx="16"/>
          </p:nvPr>
        </p:nvSpPr>
        <p:spPr>
          <a:xfrm>
            <a:off x="2089150" y="3662457"/>
            <a:ext cx="3614120" cy="424457"/>
          </a:xfrm>
        </p:spPr>
        <p:txBody>
          <a:bodyPr>
            <a:normAutofit/>
          </a:bodyPr>
          <a:lstStyle/>
          <a:p>
            <a:r>
              <a:rPr lang="en-FI" sz="2300" dirty="0"/>
              <a:t>Lukeminen</a:t>
            </a:r>
          </a:p>
        </p:txBody>
      </p:sp>
      <p:sp>
        <p:nvSpPr>
          <p:cNvPr id="10" name="Text Placeholder 9">
            <a:extLst>
              <a:ext uri="{FF2B5EF4-FFF2-40B4-BE49-F238E27FC236}">
                <a16:creationId xmlns:a16="http://schemas.microsoft.com/office/drawing/2014/main" id="{0857DE82-9ED9-D149-9389-1AB7527B651E}"/>
              </a:ext>
            </a:extLst>
          </p:cNvPr>
          <p:cNvSpPr>
            <a:spLocks noGrp="1"/>
          </p:cNvSpPr>
          <p:nvPr>
            <p:ph type="body" idx="17"/>
          </p:nvPr>
        </p:nvSpPr>
        <p:spPr>
          <a:xfrm>
            <a:off x="2089150" y="4467722"/>
            <a:ext cx="3800206" cy="424458"/>
          </a:xfrm>
        </p:spPr>
        <p:txBody>
          <a:bodyPr anchor="ctr">
            <a:noAutofit/>
          </a:bodyPr>
          <a:lstStyle/>
          <a:p>
            <a:r>
              <a:rPr lang="en-FI" sz="2300" dirty="0"/>
              <a:t>Lukijasuhde</a:t>
            </a:r>
          </a:p>
        </p:txBody>
      </p:sp>
      <p:sp>
        <p:nvSpPr>
          <p:cNvPr id="12" name="Text Placeholder 3">
            <a:extLst>
              <a:ext uri="{FF2B5EF4-FFF2-40B4-BE49-F238E27FC236}">
                <a16:creationId xmlns:a16="http://schemas.microsoft.com/office/drawing/2014/main" id="{80E17EB9-6DEB-8842-8B7F-829FE5F6DD6F}"/>
              </a:ext>
            </a:extLst>
          </p:cNvPr>
          <p:cNvSpPr txBox="1">
            <a:spLocks/>
          </p:cNvSpPr>
          <p:nvPr/>
        </p:nvSpPr>
        <p:spPr>
          <a:xfrm>
            <a:off x="6488731" y="2832497"/>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FI" dirty="0"/>
              <a:t>05</a:t>
            </a:r>
          </a:p>
        </p:txBody>
      </p:sp>
      <p:sp>
        <p:nvSpPr>
          <p:cNvPr id="13" name="Text Placeholder 4">
            <a:extLst>
              <a:ext uri="{FF2B5EF4-FFF2-40B4-BE49-F238E27FC236}">
                <a16:creationId xmlns:a16="http://schemas.microsoft.com/office/drawing/2014/main" id="{EE36C623-F87E-A54D-A9CA-73CDF974137E}"/>
              </a:ext>
            </a:extLst>
          </p:cNvPr>
          <p:cNvSpPr txBox="1">
            <a:spLocks/>
          </p:cNvSpPr>
          <p:nvPr/>
        </p:nvSpPr>
        <p:spPr>
          <a:xfrm>
            <a:off x="6488731" y="3614937"/>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FI" dirty="0"/>
              <a:t>06</a:t>
            </a:r>
          </a:p>
        </p:txBody>
      </p:sp>
      <p:sp>
        <p:nvSpPr>
          <p:cNvPr id="14" name="Text Placeholder 5">
            <a:extLst>
              <a:ext uri="{FF2B5EF4-FFF2-40B4-BE49-F238E27FC236}">
                <a16:creationId xmlns:a16="http://schemas.microsoft.com/office/drawing/2014/main" id="{2426C84C-3CD5-AE4C-89B1-204E60B74E97}"/>
              </a:ext>
            </a:extLst>
          </p:cNvPr>
          <p:cNvSpPr txBox="1">
            <a:spLocks/>
          </p:cNvSpPr>
          <p:nvPr/>
        </p:nvSpPr>
        <p:spPr>
          <a:xfrm>
            <a:off x="6488731" y="4382197"/>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FI" dirty="0"/>
              <a:t>07</a:t>
            </a:r>
          </a:p>
        </p:txBody>
      </p:sp>
      <p:sp>
        <p:nvSpPr>
          <p:cNvPr id="15" name="Text Placeholder 7">
            <a:extLst>
              <a:ext uri="{FF2B5EF4-FFF2-40B4-BE49-F238E27FC236}">
                <a16:creationId xmlns:a16="http://schemas.microsoft.com/office/drawing/2014/main" id="{9C245EBD-A8B9-A945-B1F1-1B01048E2A8D}"/>
              </a:ext>
            </a:extLst>
          </p:cNvPr>
          <p:cNvSpPr txBox="1">
            <a:spLocks/>
          </p:cNvSpPr>
          <p:nvPr/>
        </p:nvSpPr>
        <p:spPr>
          <a:xfrm>
            <a:off x="7746030" y="2919165"/>
            <a:ext cx="4407903" cy="536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i-FI" sz="2300" dirty="0"/>
              <a:t>Mainonta</a:t>
            </a:r>
            <a:endParaRPr lang="en-FI" sz="2300" dirty="0"/>
          </a:p>
        </p:txBody>
      </p:sp>
      <p:sp>
        <p:nvSpPr>
          <p:cNvPr id="16" name="Text Placeholder 8">
            <a:extLst>
              <a:ext uri="{FF2B5EF4-FFF2-40B4-BE49-F238E27FC236}">
                <a16:creationId xmlns:a16="http://schemas.microsoft.com/office/drawing/2014/main" id="{70546DDA-8DA7-3E48-8AB1-7D6905EED662}"/>
              </a:ext>
            </a:extLst>
          </p:cNvPr>
          <p:cNvSpPr txBox="1">
            <a:spLocks/>
          </p:cNvSpPr>
          <p:nvPr/>
        </p:nvSpPr>
        <p:spPr>
          <a:xfrm>
            <a:off x="7746031" y="3662457"/>
            <a:ext cx="4407902" cy="4244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FI" sz="2300" dirty="0"/>
              <a:t>Lukijoiden taustatiedot</a:t>
            </a:r>
          </a:p>
        </p:txBody>
      </p:sp>
      <p:sp>
        <p:nvSpPr>
          <p:cNvPr id="17" name="Text Placeholder 9">
            <a:extLst>
              <a:ext uri="{FF2B5EF4-FFF2-40B4-BE49-F238E27FC236}">
                <a16:creationId xmlns:a16="http://schemas.microsoft.com/office/drawing/2014/main" id="{31F7207C-5400-094C-B919-D9E847980DA6}"/>
              </a:ext>
            </a:extLst>
          </p:cNvPr>
          <p:cNvSpPr txBox="1">
            <a:spLocks/>
          </p:cNvSpPr>
          <p:nvPr/>
        </p:nvSpPr>
        <p:spPr>
          <a:xfrm>
            <a:off x="7746031" y="4467722"/>
            <a:ext cx="4445969" cy="4244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FI" sz="2300" dirty="0"/>
          </a:p>
        </p:txBody>
      </p:sp>
      <p:sp>
        <p:nvSpPr>
          <p:cNvPr id="18" name="Text Placeholder 3">
            <a:extLst>
              <a:ext uri="{FF2B5EF4-FFF2-40B4-BE49-F238E27FC236}">
                <a16:creationId xmlns:a16="http://schemas.microsoft.com/office/drawing/2014/main" id="{A15136C8-7E7E-DA43-AA33-0A2E5E1406FC}"/>
              </a:ext>
            </a:extLst>
          </p:cNvPr>
          <p:cNvSpPr txBox="1">
            <a:spLocks/>
          </p:cNvSpPr>
          <p:nvPr/>
        </p:nvSpPr>
        <p:spPr>
          <a:xfrm>
            <a:off x="923925" y="5188043"/>
            <a:ext cx="996950" cy="59650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chemeClr val="bg1"/>
                </a:solidFill>
                <a:latin typeface="Canela Medium"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FI" dirty="0"/>
              <a:t>04</a:t>
            </a:r>
          </a:p>
        </p:txBody>
      </p:sp>
      <p:sp>
        <p:nvSpPr>
          <p:cNvPr id="19" name="Text Placeholder 7">
            <a:extLst>
              <a:ext uri="{FF2B5EF4-FFF2-40B4-BE49-F238E27FC236}">
                <a16:creationId xmlns:a16="http://schemas.microsoft.com/office/drawing/2014/main" id="{5BEB6E04-1855-D14C-AAA2-8B89ED2BE7EE}"/>
              </a:ext>
            </a:extLst>
          </p:cNvPr>
          <p:cNvSpPr txBox="1">
            <a:spLocks/>
          </p:cNvSpPr>
          <p:nvPr/>
        </p:nvSpPr>
        <p:spPr>
          <a:xfrm>
            <a:off x="2089149" y="5188043"/>
            <a:ext cx="4407903" cy="536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FI" sz="2300" dirty="0"/>
              <a:t>Tutkitut jutut</a:t>
            </a:r>
          </a:p>
        </p:txBody>
      </p:sp>
      <p:sp>
        <p:nvSpPr>
          <p:cNvPr id="21" name="Text Placeholder 7">
            <a:extLst>
              <a:ext uri="{FF2B5EF4-FFF2-40B4-BE49-F238E27FC236}">
                <a16:creationId xmlns:a16="http://schemas.microsoft.com/office/drawing/2014/main" id="{7CAF62AD-5DB2-4EDC-9791-80FD70A947DB}"/>
              </a:ext>
            </a:extLst>
          </p:cNvPr>
          <p:cNvSpPr txBox="1">
            <a:spLocks/>
          </p:cNvSpPr>
          <p:nvPr/>
        </p:nvSpPr>
        <p:spPr>
          <a:xfrm>
            <a:off x="7731359" y="4382197"/>
            <a:ext cx="4407903" cy="536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bg1"/>
                </a:solidFill>
                <a:latin typeface="Neue Haas Unica W1G Light" panose="020B0404030206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Neue Haas Unica W1G Light" panose="020B0404030206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Neue Haas Unica W1G Light" panose="020B0404030206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Neue Haas Unica W1G Light" panose="020B0404030206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i-FI" sz="2300" dirty="0"/>
              <a:t>Yhteenveto</a:t>
            </a:r>
            <a:endParaRPr lang="en-FI" sz="2300" dirty="0"/>
          </a:p>
        </p:txBody>
      </p:sp>
    </p:spTree>
    <p:extLst>
      <p:ext uri="{BB962C8B-B14F-4D97-AF65-F5344CB8AC3E}">
        <p14:creationId xmlns:p14="http://schemas.microsoft.com/office/powerpoint/2010/main" val="8038375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838200" y="220294"/>
            <a:ext cx="10515600" cy="853057"/>
          </a:xfrm>
        </p:spPr>
        <p:txBody>
          <a:bodyPr>
            <a:normAutofit/>
          </a:bodyPr>
          <a:lstStyle/>
          <a:p>
            <a:pPr algn="ctr">
              <a:lnSpc>
                <a:spcPts val="3000"/>
              </a:lnSpc>
            </a:pPr>
            <a:r>
              <a:rPr lang="en-FI" sz="3200" dirty="0">
                <a:solidFill>
                  <a:schemeClr val="tx2"/>
                </a:solidFill>
              </a:rPr>
              <a:t>Juttujen arvosanat</a:t>
            </a:r>
            <a:br>
              <a:rPr lang="en-FI" sz="3200" dirty="0">
                <a:solidFill>
                  <a:schemeClr val="tx2"/>
                </a:solidFill>
              </a:rPr>
            </a:br>
            <a:r>
              <a:rPr lang="en-FI" sz="2000" dirty="0">
                <a:solidFill>
                  <a:schemeClr val="tx2"/>
                </a:solidFill>
              </a:rPr>
              <a:t>(arviointi asteikolla 4–10)</a:t>
            </a:r>
            <a:endParaRPr lang="fi-FI" sz="20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910DC4-C12B-4AB2-9948-BD044E64EE7E}"/>
              </a:ext>
            </a:extLst>
          </p:cNvPr>
          <p:cNvSpPr txBox="1"/>
          <p:nvPr/>
        </p:nvSpPr>
        <p:spPr>
          <a:xfrm>
            <a:off x="2799731" y="1389992"/>
            <a:ext cx="6775194" cy="307777"/>
          </a:xfrm>
          <a:prstGeom prst="rect">
            <a:avLst/>
          </a:prstGeom>
          <a:noFill/>
          <a:ln w="12700">
            <a:solidFill>
              <a:schemeClr val="accent1"/>
            </a:solidFill>
            <a:prstDash val="sysDot"/>
          </a:ln>
        </p:spPr>
        <p:txBody>
          <a:bodyPr wrap="square" rtlCol="0">
            <a:spAutoFit/>
          </a:bodyPr>
          <a:lstStyle/>
          <a:p>
            <a:pPr algn="ctr"/>
            <a:r>
              <a:rPr lang="fi-FI" sz="1400" dirty="0">
                <a:latin typeface="Neue Haas Unica W1G" panose="020B0504030206020203" pitchFamily="34" charset="0"/>
              </a:rPr>
              <a:t>Arvosana ominaisuudesta valitulle jutulle, N = 9 408  (vain juttuja lukeneet)</a:t>
            </a:r>
          </a:p>
        </p:txBody>
      </p:sp>
      <p:graphicFrame>
        <p:nvGraphicFramePr>
          <p:cNvPr id="7" name="Chart 6">
            <a:extLst>
              <a:ext uri="{FF2B5EF4-FFF2-40B4-BE49-F238E27FC236}">
                <a16:creationId xmlns:a16="http://schemas.microsoft.com/office/drawing/2014/main" id="{28299DD5-9277-E547-95B4-8068C82B1F7B}"/>
              </a:ext>
            </a:extLst>
          </p:cNvPr>
          <p:cNvGraphicFramePr/>
          <p:nvPr>
            <p:extLst>
              <p:ext uri="{D42A27DB-BD31-4B8C-83A1-F6EECF244321}">
                <p14:modId xmlns:p14="http://schemas.microsoft.com/office/powerpoint/2010/main" val="3540795501"/>
              </p:ext>
            </p:extLst>
          </p:nvPr>
        </p:nvGraphicFramePr>
        <p:xfrm>
          <a:off x="-1138187" y="1993330"/>
          <a:ext cx="12491987" cy="4428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4037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F0BD70-BE53-054E-A9B0-A57BCA5B0020}"/>
              </a:ext>
            </a:extLst>
          </p:cNvPr>
          <p:cNvSpPr>
            <a:spLocks noGrp="1"/>
          </p:cNvSpPr>
          <p:nvPr>
            <p:ph type="title"/>
          </p:nvPr>
        </p:nvSpPr>
        <p:spPr>
          <a:xfrm>
            <a:off x="838200" y="448066"/>
            <a:ext cx="10515600" cy="1292086"/>
          </a:xfrm>
        </p:spPr>
        <p:txBody>
          <a:bodyPr/>
          <a:lstStyle/>
          <a:p>
            <a:r>
              <a:rPr lang="fi-FI" dirty="0"/>
              <a:t>Tutkitut jutut lukuina</a:t>
            </a:r>
          </a:p>
        </p:txBody>
      </p:sp>
      <p:sp>
        <p:nvSpPr>
          <p:cNvPr id="4" name="Content Placeholder 3">
            <a:extLst>
              <a:ext uri="{FF2B5EF4-FFF2-40B4-BE49-F238E27FC236}">
                <a16:creationId xmlns:a16="http://schemas.microsoft.com/office/drawing/2014/main" id="{771B9984-D4C7-8045-A58F-8A57AE413F0D}"/>
              </a:ext>
            </a:extLst>
          </p:cNvPr>
          <p:cNvSpPr>
            <a:spLocks noGrp="1"/>
          </p:cNvSpPr>
          <p:nvPr>
            <p:ph idx="11"/>
          </p:nvPr>
        </p:nvSpPr>
        <p:spPr>
          <a:xfrm>
            <a:off x="1338355" y="1227221"/>
            <a:ext cx="9515290" cy="5081113"/>
          </a:xfrm>
        </p:spPr>
        <p:txBody>
          <a:bodyPr anchor="ctr">
            <a:noAutofit/>
          </a:bodyPr>
          <a:lstStyle/>
          <a:p>
            <a:pPr>
              <a:spcBef>
                <a:spcPts val="800"/>
              </a:spcBef>
            </a:pPr>
            <a:r>
              <a:rPr lang="fi-FI" sz="1800" dirty="0"/>
              <a:t>Vastaajista </a:t>
            </a:r>
            <a:r>
              <a:rPr lang="fi-FI" sz="1800" b="1" dirty="0">
                <a:latin typeface="Neue Haas Unica W1G" panose="020B0504030206020203" pitchFamily="34" charset="0"/>
              </a:rPr>
              <a:t>96 % luki ainakin jonkin tutkituista jutuista</a:t>
            </a:r>
            <a:r>
              <a:rPr lang="fi-FI" sz="1800" dirty="0">
                <a:latin typeface="Neue Haas Unica W1G" panose="020B0504030206020203" pitchFamily="34" charset="0"/>
              </a:rPr>
              <a:t>.</a:t>
            </a:r>
            <a:br>
              <a:rPr lang="fi-FI" sz="1800" dirty="0"/>
            </a:br>
            <a:endParaRPr lang="fi-FI" sz="1800" dirty="0"/>
          </a:p>
          <a:p>
            <a:pPr>
              <a:spcBef>
                <a:spcPts val="800"/>
              </a:spcBef>
            </a:pPr>
            <a:r>
              <a:rPr lang="fi-FI" sz="1800" b="1" dirty="0">
                <a:latin typeface="Neue Haas Unica W1G" panose="020B0504030206020203" pitchFamily="34" charset="0"/>
              </a:rPr>
              <a:t>63 % luki valitsemansa jutun tarkasti kokonaan.</a:t>
            </a:r>
          </a:p>
          <a:p>
            <a:pPr>
              <a:spcBef>
                <a:spcPts val="800"/>
              </a:spcBef>
            </a:pPr>
            <a:br>
              <a:rPr lang="fi-FI" sz="1000" dirty="0"/>
            </a:br>
            <a:r>
              <a:rPr lang="fi-FI" sz="1800" dirty="0"/>
              <a:t>Luetut jutut vastasivat lukijoiden odotuksia – </a:t>
            </a:r>
            <a:r>
              <a:rPr lang="fi-FI" sz="1800" b="1" dirty="0">
                <a:latin typeface="Neue Haas Unica W1G" panose="020B0504030206020203" pitchFamily="34" charset="0"/>
              </a:rPr>
              <a:t>99 % parhaiksi valituista jutuista vaikutti käsitykseen lehdestä myönteisesti</a:t>
            </a:r>
            <a:r>
              <a:rPr lang="fi-FI" sz="1800" dirty="0"/>
              <a:t> (hyvin myönteisesti 36 % ja melko myönteisesti 63 %)</a:t>
            </a:r>
            <a:r>
              <a:rPr lang="fi-FI" sz="1800" b="1" dirty="0"/>
              <a:t>.</a:t>
            </a:r>
          </a:p>
          <a:p>
            <a:pPr>
              <a:spcBef>
                <a:spcPts val="800"/>
              </a:spcBef>
            </a:pPr>
            <a:endParaRPr lang="fi-FI" sz="1000" b="1" dirty="0">
              <a:latin typeface="Neue Haas Unica W1G" panose="020B0504030206020203" pitchFamily="34" charset="0"/>
            </a:endParaRPr>
          </a:p>
          <a:p>
            <a:pPr>
              <a:spcBef>
                <a:spcPts val="800"/>
              </a:spcBef>
            </a:pPr>
            <a:r>
              <a:rPr lang="fi-FI" sz="1800" dirty="0"/>
              <a:t>Lukijoiden </a:t>
            </a:r>
            <a:r>
              <a:rPr lang="fi-FI" sz="1800" b="1" dirty="0">
                <a:latin typeface="Neue Haas Unica W1G" panose="020B0504030206020203" pitchFamily="34" charset="0"/>
              </a:rPr>
              <a:t>jutuille antama kouluarvosana oli 8,5. </a:t>
            </a:r>
          </a:p>
          <a:p>
            <a:pPr>
              <a:spcBef>
                <a:spcPts val="800"/>
              </a:spcBef>
            </a:pPr>
            <a:endParaRPr lang="fi-FI" sz="1000" b="1" dirty="0">
              <a:latin typeface="Neue Haas Unica W1G" panose="020B0504030206020203" pitchFamily="34" charset="0"/>
            </a:endParaRPr>
          </a:p>
          <a:p>
            <a:pPr>
              <a:spcBef>
                <a:spcPts val="800"/>
              </a:spcBef>
            </a:pPr>
            <a:r>
              <a:rPr lang="fi-FI" sz="1800" dirty="0">
                <a:latin typeface="Neue Haas Unica W1G" panose="020B0504030206020203" pitchFamily="34" charset="0"/>
              </a:rPr>
              <a:t>Parhaiksi arvioidut ominaisuudet olivat jutun </a:t>
            </a:r>
            <a:r>
              <a:rPr lang="fi-FI" sz="1800" b="1" dirty="0">
                <a:latin typeface="Neue Haas Unica W1G" panose="020B0504030206020203" pitchFamily="34" charset="0"/>
              </a:rPr>
              <a:t>ymmärrettävyys ja selkeys </a:t>
            </a:r>
            <a:r>
              <a:rPr lang="fi-FI" sz="1800" dirty="0">
                <a:latin typeface="Neue Haas Unica W1G" panose="020B0504030206020203" pitchFamily="34" charset="0"/>
              </a:rPr>
              <a:t>sekä </a:t>
            </a:r>
            <a:r>
              <a:rPr lang="fi-FI" sz="1800" b="1" dirty="0">
                <a:latin typeface="Neue Haas Unica W1G" panose="020B0504030206020203" pitchFamily="34" charset="0"/>
              </a:rPr>
              <a:t>luotettavuus</a:t>
            </a:r>
            <a:r>
              <a:rPr lang="fi-FI" sz="1800" dirty="0">
                <a:latin typeface="Neue Haas Unica W1G" panose="020B0504030206020203" pitchFamily="34" charset="0"/>
              </a:rPr>
              <a:t>.</a:t>
            </a:r>
            <a:endParaRPr lang="fi-FI" sz="1800" dirty="0"/>
          </a:p>
        </p:txBody>
      </p:sp>
    </p:spTree>
    <p:extLst>
      <p:ext uri="{BB962C8B-B14F-4D97-AF65-F5344CB8AC3E}">
        <p14:creationId xmlns:p14="http://schemas.microsoft.com/office/powerpoint/2010/main" val="4169863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5E04A-BBD6-C04C-9B67-C0959A39B937}"/>
              </a:ext>
            </a:extLst>
          </p:cNvPr>
          <p:cNvSpPr>
            <a:spLocks noGrp="1"/>
          </p:cNvSpPr>
          <p:nvPr>
            <p:ph type="title"/>
          </p:nvPr>
        </p:nvSpPr>
        <p:spPr/>
        <p:txBody>
          <a:bodyPr/>
          <a:lstStyle/>
          <a:p>
            <a:r>
              <a:rPr lang="fi-FI" dirty="0">
                <a:solidFill>
                  <a:schemeClr val="bg2"/>
                </a:solidFill>
              </a:rPr>
              <a:t>5.</a:t>
            </a:r>
            <a:br>
              <a:rPr lang="fi-FI" dirty="0">
                <a:solidFill>
                  <a:schemeClr val="bg2"/>
                </a:solidFill>
              </a:rPr>
            </a:br>
            <a:r>
              <a:rPr lang="fi-FI" dirty="0">
                <a:solidFill>
                  <a:schemeClr val="bg2"/>
                </a:solidFill>
              </a:rPr>
              <a:t>Mainonta</a:t>
            </a:r>
          </a:p>
        </p:txBody>
      </p:sp>
    </p:spTree>
    <p:extLst>
      <p:ext uri="{BB962C8B-B14F-4D97-AF65-F5344CB8AC3E}">
        <p14:creationId xmlns:p14="http://schemas.microsoft.com/office/powerpoint/2010/main" val="42776739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en-FI" sz="3200" dirty="0">
                <a:solidFill>
                  <a:schemeClr val="tx2"/>
                </a:solidFill>
              </a:rPr>
              <a:t>Mainosten huomioarvo oli keskimäärin 39 % </a:t>
            </a:r>
          </a:p>
        </p:txBody>
      </p:sp>
      <p:sp>
        <p:nvSpPr>
          <p:cNvPr id="4" name="Text Placeholder 3">
            <a:extLst>
              <a:ext uri="{FF2B5EF4-FFF2-40B4-BE49-F238E27FC236}">
                <a16:creationId xmlns:a16="http://schemas.microsoft.com/office/drawing/2014/main" id="{45812C0B-E674-834F-BE02-32979997B018}"/>
              </a:ext>
            </a:extLst>
          </p:cNvPr>
          <p:cNvSpPr>
            <a:spLocks noGrp="1"/>
          </p:cNvSpPr>
          <p:nvPr>
            <p:ph type="body" sz="half" idx="2"/>
          </p:nvPr>
        </p:nvSpPr>
        <p:spPr/>
        <p:txBody>
          <a:bodyPr anchor="ctr">
            <a:normAutofit/>
          </a:bodyPr>
          <a:lstStyle/>
          <a:p>
            <a:r>
              <a:rPr lang="en-FI" dirty="0"/>
              <a:t>Mainonnassa koolla on väliä – isommat mainokset huomattiin parhaiten.</a:t>
            </a:r>
          </a:p>
          <a:p>
            <a:r>
              <a:rPr lang="en-FI" sz="5000" dirty="0"/>
              <a:t>83 %</a:t>
            </a:r>
            <a:br>
              <a:rPr lang="en-FI" dirty="0"/>
            </a:br>
            <a:r>
              <a:rPr lang="en-FI" dirty="0"/>
              <a:t>huomasi ainakin jonkin tutkituista mainoksista.</a:t>
            </a:r>
            <a:endParaRPr lang="fi-FI" dirty="0"/>
          </a:p>
        </p:txBody>
      </p:sp>
      <p:sp>
        <p:nvSpPr>
          <p:cNvPr id="3" name="TextBox 2">
            <a:extLst>
              <a:ext uri="{FF2B5EF4-FFF2-40B4-BE49-F238E27FC236}">
                <a16:creationId xmlns:a16="http://schemas.microsoft.com/office/drawing/2014/main" id="{00850169-5D2D-7F48-820B-3EDB48E744F2}"/>
              </a:ext>
            </a:extLst>
          </p:cNvPr>
          <p:cNvSpPr txBox="1"/>
          <p:nvPr/>
        </p:nvSpPr>
        <p:spPr>
          <a:xfrm>
            <a:off x="3190124" y="1603819"/>
            <a:ext cx="3825922" cy="523220"/>
          </a:xfrm>
          <a:prstGeom prst="rect">
            <a:avLst/>
          </a:prstGeom>
          <a:noFill/>
        </p:spPr>
        <p:txBody>
          <a:bodyPr wrap="square" rtlCol="0">
            <a:spAutoFit/>
          </a:bodyPr>
          <a:lstStyle/>
          <a:p>
            <a:pPr algn="r"/>
            <a:r>
              <a:rPr lang="fi-FI" sz="1400" dirty="0">
                <a:latin typeface="Neue Haas Unica W1G" panose="020B0504030206020203" pitchFamily="34" charset="0"/>
              </a:rPr>
              <a:t>% vastaajista, tuoreinta lehteä lukeneet</a:t>
            </a:r>
          </a:p>
          <a:p>
            <a:pPr algn="r"/>
            <a:r>
              <a:rPr lang="fi-FI" sz="1400" dirty="0">
                <a:latin typeface="Neue Haas Unica W1G" panose="020B0504030206020203" pitchFamily="34" charset="0"/>
              </a:rPr>
              <a:t> N = 9 408</a:t>
            </a: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1889175712"/>
              </p:ext>
            </p:extLst>
          </p:nvPr>
        </p:nvGraphicFramePr>
        <p:xfrm>
          <a:off x="194871" y="1865429"/>
          <a:ext cx="7629995" cy="4426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9426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9B79-7B70-5540-BC0F-E7554655BECE}"/>
              </a:ext>
            </a:extLst>
          </p:cNvPr>
          <p:cNvSpPr>
            <a:spLocks noGrp="1"/>
          </p:cNvSpPr>
          <p:nvPr>
            <p:ph type="title"/>
          </p:nvPr>
        </p:nvSpPr>
        <p:spPr>
          <a:xfrm>
            <a:off x="602311" y="56325"/>
            <a:ext cx="6342187" cy="1498438"/>
          </a:xfrm>
        </p:spPr>
        <p:txBody>
          <a:bodyPr anchor="ctr">
            <a:normAutofit/>
          </a:bodyPr>
          <a:lstStyle/>
          <a:p>
            <a:r>
              <a:rPr lang="fi-FI" sz="3200" dirty="0">
                <a:solidFill>
                  <a:schemeClr val="tx2"/>
                </a:solidFill>
              </a:rPr>
              <a:t>Mainoksen sijainti lehdessä ei ratkaise huomioarvoa</a:t>
            </a:r>
            <a:endParaRPr lang="en-FI" sz="3200" dirty="0">
              <a:solidFill>
                <a:schemeClr val="tx2"/>
              </a:solidFill>
            </a:endParaRPr>
          </a:p>
        </p:txBody>
      </p:sp>
      <p:graphicFrame>
        <p:nvGraphicFramePr>
          <p:cNvPr id="7" name="Chart 6">
            <a:extLst>
              <a:ext uri="{FF2B5EF4-FFF2-40B4-BE49-F238E27FC236}">
                <a16:creationId xmlns:a16="http://schemas.microsoft.com/office/drawing/2014/main" id="{07DF110D-651B-2F44-B559-94D93DEABF35}"/>
              </a:ext>
            </a:extLst>
          </p:cNvPr>
          <p:cNvGraphicFramePr/>
          <p:nvPr>
            <p:extLst>
              <p:ext uri="{D42A27DB-BD31-4B8C-83A1-F6EECF244321}">
                <p14:modId xmlns:p14="http://schemas.microsoft.com/office/powerpoint/2010/main" val="3950938342"/>
              </p:ext>
            </p:extLst>
          </p:nvPr>
        </p:nvGraphicFramePr>
        <p:xfrm>
          <a:off x="-634004" y="2022108"/>
          <a:ext cx="8814816" cy="442618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4EB9806-D38E-4694-A1FA-40209EAD7F8F}"/>
              </a:ext>
            </a:extLst>
          </p:cNvPr>
          <p:cNvSpPr txBox="1"/>
          <p:nvPr/>
        </p:nvSpPr>
        <p:spPr>
          <a:xfrm>
            <a:off x="3190124" y="1603819"/>
            <a:ext cx="3825922" cy="523220"/>
          </a:xfrm>
          <a:prstGeom prst="rect">
            <a:avLst/>
          </a:prstGeom>
          <a:noFill/>
        </p:spPr>
        <p:txBody>
          <a:bodyPr wrap="square" rtlCol="0">
            <a:spAutoFit/>
          </a:bodyPr>
          <a:lstStyle/>
          <a:p>
            <a:pPr algn="r"/>
            <a:r>
              <a:rPr lang="fi-FI" sz="1400" dirty="0">
                <a:latin typeface="Neue Haas Unica W1G" panose="020B0504030206020203" pitchFamily="34" charset="0"/>
              </a:rPr>
              <a:t>% vastaajista, tuoreinta lehteä lukeneet</a:t>
            </a:r>
          </a:p>
          <a:p>
            <a:pPr algn="r"/>
            <a:r>
              <a:rPr lang="fi-FI" sz="1400" dirty="0">
                <a:latin typeface="Neue Haas Unica W1G" panose="020B0504030206020203" pitchFamily="34" charset="0"/>
              </a:rPr>
              <a:t> N = 9 408</a:t>
            </a:r>
          </a:p>
        </p:txBody>
      </p:sp>
      <p:sp>
        <p:nvSpPr>
          <p:cNvPr id="8" name="Text Placeholder 3">
            <a:extLst>
              <a:ext uri="{FF2B5EF4-FFF2-40B4-BE49-F238E27FC236}">
                <a16:creationId xmlns:a16="http://schemas.microsoft.com/office/drawing/2014/main" id="{EACB9FCC-6F2C-5E4B-AD07-AE4114F43070}"/>
              </a:ext>
            </a:extLst>
          </p:cNvPr>
          <p:cNvSpPr>
            <a:spLocks noGrp="1"/>
          </p:cNvSpPr>
          <p:nvPr>
            <p:ph type="body" sz="half" idx="2"/>
          </p:nvPr>
        </p:nvSpPr>
        <p:spPr>
          <a:xfrm>
            <a:off x="8065850" y="1554763"/>
            <a:ext cx="3659703" cy="4169750"/>
          </a:xfrm>
        </p:spPr>
        <p:txBody>
          <a:bodyPr anchor="ctr">
            <a:normAutofit/>
          </a:bodyPr>
          <a:lstStyle/>
          <a:p>
            <a:r>
              <a:rPr lang="en-FI" dirty="0"/>
              <a:t>Mainokset huomataan yhtä hyvin alussa, keskellä ja lopussa.</a:t>
            </a:r>
          </a:p>
        </p:txBody>
      </p:sp>
    </p:spTree>
    <p:extLst>
      <p:ext uri="{BB962C8B-B14F-4D97-AF65-F5344CB8AC3E}">
        <p14:creationId xmlns:p14="http://schemas.microsoft.com/office/powerpoint/2010/main" val="103143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563266" y="220294"/>
            <a:ext cx="8675017" cy="853057"/>
          </a:xfrm>
        </p:spPr>
        <p:txBody>
          <a:bodyPr>
            <a:normAutofit fontScale="90000"/>
          </a:bodyPr>
          <a:lstStyle/>
          <a:p>
            <a:pPr algn="ctr"/>
            <a:r>
              <a:rPr lang="en-FI" sz="3200" dirty="0">
                <a:solidFill>
                  <a:schemeClr val="tx2"/>
                </a:solidFill>
              </a:rPr>
              <a:t>Kuinka tarkasti luit/huomioit tämän parhaaksi valitsemasi mainoksen?</a:t>
            </a:r>
            <a:endParaRPr lang="fi-FI" sz="32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ECFF5DBF-0473-A24D-B795-5868BBBFC848}"/>
              </a:ext>
            </a:extLst>
          </p:cNvPr>
          <p:cNvGraphicFramePr/>
          <p:nvPr>
            <p:extLst>
              <p:ext uri="{D42A27DB-BD31-4B8C-83A1-F6EECF244321}">
                <p14:modId xmlns:p14="http://schemas.microsoft.com/office/powerpoint/2010/main" val="1794387162"/>
              </p:ext>
            </p:extLst>
          </p:nvPr>
        </p:nvGraphicFramePr>
        <p:xfrm>
          <a:off x="107397" y="1793612"/>
          <a:ext cx="11586754" cy="396995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D05EAB86-308C-1046-86C6-9A0B0F04D26E}"/>
              </a:ext>
            </a:extLst>
          </p:cNvPr>
          <p:cNvSpPr txBox="1"/>
          <p:nvPr/>
        </p:nvSpPr>
        <p:spPr>
          <a:xfrm>
            <a:off x="0" y="1279593"/>
            <a:ext cx="12191999" cy="307776"/>
          </a:xfrm>
          <a:prstGeom prst="rect">
            <a:avLst/>
          </a:prstGeom>
          <a:noFill/>
        </p:spPr>
        <p:txBody>
          <a:bodyPr wrap="square" rtlCol="0">
            <a:spAutoFit/>
          </a:bodyPr>
          <a:lstStyle/>
          <a:p>
            <a:pPr algn="ctr"/>
            <a:r>
              <a:rPr lang="fi-FI" sz="1400" dirty="0">
                <a:latin typeface="Neue Haas Unica W1G" panose="020B0504030206020203" pitchFamily="34" charset="0"/>
              </a:rPr>
              <a:t>% mainoksia huomanneista, N = 7 816</a:t>
            </a:r>
          </a:p>
        </p:txBody>
      </p:sp>
    </p:spTree>
    <p:extLst>
      <p:ext uri="{BB962C8B-B14F-4D97-AF65-F5344CB8AC3E}">
        <p14:creationId xmlns:p14="http://schemas.microsoft.com/office/powerpoint/2010/main" val="722716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8307963-3506-264D-953E-CD1B0289DD7F}"/>
              </a:ext>
            </a:extLst>
          </p:cNvPr>
          <p:cNvSpPr>
            <a:spLocks noGrp="1"/>
          </p:cNvSpPr>
          <p:nvPr>
            <p:ph type="title"/>
          </p:nvPr>
        </p:nvSpPr>
        <p:spPr>
          <a:xfrm>
            <a:off x="1563266" y="220294"/>
            <a:ext cx="8675017" cy="853057"/>
          </a:xfrm>
        </p:spPr>
        <p:txBody>
          <a:bodyPr>
            <a:normAutofit fontScale="90000"/>
          </a:bodyPr>
          <a:lstStyle/>
          <a:p>
            <a:pPr algn="ctr"/>
            <a:r>
              <a:rPr lang="en-FI" sz="3200" dirty="0">
                <a:solidFill>
                  <a:schemeClr val="tx2"/>
                </a:solidFill>
              </a:rPr>
              <a:t>Mainokset saavat hakemaan lisätietoa netistä ja lisäävät ostoharkintaa</a:t>
            </a:r>
            <a:endParaRPr lang="fi-FI" sz="3200" dirty="0"/>
          </a:p>
        </p:txBody>
      </p:sp>
      <p:cxnSp>
        <p:nvCxnSpPr>
          <p:cNvPr id="10" name="Straight Connector 9">
            <a:extLst>
              <a:ext uri="{FF2B5EF4-FFF2-40B4-BE49-F238E27FC236}">
                <a16:creationId xmlns:a16="http://schemas.microsoft.com/office/drawing/2014/main" id="{7E041FFE-0500-4640-9F09-5368A6FDD083}"/>
              </a:ext>
            </a:extLst>
          </p:cNvPr>
          <p:cNvCxnSpPr>
            <a:cxnSpLocks/>
          </p:cNvCxnSpPr>
          <p:nvPr/>
        </p:nvCxnSpPr>
        <p:spPr>
          <a:xfrm>
            <a:off x="1563266" y="1094430"/>
            <a:ext cx="86750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5EAB86-308C-1046-86C6-9A0B0F04D26E}"/>
              </a:ext>
            </a:extLst>
          </p:cNvPr>
          <p:cNvSpPr txBox="1"/>
          <p:nvPr/>
        </p:nvSpPr>
        <p:spPr>
          <a:xfrm>
            <a:off x="0" y="1279593"/>
            <a:ext cx="12191999" cy="307777"/>
          </a:xfrm>
          <a:prstGeom prst="rect">
            <a:avLst/>
          </a:prstGeom>
          <a:noFill/>
        </p:spPr>
        <p:txBody>
          <a:bodyPr wrap="square" rtlCol="0">
            <a:spAutoFit/>
          </a:bodyPr>
          <a:lstStyle/>
          <a:p>
            <a:pPr algn="ctr"/>
            <a:r>
              <a:rPr lang="en-FI" sz="1400" dirty="0">
                <a:solidFill>
                  <a:schemeClr val="tx2"/>
                </a:solidFill>
              </a:rPr>
              <a:t>Mitä parhaaksi valittu mainos saa sinut tekemään) |  </a:t>
            </a:r>
            <a:r>
              <a:rPr lang="fi-FI" sz="1400" dirty="0">
                <a:latin typeface="Neue Haas Unica W1G" panose="020B0504030206020203" pitchFamily="34" charset="0"/>
              </a:rPr>
              <a:t>% mainoksia huomanneista, N = 7 816</a:t>
            </a:r>
          </a:p>
        </p:txBody>
      </p:sp>
      <p:graphicFrame>
        <p:nvGraphicFramePr>
          <p:cNvPr id="7" name="Chart 6">
            <a:extLst>
              <a:ext uri="{FF2B5EF4-FFF2-40B4-BE49-F238E27FC236}">
                <a16:creationId xmlns:a16="http://schemas.microsoft.com/office/drawing/2014/main" id="{888AFEEC-4397-0D40-AE5C-00DC54CD6C5D}"/>
              </a:ext>
            </a:extLst>
          </p:cNvPr>
          <p:cNvGraphicFramePr/>
          <p:nvPr>
            <p:extLst>
              <p:ext uri="{D42A27DB-BD31-4B8C-83A1-F6EECF244321}">
                <p14:modId xmlns:p14="http://schemas.microsoft.com/office/powerpoint/2010/main" val="384581916"/>
              </p:ext>
            </p:extLst>
          </p:nvPr>
        </p:nvGraphicFramePr>
        <p:xfrm>
          <a:off x="-378106" y="1800486"/>
          <a:ext cx="12192000" cy="4428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6309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0DE22-E16F-6246-85B3-AFD63C1CC7E8}"/>
              </a:ext>
            </a:extLst>
          </p:cNvPr>
          <p:cNvSpPr>
            <a:spLocks noGrp="1"/>
          </p:cNvSpPr>
          <p:nvPr>
            <p:ph type="title"/>
          </p:nvPr>
        </p:nvSpPr>
        <p:spPr/>
        <p:txBody>
          <a:bodyPr>
            <a:normAutofit/>
          </a:bodyPr>
          <a:lstStyle/>
          <a:p>
            <a:r>
              <a:rPr lang="fi-FI" sz="8000" dirty="0"/>
              <a:t>Huomatuimmat ja parhaaksi arvioidut mainokset</a:t>
            </a:r>
          </a:p>
        </p:txBody>
      </p:sp>
    </p:spTree>
    <p:extLst>
      <p:ext uri="{BB962C8B-B14F-4D97-AF65-F5344CB8AC3E}">
        <p14:creationId xmlns:p14="http://schemas.microsoft.com/office/powerpoint/2010/main" val="2780791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2"/>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Apteekkari</a:t>
            </a:r>
          </a:p>
        </p:txBody>
      </p:sp>
      <p:pic>
        <p:nvPicPr>
          <p:cNvPr id="5" name="Picture 4" descr="Graphical user interface, website&#10;&#10;Description automatically generated">
            <a:extLst>
              <a:ext uri="{FF2B5EF4-FFF2-40B4-BE49-F238E27FC236}">
                <a16:creationId xmlns:a16="http://schemas.microsoft.com/office/drawing/2014/main" id="{07B6F6F1-C017-E34C-94CE-C479F01455E6}"/>
              </a:ext>
            </a:extLst>
          </p:cNvPr>
          <p:cNvPicPr>
            <a:picLocks noChangeAspect="1"/>
          </p:cNvPicPr>
          <p:nvPr/>
        </p:nvPicPr>
        <p:blipFill rotWithShape="1">
          <a:blip r:embed="rId3"/>
          <a:srcRect b="2076"/>
          <a:stretch/>
        </p:blipFill>
        <p:spPr>
          <a:xfrm>
            <a:off x="3448286" y="1176056"/>
            <a:ext cx="3519094" cy="450588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D276D982-7140-3048-8300-91446E5E55E0}"/>
              </a:ext>
            </a:extLst>
          </p:cNvPr>
          <p:cNvPicPr>
            <a:picLocks noChangeAspect="1"/>
          </p:cNvPicPr>
          <p:nvPr/>
        </p:nvPicPr>
        <p:blipFill rotWithShape="1">
          <a:blip r:embed="rId4"/>
          <a:srcRect b="2076"/>
          <a:stretch/>
        </p:blipFill>
        <p:spPr>
          <a:xfrm>
            <a:off x="7552259" y="1176056"/>
            <a:ext cx="3496622" cy="4505888"/>
          </a:xfrm>
          <a:prstGeom prst="rect">
            <a:avLst/>
          </a:prstGeom>
        </p:spPr>
      </p:pic>
      <p:sp>
        <p:nvSpPr>
          <p:cNvPr id="11" name="TextBox 10">
            <a:extLst>
              <a:ext uri="{FF2B5EF4-FFF2-40B4-BE49-F238E27FC236}">
                <a16:creationId xmlns:a16="http://schemas.microsoft.com/office/drawing/2014/main" id="{CBF21897-94AE-DC44-944A-927B97863023}"/>
              </a:ext>
            </a:extLst>
          </p:cNvPr>
          <p:cNvSpPr txBox="1"/>
          <p:nvPr/>
        </p:nvSpPr>
        <p:spPr>
          <a:xfrm>
            <a:off x="3448868" y="389720"/>
            <a:ext cx="3518512"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57 % </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556173" y="389720"/>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57 %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5"/>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45 %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1717560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92242612-ABDF-AF4C-8626-405B7C1ED45D}"/>
              </a:ext>
            </a:extLst>
          </p:cNvPr>
          <p:cNvPicPr>
            <a:picLocks noChangeAspect="1"/>
          </p:cNvPicPr>
          <p:nvPr/>
        </p:nvPicPr>
        <p:blipFill>
          <a:blip r:embed="rId2"/>
          <a:stretch>
            <a:fillRect/>
          </a:stretch>
        </p:blipFill>
        <p:spPr>
          <a:xfrm>
            <a:off x="4152275" y="389720"/>
            <a:ext cx="4211347" cy="5959056"/>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Betoni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556173" y="389720"/>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41 %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43 %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183611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FEA46FC-E773-B046-A616-F099181C2459}"/>
              </a:ext>
            </a:extLst>
          </p:cNvPr>
          <p:cNvSpPr>
            <a:spLocks noGrp="1"/>
          </p:cNvSpPr>
          <p:nvPr>
            <p:ph type="title"/>
          </p:nvPr>
        </p:nvSpPr>
        <p:spPr/>
        <p:txBody>
          <a:bodyPr>
            <a:normAutofit/>
          </a:bodyPr>
          <a:lstStyle/>
          <a:p>
            <a:r>
              <a:rPr lang="fi-FI" sz="8000" dirty="0"/>
              <a:t>1. </a:t>
            </a:r>
            <a:br>
              <a:rPr lang="fi-FI" sz="8000" dirty="0"/>
            </a:br>
            <a:r>
              <a:rPr lang="fi-FI" sz="8000" dirty="0"/>
              <a:t>Tietoa tutkimuksesta</a:t>
            </a:r>
          </a:p>
        </p:txBody>
      </p:sp>
    </p:spTree>
    <p:extLst>
      <p:ext uri="{BB962C8B-B14F-4D97-AF65-F5344CB8AC3E}">
        <p14:creationId xmlns:p14="http://schemas.microsoft.com/office/powerpoint/2010/main" val="26898402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ewspaper, screenshot&#10;&#10;Description automatically generated">
            <a:extLst>
              <a:ext uri="{FF2B5EF4-FFF2-40B4-BE49-F238E27FC236}">
                <a16:creationId xmlns:a16="http://schemas.microsoft.com/office/drawing/2014/main" id="{F7A1D5C1-2904-574E-B2CA-82046593E97C}"/>
              </a:ext>
            </a:extLst>
          </p:cNvPr>
          <p:cNvPicPr>
            <a:picLocks noChangeAspect="1"/>
          </p:cNvPicPr>
          <p:nvPr/>
        </p:nvPicPr>
        <p:blipFill>
          <a:blip r:embed="rId2"/>
          <a:stretch>
            <a:fillRect/>
          </a:stretch>
        </p:blipFill>
        <p:spPr>
          <a:xfrm>
            <a:off x="2383983" y="1389391"/>
            <a:ext cx="2933254" cy="4268625"/>
          </a:xfrm>
          <a:prstGeom prst="rect">
            <a:avLst/>
          </a:prstGeom>
          <a:ln>
            <a:solidFill>
              <a:schemeClr val="accent6">
                <a:lumMod val="20000"/>
                <a:lumOff val="80000"/>
              </a:schemeClr>
            </a:solidFill>
          </a:ln>
        </p:spPr>
      </p:pic>
      <p:pic>
        <p:nvPicPr>
          <p:cNvPr id="8" name="Picture 7" descr="A picture containing text&#10;&#10;Description automatically generated">
            <a:extLst>
              <a:ext uri="{FF2B5EF4-FFF2-40B4-BE49-F238E27FC236}">
                <a16:creationId xmlns:a16="http://schemas.microsoft.com/office/drawing/2014/main" id="{A47D1456-4956-1A44-8EBE-E4E7871FC2DF}"/>
              </a:ext>
            </a:extLst>
          </p:cNvPr>
          <p:cNvPicPr>
            <a:picLocks noChangeAspect="1"/>
          </p:cNvPicPr>
          <p:nvPr/>
        </p:nvPicPr>
        <p:blipFill>
          <a:blip r:embed="rId3"/>
          <a:stretch>
            <a:fillRect/>
          </a:stretch>
        </p:blipFill>
        <p:spPr>
          <a:xfrm>
            <a:off x="5798876" y="1396559"/>
            <a:ext cx="6014880" cy="4268625"/>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4"/>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Caravan</a:t>
            </a:r>
          </a:p>
        </p:txBody>
      </p:sp>
      <p:sp>
        <p:nvSpPr>
          <p:cNvPr id="11" name="TextBox 10">
            <a:extLst>
              <a:ext uri="{FF2B5EF4-FFF2-40B4-BE49-F238E27FC236}">
                <a16:creationId xmlns:a16="http://schemas.microsoft.com/office/drawing/2014/main" id="{CBF21897-94AE-DC44-944A-927B97863023}"/>
              </a:ext>
            </a:extLst>
          </p:cNvPr>
          <p:cNvSpPr txBox="1"/>
          <p:nvPr/>
        </p:nvSpPr>
        <p:spPr>
          <a:xfrm>
            <a:off x="2383983" y="445571"/>
            <a:ext cx="2933254"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72 % </a:t>
            </a:r>
          </a:p>
        </p:txBody>
      </p:sp>
      <p:grpSp>
        <p:nvGrpSpPr>
          <p:cNvPr id="9" name="Group 8">
            <a:extLst>
              <a:ext uri="{FF2B5EF4-FFF2-40B4-BE49-F238E27FC236}">
                <a16:creationId xmlns:a16="http://schemas.microsoft.com/office/drawing/2014/main" id="{8F198D79-0057-054B-A410-7E1F9C3329E7}"/>
              </a:ext>
            </a:extLst>
          </p:cNvPr>
          <p:cNvGrpSpPr/>
          <p:nvPr/>
        </p:nvGrpSpPr>
        <p:grpSpPr>
          <a:xfrm>
            <a:off x="9269653" y="-45606"/>
            <a:ext cx="2544103" cy="2398126"/>
            <a:chOff x="1763874" y="2794444"/>
            <a:chExt cx="2544103" cy="2398126"/>
          </a:xfrm>
        </p:grpSpPr>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5"/>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39 %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grpSp>
    </p:spTree>
    <p:extLst>
      <p:ext uri="{BB962C8B-B14F-4D97-AF65-F5344CB8AC3E}">
        <p14:creationId xmlns:p14="http://schemas.microsoft.com/office/powerpoint/2010/main" val="1481657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text&#10;&#10;Description automatically generated">
            <a:extLst>
              <a:ext uri="{FF2B5EF4-FFF2-40B4-BE49-F238E27FC236}">
                <a16:creationId xmlns:a16="http://schemas.microsoft.com/office/drawing/2014/main" id="{EC7F1243-3EA4-A34D-B3BC-D3B16080E415}"/>
              </a:ext>
            </a:extLst>
          </p:cNvPr>
          <p:cNvPicPr>
            <a:picLocks noChangeAspect="1"/>
          </p:cNvPicPr>
          <p:nvPr/>
        </p:nvPicPr>
        <p:blipFill rotWithShape="1">
          <a:blip r:embed="rId2"/>
          <a:srcRect t="1158" r="921" b="1136"/>
          <a:stretch/>
        </p:blipFill>
        <p:spPr>
          <a:xfrm>
            <a:off x="3314928" y="1097606"/>
            <a:ext cx="4254299" cy="4802582"/>
          </a:xfrm>
          <a:prstGeom prst="rect">
            <a:avLst/>
          </a:prstGeom>
        </p:spPr>
      </p:pic>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3"/>
          <a:srcRect t="-243" r="36959" b="17402"/>
          <a:stretch/>
        </p:blipFill>
        <p:spPr>
          <a:xfrm rot="16200000">
            <a:off x="1783217" y="2943525"/>
            <a:ext cx="2398126" cy="2544102"/>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4"/>
          <a:srcRect l="49396" t="-842" b="16248"/>
          <a:stretch/>
        </p:blipFill>
        <p:spPr>
          <a:xfrm rot="5400000">
            <a:off x="614438"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Ekonomi</a:t>
            </a:r>
          </a:p>
        </p:txBody>
      </p:sp>
      <p:sp>
        <p:nvSpPr>
          <p:cNvPr id="11" name="TextBox 10">
            <a:extLst>
              <a:ext uri="{FF2B5EF4-FFF2-40B4-BE49-F238E27FC236}">
                <a16:creationId xmlns:a16="http://schemas.microsoft.com/office/drawing/2014/main" id="{CBF21897-94AE-DC44-944A-927B97863023}"/>
              </a:ext>
            </a:extLst>
          </p:cNvPr>
          <p:cNvSpPr txBox="1"/>
          <p:nvPr/>
        </p:nvSpPr>
        <p:spPr>
          <a:xfrm>
            <a:off x="3614502" y="389720"/>
            <a:ext cx="3518512"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42 % </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904146" y="389720"/>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42 % </a:t>
            </a:r>
          </a:p>
        </p:txBody>
      </p:sp>
      <p:sp>
        <p:nvSpPr>
          <p:cNvPr id="13" name="TextBox 12">
            <a:extLst>
              <a:ext uri="{FF2B5EF4-FFF2-40B4-BE49-F238E27FC236}">
                <a16:creationId xmlns:a16="http://schemas.microsoft.com/office/drawing/2014/main" id="{8AB0F63C-21E7-124A-92C6-EE91586DCDC2}"/>
              </a:ext>
            </a:extLst>
          </p:cNvPr>
          <p:cNvSpPr txBox="1"/>
          <p:nvPr/>
        </p:nvSpPr>
        <p:spPr>
          <a:xfrm>
            <a:off x="1710228" y="3669272"/>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32 %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pic>
        <p:nvPicPr>
          <p:cNvPr id="4" name="Picture 3" descr="A picture containing text, road, outdoor, screenshot&#10;&#10;Description automatically generated">
            <a:extLst>
              <a:ext uri="{FF2B5EF4-FFF2-40B4-BE49-F238E27FC236}">
                <a16:creationId xmlns:a16="http://schemas.microsoft.com/office/drawing/2014/main" id="{101FC52A-F2EA-E64A-B58D-D8AE5BE0A3B0}"/>
              </a:ext>
            </a:extLst>
          </p:cNvPr>
          <p:cNvPicPr>
            <a:picLocks noChangeAspect="1"/>
          </p:cNvPicPr>
          <p:nvPr/>
        </p:nvPicPr>
        <p:blipFill>
          <a:blip r:embed="rId5"/>
          <a:stretch>
            <a:fillRect/>
          </a:stretch>
        </p:blipFill>
        <p:spPr>
          <a:xfrm>
            <a:off x="7798310" y="1097605"/>
            <a:ext cx="3704381" cy="4802583"/>
          </a:xfrm>
          <a:prstGeom prst="rect">
            <a:avLst/>
          </a:prstGeom>
          <a:ln>
            <a:solidFill>
              <a:schemeClr val="accent6">
                <a:lumMod val="20000"/>
                <a:lumOff val="80000"/>
              </a:schemeClr>
            </a:solidFill>
          </a:ln>
        </p:spPr>
      </p:pic>
    </p:spTree>
    <p:extLst>
      <p:ext uri="{BB962C8B-B14F-4D97-AF65-F5344CB8AC3E}">
        <p14:creationId xmlns:p14="http://schemas.microsoft.com/office/powerpoint/2010/main" val="35488499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36FF4FDC-1298-B94F-BA1E-63D41B3396E4}"/>
              </a:ext>
            </a:extLst>
          </p:cNvPr>
          <p:cNvPicPr>
            <a:picLocks noChangeAspect="1"/>
          </p:cNvPicPr>
          <p:nvPr/>
        </p:nvPicPr>
        <p:blipFill>
          <a:blip r:embed="rId2"/>
          <a:stretch>
            <a:fillRect/>
          </a:stretch>
        </p:blipFill>
        <p:spPr>
          <a:xfrm>
            <a:off x="3142063" y="743663"/>
            <a:ext cx="5907874" cy="5206437"/>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Hammaslääkäri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363622" y="743663"/>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56 %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35 %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6451535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A4F5FBA7-CA5C-504D-B024-BD2A65BD2276}"/>
              </a:ext>
            </a:extLst>
          </p:cNvPr>
          <p:cNvPicPr>
            <a:picLocks noChangeAspect="1"/>
          </p:cNvPicPr>
          <p:nvPr/>
        </p:nvPicPr>
        <p:blipFill>
          <a:blip r:embed="rId2"/>
          <a:stretch>
            <a:fillRect/>
          </a:stretch>
        </p:blipFill>
        <p:spPr>
          <a:xfrm>
            <a:off x="7325889" y="1097606"/>
            <a:ext cx="3604189" cy="4802582"/>
          </a:xfrm>
          <a:prstGeom prst="rect">
            <a:avLst/>
          </a:prstGeom>
        </p:spPr>
      </p:pic>
      <p:pic>
        <p:nvPicPr>
          <p:cNvPr id="7" name="Picture 6" descr="Timeline&#10;&#10;Description automatically generated">
            <a:extLst>
              <a:ext uri="{FF2B5EF4-FFF2-40B4-BE49-F238E27FC236}">
                <a16:creationId xmlns:a16="http://schemas.microsoft.com/office/drawing/2014/main" id="{C72F1D1D-104E-BA4F-A1B3-C28B216C0794}"/>
              </a:ext>
            </a:extLst>
          </p:cNvPr>
          <p:cNvPicPr>
            <a:picLocks noChangeAspect="1"/>
          </p:cNvPicPr>
          <p:nvPr/>
        </p:nvPicPr>
        <p:blipFill>
          <a:blip r:embed="rId3"/>
          <a:stretch>
            <a:fillRect/>
          </a:stretch>
        </p:blipFill>
        <p:spPr>
          <a:xfrm>
            <a:off x="3437805" y="1097606"/>
            <a:ext cx="3604189" cy="4802582"/>
          </a:xfrm>
          <a:prstGeom prst="rect">
            <a:avLst/>
          </a:prstGeom>
        </p:spPr>
      </p:pic>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637090" y="2943524"/>
            <a:ext cx="2398126" cy="2544102"/>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5"/>
          <a:srcRect l="49396" t="-842" b="16248"/>
          <a:stretch/>
        </p:blipFill>
        <p:spPr>
          <a:xfrm rot="5400000">
            <a:off x="614438"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Ihon aika</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381630" y="389720"/>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55 % </a:t>
            </a:r>
          </a:p>
        </p:txBody>
      </p:sp>
      <p:sp>
        <p:nvSpPr>
          <p:cNvPr id="13" name="TextBox 12">
            <a:extLst>
              <a:ext uri="{FF2B5EF4-FFF2-40B4-BE49-F238E27FC236}">
                <a16:creationId xmlns:a16="http://schemas.microsoft.com/office/drawing/2014/main" id="{8AB0F63C-21E7-124A-92C6-EE91586DCDC2}"/>
              </a:ext>
            </a:extLst>
          </p:cNvPr>
          <p:cNvSpPr txBox="1"/>
          <p:nvPr/>
        </p:nvSpPr>
        <p:spPr>
          <a:xfrm>
            <a:off x="1564102" y="3669271"/>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25 %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10351603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BD6FB5E-50F6-EE49-AAB5-AB8664AD8AED}"/>
              </a:ext>
            </a:extLst>
          </p:cNvPr>
          <p:cNvPicPr>
            <a:picLocks noChangeAspect="1"/>
          </p:cNvPicPr>
          <p:nvPr/>
        </p:nvPicPr>
        <p:blipFill>
          <a:blip r:embed="rId2"/>
          <a:stretch>
            <a:fillRect/>
          </a:stretch>
        </p:blipFill>
        <p:spPr>
          <a:xfrm>
            <a:off x="3784900" y="389720"/>
            <a:ext cx="4622200" cy="5959056"/>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Ilmailu</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556173" y="389720"/>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62 %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836863"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763874"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52 %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4943781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4082E40-A18F-DD4C-9DB2-9E8DA737E85E}"/>
              </a:ext>
            </a:extLst>
          </p:cNvPr>
          <p:cNvPicPr>
            <a:picLocks noChangeAspect="1"/>
          </p:cNvPicPr>
          <p:nvPr/>
        </p:nvPicPr>
        <p:blipFill>
          <a:blip r:embed="rId2"/>
          <a:stretch>
            <a:fillRect/>
          </a:stretch>
        </p:blipFill>
        <p:spPr>
          <a:xfrm>
            <a:off x="4230880" y="405310"/>
            <a:ext cx="4557465" cy="6083786"/>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45571"/>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Koneviesti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7961121" y="389720"/>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68 %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37 %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5804446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5F58D11-6DF6-E843-BB1A-A5FE94079973}"/>
              </a:ext>
            </a:extLst>
          </p:cNvPr>
          <p:cNvPicPr>
            <a:picLocks noChangeAspect="1"/>
          </p:cNvPicPr>
          <p:nvPr/>
        </p:nvPicPr>
        <p:blipFill rotWithShape="1">
          <a:blip r:embed="rId2"/>
          <a:srcRect l="2908" t="3516" r="3613" b="3516"/>
          <a:stretch/>
        </p:blipFill>
        <p:spPr>
          <a:xfrm>
            <a:off x="4230880" y="540709"/>
            <a:ext cx="4193177" cy="5740175"/>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328164"/>
            <a:ext cx="2328472" cy="830997"/>
          </a:xfrm>
          <a:prstGeom prst="rect">
            <a:avLst/>
          </a:prstGeom>
          <a:noFill/>
        </p:spPr>
        <p:txBody>
          <a:bodyPr wrap="square" rtlCol="0">
            <a:spAutoFit/>
          </a:bodyPr>
          <a:lstStyle/>
          <a:p>
            <a:pPr algn="ctr"/>
            <a:r>
              <a:rPr lang="fi-FI" sz="2400" dirty="0">
                <a:solidFill>
                  <a:schemeClr val="tx2"/>
                </a:solidFill>
                <a:latin typeface="Canela Medium" pitchFamily="2" charset="77"/>
              </a:rPr>
              <a:t>Lapsen Maailma</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000800" y="540709"/>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43 %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32 %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701643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a:extLst>
              <a:ext uri="{FF2B5EF4-FFF2-40B4-BE49-F238E27FC236}">
                <a16:creationId xmlns:a16="http://schemas.microsoft.com/office/drawing/2014/main" id="{AFC97970-C912-0A4D-952D-FD9574C5BA7E}"/>
              </a:ext>
            </a:extLst>
          </p:cNvPr>
          <p:cNvPicPr>
            <a:picLocks noChangeAspect="1"/>
          </p:cNvPicPr>
          <p:nvPr/>
        </p:nvPicPr>
        <p:blipFill rotWithShape="1">
          <a:blip r:embed="rId2"/>
          <a:srcRect l="2774" t="2477" r="1775" b="1905"/>
          <a:stretch/>
        </p:blipFill>
        <p:spPr>
          <a:xfrm>
            <a:off x="4009308" y="462818"/>
            <a:ext cx="4173383" cy="5968770"/>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Metsälehti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000800" y="482156"/>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65 %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51 %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31428202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0B079B0A-BB40-9E42-99CD-24A77C3F2C56}"/>
              </a:ext>
            </a:extLst>
          </p:cNvPr>
          <p:cNvPicPr>
            <a:picLocks noChangeAspect="1"/>
          </p:cNvPicPr>
          <p:nvPr/>
        </p:nvPicPr>
        <p:blipFill>
          <a:blip r:embed="rId2"/>
          <a:stretch>
            <a:fillRect/>
          </a:stretch>
        </p:blipFill>
        <p:spPr>
          <a:xfrm>
            <a:off x="4191201" y="426412"/>
            <a:ext cx="4341886" cy="5788015"/>
          </a:xfrm>
          <a:prstGeom prst="rect">
            <a:avLst/>
          </a:prstGeom>
          <a:ln>
            <a:solidFill>
              <a:schemeClr val="accent6">
                <a:lumMod val="20000"/>
                <a:lumOff val="80000"/>
              </a:schemeClr>
            </a:solidFill>
          </a:ln>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Opettaja</a:t>
            </a:r>
          </a:p>
        </p:txBody>
      </p:sp>
      <p:sp>
        <p:nvSpPr>
          <p:cNvPr id="12" name="TextBox 11">
            <a:extLst>
              <a:ext uri="{FF2B5EF4-FFF2-40B4-BE49-F238E27FC236}">
                <a16:creationId xmlns:a16="http://schemas.microsoft.com/office/drawing/2014/main" id="{BA59900D-2F07-874C-8656-F13FBF2935C8}"/>
              </a:ext>
            </a:extLst>
          </p:cNvPr>
          <p:cNvSpPr txBox="1"/>
          <p:nvPr/>
        </p:nvSpPr>
        <p:spPr>
          <a:xfrm>
            <a:off x="8070151" y="482156"/>
            <a:ext cx="3492708"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37 %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2176497" y="2721456"/>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2103508" y="3447203"/>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31 %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28962989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everal, crowd&#10;&#10;Description automatically generated">
            <a:extLst>
              <a:ext uri="{FF2B5EF4-FFF2-40B4-BE49-F238E27FC236}">
                <a16:creationId xmlns:a16="http://schemas.microsoft.com/office/drawing/2014/main" id="{F176316C-F048-E448-BFCE-E56F3DC4F7E3}"/>
              </a:ext>
            </a:extLst>
          </p:cNvPr>
          <p:cNvPicPr>
            <a:picLocks noChangeAspect="1"/>
          </p:cNvPicPr>
          <p:nvPr/>
        </p:nvPicPr>
        <p:blipFill>
          <a:blip r:embed="rId2"/>
          <a:stretch>
            <a:fillRect/>
          </a:stretch>
        </p:blipFill>
        <p:spPr>
          <a:xfrm>
            <a:off x="2877865" y="1110274"/>
            <a:ext cx="7036832" cy="5003969"/>
          </a:xfrm>
          <a:prstGeom prst="rect">
            <a:avLst/>
          </a:prstGeom>
        </p:spPr>
      </p:pic>
      <p:pic>
        <p:nvPicPr>
          <p:cNvPr id="10" name="Picture 9">
            <a:extLst>
              <a:ext uri="{FF2B5EF4-FFF2-40B4-BE49-F238E27FC236}">
                <a16:creationId xmlns:a16="http://schemas.microsoft.com/office/drawing/2014/main" id="{C330878C-4858-4D4A-A6F2-C3AE516CC8F5}"/>
              </a:ext>
            </a:extLst>
          </p:cNvPr>
          <p:cNvPicPr>
            <a:picLocks noChangeAspect="1"/>
          </p:cNvPicPr>
          <p:nvPr/>
        </p:nvPicPr>
        <p:blipFill rotWithShape="1">
          <a:blip r:embed="rId3"/>
          <a:srcRect l="49396" t="-842" b="16248"/>
          <a:stretch/>
        </p:blipFill>
        <p:spPr>
          <a:xfrm rot="5400000">
            <a:off x="617793" y="-617792"/>
            <a:ext cx="1672197" cy="2907783"/>
          </a:xfrm>
          <a:prstGeom prst="rect">
            <a:avLst/>
          </a:prstGeom>
        </p:spPr>
      </p:pic>
      <p:sp>
        <p:nvSpPr>
          <p:cNvPr id="3" name="TextBox 2">
            <a:extLst>
              <a:ext uri="{FF2B5EF4-FFF2-40B4-BE49-F238E27FC236}">
                <a16:creationId xmlns:a16="http://schemas.microsoft.com/office/drawing/2014/main" id="{EDA4412C-027F-0843-BAF3-78C8FF6AD048}"/>
              </a:ext>
            </a:extLst>
          </p:cNvPr>
          <p:cNvSpPr txBox="1"/>
          <p:nvPr/>
        </p:nvSpPr>
        <p:spPr>
          <a:xfrm>
            <a:off x="55511" y="432987"/>
            <a:ext cx="2328472" cy="461665"/>
          </a:xfrm>
          <a:prstGeom prst="rect">
            <a:avLst/>
          </a:prstGeom>
          <a:noFill/>
        </p:spPr>
        <p:txBody>
          <a:bodyPr wrap="square" rtlCol="0">
            <a:spAutoFit/>
          </a:bodyPr>
          <a:lstStyle/>
          <a:p>
            <a:pPr algn="ctr"/>
            <a:r>
              <a:rPr lang="fi-FI" sz="2400" dirty="0">
                <a:solidFill>
                  <a:schemeClr val="tx2"/>
                </a:solidFill>
                <a:latin typeface="Canela Medium" pitchFamily="2" charset="77"/>
              </a:rPr>
              <a:t>Pinni</a:t>
            </a:r>
          </a:p>
        </p:txBody>
      </p:sp>
      <p:sp>
        <p:nvSpPr>
          <p:cNvPr id="12" name="TextBox 11">
            <a:extLst>
              <a:ext uri="{FF2B5EF4-FFF2-40B4-BE49-F238E27FC236}">
                <a16:creationId xmlns:a16="http://schemas.microsoft.com/office/drawing/2014/main" id="{BA59900D-2F07-874C-8656-F13FBF2935C8}"/>
              </a:ext>
            </a:extLst>
          </p:cNvPr>
          <p:cNvSpPr txBox="1"/>
          <p:nvPr/>
        </p:nvSpPr>
        <p:spPr>
          <a:xfrm>
            <a:off x="9914697" y="1110274"/>
            <a:ext cx="2277303" cy="707886"/>
          </a:xfrm>
          <a:prstGeom prst="rect">
            <a:avLst/>
          </a:prstGeom>
          <a:noFill/>
        </p:spPr>
        <p:txBody>
          <a:bodyPr wrap="square" rtlCol="0">
            <a:spAutoFit/>
          </a:bodyPr>
          <a:lstStyle/>
          <a:p>
            <a:pPr algn="ctr"/>
            <a:r>
              <a:rPr lang="fi-FI" sz="2000" dirty="0">
                <a:solidFill>
                  <a:schemeClr val="tx2"/>
                </a:solidFill>
                <a:latin typeface="Neue Haas Unica W1G Medium" panose="020B0504030206020203" pitchFamily="34" charset="0"/>
              </a:rPr>
              <a:t>Huomioarvo </a:t>
            </a:r>
            <a:br>
              <a:rPr lang="fi-FI" sz="2000" dirty="0">
                <a:solidFill>
                  <a:schemeClr val="tx2"/>
                </a:solidFill>
                <a:latin typeface="Neue Haas Unica W1G Medium" panose="020B0504030206020203" pitchFamily="34" charset="0"/>
              </a:rPr>
            </a:br>
            <a:r>
              <a:rPr lang="fi-FI" sz="2000" dirty="0">
                <a:solidFill>
                  <a:schemeClr val="tx2"/>
                </a:solidFill>
                <a:latin typeface="Neue Haas Unica W1G Medium" panose="020B0504030206020203" pitchFamily="34" charset="0"/>
              </a:rPr>
              <a:t>57 % </a:t>
            </a:r>
          </a:p>
        </p:txBody>
      </p:sp>
      <p:pic>
        <p:nvPicPr>
          <p:cNvPr id="18" name="Picture 17">
            <a:extLst>
              <a:ext uri="{FF2B5EF4-FFF2-40B4-BE49-F238E27FC236}">
                <a16:creationId xmlns:a16="http://schemas.microsoft.com/office/drawing/2014/main" id="{04791B4D-E283-6245-A619-13C31C4F9B16}"/>
              </a:ext>
            </a:extLst>
          </p:cNvPr>
          <p:cNvPicPr>
            <a:picLocks noChangeAspect="1"/>
          </p:cNvPicPr>
          <p:nvPr userDrawn="1"/>
        </p:nvPicPr>
        <p:blipFill rotWithShape="1">
          <a:blip r:embed="rId4"/>
          <a:srcRect t="-243" r="36959" b="17402"/>
          <a:stretch/>
        </p:blipFill>
        <p:spPr>
          <a:xfrm rot="16200000">
            <a:off x="1184920" y="2643079"/>
            <a:ext cx="2398126" cy="2544102"/>
          </a:xfrm>
          <a:prstGeom prst="rect">
            <a:avLst/>
          </a:prstGeom>
        </p:spPr>
      </p:pic>
      <p:sp>
        <p:nvSpPr>
          <p:cNvPr id="13" name="TextBox 12">
            <a:extLst>
              <a:ext uri="{FF2B5EF4-FFF2-40B4-BE49-F238E27FC236}">
                <a16:creationId xmlns:a16="http://schemas.microsoft.com/office/drawing/2014/main" id="{8AB0F63C-21E7-124A-92C6-EE91586DCDC2}"/>
              </a:ext>
            </a:extLst>
          </p:cNvPr>
          <p:cNvSpPr txBox="1"/>
          <p:nvPr/>
        </p:nvSpPr>
        <p:spPr>
          <a:xfrm>
            <a:off x="1111931" y="3368826"/>
            <a:ext cx="2388401" cy="1092607"/>
          </a:xfrm>
          <a:prstGeom prst="rect">
            <a:avLst/>
          </a:prstGeom>
          <a:noFill/>
        </p:spPr>
        <p:txBody>
          <a:bodyPr wrap="square" rtlCol="0">
            <a:spAutoFit/>
          </a:bodyPr>
          <a:lstStyle/>
          <a:p>
            <a:pPr algn="ctr"/>
            <a:r>
              <a:rPr lang="fi-FI" sz="2500" dirty="0">
                <a:solidFill>
                  <a:schemeClr val="bg1"/>
                </a:solidFill>
                <a:latin typeface="Neue Haas Unica W1G Medium" panose="020B0504030206020203" pitchFamily="34" charset="0"/>
              </a:rPr>
              <a:t>51 % </a:t>
            </a:r>
            <a:br>
              <a:rPr lang="fi-FI" sz="2000" dirty="0">
                <a:solidFill>
                  <a:schemeClr val="bg1"/>
                </a:solidFill>
                <a:latin typeface="Neue Haas Unica W1G Medium" panose="020B0504030206020203" pitchFamily="34" charset="0"/>
              </a:rPr>
            </a:br>
            <a:r>
              <a:rPr lang="fi-FI" sz="2000" dirty="0">
                <a:solidFill>
                  <a:schemeClr val="bg1"/>
                </a:solidFill>
                <a:latin typeface="Neue Haas Unica W1G Medium" panose="020B0504030206020203" pitchFamily="34" charset="0"/>
              </a:rPr>
              <a:t>piti mainosta parhaana</a:t>
            </a:r>
          </a:p>
        </p:txBody>
      </p:sp>
    </p:spTree>
    <p:extLst>
      <p:ext uri="{BB962C8B-B14F-4D97-AF65-F5344CB8AC3E}">
        <p14:creationId xmlns:p14="http://schemas.microsoft.com/office/powerpoint/2010/main" val="3864505450"/>
      </p:ext>
    </p:extLst>
  </p:cSld>
  <p:clrMapOvr>
    <a:masterClrMapping/>
  </p:clrMapOvr>
</p:sld>
</file>

<file path=ppt/theme/theme1.xml><?xml version="1.0" encoding="utf-8"?>
<a:theme xmlns:a="http://schemas.openxmlformats.org/drawingml/2006/main" name="Aikakausmedia-ADAM-2020">
  <a:themeElements>
    <a:clrScheme name="Custom 8">
      <a:dk1>
        <a:srgbClr val="002649"/>
      </a:dk1>
      <a:lt1>
        <a:srgbClr val="FFFFFF"/>
      </a:lt1>
      <a:dk2>
        <a:srgbClr val="002548"/>
      </a:dk2>
      <a:lt2>
        <a:srgbClr val="FEFCFF"/>
      </a:lt2>
      <a:accent1>
        <a:srgbClr val="FF6363"/>
      </a:accent1>
      <a:accent2>
        <a:srgbClr val="002548"/>
      </a:accent2>
      <a:accent3>
        <a:srgbClr val="F3CF67"/>
      </a:accent3>
      <a:accent4>
        <a:srgbClr val="9CFFF7"/>
      </a:accent4>
      <a:accent5>
        <a:srgbClr val="FFE0E0"/>
      </a:accent5>
      <a:accent6>
        <a:srgbClr val="B2B2B2"/>
      </a:accent6>
      <a:hlink>
        <a:srgbClr val="FF6464"/>
      </a:hlink>
      <a:folHlink>
        <a:srgbClr val="FF64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Neue Haas Unica W1G" panose="020B0504030206020203" pitchFamily="34" charset="0"/>
          </a:defRPr>
        </a:defPPr>
      </a:lstStyle>
    </a:txDef>
  </a:objectDefaults>
  <a:extraClrSchemeLst/>
  <a:extLst>
    <a:ext uri="{05A4C25C-085E-4340-85A3-A5531E510DB2}">
      <thm15:themeFamily xmlns:thm15="http://schemas.microsoft.com/office/thememl/2012/main" name="Aikakausmedia-ADAM-presepohja" id="{F7D3A7D6-CF6C-5341-9B6C-E716D49BDB7D}" vid="{C3A659DE-C3EF-A042-87E7-91673DF1B7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E45A82E613354D80BD012A097615F3" ma:contentTypeVersion="6" ma:contentTypeDescription="Create a new document." ma:contentTypeScope="" ma:versionID="43f4b67d881b59612cc3e6cb35b58f77">
  <xsd:schema xmlns:xsd="http://www.w3.org/2001/XMLSchema" xmlns:xs="http://www.w3.org/2001/XMLSchema" xmlns:p="http://schemas.microsoft.com/office/2006/metadata/properties" xmlns:ns2="767ec93f-5e29-40ad-8cce-e2f0684021be" targetNamespace="http://schemas.microsoft.com/office/2006/metadata/properties" ma:root="true" ma:fieldsID="a38773aaaa4e3b2e70143879d7eb05da" ns2:_="">
    <xsd:import namespace="767ec93f-5e29-40ad-8cce-e2f0684021b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7ec93f-5e29-40ad-8cce-e2f068402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7A034B-F67A-4659-809F-A188054B59A0}">
  <ds:schemaRefs>
    <ds:schemaRef ds:uri="http://schemas.microsoft.com/sharepoint/v3/contenttype/forms"/>
  </ds:schemaRefs>
</ds:datastoreItem>
</file>

<file path=customXml/itemProps2.xml><?xml version="1.0" encoding="utf-8"?>
<ds:datastoreItem xmlns:ds="http://schemas.openxmlformats.org/officeDocument/2006/customXml" ds:itemID="{F07706A3-69F2-45BA-8199-A07451DC586F}">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767ec93f-5e29-40ad-8cce-e2f0684021be"/>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00DE1345-852B-4543-8B82-CC51D78C4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7ec93f-5e29-40ad-8cce-e2f0684021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Aikakausmedia-ADAM-presepohja</Template>
  <TotalTime>46105</TotalTime>
  <Words>4467</Words>
  <Application>Microsoft Macintosh PowerPoint</Application>
  <PresentationFormat>Widescreen</PresentationFormat>
  <Paragraphs>680</Paragraphs>
  <Slides>115</Slides>
  <Notes>72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115</vt:i4>
      </vt:variant>
    </vt:vector>
  </HeadingPairs>
  <TitlesOfParts>
    <vt:vector size="124" baseType="lpstr">
      <vt:lpstr>Neue Haas Unica W1G Light</vt:lpstr>
      <vt:lpstr>Clattering</vt:lpstr>
      <vt:lpstr>Neue Haas Unica W1G Heavy</vt:lpstr>
      <vt:lpstr>Neue Haas Unica W1G</vt:lpstr>
      <vt:lpstr>Calibri</vt:lpstr>
      <vt:lpstr>Arial</vt:lpstr>
      <vt:lpstr>Neue Haas Unica W1G Medium</vt:lpstr>
      <vt:lpstr>Canela Medium</vt:lpstr>
      <vt:lpstr>Aikakausmedia-ADAM-2020</vt:lpstr>
      <vt:lpstr>PowerPoint Presentation</vt:lpstr>
      <vt:lpstr>Taustaa</vt:lpstr>
      <vt:lpstr>PowerPoint Presentation</vt:lpstr>
      <vt:lpstr>PowerPoint Presentation</vt:lpstr>
      <vt:lpstr>PowerPoint Presentation</vt:lpstr>
      <vt:lpstr>PowerPoint Presentation</vt:lpstr>
      <vt:lpstr>PowerPoint Presentation</vt:lpstr>
      <vt:lpstr>Sisältö</vt:lpstr>
      <vt:lpstr>1.  Tietoa tutkimuksesta</vt:lpstr>
      <vt:lpstr>20 tutkittua ammatti- ja järjestömediaa</vt:lpstr>
      <vt:lpstr>Tutkitut mediat</vt:lpstr>
      <vt:lpstr>PowerPoint Presentation</vt:lpstr>
      <vt:lpstr>PowerPoint Presentation</vt:lpstr>
      <vt:lpstr>Tutkittujen ammatti- ja järjestömedioiden lukijat ovat…</vt:lpstr>
      <vt:lpstr>2.  Lukeminen</vt:lpstr>
      <vt:lpstr>Valtaosa lukijoista lukee jokaisen ilmestyvän numeron</vt:lpstr>
      <vt:lpstr>Yhden numeron keskimääräinen lukuaika on 39 minuuttia</vt:lpstr>
      <vt:lpstr>Lukuminuutit iän ja sukupuolen mukaan</vt:lpstr>
      <vt:lpstr>Kuinka moni muu sinun lisäksesi lukee lehden kutakin numeroa?</vt:lpstr>
      <vt:lpstr>Lehteen tartutaan tyypillisesti useammin kuin kerran</vt:lpstr>
      <vt:lpstr>Ammatti- ja järjestömedioiden lukijasuhteet ovat pitkiä</vt:lpstr>
      <vt:lpstr>Miten korona-aika on vaikuttanut kohdallasi tämän lehden lukemiseen?</vt:lpstr>
      <vt:lpstr>Syitä, miksi on lukenut korona-aikana enemmän</vt:lpstr>
      <vt:lpstr>Syitä, miksi on lukenut korona-aikana enemmän</vt:lpstr>
      <vt:lpstr>Syitä, miksi on lukenut korona-aikana enemmän</vt:lpstr>
      <vt:lpstr>Lukemisen tunnusluvut</vt:lpstr>
      <vt:lpstr>3. Lukijasuhde</vt:lpstr>
      <vt:lpstr>Suomalaisista…</vt:lpstr>
      <vt:lpstr>Suomalaiset aikakauslehdet ovat laadukkaita</vt:lpstr>
      <vt:lpstr>Alan erikoislehdestä saan tietoa harrastuksistani ja mielenkiinnon kohteistani</vt:lpstr>
      <vt:lpstr>Ammattilehden avulla pysyn ajan tasalla ammatillisista asioista</vt:lpstr>
      <vt:lpstr>Mistä lukisit mieluiten tämän lehden edustaman alan tai järjestön uutisia ja juttuja (valitse tärkein)?</vt:lpstr>
      <vt:lpstr>Mistä lukisit mieluiten tämän lehden edustaman alan ja järjestön uutisia ja juttuja (valitse tärkein)? </vt:lpstr>
      <vt:lpstr>Mistä lukisit mieluiten tämän lehden edustaman alan ja järjestön uutisia ja juttuja (valitse tärkein)? Alle 20-vuotiaat</vt:lpstr>
      <vt:lpstr>Mistä lukisit mieluiten tämän lehden edustaman alan ja järjestön uutisia ja juttuja (valitse tärkein)? 20-29-vuotiaat</vt:lpstr>
      <vt:lpstr>Mistä lukisit mieluiten tämän lehden edustaman alan ja järjestön uutisia ja juttuja (valitse tärkein)? 30-39-vuotiaat</vt:lpstr>
      <vt:lpstr>Mistä lukisit mieluiten tämän lehden edustaman alan ja järjestön uutisia ja juttuja (valitse tärkein)? 40-49-vuotiaat</vt:lpstr>
      <vt:lpstr>Mistä lukisit mieluiten tämän lehden edustaman alan ja järjestön uutisia ja juttuja (valitse tärkein)? 50-64-vuotiaat</vt:lpstr>
      <vt:lpstr>Mistä lukisit mieluiten tämän lehden edustaman alan ja järjestön uutisia ja juttuja (valitse tärkein)? 65+ vuotiaat</vt:lpstr>
      <vt:lpstr>Mistä lukisit mieluiten tämän lehden edustaman alan ja järjestön uutisia ja juttuja (valitse tärkein)? Naiset</vt:lpstr>
      <vt:lpstr>Mistä lukisit mieluiten tämän lehden edustaman alan ja järjestön uutisia ja juttuja (valitse tärkein)? Miehet</vt:lpstr>
      <vt:lpstr>Mihin tämä lehti tulee sinulle?</vt:lpstr>
      <vt:lpstr>Ilmestyykö lehti mielestäsi…</vt:lpstr>
      <vt:lpstr>Kuinka usein käyt tämän lehden verkkosivuilla?</vt:lpstr>
      <vt:lpstr>Facebook on sekä seuratuin että lehtien eniten käyttämä somekanava</vt:lpstr>
      <vt:lpstr>Tämän tutkimuksen lehtien käyttämät somekanavat</vt:lpstr>
      <vt:lpstr>Ammatti- ja järjestömedioilla on somessa yhteensä 672 437 seuraajaa</vt:lpstr>
      <vt:lpstr>Suurimmat  ammatti- ja järjestömediat  somessa / toukokuu 2021</vt:lpstr>
      <vt:lpstr>Suurimmat järjestömediat somessa / toukokuu 2021</vt:lpstr>
      <vt:lpstr>Ammatti- ja järjestölehtiin suhtaudutaan erittäin positiivisesti</vt:lpstr>
      <vt:lpstr>Miten tämä lehti on vaikuttanut käsitykseesi lehden edustamasta  alasta / järjestöstä / julkaisijasta*</vt:lpstr>
      <vt:lpstr>Lehden vaikutuksia käsitykseen julkaisijasta</vt:lpstr>
      <vt:lpstr>Lehden vaikutuksia käsitykseen julkaisijasta</vt:lpstr>
      <vt:lpstr>Lehden vaikutuksia käsitykseen alasta</vt:lpstr>
      <vt:lpstr>Kuinka tärkeäksi koet tämän lehden?</vt:lpstr>
      <vt:lpstr>Lehden tärkeydestä</vt:lpstr>
      <vt:lpstr>Lehden tärkeydestä</vt:lpstr>
      <vt:lpstr>Lehden tärkeydestä</vt:lpstr>
      <vt:lpstr>Lehden tärkeydestä</vt:lpstr>
      <vt:lpstr>Lehden tärkeydestä</vt:lpstr>
      <vt:lpstr>Lehden tärkeydestä</vt:lpstr>
      <vt:lpstr>Lehden tärkeydestä</vt:lpstr>
      <vt:lpstr>Lehden vaikutukset</vt:lpstr>
      <vt:lpstr>Lehden vaikutukset</vt:lpstr>
      <vt:lpstr>Lehden vaikutukset</vt:lpstr>
      <vt:lpstr>Lehden vaikutukset</vt:lpstr>
      <vt:lpstr>Lehden vaikutukset</vt:lpstr>
      <vt:lpstr>Ammatti- ja järjestömedioiden lukijat ovat varsin tyytyväisiä lehteensä</vt:lpstr>
      <vt:lpstr>Ulkoasu ja visuaalisuus iän ja sukupuolen mukaan  (Arviointi asteikolla 4 – 10)</vt:lpstr>
      <vt:lpstr>Sisällön kiinnostavuus iän ja  sukupuolen mukaan  (Arviointi asteikolla 4 – 10)</vt:lpstr>
      <vt:lpstr>Kokonaisarvosana lehdelle  iän ja sukupuolen mukaan  (Arviointi asteikolla 4 – 10)</vt:lpstr>
      <vt:lpstr>Lukijasuhteen olennaiset</vt:lpstr>
      <vt:lpstr>4. Tutkitut jutut</vt:lpstr>
      <vt:lpstr>PowerPoint Presentation</vt:lpstr>
      <vt:lpstr>Arvioidut jutut luettiin pääasiassa painetusta lehdestä</vt:lpstr>
      <vt:lpstr>PowerPoint Presentation</vt:lpstr>
      <vt:lpstr>Kuinka tarkasti luit parhaaksi valitsemasi jutun? </vt:lpstr>
      <vt:lpstr>Miten tämä juttu vaikutti käsitykseesi tästä lehdestä?</vt:lpstr>
      <vt:lpstr>Juttujen arvosanat (arviointi asteikolla 4–10)</vt:lpstr>
      <vt:lpstr>Juttujen arvosanat (arviointi asteikolla 4–10)</vt:lpstr>
      <vt:lpstr>Tutkitut jutut lukuina</vt:lpstr>
      <vt:lpstr>5. Mainonta</vt:lpstr>
      <vt:lpstr>Mainosten huomioarvo oli keskimäärin 39 % </vt:lpstr>
      <vt:lpstr>Mainoksen sijainti lehdessä ei ratkaise huomioarvoa</vt:lpstr>
      <vt:lpstr>Kuinka tarkasti luit/huomioit tämän parhaaksi valitsemasi mainoksen?</vt:lpstr>
      <vt:lpstr>Mainokset saavat hakemaan lisätietoa netistä ja lisäävät ostoharkintaa</vt:lpstr>
      <vt:lpstr>Huomatuimmat ja parhaaksi arvioidut mainokset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Huomioita mainonnasta</vt:lpstr>
      <vt:lpstr>6. Lukijoiden taustatiedot</vt:lpstr>
      <vt:lpstr>Vastaajat ovat pääasiassa työikäisiä naisia ja miehiä</vt:lpstr>
      <vt:lpstr>Useimmiten vastaajat työskentelevät asiantuntijoina tai toimihenkilöinä </vt:lpstr>
      <vt:lpstr>38 % osallistuu yrityksen hankintapäätöksiin</vt:lpstr>
      <vt:lpstr>Lukijat ovat korkeasti koulutettuja</vt:lpstr>
      <vt:lpstr>Vastaajat asuvat pääasiassa suurissa kaupungeissa</vt:lpstr>
      <vt:lpstr>68 % asuu aikuistaloudessa</vt:lpstr>
      <vt:lpstr>Hyvin toimeentulevia – 37 % vastaajasta talouden  vuotuiset bruttotulot ylittävät 75 000 €</vt:lpstr>
      <vt:lpstr>7. Yhteenveto</vt:lpstr>
      <vt:lpstr>Yhteenveto</vt:lpstr>
      <vt:lpstr>Kiitos!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Jukka Helske</dc:creator>
  <cp:lastModifiedBy>Outi Itävuo</cp:lastModifiedBy>
  <cp:revision>553</cp:revision>
  <dcterms:created xsi:type="dcterms:W3CDTF">2021-01-07T14:59:34Z</dcterms:created>
  <dcterms:modified xsi:type="dcterms:W3CDTF">2021-06-08T04:35:46Z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0x010100E8E45A82E613354D80BD012A097615F3</vt:lpwstr>
  </property>
</Properties>
</file>