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4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5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3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6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30" r:id="rId4"/>
  </p:sldMasterIdLst>
  <p:notesMasterIdLst>
    <p:notesMasterId r:id="rId55"/>
  </p:notesMasterIdLst>
  <p:handoutMasterIdLst>
    <p:handoutMasterId r:id="rId56"/>
  </p:handoutMasterIdLst>
  <p:sldIdLst>
    <p:sldId id="256" r:id="rId5"/>
    <p:sldId id="258" r:id="rId6"/>
    <p:sldId id="309" r:id="rId7"/>
    <p:sldId id="1129" r:id="rId8"/>
    <p:sldId id="1130" r:id="rId9"/>
    <p:sldId id="287" r:id="rId10"/>
    <p:sldId id="1131" r:id="rId11"/>
    <p:sldId id="1134" r:id="rId12"/>
    <p:sldId id="1143" r:id="rId13"/>
    <p:sldId id="1142" r:id="rId14"/>
    <p:sldId id="1146" r:id="rId15"/>
    <p:sldId id="1147" r:id="rId16"/>
    <p:sldId id="1145" r:id="rId17"/>
    <p:sldId id="1144" r:id="rId18"/>
    <p:sldId id="1150" r:id="rId19"/>
    <p:sldId id="1148" r:id="rId20"/>
    <p:sldId id="1149" r:id="rId21"/>
    <p:sldId id="1151" r:id="rId22"/>
    <p:sldId id="1152" r:id="rId23"/>
    <p:sldId id="1153" r:id="rId24"/>
    <p:sldId id="1154" r:id="rId25"/>
    <p:sldId id="1155" r:id="rId26"/>
    <p:sldId id="1156" r:id="rId27"/>
    <p:sldId id="1157" r:id="rId28"/>
    <p:sldId id="1158" r:id="rId29"/>
    <p:sldId id="1159" r:id="rId30"/>
    <p:sldId id="1160" r:id="rId31"/>
    <p:sldId id="1161" r:id="rId32"/>
    <p:sldId id="1162" r:id="rId33"/>
    <p:sldId id="1163" r:id="rId34"/>
    <p:sldId id="1164" r:id="rId35"/>
    <p:sldId id="1165" r:id="rId36"/>
    <p:sldId id="1166" r:id="rId37"/>
    <p:sldId id="1167" r:id="rId38"/>
    <p:sldId id="1168" r:id="rId39"/>
    <p:sldId id="1169" r:id="rId40"/>
    <p:sldId id="1170" r:id="rId41"/>
    <p:sldId id="1171" r:id="rId42"/>
    <p:sldId id="1172" r:id="rId43"/>
    <p:sldId id="1173" r:id="rId44"/>
    <p:sldId id="1135" r:id="rId45"/>
    <p:sldId id="1136" r:id="rId46"/>
    <p:sldId id="1137" r:id="rId47"/>
    <p:sldId id="1174" r:id="rId48"/>
    <p:sldId id="1140" r:id="rId49"/>
    <p:sldId id="1138" r:id="rId50"/>
    <p:sldId id="1141" r:id="rId51"/>
    <p:sldId id="1175" r:id="rId52"/>
    <p:sldId id="1176" r:id="rId53"/>
    <p:sldId id="325" r:id="rId54"/>
  </p:sldIdLst>
  <p:sldSz cx="12192000" cy="6858000"/>
  <p:notesSz cx="6858000" cy="9144000"/>
  <p:embeddedFontLs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Canela Medium" pitchFamily="2" charset="77"/>
      <p:regular r:id="rId61"/>
    </p:embeddedFont>
    <p:embeddedFont>
      <p:font typeface="Clattering" pitchFamily="2" charset="0"/>
      <p:regular r:id="rId62"/>
    </p:embeddedFont>
    <p:embeddedFont>
      <p:font typeface="Neue Haas Unica W1G" panose="020B0504030206020203" pitchFamily="34" charset="0"/>
      <p:regular r:id="rId63"/>
      <p:bold r:id="rId64"/>
      <p:italic r:id="rId65"/>
      <p:boldItalic r:id="rId66"/>
    </p:embeddedFont>
    <p:embeddedFont>
      <p:font typeface="Neue Haas Unica W1G Light" panose="020B0404030206020203" pitchFamily="34" charset="0"/>
      <p:regular r:id="rId67"/>
      <p:italic r:id="rId68"/>
    </p:embeddedFont>
    <p:embeddedFont>
      <p:font typeface="Neue Haas Unica W1G Medium" panose="020B0504030206020203" pitchFamily="34" charset="0"/>
      <p:regular r:id="rId69"/>
      <p:italic r:id="rId70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CF67"/>
    <a:srgbClr val="9CFFF8"/>
    <a:srgbClr val="FFE0E0"/>
    <a:srgbClr val="F5F4F7"/>
    <a:srgbClr val="FEE0E1"/>
    <a:srgbClr val="002649"/>
    <a:srgbClr val="FF6464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18"/>
    <p:restoredTop sz="96327"/>
  </p:normalViewPr>
  <p:slideViewPr>
    <p:cSldViewPr snapToGrid="0" snapToObjects="1">
      <p:cViewPr varScale="1">
        <p:scale>
          <a:sx n="96" d="100"/>
          <a:sy n="96" d="100"/>
        </p:scale>
        <p:origin x="184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font" Target="fonts/font5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1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3223068930340123"/>
          <c:y val="1.2341723304572689E-3"/>
          <c:w val="0.41572854610895177"/>
          <c:h val="0.915828804862010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A5-3943-9F14-52B52228529C}"/>
              </c:ext>
            </c:extLst>
          </c:dPt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A5-3943-9F14-52B52228529C}"/>
              </c:ext>
            </c:extLst>
          </c:dPt>
          <c:dPt>
            <c:idx val="2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A5-3943-9F14-52B52228529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rtl="0">
                  <a:defRPr sz="1600" b="1" i="0" u="none" strike="noStrike" kern="1200" baseline="0">
                    <a:solidFill>
                      <a:srgbClr val="002649"/>
                    </a:solidFill>
                    <a:latin typeface="Neue Haas Unica W1G" panose="020B08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 trust the product recommendations of bloggers and YouTubers</c:v>
                </c:pt>
                <c:pt idx="1">
                  <c:v>Finnish magazines offer reliable product recommendations</c:v>
                </c:pt>
                <c:pt idx="2">
                  <c:v>Finnish magazines offer reliable comparisons and tests</c:v>
                </c:pt>
                <c:pt idx="3">
                  <c:v>Finnish magazines are of high quality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</c:v>
                </c:pt>
                <c:pt idx="1">
                  <c:v>64</c:v>
                </c:pt>
                <c:pt idx="2">
                  <c:v>69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A5-3943-9F14-52B5222852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inMax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rgbClr val="002649"/>
                </a:solidFill>
                <a:latin typeface="Neue Haas Unica W1G" panose="020B08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 rtl="0">
        <a:defRPr sz="1200"/>
      </a:pPr>
      <a:endParaRPr lang="en-FI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3223068930340123"/>
          <c:y val="1.2341723304572689E-3"/>
          <c:w val="0.41572854610895177"/>
          <c:h val="0.915828804862010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A5-3943-9F14-52B52228529C}"/>
              </c:ext>
            </c:extLst>
          </c:dPt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A5-3943-9F14-52B52228529C}"/>
              </c:ext>
            </c:extLst>
          </c:dPt>
          <c:dPt>
            <c:idx val="2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A5-3943-9F14-52B52228529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rtl="0">
                  <a:defRPr sz="1600" b="1" i="0" u="none" strike="noStrike" kern="1200" baseline="0">
                    <a:solidFill>
                      <a:srgbClr val="002649"/>
                    </a:solidFill>
                    <a:latin typeface="Neue Haas Unica W1G" panose="020B08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I follow magazines that are important to me in social media</c:v>
                </c:pt>
                <c:pt idx="1">
                  <c:v>I read magazines that are important to me from cover to cover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34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A5-3943-9F14-52B5222852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inMax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rgbClr val="002649"/>
                </a:solidFill>
                <a:latin typeface="Neue Haas Unica W1G" panose="020B08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 rtl="0">
        <a:defRPr sz="1200"/>
      </a:pPr>
      <a:endParaRPr lang="en-FI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7334536537664"/>
          <c:y val="0.10759733663865541"/>
          <c:w val="0.7857554464513935"/>
          <c:h val="0.7327307979923181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rtl="0">
                  <a:defRPr sz="16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32</c:v>
                </c:pt>
                <c:pt idx="1">
                  <c:v>44</c:v>
                </c:pt>
                <c:pt idx="2">
                  <c:v>57</c:v>
                </c:pt>
                <c:pt idx="3">
                  <c:v>58</c:v>
                </c:pt>
                <c:pt idx="4">
                  <c:v>61</c:v>
                </c:pt>
                <c:pt idx="5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3E-054B-AFAD-76DF8E6B6F0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55-47DA-A05C-1299A87DB0E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55-47DA-A05C-1299A87DB0E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55-47DA-A05C-1299A87DB0E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Column4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Taul1!$F$2:$F$7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355-47DA-A05C-1299A87DB0E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Column5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Taul1!$G$2:$G$7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55-47DA-A05C-1299A87DB0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53832895"/>
        <c:axId val="1119961391"/>
      </c:lineChart>
      <c:catAx>
        <c:axId val="95383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119961391"/>
        <c:crosses val="autoZero"/>
        <c:auto val="1"/>
        <c:lblAlgn val="ctr"/>
        <c:lblOffset val="100"/>
        <c:noMultiLvlLbl val="0"/>
      </c:catAx>
      <c:valAx>
        <c:axId val="1119961391"/>
        <c:scaling>
          <c:orientation val="minMax"/>
          <c:max val="100"/>
        </c:scaling>
        <c:delete val="1"/>
        <c:axPos val="l"/>
        <c:majorGridlines>
          <c:spPr>
            <a:ln w="12700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38328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88000"/>
      </a:schemeClr>
    </a:solidFill>
    <a:ln>
      <a:noFill/>
    </a:ln>
    <a:effectLst/>
  </c:spPr>
  <c:txPr>
    <a:bodyPr/>
    <a:lstStyle/>
    <a:p>
      <a:pPr rtl="0">
        <a:defRPr>
          <a:latin typeface="Neue Haas Unica W1G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7334536537664"/>
          <c:y val="0.10759733663865541"/>
          <c:w val="0.7857554464513935"/>
          <c:h val="0.7327307979923181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rtl="0">
                  <a:defRPr sz="16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34</c:v>
                </c:pt>
                <c:pt idx="1">
                  <c:v>34</c:v>
                </c:pt>
                <c:pt idx="2">
                  <c:v>38</c:v>
                </c:pt>
                <c:pt idx="3">
                  <c:v>36</c:v>
                </c:pt>
                <c:pt idx="4">
                  <c:v>28</c:v>
                </c:pt>
                <c:pt idx="5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3E-054B-AFAD-76DF8E6B6F0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55-47DA-A05C-1299A87DB0E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55-47DA-A05C-1299A87DB0E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55-47DA-A05C-1299A87DB0E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Column4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Taul1!$F$2:$F$7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355-47DA-A05C-1299A87DB0E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Column5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Taul1!$G$2:$G$7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55-47DA-A05C-1299A87DB0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53832895"/>
        <c:axId val="1119961391"/>
      </c:lineChart>
      <c:catAx>
        <c:axId val="95383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119961391"/>
        <c:crosses val="autoZero"/>
        <c:auto val="1"/>
        <c:lblAlgn val="ctr"/>
        <c:lblOffset val="100"/>
        <c:noMultiLvlLbl val="0"/>
      </c:catAx>
      <c:valAx>
        <c:axId val="1119961391"/>
        <c:scaling>
          <c:orientation val="minMax"/>
          <c:max val="100"/>
        </c:scaling>
        <c:delete val="1"/>
        <c:axPos val="l"/>
        <c:majorGridlines>
          <c:spPr>
            <a:ln w="12700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38328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88000"/>
      </a:schemeClr>
    </a:solidFill>
    <a:ln>
      <a:noFill/>
    </a:ln>
    <a:effectLst/>
  </c:spPr>
  <c:txPr>
    <a:bodyPr/>
    <a:lstStyle/>
    <a:p>
      <a:pPr rtl="0">
        <a:defRPr>
          <a:latin typeface="Neue Haas Unica W1G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3223068930340123"/>
          <c:y val="1.2341723304572689E-3"/>
          <c:w val="0.41572854610895177"/>
          <c:h val="0.915828804862010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A5-3943-9F14-52B52228529C}"/>
              </c:ext>
            </c:extLst>
          </c:dPt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A5-3943-9F14-52B52228529C}"/>
              </c:ext>
            </c:extLst>
          </c:dPt>
          <c:dPt>
            <c:idx val="2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A5-3943-9F14-52B52228529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rtl="0">
                  <a:defRPr sz="1600" b="1" i="0" u="none" strike="noStrike" kern="1200" baseline="0">
                    <a:solidFill>
                      <a:srgbClr val="002649"/>
                    </a:solidFill>
                    <a:latin typeface="Neue Haas Unica W1G" panose="020B08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Advertisements are part of a magazine's content</c:v>
                </c:pt>
                <c:pt idx="1">
                  <c:v>Advertising in magazines makes new products and services familiar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62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A5-3943-9F14-52B5222852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inMax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rgbClr val="002649"/>
                </a:solidFill>
                <a:latin typeface="Neue Haas Unica W1G" panose="020B08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 rtl="0">
        <a:defRPr sz="1200"/>
      </a:pPr>
      <a:endParaRPr lang="en-FI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7334536537664"/>
          <c:y val="0.10759733663865541"/>
          <c:w val="0.7857554464513935"/>
          <c:h val="0.7327307979923181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rtl="0">
                  <a:defRPr sz="16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59</c:v>
                </c:pt>
                <c:pt idx="1">
                  <c:v>64</c:v>
                </c:pt>
                <c:pt idx="2">
                  <c:v>70</c:v>
                </c:pt>
                <c:pt idx="3">
                  <c:v>70</c:v>
                </c:pt>
                <c:pt idx="4">
                  <c:v>70</c:v>
                </c:pt>
                <c:pt idx="5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3E-054B-AFAD-76DF8E6B6F0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55-47DA-A05C-1299A87DB0E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55-47DA-A05C-1299A87DB0E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55-47DA-A05C-1299A87DB0E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Column4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Taul1!$F$2:$F$7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355-47DA-A05C-1299A87DB0E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Column5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Taul1!$G$2:$G$7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55-47DA-A05C-1299A87DB0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53832895"/>
        <c:axId val="1119961391"/>
      </c:lineChart>
      <c:catAx>
        <c:axId val="95383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119961391"/>
        <c:crosses val="autoZero"/>
        <c:auto val="1"/>
        <c:lblAlgn val="ctr"/>
        <c:lblOffset val="100"/>
        <c:noMultiLvlLbl val="0"/>
      </c:catAx>
      <c:valAx>
        <c:axId val="1119961391"/>
        <c:scaling>
          <c:orientation val="minMax"/>
          <c:max val="100"/>
        </c:scaling>
        <c:delete val="1"/>
        <c:axPos val="l"/>
        <c:majorGridlines>
          <c:spPr>
            <a:ln w="12700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38328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88000"/>
      </a:schemeClr>
    </a:solidFill>
    <a:ln>
      <a:noFill/>
    </a:ln>
    <a:effectLst/>
  </c:spPr>
  <c:txPr>
    <a:bodyPr/>
    <a:lstStyle/>
    <a:p>
      <a:pPr rtl="0">
        <a:defRPr>
          <a:latin typeface="Neue Haas Unica W1G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7334536537664"/>
          <c:y val="0.10759733663865541"/>
          <c:w val="0.7857554464513935"/>
          <c:h val="0.7327307979923181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rtl="0">
                  <a:defRPr sz="16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57</c:v>
                </c:pt>
                <c:pt idx="1">
                  <c:v>65</c:v>
                </c:pt>
                <c:pt idx="2">
                  <c:v>70</c:v>
                </c:pt>
                <c:pt idx="3">
                  <c:v>63</c:v>
                </c:pt>
                <c:pt idx="4">
                  <c:v>64</c:v>
                </c:pt>
                <c:pt idx="5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3E-054B-AFAD-76DF8E6B6F0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55-47DA-A05C-1299A87DB0E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55-47DA-A05C-1299A87DB0E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55-47DA-A05C-1299A87DB0E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Column4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Taul1!$F$2:$F$7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355-47DA-A05C-1299A87DB0E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Column5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Taul1!$G$2:$G$7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55-47DA-A05C-1299A87DB0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53832895"/>
        <c:axId val="1119961391"/>
      </c:lineChart>
      <c:catAx>
        <c:axId val="95383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119961391"/>
        <c:crosses val="autoZero"/>
        <c:auto val="1"/>
        <c:lblAlgn val="ctr"/>
        <c:lblOffset val="100"/>
        <c:noMultiLvlLbl val="0"/>
      </c:catAx>
      <c:valAx>
        <c:axId val="1119961391"/>
        <c:scaling>
          <c:orientation val="minMax"/>
          <c:max val="100"/>
        </c:scaling>
        <c:delete val="1"/>
        <c:axPos val="l"/>
        <c:majorGridlines>
          <c:spPr>
            <a:ln w="12700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38328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88000"/>
      </a:schemeClr>
    </a:solidFill>
    <a:ln>
      <a:noFill/>
    </a:ln>
    <a:effectLst/>
  </c:spPr>
  <c:txPr>
    <a:bodyPr/>
    <a:lstStyle/>
    <a:p>
      <a:pPr rtl="0">
        <a:defRPr>
          <a:latin typeface="Neue Haas Unica W1G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3223068930340123"/>
          <c:y val="1.2341723304572689E-3"/>
          <c:w val="0.41572854610895177"/>
          <c:h val="0.915828804862010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A5-3943-9F14-52B52228529C}"/>
              </c:ext>
            </c:extLst>
          </c:dPt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A5-3943-9F14-52B52228529C}"/>
              </c:ext>
            </c:extLst>
          </c:dPt>
          <c:dPt>
            <c:idx val="2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A5-3943-9F14-52B52228529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rtl="0">
                  <a:defRPr sz="1600" b="1" i="0" u="none" strike="noStrike" kern="1200" baseline="0">
                    <a:solidFill>
                      <a:srgbClr val="002649"/>
                    </a:solidFill>
                    <a:latin typeface="Neue Haas Unica W1G" panose="020B08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 try product samples in magazines (e.g., food or cosmetics)</c:v>
                </c:pt>
                <c:pt idx="1">
                  <c:v>I have purchased products based on ads I have seen in a magazine</c:v>
                </c:pt>
                <c:pt idx="2">
                  <c:v>I have sought more information about a product advertised in the magazine, for example, online</c:v>
                </c:pt>
                <c:pt idx="3">
                  <c:v>I try out tips or guidelines (e.g., recipes) in magazine ads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39</c:v>
                </c:pt>
                <c:pt idx="1">
                  <c:v>44</c:v>
                </c:pt>
                <c:pt idx="2">
                  <c:v>51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A5-3943-9F14-52B5222852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inMax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rgbClr val="002649"/>
                </a:solidFill>
                <a:latin typeface="Neue Haas Unica W1G" panose="020B08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 rtl="0">
        <a:defRPr sz="1200"/>
      </a:pPr>
      <a:endParaRPr lang="en-FI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7334536537664"/>
          <c:y val="0.10759733663865541"/>
          <c:w val="0.7857554464513935"/>
          <c:h val="0.7327307979923181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rtl="0">
                  <a:defRPr sz="16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54</c:v>
                </c:pt>
                <c:pt idx="1">
                  <c:v>59</c:v>
                </c:pt>
                <c:pt idx="2">
                  <c:v>67</c:v>
                </c:pt>
                <c:pt idx="3">
                  <c:v>65</c:v>
                </c:pt>
                <c:pt idx="4">
                  <c:v>61</c:v>
                </c:pt>
                <c:pt idx="5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3E-054B-AFAD-76DF8E6B6F0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55-47DA-A05C-1299A87DB0E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55-47DA-A05C-1299A87DB0E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55-47DA-A05C-1299A87DB0E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Column4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Taul1!$F$2:$F$7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355-47DA-A05C-1299A87DB0E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Column5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Taul1!$G$2:$G$7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55-47DA-A05C-1299A87DB0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53832895"/>
        <c:axId val="1119961391"/>
      </c:lineChart>
      <c:catAx>
        <c:axId val="95383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119961391"/>
        <c:crosses val="autoZero"/>
        <c:auto val="1"/>
        <c:lblAlgn val="ctr"/>
        <c:lblOffset val="100"/>
        <c:noMultiLvlLbl val="0"/>
      </c:catAx>
      <c:valAx>
        <c:axId val="1119961391"/>
        <c:scaling>
          <c:orientation val="minMax"/>
          <c:max val="100"/>
        </c:scaling>
        <c:delete val="1"/>
        <c:axPos val="l"/>
        <c:majorGridlines>
          <c:spPr>
            <a:ln w="12700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38328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88000"/>
      </a:schemeClr>
    </a:solidFill>
    <a:ln>
      <a:noFill/>
    </a:ln>
    <a:effectLst/>
  </c:spPr>
  <c:txPr>
    <a:bodyPr/>
    <a:lstStyle/>
    <a:p>
      <a:pPr rtl="0">
        <a:defRPr>
          <a:latin typeface="Neue Haas Unica W1G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7334536537664"/>
          <c:y val="0.10759733663865541"/>
          <c:w val="0.7857554464513935"/>
          <c:h val="0.7327307979923181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rtl="0">
                  <a:defRPr sz="16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46</c:v>
                </c:pt>
                <c:pt idx="1">
                  <c:v>54</c:v>
                </c:pt>
                <c:pt idx="2">
                  <c:v>60</c:v>
                </c:pt>
                <c:pt idx="3">
                  <c:v>56</c:v>
                </c:pt>
                <c:pt idx="4">
                  <c:v>54</c:v>
                </c:pt>
                <c:pt idx="5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3E-054B-AFAD-76DF8E6B6F0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55-47DA-A05C-1299A87DB0E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55-47DA-A05C-1299A87DB0E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55-47DA-A05C-1299A87DB0E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Column4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Taul1!$F$2:$F$7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355-47DA-A05C-1299A87DB0E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Column5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Taul1!$G$2:$G$7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55-47DA-A05C-1299A87DB0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53832895"/>
        <c:axId val="1119961391"/>
      </c:lineChart>
      <c:catAx>
        <c:axId val="95383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119961391"/>
        <c:crosses val="autoZero"/>
        <c:auto val="1"/>
        <c:lblAlgn val="ctr"/>
        <c:lblOffset val="100"/>
        <c:noMultiLvlLbl val="0"/>
      </c:catAx>
      <c:valAx>
        <c:axId val="1119961391"/>
        <c:scaling>
          <c:orientation val="minMax"/>
          <c:max val="100"/>
        </c:scaling>
        <c:delete val="1"/>
        <c:axPos val="l"/>
        <c:majorGridlines>
          <c:spPr>
            <a:ln w="12700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38328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88000"/>
      </a:schemeClr>
    </a:solidFill>
    <a:ln>
      <a:noFill/>
    </a:ln>
    <a:effectLst/>
  </c:spPr>
  <c:txPr>
    <a:bodyPr/>
    <a:lstStyle/>
    <a:p>
      <a:pPr rtl="0">
        <a:defRPr>
          <a:latin typeface="Neue Haas Unica W1G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7334536537664"/>
          <c:y val="0.10759733663865541"/>
          <c:w val="0.7857554464513935"/>
          <c:h val="0.7327307979923181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rtl="0">
                  <a:defRPr sz="16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38</c:v>
                </c:pt>
                <c:pt idx="1">
                  <c:v>41</c:v>
                </c:pt>
                <c:pt idx="2">
                  <c:v>50</c:v>
                </c:pt>
                <c:pt idx="3">
                  <c:v>50</c:v>
                </c:pt>
                <c:pt idx="4">
                  <c:v>47</c:v>
                </c:pt>
                <c:pt idx="5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3E-054B-AFAD-76DF8E6B6F0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55-47DA-A05C-1299A87DB0E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55-47DA-A05C-1299A87DB0E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55-47DA-A05C-1299A87DB0E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Column4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Taul1!$F$2:$F$7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355-47DA-A05C-1299A87DB0E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Column5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Taul1!$G$2:$G$7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55-47DA-A05C-1299A87DB0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53832895"/>
        <c:axId val="1119961391"/>
      </c:lineChart>
      <c:catAx>
        <c:axId val="95383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119961391"/>
        <c:crosses val="autoZero"/>
        <c:auto val="1"/>
        <c:lblAlgn val="ctr"/>
        <c:lblOffset val="100"/>
        <c:noMultiLvlLbl val="0"/>
      </c:catAx>
      <c:valAx>
        <c:axId val="1119961391"/>
        <c:scaling>
          <c:orientation val="minMax"/>
          <c:max val="100"/>
        </c:scaling>
        <c:delete val="1"/>
        <c:axPos val="l"/>
        <c:majorGridlines>
          <c:spPr>
            <a:ln w="12700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38328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88000"/>
      </a:schemeClr>
    </a:solidFill>
    <a:ln>
      <a:noFill/>
    </a:ln>
    <a:effectLst/>
  </c:spPr>
  <c:txPr>
    <a:bodyPr/>
    <a:lstStyle/>
    <a:p>
      <a:pPr rtl="0">
        <a:defRPr>
          <a:latin typeface="Neue Haas Unica W1G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7334536537664"/>
          <c:y val="0.10759733663865541"/>
          <c:w val="0.7857554464513935"/>
          <c:h val="0.7327307979923181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rtl="0">
                  <a:defRPr sz="16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73</c:v>
                </c:pt>
                <c:pt idx="1">
                  <c:v>74</c:v>
                </c:pt>
                <c:pt idx="2">
                  <c:v>85</c:v>
                </c:pt>
                <c:pt idx="3">
                  <c:v>85</c:v>
                </c:pt>
                <c:pt idx="4">
                  <c:v>84</c:v>
                </c:pt>
                <c:pt idx="5">
                  <c:v>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3E-054B-AFAD-76DF8E6B6F0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55-47DA-A05C-1299A87DB0E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55-47DA-A05C-1299A87DB0E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55-47DA-A05C-1299A87DB0E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Column4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Taul1!$F$2:$F$7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355-47DA-A05C-1299A87DB0E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Column5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Taul1!$G$2:$G$7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55-47DA-A05C-1299A87DB0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53832895"/>
        <c:axId val="1119961391"/>
      </c:lineChart>
      <c:catAx>
        <c:axId val="95383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119961391"/>
        <c:crosses val="autoZero"/>
        <c:auto val="1"/>
        <c:lblAlgn val="ctr"/>
        <c:lblOffset val="100"/>
        <c:noMultiLvlLbl val="0"/>
      </c:catAx>
      <c:valAx>
        <c:axId val="1119961391"/>
        <c:scaling>
          <c:orientation val="minMax"/>
          <c:max val="100"/>
        </c:scaling>
        <c:delete val="1"/>
        <c:axPos val="l"/>
        <c:majorGridlines>
          <c:spPr>
            <a:ln w="12700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38328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88000"/>
      </a:schemeClr>
    </a:solidFill>
    <a:ln>
      <a:noFill/>
    </a:ln>
    <a:effectLst/>
  </c:spPr>
  <c:txPr>
    <a:bodyPr/>
    <a:lstStyle/>
    <a:p>
      <a:pPr rtl="0">
        <a:defRPr>
          <a:latin typeface="Neue Haas Unica W1G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7334536537664"/>
          <c:y val="0.10759733663865541"/>
          <c:w val="0.7857554464513935"/>
          <c:h val="0.7327307979923181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rtl="0">
                  <a:defRPr sz="16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39</c:v>
                </c:pt>
                <c:pt idx="1">
                  <c:v>42</c:v>
                </c:pt>
                <c:pt idx="2">
                  <c:v>41</c:v>
                </c:pt>
                <c:pt idx="3">
                  <c:v>39</c:v>
                </c:pt>
                <c:pt idx="4">
                  <c:v>39</c:v>
                </c:pt>
                <c:pt idx="5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3E-054B-AFAD-76DF8E6B6F0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55-47DA-A05C-1299A87DB0E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55-47DA-A05C-1299A87DB0E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55-47DA-A05C-1299A87DB0E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Column4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Taul1!$F$2:$F$7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355-47DA-A05C-1299A87DB0E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Column5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Taul1!$G$2:$G$7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55-47DA-A05C-1299A87DB0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53832895"/>
        <c:axId val="1119961391"/>
      </c:lineChart>
      <c:catAx>
        <c:axId val="95383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119961391"/>
        <c:crosses val="autoZero"/>
        <c:auto val="1"/>
        <c:lblAlgn val="ctr"/>
        <c:lblOffset val="100"/>
        <c:noMultiLvlLbl val="0"/>
      </c:catAx>
      <c:valAx>
        <c:axId val="1119961391"/>
        <c:scaling>
          <c:orientation val="minMax"/>
          <c:max val="100"/>
        </c:scaling>
        <c:delete val="1"/>
        <c:axPos val="l"/>
        <c:majorGridlines>
          <c:spPr>
            <a:ln w="12700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38328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88000"/>
      </a:schemeClr>
    </a:solidFill>
    <a:ln>
      <a:noFill/>
    </a:ln>
    <a:effectLst/>
  </c:spPr>
  <c:txPr>
    <a:bodyPr/>
    <a:lstStyle/>
    <a:p>
      <a:pPr rtl="0">
        <a:defRPr>
          <a:latin typeface="Neue Haas Unica W1G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3223068930340123"/>
          <c:y val="1.2341723304572689E-3"/>
          <c:w val="0.41572854610895177"/>
          <c:h val="0.915828804862010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646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A5-3943-9F14-52B52228529C}"/>
              </c:ext>
            </c:extLst>
          </c:dPt>
          <c:dPt>
            <c:idx val="1"/>
            <c:invertIfNegative val="0"/>
            <c:bubble3D val="0"/>
            <c:spPr>
              <a:solidFill>
                <a:srgbClr val="FF6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A5-3943-9F14-52B52228529C}"/>
              </c:ext>
            </c:extLst>
          </c:dPt>
          <c:dPt>
            <c:idx val="2"/>
            <c:invertIfNegative val="0"/>
            <c:bubble3D val="0"/>
            <c:spPr>
              <a:solidFill>
                <a:srgbClr val="FF6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A5-3943-9F14-52B52228529C}"/>
              </c:ext>
            </c:extLst>
          </c:dPt>
          <c:dPt>
            <c:idx val="5"/>
            <c:invertIfNegative val="0"/>
            <c:bubble3D val="0"/>
            <c:spPr>
              <a:solidFill>
                <a:srgbClr val="F3CF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D61-CE4B-A712-082CCBBBB9D8}"/>
              </c:ext>
            </c:extLst>
          </c:dPt>
          <c:dPt>
            <c:idx val="10"/>
            <c:invertIfNegative val="0"/>
            <c:bubble3D val="0"/>
            <c:spPr>
              <a:solidFill>
                <a:srgbClr val="F3CF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ABD-4C41-875D-2F1F2FBCB2C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rtl="0">
                  <a:defRPr sz="1600" b="0" i="0" u="none" strike="noStrike" kern="1200" baseline="0">
                    <a:solidFill>
                      <a:srgbClr val="002649"/>
                    </a:solidFill>
                    <a:latin typeface="Neue Haas Unica W1G" panose="020B08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E-mail</c:v>
                </c:pt>
                <c:pt idx="1">
                  <c:v>Blogs</c:v>
                </c:pt>
                <c:pt idx="2">
                  <c:v>Social Media</c:v>
                </c:pt>
                <c:pt idx="3">
                  <c:v>Radio</c:v>
                </c:pt>
                <c:pt idx="4">
                  <c:v>Other websites</c:v>
                </c:pt>
                <c:pt idx="5">
                  <c:v>Magazine &amp; newspaper websites</c:v>
                </c:pt>
                <c:pt idx="6">
                  <c:v>Television</c:v>
                </c:pt>
                <c:pt idx="7">
                  <c:v>Outdoor advertising</c:v>
                </c:pt>
                <c:pt idx="8">
                  <c:v>Home-sharing ads</c:v>
                </c:pt>
                <c:pt idx="9">
                  <c:v>Printed magazines</c:v>
                </c:pt>
                <c:pt idx="10">
                  <c:v>Printed newspapers</c:v>
                </c:pt>
                <c:pt idx="11">
                  <c:v>City and free-of-charge newspapers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17</c:v>
                </c:pt>
                <c:pt idx="1">
                  <c:v>30</c:v>
                </c:pt>
                <c:pt idx="2">
                  <c:v>38</c:v>
                </c:pt>
                <c:pt idx="3">
                  <c:v>41</c:v>
                </c:pt>
                <c:pt idx="4">
                  <c:v>42</c:v>
                </c:pt>
                <c:pt idx="5">
                  <c:v>53</c:v>
                </c:pt>
                <c:pt idx="6">
                  <c:v>57</c:v>
                </c:pt>
                <c:pt idx="7">
                  <c:v>65</c:v>
                </c:pt>
                <c:pt idx="8">
                  <c:v>68</c:v>
                </c:pt>
                <c:pt idx="9">
                  <c:v>76</c:v>
                </c:pt>
                <c:pt idx="10">
                  <c:v>77</c:v>
                </c:pt>
                <c:pt idx="1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A5-3943-9F14-52B5222852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inMax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rgbClr val="002649"/>
                </a:solidFill>
                <a:latin typeface="Neue Haas Unica W1G" panose="020B08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high"/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 rtl="0">
        <a:defRPr sz="1200"/>
      </a:pPr>
      <a:endParaRPr lang="en-FI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3223068930340123"/>
          <c:y val="1.2341723304572689E-3"/>
          <c:w val="0.41572854610895177"/>
          <c:h val="0.915828804862010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646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A5-3943-9F14-52B52228529C}"/>
              </c:ext>
            </c:extLst>
          </c:dPt>
          <c:dPt>
            <c:idx val="1"/>
            <c:invertIfNegative val="0"/>
            <c:bubble3D val="0"/>
            <c:spPr>
              <a:solidFill>
                <a:srgbClr val="FF6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A5-3943-9F14-52B52228529C}"/>
              </c:ext>
            </c:extLst>
          </c:dPt>
          <c:dPt>
            <c:idx val="2"/>
            <c:invertIfNegative val="0"/>
            <c:bubble3D val="0"/>
            <c:spPr>
              <a:solidFill>
                <a:srgbClr val="F4CF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A5-3943-9F14-52B52228529C}"/>
              </c:ext>
            </c:extLst>
          </c:dPt>
          <c:dPt>
            <c:idx val="5"/>
            <c:invertIfNegative val="0"/>
            <c:bubble3D val="0"/>
            <c:spPr>
              <a:solidFill>
                <a:srgbClr val="F3CF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D3D-4445-8BE0-89363839363F}"/>
              </c:ext>
            </c:extLst>
          </c:dPt>
          <c:dPt>
            <c:idx val="10"/>
            <c:invertIfNegative val="0"/>
            <c:bubble3D val="0"/>
            <c:spPr>
              <a:solidFill>
                <a:srgbClr val="FF6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ABD-4C41-875D-2F1F2FBCB2C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rtl="0">
                  <a:defRPr sz="1600" b="0" i="0" u="none" strike="noStrike" kern="1200" baseline="0">
                    <a:solidFill>
                      <a:srgbClr val="002649"/>
                    </a:solidFill>
                    <a:latin typeface="Neue Haas Unica W1G" panose="020B08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City and free-of-charge newspapers</c:v>
                </c:pt>
                <c:pt idx="1">
                  <c:v>Printed newspapers</c:v>
                </c:pt>
                <c:pt idx="2">
                  <c:v>Printed magazines</c:v>
                </c:pt>
                <c:pt idx="3">
                  <c:v>Home-sharing ads</c:v>
                </c:pt>
                <c:pt idx="4">
                  <c:v>Outdoor advertising</c:v>
                </c:pt>
                <c:pt idx="5">
                  <c:v>Magazine &amp; newspaper websites</c:v>
                </c:pt>
                <c:pt idx="6">
                  <c:v>Television</c:v>
                </c:pt>
                <c:pt idx="7">
                  <c:v>Blogs</c:v>
                </c:pt>
                <c:pt idx="8">
                  <c:v>Other websites</c:v>
                </c:pt>
                <c:pt idx="9">
                  <c:v>Social Media</c:v>
                </c:pt>
                <c:pt idx="10">
                  <c:v>Radio</c:v>
                </c:pt>
                <c:pt idx="11">
                  <c:v>E-mail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13</c:v>
                </c:pt>
                <c:pt idx="1">
                  <c:v>19</c:v>
                </c:pt>
                <c:pt idx="2">
                  <c:v>20</c:v>
                </c:pt>
                <c:pt idx="3">
                  <c:v>28</c:v>
                </c:pt>
                <c:pt idx="4">
                  <c:v>29</c:v>
                </c:pt>
                <c:pt idx="5">
                  <c:v>38</c:v>
                </c:pt>
                <c:pt idx="6">
                  <c:v>40</c:v>
                </c:pt>
                <c:pt idx="7">
                  <c:v>43</c:v>
                </c:pt>
                <c:pt idx="8">
                  <c:v>48</c:v>
                </c:pt>
                <c:pt idx="9">
                  <c:v>49</c:v>
                </c:pt>
                <c:pt idx="10">
                  <c:v>53</c:v>
                </c:pt>
                <c:pt idx="1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A5-3943-9F14-52B5222852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inMax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rgbClr val="002649"/>
                </a:solidFill>
                <a:latin typeface="Neue Haas Unica W1G" panose="020B08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high"/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 rtl="0">
        <a:defRPr sz="1200"/>
      </a:pPr>
      <a:endParaRPr lang="en-FI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744755679155397E-2"/>
          <c:y val="0.13609259773890581"/>
          <c:w val="0.81868403613761476"/>
          <c:h val="0.653035590551181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Taul1!$C$1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rtl="0">
                  <a:defRPr sz="14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
years</c:v>
                </c:pt>
                <c:pt idx="1">
                  <c:v>25–34
years</c:v>
                </c:pt>
                <c:pt idx="2">
                  <c:v>35–44
years</c:v>
                </c:pt>
                <c:pt idx="3">
                  <c:v>45–54
years</c:v>
                </c:pt>
                <c:pt idx="4">
                  <c:v>55–64
years</c:v>
                </c:pt>
                <c:pt idx="5">
                  <c:v>65+
years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  <c:pt idx="0">
                  <c:v>18</c:v>
                </c:pt>
                <c:pt idx="1">
                  <c:v>25</c:v>
                </c:pt>
                <c:pt idx="2">
                  <c:v>13</c:v>
                </c:pt>
                <c:pt idx="3">
                  <c:v>8</c:v>
                </c:pt>
                <c:pt idx="4">
                  <c:v>7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5E-4B49-8F84-6AA89B369607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9CFFF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rtl="0">
                  <a:defRPr sz="14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
years</c:v>
                </c:pt>
                <c:pt idx="1">
                  <c:v>25–34
years</c:v>
                </c:pt>
                <c:pt idx="2">
                  <c:v>35–44
years</c:v>
                </c:pt>
                <c:pt idx="3">
                  <c:v>45–54
years</c:v>
                </c:pt>
                <c:pt idx="4">
                  <c:v>55–64
years</c:v>
                </c:pt>
                <c:pt idx="5">
                  <c:v>65+
years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  <c:pt idx="0">
                  <c:v>46</c:v>
                </c:pt>
                <c:pt idx="1">
                  <c:v>57</c:v>
                </c:pt>
                <c:pt idx="2">
                  <c:v>35</c:v>
                </c:pt>
                <c:pt idx="3">
                  <c:v>21</c:v>
                </c:pt>
                <c:pt idx="4">
                  <c:v>13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5E-4B49-8F84-6AA89B369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3832895"/>
        <c:axId val="1119961391"/>
      </c:barChar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All</c:v>
                </c:pt>
              </c:strCache>
            </c:strRef>
          </c:tx>
          <c:spPr>
            <a:ln w="28575" cap="rnd">
              <a:solidFill>
                <a:schemeClr val="tx2"/>
              </a:solidFill>
              <a:prstDash val="sysDot"/>
              <a:round/>
            </a:ln>
            <a:effectLst/>
          </c:spPr>
          <c:marker>
            <c:symbol val="none"/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rtl="0">
                  <a:defRPr sz="14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
years</c:v>
                </c:pt>
                <c:pt idx="1">
                  <c:v>25–34
years</c:v>
                </c:pt>
                <c:pt idx="2">
                  <c:v>35–44
years</c:v>
                </c:pt>
                <c:pt idx="3">
                  <c:v>45–54
years</c:v>
                </c:pt>
                <c:pt idx="4">
                  <c:v>55–64
years</c:v>
                </c:pt>
                <c:pt idx="5">
                  <c:v>65+
years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32</c:v>
                </c:pt>
                <c:pt idx="1">
                  <c:v>42</c:v>
                </c:pt>
                <c:pt idx="2">
                  <c:v>24</c:v>
                </c:pt>
                <c:pt idx="3">
                  <c:v>14</c:v>
                </c:pt>
                <c:pt idx="4">
                  <c:v>10</c:v>
                </c:pt>
                <c:pt idx="5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5E-4B49-8F84-6AA89B369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3832895"/>
        <c:axId val="1119961391"/>
      </c:lineChart>
      <c:catAx>
        <c:axId val="95383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119961391"/>
        <c:crosses val="autoZero"/>
        <c:auto val="1"/>
        <c:lblAlgn val="ctr"/>
        <c:lblOffset val="100"/>
        <c:noMultiLvlLbl val="0"/>
      </c:catAx>
      <c:valAx>
        <c:axId val="1119961391"/>
        <c:scaling>
          <c:orientation val="minMax"/>
          <c:max val="100"/>
        </c:scaling>
        <c:delete val="1"/>
        <c:axPos val="l"/>
        <c:majorGridlines>
          <c:spPr>
            <a:ln w="12700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3832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Neue Haas Unica W1G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88000"/>
      </a:schemeClr>
    </a:solidFill>
    <a:ln>
      <a:noFill/>
    </a:ln>
    <a:effectLst/>
  </c:spPr>
  <c:txPr>
    <a:bodyPr/>
    <a:lstStyle/>
    <a:p>
      <a:pPr rtl="0">
        <a:defRPr>
          <a:solidFill>
            <a:schemeClr val="tx2"/>
          </a:solidFill>
          <a:latin typeface="Neue Haas Unica W1G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744755679155397E-2"/>
          <c:y val="0.13609259773890581"/>
          <c:w val="0.81868403613761476"/>
          <c:h val="0.653035590551181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Taul1!$C$1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rtl="0">
                  <a:defRPr sz="14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
years</c:v>
                </c:pt>
                <c:pt idx="1">
                  <c:v>25–34
years</c:v>
                </c:pt>
                <c:pt idx="2">
                  <c:v>35–44
years</c:v>
                </c:pt>
                <c:pt idx="3">
                  <c:v>45–54
years</c:v>
                </c:pt>
                <c:pt idx="4">
                  <c:v>55–64
years</c:v>
                </c:pt>
                <c:pt idx="5">
                  <c:v>65+
years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  <c:pt idx="0">
                  <c:v>37</c:v>
                </c:pt>
                <c:pt idx="1">
                  <c:v>45</c:v>
                </c:pt>
                <c:pt idx="2">
                  <c:v>25</c:v>
                </c:pt>
                <c:pt idx="3">
                  <c:v>15</c:v>
                </c:pt>
                <c:pt idx="4">
                  <c:v>14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5E-4B49-8F84-6AA89B369607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9CFFF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rtl="0">
                  <a:defRPr sz="14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
years</c:v>
                </c:pt>
                <c:pt idx="1">
                  <c:v>25–34
years</c:v>
                </c:pt>
                <c:pt idx="2">
                  <c:v>35–44
years</c:v>
                </c:pt>
                <c:pt idx="3">
                  <c:v>45–54
years</c:v>
                </c:pt>
                <c:pt idx="4">
                  <c:v>55–64
years</c:v>
                </c:pt>
                <c:pt idx="5">
                  <c:v>65+
years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  <c:pt idx="0">
                  <c:v>31</c:v>
                </c:pt>
                <c:pt idx="1">
                  <c:v>41</c:v>
                </c:pt>
                <c:pt idx="2">
                  <c:v>32</c:v>
                </c:pt>
                <c:pt idx="3">
                  <c:v>20</c:v>
                </c:pt>
                <c:pt idx="4">
                  <c:v>14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5E-4B49-8F84-6AA89B369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3832895"/>
        <c:axId val="1119961391"/>
      </c:barChar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All</c:v>
                </c:pt>
              </c:strCache>
            </c:strRef>
          </c:tx>
          <c:spPr>
            <a:ln w="28575" cap="rnd">
              <a:solidFill>
                <a:schemeClr val="tx2"/>
              </a:solidFill>
              <a:prstDash val="sysDot"/>
              <a:round/>
            </a:ln>
            <a:effectLst/>
          </c:spPr>
          <c:marker>
            <c:symbol val="none"/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rtl="0">
                  <a:defRPr sz="14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
years</c:v>
                </c:pt>
                <c:pt idx="1">
                  <c:v>25–34
years</c:v>
                </c:pt>
                <c:pt idx="2">
                  <c:v>35–44
years</c:v>
                </c:pt>
                <c:pt idx="3">
                  <c:v>45–54
years</c:v>
                </c:pt>
                <c:pt idx="4">
                  <c:v>55–64
years</c:v>
                </c:pt>
                <c:pt idx="5">
                  <c:v>65+
years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34</c:v>
                </c:pt>
                <c:pt idx="1">
                  <c:v>43</c:v>
                </c:pt>
                <c:pt idx="2">
                  <c:v>29</c:v>
                </c:pt>
                <c:pt idx="3">
                  <c:v>17</c:v>
                </c:pt>
                <c:pt idx="4">
                  <c:v>14</c:v>
                </c:pt>
                <c:pt idx="5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5E-4B49-8F84-6AA89B369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3832895"/>
        <c:axId val="1119961391"/>
      </c:lineChart>
      <c:catAx>
        <c:axId val="95383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119961391"/>
        <c:crosses val="autoZero"/>
        <c:auto val="1"/>
        <c:lblAlgn val="ctr"/>
        <c:lblOffset val="100"/>
        <c:noMultiLvlLbl val="0"/>
      </c:catAx>
      <c:valAx>
        <c:axId val="1119961391"/>
        <c:scaling>
          <c:orientation val="minMax"/>
          <c:max val="100"/>
        </c:scaling>
        <c:delete val="1"/>
        <c:axPos val="l"/>
        <c:majorGridlines>
          <c:spPr>
            <a:ln w="12700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3832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Neue Haas Unica W1G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88000"/>
      </a:schemeClr>
    </a:solidFill>
    <a:ln>
      <a:noFill/>
    </a:ln>
    <a:effectLst/>
  </c:spPr>
  <c:txPr>
    <a:bodyPr/>
    <a:lstStyle/>
    <a:p>
      <a:pPr rtl="0">
        <a:defRPr>
          <a:solidFill>
            <a:schemeClr val="tx2"/>
          </a:solidFill>
          <a:latin typeface="Neue Haas Unica W1G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7334536537664"/>
          <c:y val="0.10759733663865541"/>
          <c:w val="0.7857554464513935"/>
          <c:h val="0.7327307979923181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rtl="0">
                  <a:defRPr sz="16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60</c:v>
                </c:pt>
                <c:pt idx="1">
                  <c:v>60</c:v>
                </c:pt>
                <c:pt idx="2">
                  <c:v>73</c:v>
                </c:pt>
                <c:pt idx="3">
                  <c:v>74</c:v>
                </c:pt>
                <c:pt idx="4">
                  <c:v>71</c:v>
                </c:pt>
                <c:pt idx="5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3E-054B-AFAD-76DF8E6B6F0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55-47DA-A05C-1299A87DB0E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55-47DA-A05C-1299A87DB0E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55-47DA-A05C-1299A87DB0E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Column4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Taul1!$F$2:$F$7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355-47DA-A05C-1299A87DB0E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Column5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Taul1!$G$2:$G$7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55-47DA-A05C-1299A87DB0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53832895"/>
        <c:axId val="1119961391"/>
      </c:lineChart>
      <c:catAx>
        <c:axId val="95383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119961391"/>
        <c:crosses val="autoZero"/>
        <c:auto val="1"/>
        <c:lblAlgn val="ctr"/>
        <c:lblOffset val="100"/>
        <c:noMultiLvlLbl val="0"/>
      </c:catAx>
      <c:valAx>
        <c:axId val="1119961391"/>
        <c:scaling>
          <c:orientation val="minMax"/>
          <c:max val="100"/>
        </c:scaling>
        <c:delete val="1"/>
        <c:axPos val="l"/>
        <c:majorGridlines>
          <c:spPr>
            <a:ln w="12700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38328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88000"/>
      </a:schemeClr>
    </a:solidFill>
    <a:ln>
      <a:noFill/>
    </a:ln>
    <a:effectLst/>
  </c:spPr>
  <c:txPr>
    <a:bodyPr/>
    <a:lstStyle/>
    <a:p>
      <a:pPr rtl="0">
        <a:defRPr>
          <a:latin typeface="Neue Haas Unica W1G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7334536537664"/>
          <c:y val="0.10759733663865541"/>
          <c:w val="0.7857554464513935"/>
          <c:h val="0.7327307979923181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rtl="0">
                  <a:defRPr sz="16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55</c:v>
                </c:pt>
                <c:pt idx="1">
                  <c:v>63</c:v>
                </c:pt>
                <c:pt idx="2">
                  <c:v>71</c:v>
                </c:pt>
                <c:pt idx="3">
                  <c:v>69</c:v>
                </c:pt>
                <c:pt idx="4">
                  <c:v>63</c:v>
                </c:pt>
                <c:pt idx="5">
                  <c:v>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3E-054B-AFAD-76DF8E6B6F0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55-47DA-A05C-1299A87DB0E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55-47DA-A05C-1299A87DB0E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55-47DA-A05C-1299A87DB0E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Column4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Taul1!$F$2:$F$7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355-47DA-A05C-1299A87DB0E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Column5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Taul1!$G$2:$G$7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55-47DA-A05C-1299A87DB0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53832895"/>
        <c:axId val="1119961391"/>
      </c:lineChart>
      <c:catAx>
        <c:axId val="95383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119961391"/>
        <c:crosses val="autoZero"/>
        <c:auto val="1"/>
        <c:lblAlgn val="ctr"/>
        <c:lblOffset val="100"/>
        <c:noMultiLvlLbl val="0"/>
      </c:catAx>
      <c:valAx>
        <c:axId val="1119961391"/>
        <c:scaling>
          <c:orientation val="minMax"/>
          <c:max val="100"/>
        </c:scaling>
        <c:delete val="1"/>
        <c:axPos val="l"/>
        <c:majorGridlines>
          <c:spPr>
            <a:ln w="12700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38328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88000"/>
      </a:schemeClr>
    </a:solidFill>
    <a:ln>
      <a:noFill/>
    </a:ln>
    <a:effectLst/>
  </c:spPr>
  <c:txPr>
    <a:bodyPr/>
    <a:lstStyle/>
    <a:p>
      <a:pPr rtl="0">
        <a:defRPr>
          <a:latin typeface="Neue Haas Unica W1G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7334536537664"/>
          <c:y val="0.10759733663865541"/>
          <c:w val="0.7857554464513935"/>
          <c:h val="0.7327307979923181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rtl="0">
                  <a:defRPr sz="16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49</c:v>
                </c:pt>
                <c:pt idx="1">
                  <c:v>31</c:v>
                </c:pt>
                <c:pt idx="2">
                  <c:v>26</c:v>
                </c:pt>
                <c:pt idx="3">
                  <c:v>13</c:v>
                </c:pt>
                <c:pt idx="4">
                  <c:v>7</c:v>
                </c:pt>
                <c:pt idx="5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3E-054B-AFAD-76DF8E6B6F0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55-47DA-A05C-1299A87DB0E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55-47DA-A05C-1299A87DB0E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55-47DA-A05C-1299A87DB0E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Column4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Taul1!$F$2:$F$7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355-47DA-A05C-1299A87DB0E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Column5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Taul1!$G$2:$G$7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55-47DA-A05C-1299A87DB0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53832895"/>
        <c:axId val="1119961391"/>
      </c:lineChart>
      <c:catAx>
        <c:axId val="95383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119961391"/>
        <c:crosses val="autoZero"/>
        <c:auto val="1"/>
        <c:lblAlgn val="ctr"/>
        <c:lblOffset val="100"/>
        <c:noMultiLvlLbl val="0"/>
      </c:catAx>
      <c:valAx>
        <c:axId val="1119961391"/>
        <c:scaling>
          <c:orientation val="minMax"/>
          <c:max val="100"/>
        </c:scaling>
        <c:delete val="1"/>
        <c:axPos val="l"/>
        <c:majorGridlines>
          <c:spPr>
            <a:ln w="12700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38328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88000"/>
      </a:schemeClr>
    </a:solidFill>
    <a:ln>
      <a:noFill/>
    </a:ln>
    <a:effectLst/>
  </c:spPr>
  <c:txPr>
    <a:bodyPr/>
    <a:lstStyle/>
    <a:p>
      <a:pPr rtl="0">
        <a:defRPr>
          <a:latin typeface="Neue Haas Unica W1G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3223068930340123"/>
          <c:y val="1.2341723304572689E-3"/>
          <c:w val="0.41572854610895177"/>
          <c:h val="0.915828804862010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A5-3943-9F14-52B52228529C}"/>
              </c:ext>
            </c:extLst>
          </c:dPt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A5-3943-9F14-52B52228529C}"/>
              </c:ext>
            </c:extLst>
          </c:dPt>
          <c:dPt>
            <c:idx val="2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A5-3943-9F14-52B52228529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rtl="0">
                  <a:defRPr sz="1600" b="1" i="0" u="none" strike="noStrike" kern="1200" baseline="0">
                    <a:solidFill>
                      <a:srgbClr val="002649"/>
                    </a:solidFill>
                    <a:latin typeface="Neue Haas Unica W1G" panose="020B08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With the help of a professional magazine, I keep up to date on professional matters</c:v>
                </c:pt>
                <c:pt idx="1">
                  <c:v>I relax and get inspired when reading magazines</c:v>
                </c:pt>
                <c:pt idx="2">
                  <c:v>A specialist magazine in the field provides information about my hobbies and interests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</c:v>
                </c:pt>
                <c:pt idx="1">
                  <c:v>78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A5-3943-9F14-52B5222852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inMax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rgbClr val="002649"/>
                </a:solidFill>
                <a:latin typeface="Neue Haas Unica W1G" panose="020B08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 rtl="0">
        <a:defRPr sz="1200"/>
      </a:pPr>
      <a:endParaRPr lang="en-FI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7334536537664"/>
          <c:y val="0.10759733663865541"/>
          <c:w val="0.7857554464513935"/>
          <c:h val="0.7327307979923181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rtl="0">
                  <a:defRPr sz="16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75</c:v>
                </c:pt>
                <c:pt idx="1">
                  <c:v>81</c:v>
                </c:pt>
                <c:pt idx="2">
                  <c:v>86</c:v>
                </c:pt>
                <c:pt idx="3">
                  <c:v>89</c:v>
                </c:pt>
                <c:pt idx="4">
                  <c:v>87</c:v>
                </c:pt>
                <c:pt idx="5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3E-054B-AFAD-76DF8E6B6F0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55-47DA-A05C-1299A87DB0E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55-47DA-A05C-1299A87DB0E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55-47DA-A05C-1299A87DB0E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Column4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Taul1!$F$2:$F$7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355-47DA-A05C-1299A87DB0E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Column5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Taul1!$G$2:$G$7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55-47DA-A05C-1299A87DB0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53832895"/>
        <c:axId val="1119961391"/>
      </c:lineChart>
      <c:catAx>
        <c:axId val="95383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119961391"/>
        <c:crosses val="autoZero"/>
        <c:auto val="1"/>
        <c:lblAlgn val="ctr"/>
        <c:lblOffset val="100"/>
        <c:noMultiLvlLbl val="0"/>
      </c:catAx>
      <c:valAx>
        <c:axId val="1119961391"/>
        <c:scaling>
          <c:orientation val="minMax"/>
          <c:max val="100"/>
        </c:scaling>
        <c:delete val="1"/>
        <c:axPos val="l"/>
        <c:majorGridlines>
          <c:spPr>
            <a:ln w="12700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38328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88000"/>
      </a:schemeClr>
    </a:solidFill>
    <a:ln>
      <a:noFill/>
    </a:ln>
    <a:effectLst/>
  </c:spPr>
  <c:txPr>
    <a:bodyPr/>
    <a:lstStyle/>
    <a:p>
      <a:pPr rtl="0">
        <a:defRPr>
          <a:latin typeface="Neue Haas Unica W1G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7334536537664"/>
          <c:y val="0.10759733663865541"/>
          <c:w val="0.7857554464513935"/>
          <c:h val="0.7327307979923181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rtl="0">
                  <a:defRPr sz="16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61</c:v>
                </c:pt>
                <c:pt idx="1">
                  <c:v>75</c:v>
                </c:pt>
                <c:pt idx="2">
                  <c:v>83</c:v>
                </c:pt>
                <c:pt idx="3">
                  <c:v>84</c:v>
                </c:pt>
                <c:pt idx="4">
                  <c:v>83</c:v>
                </c:pt>
                <c:pt idx="5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3E-054B-AFAD-76DF8E6B6F0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55-47DA-A05C-1299A87DB0E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55-47DA-A05C-1299A87DB0E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55-47DA-A05C-1299A87DB0E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Column4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Taul1!$F$2:$F$7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355-47DA-A05C-1299A87DB0E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Column5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Taul1!$G$2:$G$7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55-47DA-A05C-1299A87DB0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53832895"/>
        <c:axId val="1119961391"/>
      </c:lineChart>
      <c:catAx>
        <c:axId val="95383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119961391"/>
        <c:crosses val="autoZero"/>
        <c:auto val="1"/>
        <c:lblAlgn val="ctr"/>
        <c:lblOffset val="100"/>
        <c:noMultiLvlLbl val="0"/>
      </c:catAx>
      <c:valAx>
        <c:axId val="1119961391"/>
        <c:scaling>
          <c:orientation val="minMax"/>
          <c:max val="100"/>
        </c:scaling>
        <c:delete val="1"/>
        <c:axPos val="l"/>
        <c:majorGridlines>
          <c:spPr>
            <a:ln w="12700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38328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88000"/>
      </a:schemeClr>
    </a:solidFill>
    <a:ln>
      <a:noFill/>
    </a:ln>
    <a:effectLst/>
  </c:spPr>
  <c:txPr>
    <a:bodyPr/>
    <a:lstStyle/>
    <a:p>
      <a:pPr rtl="0">
        <a:defRPr>
          <a:latin typeface="Neue Haas Unica W1G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7334536537664"/>
          <c:y val="0.10759733663865541"/>
          <c:w val="0.7857554464513935"/>
          <c:h val="0.7327307979923181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rtl="0">
                  <a:defRPr sz="1600" b="1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57</c:v>
                </c:pt>
                <c:pt idx="1">
                  <c:v>69</c:v>
                </c:pt>
                <c:pt idx="2">
                  <c:v>75</c:v>
                </c:pt>
                <c:pt idx="3">
                  <c:v>81</c:v>
                </c:pt>
                <c:pt idx="4">
                  <c:v>79</c:v>
                </c:pt>
                <c:pt idx="5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3E-054B-AFAD-76DF8E6B6F0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55-47DA-A05C-1299A87DB0E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55-47DA-A05C-1299A87DB0E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55-47DA-A05C-1299A87DB0E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Column4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Taul1!$F$2:$F$7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355-47DA-A05C-1299A87DB0E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Column5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15–24 years</c:v>
                </c:pt>
                <c:pt idx="1">
                  <c:v>25–34 years</c:v>
                </c:pt>
                <c:pt idx="2">
                  <c:v>35–44 years</c:v>
                </c:pt>
                <c:pt idx="3">
                  <c:v>45–54 years</c:v>
                </c:pt>
                <c:pt idx="4">
                  <c:v>55–64 years</c:v>
                </c:pt>
                <c:pt idx="5">
                  <c:v>65+ years</c:v>
                </c:pt>
              </c:strCache>
            </c:strRef>
          </c:cat>
          <c:val>
            <c:numRef>
              <c:f>Taul1!$G$2:$G$7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55-47DA-A05C-1299A87DB0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53832895"/>
        <c:axId val="1119961391"/>
      </c:lineChart>
      <c:catAx>
        <c:axId val="95383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119961391"/>
        <c:crosses val="autoZero"/>
        <c:auto val="1"/>
        <c:lblAlgn val="ctr"/>
        <c:lblOffset val="100"/>
        <c:noMultiLvlLbl val="0"/>
      </c:catAx>
      <c:valAx>
        <c:axId val="1119961391"/>
        <c:scaling>
          <c:orientation val="minMax"/>
          <c:max val="100"/>
        </c:scaling>
        <c:delete val="1"/>
        <c:axPos val="l"/>
        <c:majorGridlines>
          <c:spPr>
            <a:ln w="12700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38328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88000"/>
      </a:schemeClr>
    </a:solidFill>
    <a:ln>
      <a:noFill/>
    </a:ln>
    <a:effectLst/>
  </c:spPr>
  <c:txPr>
    <a:bodyPr/>
    <a:lstStyle/>
    <a:p>
      <a:pPr rtl="0">
        <a:defRPr>
          <a:latin typeface="Neue Haas Unica W1G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16.10.2022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16.10.2022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CE063A0-E1D9-054C-B6B8-9DCE4E3BD599}" type="slidenum">
              <a:rPr/>
              <a:pPr/>
              <a:t>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33924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CE063A0-E1D9-054C-B6B8-9DCE4E3BD599}" type="slidenum">
              <a:rPr/>
              <a:pPr/>
              <a:t>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47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CE063A0-E1D9-054C-B6B8-9DCE4E3BD599}" type="slidenum">
              <a:rPr/>
              <a:pPr/>
              <a:t>41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126576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CE063A0-E1D9-054C-B6B8-9DCE4E3BD599}" type="slidenum">
              <a:rPr/>
              <a:pPr/>
              <a:t>45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71271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.emf"/><Relationship Id="rId7" Type="http://schemas.openxmlformats.org/officeDocument/2006/relationships/image" Target="../media/image18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7.emf"/><Relationship Id="rId9" Type="http://schemas.openxmlformats.org/officeDocument/2006/relationships/image" Target="../media/image20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8" name="Kuva 3">
            <a:extLst>
              <a:ext uri="{FF2B5EF4-FFF2-40B4-BE49-F238E27FC236}">
                <a16:creationId xmlns:a16="http://schemas.microsoft.com/office/drawing/2014/main" id="{535179B5-686B-5D4C-9959-FA27CA6D37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8106" y="5958034"/>
            <a:ext cx="1514929" cy="7033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8FD6DB-D333-3C4E-A6CA-74A42B2C9A8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038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Kuva 3">
            <a:extLst>
              <a:ext uri="{FF2B5EF4-FFF2-40B4-BE49-F238E27FC236}">
                <a16:creationId xmlns:a16="http://schemas.microsoft.com/office/drawing/2014/main" id="{69A1B555-0641-F34F-80C0-337FF2B138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CF68B6-EB23-2D4E-8356-BA08AD91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EC2417-A897-634C-9475-C2694F874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7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58F8733-EB61-6547-BD3F-8B0A5C19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5623AE-0293-984D-916C-9BEA648B7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1B0216-9980-2747-A102-53662C751D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71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7C78DE1-6D6D-6C48-A90D-055ECCB3DDC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829704-8DA1-AF40-8623-8A623BC7E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FDE9FC-16A7-F247-98B4-8AB6527785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0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7D19C15-488D-594D-A39E-F1ADC9C4A14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C5A0E-ACD5-6F48-AC18-D31D25354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D56BAF-85C4-3346-9788-9891FA0816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50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CA34AE2-6D8E-1E42-B7B7-3ED600E83EB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B5645D-A15D-3E4E-BCA9-9A65B4154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C9E169-CE84-364E-AF1A-431A3C505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79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AD956-82E6-9345-BF9F-781389E6F2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189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75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Kuva 3">
            <a:extLst>
              <a:ext uri="{FF2B5EF4-FFF2-40B4-BE49-F238E27FC236}">
                <a16:creationId xmlns:a16="http://schemas.microsoft.com/office/drawing/2014/main" id="{B57B4711-1C39-4243-8DE8-2D3849F71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53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178A84-A00F-9F4E-8B25-1DC2E55FF15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E244FF-4257-7E4C-8ABE-C636BF9F4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91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2E0052-7C18-2143-BE6B-041E63E5A0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21" name="Picture 2" descr="MediaAuditFinland">
            <a:extLst>
              <a:ext uri="{FF2B5EF4-FFF2-40B4-BE49-F238E27FC236}">
                <a16:creationId xmlns:a16="http://schemas.microsoft.com/office/drawing/2014/main" id="{067F4D2C-7D98-D64D-BCD2-132BB46952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AF29256-CA4D-ED4C-A9C2-465B4A37F0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40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A79401B-04AC-1B4E-AC3B-EAB6DA67366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99E405-2473-FD45-BE08-0DB890356E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D848E9-B770-064C-B974-636D46ECB7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ED5593-2D98-3F45-99EE-46D29BA431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02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F1FA73-5CBC-1D47-B97D-22FE5A31D81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A55120-D5DA-2447-9D24-342FC9EA1F88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3559E2-D529-ED4B-B781-276E24391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78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21624A-1624-9743-BBA1-8699AF8AE6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BA0F28-2A18-824A-AB25-D19E6D891B4F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BE004A-37D4-C546-99D3-0F0C3DD70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36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EB0750C-D2E6-C44C-B12D-E0D7D8BDFF3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292499-6E74-B84A-A62D-D470FB1AA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BC52E1-21C6-404D-B45A-86C274DFBD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68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E28508-236D-414B-9135-B2FBB5A4EC0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AC2EC-EC00-2A4A-9094-F79A29F5E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12A427-83F8-5F4C-8AD1-E8B3F3E45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61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2419D-25FE-9B4B-AF45-C15B96A824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17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72BD61-6FA9-8743-A666-40EF36CBB6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332689-B495-B647-835B-2CFC4A45A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5BB652-68EA-2D4E-92E8-71606DDF7A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25686E-E108-2E42-96A5-352D04B2C237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8A10FE-373D-E241-95E2-FEA2821CFEDF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9A9A7C6-98DB-AE49-B7E3-593AB3702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DBB09E5-BE53-6648-8273-1AEEA1686C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7F898CD-4116-FF45-9A64-22F61C3081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2BE87ED-18E0-1C45-BE78-EDE91A239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8ABDEC7-E59D-714E-96CF-A327FD771A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0717D3E-23C0-044C-924A-D0516609D9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6E24ABC-29A6-6B46-9453-79FEBF75C414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1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451" t="50417" r="3670" b="538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EFF15B-D3CD-7D48-8462-AC0F1E593C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34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976514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90698" y="1514670"/>
            <a:ext cx="8610601" cy="4553938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D41599-4BDE-B044-BE71-783A0AE401E8}"/>
              </a:ext>
            </a:extLst>
          </p:cNvPr>
          <p:cNvCxnSpPr>
            <a:cxnSpLocks/>
          </p:cNvCxnSpPr>
          <p:nvPr userDrawn="1"/>
        </p:nvCxnSpPr>
        <p:spPr>
          <a:xfrm>
            <a:off x="832648" y="1366807"/>
            <a:ext cx="105267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3">
            <a:extLst>
              <a:ext uri="{FF2B5EF4-FFF2-40B4-BE49-F238E27FC236}">
                <a16:creationId xmlns:a16="http://schemas.microsoft.com/office/drawing/2014/main" id="{C5E10D11-557D-1A48-B729-4558B6F61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34BC28-DFD1-0749-94BE-F1A679CED1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369" y="6204372"/>
            <a:ext cx="1979005" cy="3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76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2" descr="MediaAuditFinland">
            <a:extLst>
              <a:ext uri="{FF2B5EF4-FFF2-40B4-BE49-F238E27FC236}">
                <a16:creationId xmlns:a16="http://schemas.microsoft.com/office/drawing/2014/main" id="{19543F2E-14BC-2343-ACE6-9F8134B86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30E4FC-694F-9742-938C-8B6EF63735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3ABEDDE3-43AC-ED40-9AE9-C06A785A6B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3A9CA4-3290-A34D-B7A4-1E84D3E7D1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8" name="Picture 2" descr="MediaAuditFinland">
            <a:extLst>
              <a:ext uri="{FF2B5EF4-FFF2-40B4-BE49-F238E27FC236}">
                <a16:creationId xmlns:a16="http://schemas.microsoft.com/office/drawing/2014/main" id="{F1C6FA5A-944E-084B-9186-CA8014D79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C43DBF-FF1E-694B-927B-426F273D2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559" t="26618" r="14046"/>
          <a:stretch/>
        </p:blipFill>
        <p:spPr>
          <a:xfrm>
            <a:off x="11693235" y="0"/>
            <a:ext cx="498765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8" name="Kuva 3">
            <a:extLst>
              <a:ext uri="{FF2B5EF4-FFF2-40B4-BE49-F238E27FC236}">
                <a16:creationId xmlns:a16="http://schemas.microsoft.com/office/drawing/2014/main" id="{089477DD-D538-E44E-B9BD-9A4D9BB15B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F95A64-FF20-BD46-B015-C49C3BA767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39600"/>
          <a:stretch/>
        </p:blipFill>
        <p:spPr>
          <a:xfrm>
            <a:off x="10451620" y="-11669"/>
            <a:ext cx="1408111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43CB9C3-EE59-6F4E-B1F0-08470092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3E22C7-5B92-8F4E-BF31-28ED7B4FFEF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82C676-D6CA-374F-A1FB-8C9E8E107FBC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EFB9265-C684-6B42-B48E-FB706D49D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9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1462D-75B7-0D4C-B90E-9417838C64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ittämä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72001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099677"/>
            <a:ext cx="4799012" cy="396893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F14B33-2C12-6D4D-9E98-A672EF465F1B}"/>
              </a:ext>
            </a:extLst>
          </p:cNvPr>
          <p:cNvCxnSpPr>
            <a:cxnSpLocks/>
          </p:cNvCxnSpPr>
          <p:nvPr userDrawn="1"/>
        </p:nvCxnSpPr>
        <p:spPr>
          <a:xfrm>
            <a:off x="838199" y="1554763"/>
            <a:ext cx="47990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3">
            <a:extLst>
              <a:ext uri="{FF2B5EF4-FFF2-40B4-BE49-F238E27FC236}">
                <a16:creationId xmlns:a16="http://schemas.microsoft.com/office/drawing/2014/main" id="{B2E55EE6-E723-2547-939C-D68C4DE28C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CD02D4-0E3C-5D4F-88D5-0B51F2C8D4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DE49743B-BA40-3D41-834E-A64C89451BF8}"/>
              </a:ext>
            </a:extLst>
          </p:cNvPr>
          <p:cNvSpPr/>
          <p:nvPr userDrawn="1"/>
        </p:nvSpPr>
        <p:spPr>
          <a:xfrm>
            <a:off x="1639473" y="6328752"/>
            <a:ext cx="3007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2022</a:t>
            </a:r>
          </a:p>
          <a:p>
            <a:pPr algn="ctr" rtl="0"/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Total population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endParaRPr lang="en" sz="1000" b="0" i="0" u="none" baseline="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62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5193F66-C683-C840-B339-86ADCB9C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B6DE27-FF44-2A48-B515-3FC0FC7EE81D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6D2D55-1242-2D45-A11E-7BF5063322A8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62B768-8286-D447-B4F5-40480A830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397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2" descr="MediaAuditFinland">
            <a:extLst>
              <a:ext uri="{FF2B5EF4-FFF2-40B4-BE49-F238E27FC236}">
                <a16:creationId xmlns:a16="http://schemas.microsoft.com/office/drawing/2014/main" id="{5446B337-F017-2745-8076-2FE368E89C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239F60-9543-FD43-AC19-916CBAF773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3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Kuva 3">
            <a:extLst>
              <a:ext uri="{FF2B5EF4-FFF2-40B4-BE49-F238E27FC236}">
                <a16:creationId xmlns:a16="http://schemas.microsoft.com/office/drawing/2014/main" id="{941BDDA5-B317-364F-94D2-CCC298216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Kuva 3">
            <a:extLst>
              <a:ext uri="{FF2B5EF4-FFF2-40B4-BE49-F238E27FC236}">
                <a16:creationId xmlns:a16="http://schemas.microsoft.com/office/drawing/2014/main" id="{85276B0A-62B7-9140-A0D5-5D2CEB3022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4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2875D82-5948-B840-B018-39245CCC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F67D57-1D40-5742-BF3B-9371FA12C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D3D375-6899-BA47-8006-3653A5F64C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4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5935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829" r:id="rId27"/>
    <p:sldLayoutId id="2147483660" r:id="rId28"/>
    <p:sldLayoutId id="2147483654" r:id="rId29"/>
    <p:sldLayoutId id="2147483677" r:id="rId30"/>
    <p:sldLayoutId id="2147483679" r:id="rId31"/>
    <p:sldLayoutId id="2147483663" r:id="rId32"/>
    <p:sldLayoutId id="2147483667" r:id="rId33"/>
    <p:sldLayoutId id="2147483676" r:id="rId34"/>
    <p:sldLayoutId id="2147483664" r:id="rId35"/>
    <p:sldLayoutId id="2147483680" r:id="rId36"/>
    <p:sldLayoutId id="2147483678" r:id="rId37"/>
    <p:sldLayoutId id="2147483661" r:id="rId38"/>
    <p:sldLayoutId id="2147483681" r:id="rId39"/>
    <p:sldLayoutId id="2147483662" r:id="rId40"/>
    <p:sldLayoutId id="2147483665" r:id="rId41"/>
    <p:sldLayoutId id="2147483657" r:id="rId42"/>
    <p:sldLayoutId id="2147483674" r:id="rId43"/>
    <p:sldLayoutId id="2147483666" r:id="rId44"/>
    <p:sldLayoutId id="2147483675" r:id="rId45"/>
    <p:sldLayoutId id="2147483670" r:id="rId46"/>
    <p:sldLayoutId id="2147483668" r:id="rId47"/>
    <p:sldLayoutId id="2147483669" r:id="rId48"/>
    <p:sldLayoutId id="2147483857" r:id="rId49"/>
    <p:sldLayoutId id="2147483672" r:id="rId50"/>
    <p:sldLayoutId id="2147483673" r:id="rId51"/>
    <p:sldLayoutId id="2147483655" r:id="rId52"/>
    <p:sldLayoutId id="2147483671" r:id="rId5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e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kakausmedia.fi/en/research/" TargetMode="External"/><Relationship Id="rId2" Type="http://schemas.openxmlformats.org/officeDocument/2006/relationships/hyperlink" Target="http://www.ratecards.fi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C26DFA3F-FE06-3347-A695-464DFC5D6D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1398"/>
            <a:ext cx="9144000" cy="2387600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/>
              <a:t>Reading habits &amp; </a:t>
            </a:r>
            <a:br>
              <a:rPr lang="en" dirty="0"/>
            </a:br>
            <a:r>
              <a:rPr lang="en" b="0" i="0" u="none" baseline="0" dirty="0"/>
              <a:t>attitude towards advertising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6300551"/>
            <a:ext cx="9144000" cy="290745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" sz="1600" b="0" i="0" u="none" baseline="0" dirty="0">
                <a:solidFill>
                  <a:schemeClr val="bg1"/>
                </a:solidFill>
              </a:rPr>
              <a:t>Finnish National Readership Survey 2022</a:t>
            </a:r>
          </a:p>
        </p:txBody>
      </p:sp>
      <p:pic>
        <p:nvPicPr>
          <p:cNvPr id="11" name="Picture 2" descr="MediaAuditFinland">
            <a:extLst>
              <a:ext uri="{FF2B5EF4-FFF2-40B4-BE49-F238E27FC236}">
                <a16:creationId xmlns:a16="http://schemas.microsoft.com/office/drawing/2014/main" id="{4147AC80-A020-5645-8F0A-E38478E45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6C4FB9-FE3C-D946-B064-07905C639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" sz="2800" b="0" i="0" u="none" baseline="0"/>
              <a:t>Finnish magazines</a:t>
            </a:r>
            <a:br>
              <a:rPr lang="en" sz="2800"/>
            </a:br>
            <a:r>
              <a:rPr lang="en" sz="2800" b="0" i="0" u="none" baseline="0"/>
              <a:t>offer reliable comparisons and tests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sz="1400" b="0" i="0" u="none" baseline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 of readers, fully or partially agree </a:t>
            </a:r>
          </a:p>
        </p:txBody>
      </p: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F42D6499-A2FE-4343-8BE1-420F0DBB972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258642205"/>
              </p:ext>
            </p:extLst>
          </p:nvPr>
        </p:nvGraphicFramePr>
        <p:xfrm>
          <a:off x="867156" y="2199860"/>
          <a:ext cx="4799012" cy="37437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99506">
                  <a:extLst>
                    <a:ext uri="{9D8B030D-6E8A-4147-A177-3AD203B41FA5}">
                      <a16:colId xmlns:a16="http://schemas.microsoft.com/office/drawing/2014/main" val="638252088"/>
                    </a:ext>
                  </a:extLst>
                </a:gridCol>
                <a:gridCol w="2399506">
                  <a:extLst>
                    <a:ext uri="{9D8B030D-6E8A-4147-A177-3AD203B41FA5}">
                      <a16:colId xmlns:a16="http://schemas.microsoft.com/office/drawing/2014/main" val="2559424516"/>
                    </a:ext>
                  </a:extLst>
                </a:gridCol>
              </a:tblGrid>
              <a:tr h="394818">
                <a:tc>
                  <a:txBody>
                    <a:bodyPr/>
                    <a:lstStyle/>
                    <a:p>
                      <a:pPr algn="ctr" rtl="0"/>
                      <a:r>
                        <a:rPr lang="en" sz="1500" b="1" i="0" u="none" baseline="0">
                          <a:solidFill>
                            <a:schemeClr val="bg1"/>
                          </a:solidFill>
                        </a:rPr>
                        <a:t>Top magazines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500" b="1" i="0" u="none" baseline="0">
                          <a:solidFill>
                            <a:schemeClr val="bg1"/>
                          </a:solidFill>
                        </a:rPr>
                        <a:t>% of readers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85007"/>
                  </a:ext>
                </a:extLst>
              </a:tr>
              <a:tr h="30444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Tekniikka&amp;Talous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056249"/>
                  </a:ext>
                </a:extLst>
              </a:tr>
              <a:tr h="30444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Vene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89880"/>
                  </a:ext>
                </a:extLst>
              </a:tr>
              <a:tr h="30444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Arvopaperi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265820"/>
                  </a:ext>
                </a:extLst>
              </a:tr>
              <a:tr h="30444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Talouselämä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720157"/>
                  </a:ext>
                </a:extLst>
              </a:tr>
              <a:tr h="30444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593562"/>
                  </a:ext>
                </a:extLst>
              </a:tr>
              <a:tr h="30444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Tivi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40531"/>
                  </a:ext>
                </a:extLst>
              </a:tr>
              <a:tr h="30444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Erä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571367"/>
                  </a:ext>
                </a:extLst>
              </a:tr>
              <a:tr h="30444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IS Urheilulehti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333301"/>
                  </a:ext>
                </a:extLst>
              </a:tr>
              <a:tr h="30444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Kippari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106870"/>
                  </a:ext>
                </a:extLst>
              </a:tr>
              <a:tr h="30444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Viisas Raha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999424"/>
                  </a:ext>
                </a:extLst>
              </a:tr>
              <a:tr h="30444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Image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5647256"/>
                  </a:ext>
                </a:extLst>
              </a:tr>
            </a:tbl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306545C-BAE7-884C-9FEA-D9ECF07B9BB4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" sz="5400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69%</a:t>
            </a: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 of people</a:t>
            </a:r>
            <a:br>
              <a:rPr lang="en" sz="5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over the age of 15 rely on comparisons and tests in magazines – 70% of men and 68% of women.</a:t>
            </a:r>
          </a:p>
        </p:txBody>
      </p:sp>
    </p:spTree>
    <p:extLst>
      <p:ext uri="{BB962C8B-B14F-4D97-AF65-F5344CB8AC3E}">
        <p14:creationId xmlns:p14="http://schemas.microsoft.com/office/powerpoint/2010/main" val="247987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br>
              <a:rPr lang="en" sz="2800"/>
            </a:br>
            <a:br>
              <a:rPr lang="en" sz="2800"/>
            </a:br>
            <a:r>
              <a:rPr lang="en" sz="2800" b="0" i="0" u="none" baseline="0"/>
              <a:t>Finnish magazines offer reliable product recommendations</a:t>
            </a:r>
          </a:p>
        </p:txBody>
      </p:sp>
      <p:graphicFrame>
        <p:nvGraphicFramePr>
          <p:cNvPr id="11" name="Sisällön paikkamerkki 11">
            <a:extLst>
              <a:ext uri="{FF2B5EF4-FFF2-40B4-BE49-F238E27FC236}">
                <a16:creationId xmlns:a16="http://schemas.microsoft.com/office/drawing/2014/main" id="{50B8BF05-A68C-4947-B05D-D40F580857A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14092830"/>
              </p:ext>
            </p:extLst>
          </p:nvPr>
        </p:nvGraphicFramePr>
        <p:xfrm>
          <a:off x="838200" y="2100263"/>
          <a:ext cx="4799013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" b="0" i="0" u="none" baseline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sz="1400" b="0" i="0" u="none" baseline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 of Finns, totally or partially agree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AC3351A-2A64-4A45-A05D-AA2AD834BAD0}"/>
              </a:ext>
            </a:extLst>
          </p:cNvPr>
          <p:cNvSpPr txBox="1">
            <a:spLocks/>
          </p:cNvSpPr>
          <p:nvPr/>
        </p:nvSpPr>
        <p:spPr>
          <a:xfrm>
            <a:off x="7846497" y="15938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endParaRPr lang="en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DD71ED1-B86F-DD44-96E2-9F78FB227609}"/>
              </a:ext>
            </a:extLst>
          </p:cNvPr>
          <p:cNvSpPr txBox="1">
            <a:spLocks/>
          </p:cNvSpPr>
          <p:nvPr/>
        </p:nvSpPr>
        <p:spPr>
          <a:xfrm>
            <a:off x="7998897" y="17462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endParaRPr lang="en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14" name="Tekstiruutu 8">
            <a:extLst>
              <a:ext uri="{FF2B5EF4-FFF2-40B4-BE49-F238E27FC236}">
                <a16:creationId xmlns:a16="http://schemas.microsoft.com/office/drawing/2014/main" id="{FEE1A6D1-7CE4-C448-8BE7-9F910DDF277B}"/>
              </a:ext>
            </a:extLst>
          </p:cNvPr>
          <p:cNvSpPr txBox="1"/>
          <p:nvPr/>
        </p:nvSpPr>
        <p:spPr>
          <a:xfrm>
            <a:off x="7694097" y="2325996"/>
            <a:ext cx="36612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0">
              <a:buNone/>
            </a:pPr>
            <a:r>
              <a:rPr lang="en" sz="6000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64%</a:t>
            </a: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 </a:t>
            </a:r>
            <a:b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</a:br>
            <a:r>
              <a:rPr lang="en" dirty="0">
                <a:solidFill>
                  <a:schemeClr val="bg1"/>
                </a:solidFill>
                <a:latin typeface="Neue Haas Unica W1G Medium" panose="020B0504030206020203" pitchFamily="34" charset="0"/>
                <a:sym typeface="Neue Haas Unica W1G Medium" panose="020B0504030206020203" pitchFamily="34" charset="0"/>
              </a:rPr>
              <a:t>of people over the age of 15 rely on the product recommendations of Finnish magazines – 66% of women and 62% of men.</a:t>
            </a:r>
          </a:p>
        </p:txBody>
      </p:sp>
    </p:spTree>
    <p:extLst>
      <p:ext uri="{BB962C8B-B14F-4D97-AF65-F5344CB8AC3E}">
        <p14:creationId xmlns:p14="http://schemas.microsoft.com/office/powerpoint/2010/main" val="2313015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" sz="2800" b="0" i="0" u="none" baseline="0"/>
              <a:t>Finnish magazines offer reliable product recommendations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endParaRPr lang="en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sz="1400" b="0" i="0" u="none" baseline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 of readers, fully or partially agree </a:t>
            </a:r>
          </a:p>
        </p:txBody>
      </p:sp>
      <p:sp>
        <p:nvSpPr>
          <p:cNvPr id="11" name="Tekstiruutu 8">
            <a:extLst>
              <a:ext uri="{FF2B5EF4-FFF2-40B4-BE49-F238E27FC236}">
                <a16:creationId xmlns:a16="http://schemas.microsoft.com/office/drawing/2014/main" id="{31504209-6BCB-A645-BCF6-E7D5AA200E1D}"/>
              </a:ext>
            </a:extLst>
          </p:cNvPr>
          <p:cNvSpPr txBox="1"/>
          <p:nvPr/>
        </p:nvSpPr>
        <p:spPr>
          <a:xfrm>
            <a:off x="7694097" y="2228671"/>
            <a:ext cx="36612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64%</a:t>
            </a: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 </a:t>
            </a:r>
            <a:b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</a:br>
            <a:r>
              <a:rPr lang="en" dirty="0">
                <a:solidFill>
                  <a:schemeClr val="bg1"/>
                </a:solidFill>
                <a:latin typeface="Neue Haas Unica W1G Medium" panose="020B0504030206020203" pitchFamily="34" charset="0"/>
                <a:sym typeface="Neue Haas Unica W1G Medium" panose="020B0504030206020203" pitchFamily="34" charset="0"/>
              </a:rPr>
              <a:t>of people over the age of 15 rely on the product recommendations of Finnish magazines – 66% of women and 62% of men.</a:t>
            </a:r>
          </a:p>
        </p:txBody>
      </p:sp>
      <p:graphicFrame>
        <p:nvGraphicFramePr>
          <p:cNvPr id="5" name="Taulukko 7">
            <a:extLst>
              <a:ext uri="{FF2B5EF4-FFF2-40B4-BE49-F238E27FC236}">
                <a16:creationId xmlns:a16="http://schemas.microsoft.com/office/drawing/2014/main" id="{235AB3D9-7B76-6C4D-DD4E-430251C5D342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006168432"/>
              </p:ext>
            </p:extLst>
          </p:nvPr>
        </p:nvGraphicFramePr>
        <p:xfrm>
          <a:off x="867156" y="2199861"/>
          <a:ext cx="4799012" cy="390537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99506">
                  <a:extLst>
                    <a:ext uri="{9D8B030D-6E8A-4147-A177-3AD203B41FA5}">
                      <a16:colId xmlns:a16="http://schemas.microsoft.com/office/drawing/2014/main" val="638252088"/>
                    </a:ext>
                  </a:extLst>
                </a:gridCol>
                <a:gridCol w="2399506">
                  <a:extLst>
                    <a:ext uri="{9D8B030D-6E8A-4147-A177-3AD203B41FA5}">
                      <a16:colId xmlns:a16="http://schemas.microsoft.com/office/drawing/2014/main" val="2559424516"/>
                    </a:ext>
                  </a:extLst>
                </a:gridCol>
              </a:tblGrid>
              <a:tr h="305016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bg1"/>
                          </a:solidFill>
                        </a:rPr>
                        <a:t>Top </a:t>
                      </a:r>
                      <a:r>
                        <a:rPr lang="fi-FI" sz="1400" dirty="0" err="1">
                          <a:solidFill>
                            <a:schemeClr val="bg1"/>
                          </a:solidFill>
                        </a:rPr>
                        <a:t>magazines</a:t>
                      </a:r>
                      <a:endParaRPr lang="fi-FI" sz="14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bg1"/>
                          </a:solidFill>
                        </a:rPr>
                        <a:t>% of </a:t>
                      </a:r>
                      <a:r>
                        <a:rPr lang="fi-FI" sz="1400" dirty="0" err="1">
                          <a:solidFill>
                            <a:schemeClr val="bg1"/>
                          </a:solidFill>
                        </a:rPr>
                        <a:t>readers</a:t>
                      </a:r>
                      <a:endParaRPr lang="fi-FI" sz="14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85007"/>
                  </a:ext>
                </a:extLst>
              </a:tr>
              <a:tr h="25500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Sport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056249"/>
                  </a:ext>
                </a:extLst>
              </a:tr>
              <a:tr h="25500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Fit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89880"/>
                  </a:ext>
                </a:extLst>
              </a:tr>
              <a:tr h="25500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Antiikki &amp; Design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265820"/>
                  </a:ext>
                </a:extLst>
              </a:tr>
              <a:tr h="25500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Juoksija-lehti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720157"/>
                  </a:ext>
                </a:extLst>
              </a:tr>
              <a:tr h="25500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Matka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593562"/>
                  </a:ext>
                </a:extLst>
              </a:tr>
              <a:tr h="25500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Mondo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40531"/>
                  </a:ext>
                </a:extLst>
              </a:tr>
              <a:tr h="25500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Image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571367"/>
                  </a:ext>
                </a:extLst>
              </a:tr>
              <a:tr h="25500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Glorian Koti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333301"/>
                  </a:ext>
                </a:extLst>
              </a:tr>
              <a:tr h="25500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Koti ja keittiö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106870"/>
                  </a:ext>
                </a:extLst>
              </a:tr>
              <a:tr h="25500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Mikrobitti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999424"/>
                  </a:ext>
                </a:extLst>
              </a:tr>
              <a:tr h="25500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Arvopaperi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847132"/>
                  </a:ext>
                </a:extLst>
              </a:tr>
              <a:tr h="25500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Talouselämä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8627768"/>
                  </a:ext>
                </a:extLst>
              </a:tr>
              <a:tr h="25500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Tekniikka&amp;Talous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117318"/>
                  </a:ext>
                </a:extLst>
              </a:tr>
              <a:tr h="25500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Voi Hyvin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3556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624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" sz="2800" b="0" i="0" u="none" baseline="0"/>
              <a:t>I trust the product recommendations of bloggers and YouTubers</a:t>
            </a:r>
          </a:p>
        </p:txBody>
      </p:sp>
      <p:graphicFrame>
        <p:nvGraphicFramePr>
          <p:cNvPr id="11" name="Sisällön paikkamerkki 11">
            <a:extLst>
              <a:ext uri="{FF2B5EF4-FFF2-40B4-BE49-F238E27FC236}">
                <a16:creationId xmlns:a16="http://schemas.microsoft.com/office/drawing/2014/main" id="{50B8BF05-A68C-4947-B05D-D40F580857A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210104902"/>
              </p:ext>
            </p:extLst>
          </p:nvPr>
        </p:nvGraphicFramePr>
        <p:xfrm>
          <a:off x="838200" y="2100263"/>
          <a:ext cx="4799013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" b="0" i="0" u="none" baseline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sz="1400" b="0" i="0" u="none" baseline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 of Finns, totally or partially agree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9552091-99D6-4C61-889B-69053AF21F7F}"/>
              </a:ext>
            </a:extLst>
          </p:cNvPr>
          <p:cNvSpPr txBox="1"/>
          <p:nvPr/>
        </p:nvSpPr>
        <p:spPr>
          <a:xfrm>
            <a:off x="7694097" y="1825548"/>
            <a:ext cx="36612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" sz="6000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19%</a:t>
            </a: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 </a:t>
            </a:r>
            <a:b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of </a:t>
            </a:r>
            <a:r>
              <a:rPr lang="en" dirty="0">
                <a:solidFill>
                  <a:schemeClr val="bg1"/>
                </a:solidFill>
                <a:latin typeface="Neue Haas Unica W1G Medium" panose="020B0504030206020203" pitchFamily="34" charset="0"/>
                <a:sym typeface="Neue Haas Unica W1G Medium" panose="020B0504030206020203" pitchFamily="34" charset="0"/>
              </a:rPr>
              <a:t>people over the age of 15 rely on the product recommendations of bloggers and YouTubers – women (21%) slightly more often than men (16%).</a:t>
            </a:r>
          </a:p>
          <a:p>
            <a:pPr marL="0" indent="0" algn="ctr" rtl="0">
              <a:buNone/>
            </a:pPr>
            <a:endParaRPr lang="en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  <a:p>
            <a:pPr marL="0" indent="0" algn="ctr" rtl="0">
              <a:buNone/>
            </a:pPr>
            <a:r>
              <a:rPr lang="en" dirty="0">
                <a:solidFill>
                  <a:schemeClr val="bg1"/>
                </a:solidFill>
                <a:latin typeface="Neue Haas Unica W1G Medium" panose="020B0504030206020203" pitchFamily="34" charset="0"/>
                <a:sym typeface="Neue Haas Unica W1G Medium" panose="020B0504030206020203" pitchFamily="34" charset="0"/>
              </a:rPr>
              <a:t>The highest confidence is in the youngest age group.</a:t>
            </a:r>
          </a:p>
          <a:p>
            <a:pPr marL="0" indent="0" algn="ctr" rtl="0">
              <a:buNone/>
            </a:pPr>
            <a:endParaRPr lang="en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02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60571"/>
            <a:ext cx="4799012" cy="1231900"/>
          </a:xfrm>
        </p:spPr>
        <p:txBody>
          <a:bodyPr>
            <a:normAutofit fontScale="90000"/>
          </a:bodyPr>
          <a:lstStyle/>
          <a:p>
            <a:pPr algn="ctr" rtl="0"/>
            <a:r>
              <a:rPr lang="en" sz="2800" b="0" i="0" u="none" baseline="0"/>
              <a:t>I trust the product recommendations of bloggers and YouTubers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endParaRPr lang="en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sz="1400" b="0" i="0" u="none" baseline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 of readers, fully or partially agree </a:t>
            </a:r>
          </a:p>
        </p:txBody>
      </p: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F42D6499-A2FE-4343-8BE1-420F0DBB972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656986990"/>
              </p:ext>
            </p:extLst>
          </p:nvPr>
        </p:nvGraphicFramePr>
        <p:xfrm>
          <a:off x="867156" y="2156830"/>
          <a:ext cx="4799012" cy="345437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99506">
                  <a:extLst>
                    <a:ext uri="{9D8B030D-6E8A-4147-A177-3AD203B41FA5}">
                      <a16:colId xmlns:a16="http://schemas.microsoft.com/office/drawing/2014/main" val="638252088"/>
                    </a:ext>
                  </a:extLst>
                </a:gridCol>
                <a:gridCol w="2399506">
                  <a:extLst>
                    <a:ext uri="{9D8B030D-6E8A-4147-A177-3AD203B41FA5}">
                      <a16:colId xmlns:a16="http://schemas.microsoft.com/office/drawing/2014/main" val="2559424516"/>
                    </a:ext>
                  </a:extLst>
                </a:gridCol>
              </a:tblGrid>
              <a:tr h="448451">
                <a:tc>
                  <a:txBody>
                    <a:bodyPr/>
                    <a:lstStyle/>
                    <a:p>
                      <a:pPr algn="ctr" rtl="0"/>
                      <a:r>
                        <a:rPr lang="en" sz="1500" b="1" i="0" u="none" baseline="0">
                          <a:solidFill>
                            <a:schemeClr val="bg1"/>
                          </a:solidFill>
                        </a:rPr>
                        <a:t>Top magazines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500" b="1" i="0" u="none" baseline="0">
                          <a:solidFill>
                            <a:schemeClr val="bg1"/>
                          </a:solidFill>
                        </a:rPr>
                        <a:t>% of readers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85007"/>
                  </a:ext>
                </a:extLst>
              </a:tr>
              <a:tr h="300592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Trendi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056249"/>
                  </a:ext>
                </a:extLst>
              </a:tr>
              <a:tr h="300592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HS Meidän perhe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89880"/>
                  </a:ext>
                </a:extLst>
              </a:tr>
              <a:tr h="300592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Fit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265820"/>
                  </a:ext>
                </a:extLst>
              </a:tr>
              <a:tr h="300592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Alibi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720157"/>
                  </a:ext>
                </a:extLst>
              </a:tr>
              <a:tr h="300592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Aku Ankka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593562"/>
                  </a:ext>
                </a:extLst>
              </a:tr>
              <a:tr h="300592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Ruotuväki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40531"/>
                  </a:ext>
                </a:extLst>
              </a:tr>
              <a:tr h="300592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Deko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571367"/>
                  </a:ext>
                </a:extLst>
              </a:tr>
              <a:tr h="300592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Sport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333301"/>
                  </a:ext>
                </a:extLst>
              </a:tr>
              <a:tr h="300592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Image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106870"/>
                  </a:ext>
                </a:extLst>
              </a:tr>
              <a:tr h="300592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999424"/>
                  </a:ext>
                </a:extLst>
              </a:tr>
            </a:tbl>
          </a:graphicData>
        </a:graphic>
      </p:graphicFrame>
      <p:sp>
        <p:nvSpPr>
          <p:cNvPr id="2" name="Tekstiruutu 8">
            <a:extLst>
              <a:ext uri="{FF2B5EF4-FFF2-40B4-BE49-F238E27FC236}">
                <a16:creationId xmlns:a16="http://schemas.microsoft.com/office/drawing/2014/main" id="{A0FFF3E2-EE9B-2093-53F9-8B78A0B68F95}"/>
              </a:ext>
            </a:extLst>
          </p:cNvPr>
          <p:cNvSpPr txBox="1"/>
          <p:nvPr/>
        </p:nvSpPr>
        <p:spPr>
          <a:xfrm>
            <a:off x="7694097" y="1825548"/>
            <a:ext cx="36612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" sz="6000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19%</a:t>
            </a: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 </a:t>
            </a:r>
            <a:b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of </a:t>
            </a:r>
            <a:r>
              <a:rPr lang="en" dirty="0">
                <a:solidFill>
                  <a:schemeClr val="bg1"/>
                </a:solidFill>
                <a:latin typeface="Neue Haas Unica W1G Medium" panose="020B0504030206020203" pitchFamily="34" charset="0"/>
                <a:sym typeface="Neue Haas Unica W1G Medium" panose="020B0504030206020203" pitchFamily="34" charset="0"/>
              </a:rPr>
              <a:t>people over the age of 15 rely on the product recommendations of bloggers and YouTubers – women (21%) slightly more often than men (16%).</a:t>
            </a:r>
          </a:p>
          <a:p>
            <a:pPr marL="0" indent="0" algn="ctr" rtl="0">
              <a:buNone/>
            </a:pPr>
            <a:endParaRPr lang="en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  <a:p>
            <a:pPr marL="0" indent="0" algn="ctr" rtl="0">
              <a:buNone/>
            </a:pPr>
            <a:r>
              <a:rPr lang="en" dirty="0">
                <a:solidFill>
                  <a:schemeClr val="bg1"/>
                </a:solidFill>
                <a:latin typeface="Neue Haas Unica W1G Medium" panose="020B0504030206020203" pitchFamily="34" charset="0"/>
                <a:sym typeface="Neue Haas Unica W1G Medium" panose="020B0504030206020203" pitchFamily="34" charset="0"/>
              </a:rPr>
              <a:t>The highest confidence is in the youngest age group.</a:t>
            </a:r>
          </a:p>
          <a:p>
            <a:pPr marL="0" indent="0" algn="ctr" rtl="0">
              <a:buNone/>
            </a:pPr>
            <a:endParaRPr lang="en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043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541"/>
            <a:ext cx="10515600" cy="355265"/>
          </a:xfrm>
        </p:spPr>
        <p:txBody>
          <a:bodyPr>
            <a:normAutofit fontScale="90000"/>
          </a:bodyPr>
          <a:lstStyle/>
          <a:p>
            <a:pPr rtl="0">
              <a:lnSpc>
                <a:spcPts val="3000"/>
              </a:lnSpc>
              <a:spcAft>
                <a:spcPts val="1600"/>
              </a:spcAft>
            </a:pPr>
            <a:r>
              <a:rPr lang="en" sz="3300" dirty="0"/>
              <a:t>People relax with magazines and get information </a:t>
            </a:r>
            <a:br>
              <a:rPr lang="en" sz="3300" dirty="0"/>
            </a:br>
            <a:r>
              <a:rPr lang="en" sz="3300" dirty="0"/>
              <a:t>about their own interests</a:t>
            </a:r>
            <a:br>
              <a:rPr lang="en" dirty="0"/>
            </a:br>
            <a:r>
              <a:rPr lang="en" sz="1600" b="0" i="1" u="none" baseline="0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 of Finns, totally or partially agree</a:t>
            </a: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0349FD-8BD5-DE4B-84B1-BF2A4984E97B}"/>
              </a:ext>
            </a:extLst>
          </p:cNvPr>
          <p:cNvSpPr/>
          <p:nvPr/>
        </p:nvSpPr>
        <p:spPr>
          <a:xfrm>
            <a:off x="3420286" y="6366314"/>
            <a:ext cx="53514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2022  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Total population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endParaRPr lang="en" sz="1000" b="0" i="0" u="none" baseline="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1A0BD39-C9BA-324D-A0C5-9ED5CE8A6242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66778577"/>
              </p:ext>
            </p:extLst>
          </p:nvPr>
        </p:nvGraphicFramePr>
        <p:xfrm>
          <a:off x="1790700" y="1514475"/>
          <a:ext cx="8610600" cy="455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755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" sz="2800" b="0" i="0" u="none" baseline="0"/>
              <a:t>A specialist magazine in the field provides information about my hobbies and interests</a:t>
            </a:r>
          </a:p>
        </p:txBody>
      </p:sp>
      <p:graphicFrame>
        <p:nvGraphicFramePr>
          <p:cNvPr id="11" name="Sisällön paikkamerkki 11">
            <a:extLst>
              <a:ext uri="{FF2B5EF4-FFF2-40B4-BE49-F238E27FC236}">
                <a16:creationId xmlns:a16="http://schemas.microsoft.com/office/drawing/2014/main" id="{50B8BF05-A68C-4947-B05D-D40F580857A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332208019"/>
              </p:ext>
            </p:extLst>
          </p:nvPr>
        </p:nvGraphicFramePr>
        <p:xfrm>
          <a:off x="838200" y="2100263"/>
          <a:ext cx="4799013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" b="0" i="0" u="none" baseline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sz="1400" b="0" i="0" u="none" baseline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 of Finns, totally or partially agree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9552091-99D6-4C61-889B-69053AF21F7F}"/>
              </a:ext>
            </a:extLst>
          </p:cNvPr>
          <p:cNvSpPr txBox="1"/>
          <p:nvPr/>
        </p:nvSpPr>
        <p:spPr>
          <a:xfrm>
            <a:off x="7694097" y="1743174"/>
            <a:ext cx="36612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0">
              <a:buNone/>
            </a:pP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There is a strong demand for </a:t>
            </a:r>
            <a:r>
              <a:rPr lang="en" b="0" i="0" u="none" baseline="0" dirty="0" err="1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specialised</a:t>
            </a: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 periodicals in all age groups.</a:t>
            </a:r>
          </a:p>
          <a:p>
            <a:pPr marL="0" indent="0" algn="ctr" rtl="0">
              <a:buNone/>
            </a:pPr>
            <a:endParaRPr lang="en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  <a:p>
            <a:pPr marL="0" indent="0" algn="ctr" rtl="0">
              <a:buNone/>
            </a:pPr>
            <a:r>
              <a:rPr lang="en" sz="6000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81%</a:t>
            </a: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 </a:t>
            </a:r>
            <a:b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</a:br>
            <a:r>
              <a:rPr lang="en" dirty="0">
                <a:solidFill>
                  <a:schemeClr val="bg1"/>
                </a:solidFill>
                <a:latin typeface="Neue Haas Unica W1G Medium" panose="020B0504030206020203" pitchFamily="34" charset="0"/>
                <a:sym typeface="Neue Haas Unica W1G Medium" panose="020B0504030206020203" pitchFamily="34" charset="0"/>
              </a:rPr>
              <a:t>of people over the age of 15 receive information </a:t>
            </a: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about their hobbies and </a:t>
            </a:r>
            <a:r>
              <a:rPr lang="en" dirty="0">
                <a:solidFill>
                  <a:schemeClr val="bg1"/>
                </a:solidFill>
                <a:latin typeface="Neue Haas Unica W1G Medium" panose="020B0504030206020203" pitchFamily="34" charset="0"/>
                <a:sym typeface="Neue Haas Unica W1G Medium" panose="020B0504030206020203" pitchFamily="34" charset="0"/>
              </a:rPr>
              <a:t>interests from a specialist magazine – 79% of women and 84% of men.</a:t>
            </a:r>
          </a:p>
          <a:p>
            <a:pPr marL="0" indent="0" algn="ctr" rtl="0">
              <a:buNone/>
            </a:pPr>
            <a:endParaRPr lang="en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810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" sz="2800" b="0" i="0" u="none" baseline="0"/>
              <a:t>A specialist magazine in the field provides information about my hobbies and interests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endParaRPr lang="en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sz="1400" b="0" i="0" u="none" baseline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 of readers, fully or partially agree </a:t>
            </a:r>
          </a:p>
        </p:txBody>
      </p:sp>
      <p:sp>
        <p:nvSpPr>
          <p:cNvPr id="2" name="Tekstiruutu 8">
            <a:extLst>
              <a:ext uri="{FF2B5EF4-FFF2-40B4-BE49-F238E27FC236}">
                <a16:creationId xmlns:a16="http://schemas.microsoft.com/office/drawing/2014/main" id="{E06F3194-B0F6-248B-38FA-0617AAE5A51E}"/>
              </a:ext>
            </a:extLst>
          </p:cNvPr>
          <p:cNvSpPr txBox="1"/>
          <p:nvPr/>
        </p:nvSpPr>
        <p:spPr>
          <a:xfrm>
            <a:off x="7694097" y="1743174"/>
            <a:ext cx="36612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0">
              <a:buNone/>
            </a:pP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There is a strong demand for </a:t>
            </a:r>
            <a:r>
              <a:rPr lang="en" b="0" i="0" u="none" baseline="0" dirty="0" err="1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specialised</a:t>
            </a: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 periodicals in all age groups.</a:t>
            </a:r>
          </a:p>
          <a:p>
            <a:pPr marL="0" indent="0" algn="ctr" rtl="0">
              <a:buNone/>
            </a:pPr>
            <a:endParaRPr lang="en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  <a:p>
            <a:pPr marL="0" indent="0" algn="ctr" rtl="0">
              <a:buNone/>
            </a:pPr>
            <a:r>
              <a:rPr lang="en" sz="6000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81%</a:t>
            </a: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 </a:t>
            </a:r>
            <a:b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</a:br>
            <a:r>
              <a:rPr lang="en" dirty="0">
                <a:solidFill>
                  <a:schemeClr val="bg1"/>
                </a:solidFill>
                <a:latin typeface="Neue Haas Unica W1G Medium" panose="020B0504030206020203" pitchFamily="34" charset="0"/>
                <a:sym typeface="Neue Haas Unica W1G Medium" panose="020B0504030206020203" pitchFamily="34" charset="0"/>
              </a:rPr>
              <a:t>of people over the age of 15 receive information </a:t>
            </a: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about their hobbies and </a:t>
            </a:r>
            <a:r>
              <a:rPr lang="en" dirty="0">
                <a:solidFill>
                  <a:schemeClr val="bg1"/>
                </a:solidFill>
                <a:latin typeface="Neue Haas Unica W1G Medium" panose="020B0504030206020203" pitchFamily="34" charset="0"/>
                <a:sym typeface="Neue Haas Unica W1G Medium" panose="020B0504030206020203" pitchFamily="34" charset="0"/>
              </a:rPr>
              <a:t>interests from a specialist magazine – 79% of women and 84% of men.</a:t>
            </a:r>
          </a:p>
          <a:p>
            <a:pPr marL="0" indent="0" algn="ctr" rtl="0">
              <a:buNone/>
            </a:pPr>
            <a:endParaRPr lang="en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graphicFrame>
        <p:nvGraphicFramePr>
          <p:cNvPr id="3" name="Taulukko 7">
            <a:extLst>
              <a:ext uri="{FF2B5EF4-FFF2-40B4-BE49-F238E27FC236}">
                <a16:creationId xmlns:a16="http://schemas.microsoft.com/office/drawing/2014/main" id="{D0F0E38C-EFCA-784F-BC30-73D259F09E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527994"/>
              </p:ext>
            </p:extLst>
          </p:nvPr>
        </p:nvGraphicFramePr>
        <p:xfrm>
          <a:off x="867156" y="2199863"/>
          <a:ext cx="4799012" cy="385867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99506">
                  <a:extLst>
                    <a:ext uri="{9D8B030D-6E8A-4147-A177-3AD203B41FA5}">
                      <a16:colId xmlns:a16="http://schemas.microsoft.com/office/drawing/2014/main" val="638252088"/>
                    </a:ext>
                  </a:extLst>
                </a:gridCol>
                <a:gridCol w="2399506">
                  <a:extLst>
                    <a:ext uri="{9D8B030D-6E8A-4147-A177-3AD203B41FA5}">
                      <a16:colId xmlns:a16="http://schemas.microsoft.com/office/drawing/2014/main" val="2559424516"/>
                    </a:ext>
                  </a:extLst>
                </a:gridCol>
              </a:tblGrid>
              <a:tr h="339581">
                <a:tc>
                  <a:txBody>
                    <a:bodyPr/>
                    <a:lstStyle/>
                    <a:p>
                      <a:pPr algn="ctr" rtl="0"/>
                      <a:r>
                        <a:rPr lang="en" sz="1500" b="1" i="0" u="none" baseline="0">
                          <a:solidFill>
                            <a:schemeClr val="bg1"/>
                          </a:solidFill>
                        </a:rPr>
                        <a:t>Top magazines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500" b="1" i="0" u="none" baseline="0" dirty="0">
                          <a:solidFill>
                            <a:schemeClr val="bg1"/>
                          </a:solidFill>
                        </a:rPr>
                        <a:t>% of readers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85007"/>
                  </a:ext>
                </a:extLst>
              </a:tr>
              <a:tr h="276205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Tivi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056249"/>
                  </a:ext>
                </a:extLst>
              </a:tr>
              <a:tr h="276205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Juoksija-lehti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394704"/>
                  </a:ext>
                </a:extLst>
              </a:tr>
              <a:tr h="276205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Tekniikka&amp;Talous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010164"/>
                  </a:ext>
                </a:extLst>
              </a:tr>
              <a:tr h="276205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Mikrobitti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89880"/>
                  </a:ext>
                </a:extLst>
              </a:tr>
              <a:tr h="276205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IS Urheilulehti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265820"/>
                  </a:ext>
                </a:extLst>
              </a:tr>
              <a:tr h="276205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Fit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720157"/>
                  </a:ext>
                </a:extLst>
              </a:tr>
              <a:tr h="276205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Koneviesti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593562"/>
                  </a:ext>
                </a:extLst>
              </a:tr>
              <a:tr h="276205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Käytännön Maamies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40531"/>
                  </a:ext>
                </a:extLst>
              </a:tr>
              <a:tr h="276205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TM Rakennusmaailma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571367"/>
                  </a:ext>
                </a:extLst>
              </a:tr>
              <a:tr h="276205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Vauhdin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333301"/>
                  </a:ext>
                </a:extLst>
              </a:tr>
              <a:tr h="276205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Mondo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106870"/>
                  </a:ext>
                </a:extLst>
              </a:tr>
              <a:tr h="227618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Talouselämä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999424"/>
                  </a:ext>
                </a:extLst>
              </a:tr>
              <a:tr h="227618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Askel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086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616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" sz="2800" b="0" i="0" u="none" baseline="0"/>
              <a:t>I relax and get inspired when reading magazines</a:t>
            </a:r>
          </a:p>
        </p:txBody>
      </p:sp>
      <p:graphicFrame>
        <p:nvGraphicFramePr>
          <p:cNvPr id="11" name="Sisällön paikkamerkki 11">
            <a:extLst>
              <a:ext uri="{FF2B5EF4-FFF2-40B4-BE49-F238E27FC236}">
                <a16:creationId xmlns:a16="http://schemas.microsoft.com/office/drawing/2014/main" id="{50B8BF05-A68C-4947-B05D-D40F580857A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597032735"/>
              </p:ext>
            </p:extLst>
          </p:nvPr>
        </p:nvGraphicFramePr>
        <p:xfrm>
          <a:off x="838200" y="2100263"/>
          <a:ext cx="4799013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" b="0" i="0" u="none" baseline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sz="1400" b="0" i="0" u="none" baseline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 of Finns, totally or partially agree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9552091-99D6-4C61-889B-69053AF21F7F}"/>
              </a:ext>
            </a:extLst>
          </p:cNvPr>
          <p:cNvSpPr txBox="1"/>
          <p:nvPr/>
        </p:nvSpPr>
        <p:spPr>
          <a:xfrm>
            <a:off x="7694097" y="2228671"/>
            <a:ext cx="3661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0">
              <a:buNone/>
            </a:pPr>
            <a:endParaRPr lang="en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  <a:p>
            <a:pPr algn="ctr"/>
            <a:r>
              <a:rPr lang="en" sz="6000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78%</a:t>
            </a: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 </a:t>
            </a:r>
            <a:br>
              <a:rPr lang="en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</a:br>
            <a:r>
              <a:rPr lang="en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of </a:t>
            </a:r>
            <a:r>
              <a:rPr lang="en" dirty="0">
                <a:solidFill>
                  <a:schemeClr val="bg1"/>
                </a:solidFill>
                <a:latin typeface="Neue Haas Unica W1G Medium" panose="020B0504030206020203" pitchFamily="34" charset="0"/>
                <a:sym typeface="Neue Haas Unica W1G Medium" panose="020B0504030206020203" pitchFamily="34" charset="0"/>
              </a:rPr>
              <a:t>people over the age of 15 relax and get ins</a:t>
            </a:r>
            <a:r>
              <a:rPr lang="en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pired by </a:t>
            </a:r>
            <a:r>
              <a:rPr lang="en" dirty="0">
                <a:solidFill>
                  <a:schemeClr val="bg1"/>
                </a:solidFill>
                <a:latin typeface="Neue Haas Unica W1G Medium" panose="020B0504030206020203" pitchFamily="34" charset="0"/>
                <a:sym typeface="Neue Haas Unica W1G Medium" panose="020B0504030206020203" pitchFamily="34" charset="0"/>
              </a:rPr>
              <a:t>magazines – 86% of women and 71% of men.</a:t>
            </a:r>
            <a:endParaRPr lang="en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717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" sz="2800" b="0" i="0" u="none" baseline="0"/>
              <a:t>I relax and get inspired when reading magazines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endParaRPr lang="en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sz="1400" b="0" i="0" u="none" baseline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 of readers, fully or partially agree </a:t>
            </a:r>
          </a:p>
        </p:txBody>
      </p: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F42D6499-A2FE-4343-8BE1-420F0DBB972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80818419"/>
              </p:ext>
            </p:extLst>
          </p:nvPr>
        </p:nvGraphicFramePr>
        <p:xfrm>
          <a:off x="867156" y="2199860"/>
          <a:ext cx="4799012" cy="341134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99506">
                  <a:extLst>
                    <a:ext uri="{9D8B030D-6E8A-4147-A177-3AD203B41FA5}">
                      <a16:colId xmlns:a16="http://schemas.microsoft.com/office/drawing/2014/main" val="638252088"/>
                    </a:ext>
                  </a:extLst>
                </a:gridCol>
                <a:gridCol w="2399506">
                  <a:extLst>
                    <a:ext uri="{9D8B030D-6E8A-4147-A177-3AD203B41FA5}">
                      <a16:colId xmlns:a16="http://schemas.microsoft.com/office/drawing/2014/main" val="2559424516"/>
                    </a:ext>
                  </a:extLst>
                </a:gridCol>
              </a:tblGrid>
              <a:tr h="447839">
                <a:tc>
                  <a:txBody>
                    <a:bodyPr/>
                    <a:lstStyle/>
                    <a:p>
                      <a:pPr algn="ctr" rtl="0"/>
                      <a:r>
                        <a:rPr lang="en" sz="1500" b="1" i="0" u="none" baseline="0">
                          <a:solidFill>
                            <a:schemeClr val="bg1"/>
                          </a:solidFill>
                        </a:rPr>
                        <a:t>Top magazines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500" b="1" i="0" u="none" baseline="0">
                          <a:solidFill>
                            <a:schemeClr val="bg1"/>
                          </a:solidFill>
                        </a:rPr>
                        <a:t>% of readers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85007"/>
                  </a:ext>
                </a:extLst>
              </a:tr>
              <a:tr h="370438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Trendi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056249"/>
                  </a:ext>
                </a:extLst>
              </a:tr>
              <a:tr h="370438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Gloria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394704"/>
                  </a:ext>
                </a:extLst>
              </a:tr>
              <a:tr h="370438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Kotilääkäri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010164"/>
                  </a:ext>
                </a:extLst>
              </a:tr>
              <a:tr h="370438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Image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89880"/>
                  </a:ext>
                </a:extLst>
              </a:tr>
              <a:tr h="370438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Mondo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265820"/>
                  </a:ext>
                </a:extLst>
              </a:tr>
              <a:tr h="370438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Fit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720157"/>
                  </a:ext>
                </a:extLst>
              </a:tr>
              <a:tr h="370438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Kauneus &amp; Terveys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593562"/>
                  </a:ext>
                </a:extLst>
              </a:tr>
              <a:tr h="370438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Sport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40531"/>
                  </a:ext>
                </a:extLst>
              </a:tr>
            </a:tbl>
          </a:graphicData>
        </a:graphic>
      </p:graphicFrame>
      <p:sp>
        <p:nvSpPr>
          <p:cNvPr id="11" name="Tekstiruutu 8">
            <a:extLst>
              <a:ext uri="{FF2B5EF4-FFF2-40B4-BE49-F238E27FC236}">
                <a16:creationId xmlns:a16="http://schemas.microsoft.com/office/drawing/2014/main" id="{59DDC022-38AF-1941-A377-8640C592074A}"/>
              </a:ext>
            </a:extLst>
          </p:cNvPr>
          <p:cNvSpPr txBox="1"/>
          <p:nvPr/>
        </p:nvSpPr>
        <p:spPr>
          <a:xfrm>
            <a:off x="7694097" y="2228671"/>
            <a:ext cx="3661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0">
              <a:buNone/>
            </a:pPr>
            <a:endParaRPr lang="en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  <a:p>
            <a:pPr algn="ctr"/>
            <a:r>
              <a:rPr lang="en" sz="6000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78%</a:t>
            </a: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 </a:t>
            </a:r>
            <a:b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of </a:t>
            </a:r>
            <a:r>
              <a:rPr lang="en" dirty="0">
                <a:solidFill>
                  <a:schemeClr val="bg1"/>
                </a:solidFill>
                <a:latin typeface="Neue Haas Unica W1G Medium" panose="020B0504030206020203" pitchFamily="34" charset="0"/>
                <a:sym typeface="Neue Haas Unica W1G Medium" panose="020B0504030206020203" pitchFamily="34" charset="0"/>
              </a:rPr>
              <a:t>people over the age of 15 relax and get ins</a:t>
            </a: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pired by </a:t>
            </a:r>
            <a:r>
              <a:rPr lang="en" dirty="0">
                <a:solidFill>
                  <a:schemeClr val="bg1"/>
                </a:solidFill>
                <a:latin typeface="Neue Haas Unica W1G Medium" panose="020B0504030206020203" pitchFamily="34" charset="0"/>
                <a:sym typeface="Neue Haas Unica W1G Medium" panose="020B0504030206020203" pitchFamily="34" charset="0"/>
              </a:rPr>
              <a:t>magazines – 86% of women and 71% of men.</a:t>
            </a:r>
          </a:p>
        </p:txBody>
      </p:sp>
    </p:spTree>
    <p:extLst>
      <p:ext uri="{BB962C8B-B14F-4D97-AF65-F5344CB8AC3E}">
        <p14:creationId xmlns:p14="http://schemas.microsoft.com/office/powerpoint/2010/main" val="3636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D9703-71CE-064E-8589-E781FA01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" b="0" i="0" u="none" baseline="0"/>
              <a:t>Contents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49E68-860F-344D-B03E-52C36E23E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52318" y="3018740"/>
            <a:ext cx="996950" cy="59650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" b="0" i="0" u="none" baseline="0"/>
              <a:t>01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ABE52-1B6C-5D4D-A955-43D565F4550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252318" y="3801180"/>
            <a:ext cx="996950" cy="59650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" b="0" i="0" u="none" baseline="0"/>
              <a:t>02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2061B3-AB6B-5B41-A326-467DF1CD7D6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252318" y="4568440"/>
            <a:ext cx="996950" cy="59650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" b="0" i="0" u="none" baseline="0"/>
              <a:t>03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9A95A2-33BA-3349-A6C7-6BE4413AB23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509618" y="3048976"/>
            <a:ext cx="4096499" cy="536030"/>
          </a:xfrm>
        </p:spPr>
        <p:txBody>
          <a:bodyPr anchor="ctr">
            <a:normAutofit/>
          </a:bodyPr>
          <a:lstStyle/>
          <a:p>
            <a:pPr algn="l" rtl="0"/>
            <a:r>
              <a:rPr lang="en" sz="2000" b="0" i="0" u="none" baseline="0"/>
              <a:t>Reading and advertising claims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0A5A52-2CD2-EE49-BC94-E044F6C58AF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509617" y="3887202"/>
            <a:ext cx="4096499" cy="424457"/>
          </a:xfrm>
        </p:spPr>
        <p:txBody>
          <a:bodyPr anchor="ctr">
            <a:noAutofit/>
          </a:bodyPr>
          <a:lstStyle/>
          <a:p>
            <a:pPr algn="l" rtl="0"/>
            <a:r>
              <a:rPr lang="en" sz="2000" b="0" i="0" u="none" baseline="0"/>
              <a:t>Attitudes towards advertising across channels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857DE82-9ED9-D149-9389-1AB7527B651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509618" y="4654462"/>
            <a:ext cx="4096499" cy="424458"/>
          </a:xfrm>
        </p:spPr>
        <p:txBody>
          <a:bodyPr anchor="ctr">
            <a:noAutofit/>
          </a:bodyPr>
          <a:lstStyle/>
          <a:p>
            <a:pPr algn="l" rtl="0"/>
            <a:r>
              <a:rPr lang="en" sz="2000" b="0" i="0" u="none" baseline="0"/>
              <a:t>Advertising blocking</a:t>
            </a:r>
            <a:endParaRPr lang="en" sz="20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1B70C0F-4D97-834D-A5CB-5BF40350389B}"/>
              </a:ext>
            </a:extLst>
          </p:cNvPr>
          <p:cNvSpPr txBox="1">
            <a:spLocks/>
          </p:cNvSpPr>
          <p:nvPr/>
        </p:nvSpPr>
        <p:spPr>
          <a:xfrm>
            <a:off x="1524000" y="6277431"/>
            <a:ext cx="9144000" cy="290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en" sz="1600" b="0" i="0" u="none" baseline="0" dirty="0">
                <a:solidFill>
                  <a:schemeClr val="bg1"/>
                </a:solidFill>
              </a:rPr>
              <a:t>Finnish National Readership Survey 2022</a:t>
            </a:r>
          </a:p>
        </p:txBody>
      </p:sp>
    </p:spTree>
    <p:extLst>
      <p:ext uri="{BB962C8B-B14F-4D97-AF65-F5344CB8AC3E}">
        <p14:creationId xmlns:p14="http://schemas.microsoft.com/office/powerpoint/2010/main" val="803837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" sz="2800" b="0" i="0" u="none" baseline="0"/>
              <a:t>With the help of a professional magazine, I keep up to date on professional matters</a:t>
            </a:r>
          </a:p>
        </p:txBody>
      </p:sp>
      <p:graphicFrame>
        <p:nvGraphicFramePr>
          <p:cNvPr id="11" name="Sisällön paikkamerkki 11">
            <a:extLst>
              <a:ext uri="{FF2B5EF4-FFF2-40B4-BE49-F238E27FC236}">
                <a16:creationId xmlns:a16="http://schemas.microsoft.com/office/drawing/2014/main" id="{50B8BF05-A68C-4947-B05D-D40F580857A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736484065"/>
              </p:ext>
            </p:extLst>
          </p:nvPr>
        </p:nvGraphicFramePr>
        <p:xfrm>
          <a:off x="838200" y="2100263"/>
          <a:ext cx="4799013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" b="0" i="0" u="none" baseline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sz="1400" b="0" i="0" u="none" baseline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 of Finns, totally or partially agree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9552091-99D6-4C61-889B-69053AF21F7F}"/>
              </a:ext>
            </a:extLst>
          </p:cNvPr>
          <p:cNvSpPr txBox="1"/>
          <p:nvPr/>
        </p:nvSpPr>
        <p:spPr>
          <a:xfrm>
            <a:off x="7694097" y="1743174"/>
            <a:ext cx="366120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0">
              <a:buNone/>
            </a:pPr>
            <a:endParaRPr lang="en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  <a:p>
            <a:pPr marL="0" indent="0" algn="ctr" rtl="0">
              <a:buNone/>
            </a:pP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For those who have reached working life, a magazine of one's own field plays an important role in maintaining professional skills.</a:t>
            </a:r>
          </a:p>
          <a:p>
            <a:pPr marL="0" indent="0" algn="ctr" rtl="0">
              <a:buNone/>
            </a:pPr>
            <a:r>
              <a:rPr lang="en" sz="6000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70%</a:t>
            </a: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 </a:t>
            </a:r>
            <a:b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</a:br>
            <a:r>
              <a:rPr lang="en" dirty="0">
                <a:solidFill>
                  <a:schemeClr val="bg1"/>
                </a:solidFill>
                <a:latin typeface="Neue Haas Unica W1G Medium" panose="020B0504030206020203" pitchFamily="34" charset="0"/>
                <a:sym typeface="Neue Haas Unica W1G Medium" panose="020B0504030206020203" pitchFamily="34" charset="0"/>
              </a:rPr>
              <a:t>of people over the age of 15 say they stay up to date on professional issues with the help of a professional magazine – 66% of women and 74% of men.</a:t>
            </a:r>
          </a:p>
          <a:p>
            <a:pPr marL="0" indent="0" algn="ctr" rtl="0">
              <a:buNone/>
            </a:pPr>
            <a:endParaRPr lang="en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54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" sz="2800" b="0" i="0" u="none" baseline="0"/>
              <a:t>With the help of a professional magazine, I keep up to date on professional matters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endParaRPr lang="en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sz="1400" b="0" i="0" u="none" baseline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 of readers, fully or partially agree </a:t>
            </a:r>
          </a:p>
        </p:txBody>
      </p: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F42D6499-A2FE-4343-8BE1-420F0DBB972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52051832"/>
              </p:ext>
            </p:extLst>
          </p:nvPr>
        </p:nvGraphicFramePr>
        <p:xfrm>
          <a:off x="867156" y="2199861"/>
          <a:ext cx="4799012" cy="341133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99506">
                  <a:extLst>
                    <a:ext uri="{9D8B030D-6E8A-4147-A177-3AD203B41FA5}">
                      <a16:colId xmlns:a16="http://schemas.microsoft.com/office/drawing/2014/main" val="638252088"/>
                    </a:ext>
                  </a:extLst>
                </a:gridCol>
                <a:gridCol w="2399506">
                  <a:extLst>
                    <a:ext uri="{9D8B030D-6E8A-4147-A177-3AD203B41FA5}">
                      <a16:colId xmlns:a16="http://schemas.microsoft.com/office/drawing/2014/main" val="2559424516"/>
                    </a:ext>
                  </a:extLst>
                </a:gridCol>
              </a:tblGrid>
              <a:tr h="458250">
                <a:tc>
                  <a:txBody>
                    <a:bodyPr/>
                    <a:lstStyle/>
                    <a:p>
                      <a:pPr algn="ctr" rtl="0"/>
                      <a:r>
                        <a:rPr lang="en" sz="1500" b="1" i="0" u="none" baseline="0">
                          <a:solidFill>
                            <a:schemeClr val="bg1"/>
                          </a:solidFill>
                        </a:rPr>
                        <a:t>Top magazines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500" b="1" i="0" u="none" baseline="0">
                          <a:solidFill>
                            <a:schemeClr val="bg1"/>
                          </a:solidFill>
                        </a:rPr>
                        <a:t>% of readers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85007"/>
                  </a:ext>
                </a:extLst>
              </a:tr>
              <a:tr h="328121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Juoksija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056249"/>
                  </a:ext>
                </a:extLst>
              </a:tr>
              <a:tr h="328121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Käytännön Maamies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394704"/>
                  </a:ext>
                </a:extLst>
              </a:tr>
              <a:tr h="328121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Opettaja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010164"/>
                  </a:ext>
                </a:extLst>
              </a:tr>
              <a:tr h="328121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Tekniikka&amp;Talous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89880"/>
                  </a:ext>
                </a:extLst>
              </a:tr>
              <a:tr h="328121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Image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265820"/>
                  </a:ext>
                </a:extLst>
              </a:tr>
              <a:tr h="328121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Arvopaperi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720157"/>
                  </a:ext>
                </a:extLst>
              </a:tr>
              <a:tr h="328121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Koneviesti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593562"/>
                  </a:ext>
                </a:extLst>
              </a:tr>
              <a:tr h="328121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Mikrobitti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40531"/>
                  </a:ext>
                </a:extLst>
              </a:tr>
              <a:tr h="328121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Kippari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571367"/>
                  </a:ext>
                </a:extLst>
              </a:tr>
            </a:tbl>
          </a:graphicData>
        </a:graphic>
      </p:graphicFrame>
      <p:sp>
        <p:nvSpPr>
          <p:cNvPr id="13" name="Tekstiruutu 8">
            <a:extLst>
              <a:ext uri="{FF2B5EF4-FFF2-40B4-BE49-F238E27FC236}">
                <a16:creationId xmlns:a16="http://schemas.microsoft.com/office/drawing/2014/main" id="{B12D2624-1C96-4F46-861A-D06BC6FA7FD1}"/>
              </a:ext>
            </a:extLst>
          </p:cNvPr>
          <p:cNvSpPr txBox="1"/>
          <p:nvPr/>
        </p:nvSpPr>
        <p:spPr>
          <a:xfrm>
            <a:off x="7694097" y="1743174"/>
            <a:ext cx="366120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0">
              <a:buNone/>
            </a:pPr>
            <a:endParaRPr lang="en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  <a:p>
            <a:pPr marL="0" indent="0" algn="ctr" rtl="0">
              <a:buNone/>
            </a:pP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For those who have reached working life, a magazine of one's own field plays an important role in maintaining professional skills.</a:t>
            </a:r>
          </a:p>
          <a:p>
            <a:pPr marL="0" indent="0" algn="ctr" rtl="0">
              <a:buNone/>
            </a:pPr>
            <a:r>
              <a:rPr lang="en" sz="6000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70%</a:t>
            </a: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 </a:t>
            </a:r>
            <a:b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</a:br>
            <a:r>
              <a:rPr lang="en" dirty="0">
                <a:solidFill>
                  <a:schemeClr val="bg1"/>
                </a:solidFill>
                <a:latin typeface="Neue Haas Unica W1G Medium" panose="020B0504030206020203" pitchFamily="34" charset="0"/>
                <a:sym typeface="Neue Haas Unica W1G Medium" panose="020B0504030206020203" pitchFamily="34" charset="0"/>
              </a:rPr>
              <a:t>of people over the age of 15 say they stay up to date on professional issues with the help of a professional magazine – 66% of women and 74% of men.</a:t>
            </a:r>
          </a:p>
          <a:p>
            <a:pPr marL="0" indent="0" algn="ctr" rtl="0">
              <a:buNone/>
            </a:pPr>
            <a:endParaRPr lang="en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106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>
              <a:lnSpc>
                <a:spcPts val="3500"/>
              </a:lnSpc>
              <a:spcAft>
                <a:spcPts val="1800"/>
              </a:spcAft>
            </a:pPr>
            <a:r>
              <a:rPr lang="en" sz="3800" b="0" i="0" u="none" baseline="0" dirty="0"/>
              <a:t>Reader engagement – print and social media</a:t>
            </a:r>
            <a:br>
              <a:rPr lang="en" dirty="0"/>
            </a:br>
            <a:r>
              <a:rPr lang="en" sz="1600" b="0" i="1" u="none" baseline="0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 of Finns, fully or partially agree</a:t>
            </a: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1A0BD39-C9BA-324D-A0C5-9ED5CE8A6242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718030030"/>
              </p:ext>
            </p:extLst>
          </p:nvPr>
        </p:nvGraphicFramePr>
        <p:xfrm>
          <a:off x="1790700" y="1514475"/>
          <a:ext cx="8610600" cy="455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69D6151-C6B4-D54B-9B12-DA09553B1E6D}"/>
              </a:ext>
            </a:extLst>
          </p:cNvPr>
          <p:cNvSpPr/>
          <p:nvPr/>
        </p:nvSpPr>
        <p:spPr>
          <a:xfrm>
            <a:off x="1678192" y="6366314"/>
            <a:ext cx="81973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2022    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Total population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endParaRPr lang="en" sz="1000" b="0" i="0" u="none" baseline="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158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" sz="2800" b="0" i="0" u="none" baseline="0"/>
              <a:t>I read magazines that are important to me from cover to cover</a:t>
            </a:r>
          </a:p>
        </p:txBody>
      </p:sp>
      <p:graphicFrame>
        <p:nvGraphicFramePr>
          <p:cNvPr id="11" name="Sisällön paikkamerkki 11">
            <a:extLst>
              <a:ext uri="{FF2B5EF4-FFF2-40B4-BE49-F238E27FC236}">
                <a16:creationId xmlns:a16="http://schemas.microsoft.com/office/drawing/2014/main" id="{50B8BF05-A68C-4947-B05D-D40F580857A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646145774"/>
              </p:ext>
            </p:extLst>
          </p:nvPr>
        </p:nvGraphicFramePr>
        <p:xfrm>
          <a:off x="838200" y="2100263"/>
          <a:ext cx="4799013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" b="0" i="0" u="none" baseline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sz="1400" b="0" i="0" u="none" baseline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 of Finns, totally or partially agree </a:t>
            </a:r>
          </a:p>
        </p:txBody>
      </p:sp>
      <p:sp>
        <p:nvSpPr>
          <p:cNvPr id="12" name="Tekstiruutu 8">
            <a:extLst>
              <a:ext uri="{FF2B5EF4-FFF2-40B4-BE49-F238E27FC236}">
                <a16:creationId xmlns:a16="http://schemas.microsoft.com/office/drawing/2014/main" id="{2BFCCC2E-B4C8-E44C-AFCB-B981BD8AA3F7}"/>
              </a:ext>
            </a:extLst>
          </p:cNvPr>
          <p:cNvSpPr txBox="1"/>
          <p:nvPr/>
        </p:nvSpPr>
        <p:spPr>
          <a:xfrm>
            <a:off x="7694097" y="2325996"/>
            <a:ext cx="36612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0">
              <a:buNone/>
            </a:pPr>
            <a:r>
              <a:rPr lang="en" sz="6000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54%</a:t>
            </a: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 </a:t>
            </a:r>
            <a:b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</a:br>
            <a:r>
              <a:rPr lang="en" dirty="0">
                <a:solidFill>
                  <a:schemeClr val="bg1"/>
                </a:solidFill>
                <a:latin typeface="Neue Haas Unica W1G Medium" panose="020B0504030206020203" pitchFamily="34" charset="0"/>
                <a:sym typeface="Neue Haas Unica W1G Medium" panose="020B0504030206020203" pitchFamily="34" charset="0"/>
              </a:rPr>
              <a:t>of people over the age of 15 read their magazines from cover </a:t>
            </a: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to cover – </a:t>
            </a:r>
            <a:r>
              <a:rPr lang="en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59</a:t>
            </a: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% of women and </a:t>
            </a:r>
            <a:r>
              <a:rPr lang="en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48</a:t>
            </a: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% of men.</a:t>
            </a:r>
          </a:p>
          <a:p>
            <a:pPr marL="0" indent="0" algn="ctr" rtl="0">
              <a:buNone/>
            </a:pPr>
            <a:endParaRPr lang="en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64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" sz="2800" b="0" i="0" u="none" baseline="0"/>
              <a:t>I read magazines that are important to me from cover to cover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endParaRPr lang="en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sz="1400" b="0" i="0" u="none" baseline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 of readers, fully or partially agree </a:t>
            </a:r>
          </a:p>
        </p:txBody>
      </p: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F42D6499-A2FE-4343-8BE1-420F0DBB972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575512098"/>
              </p:ext>
            </p:extLst>
          </p:nvPr>
        </p:nvGraphicFramePr>
        <p:xfrm>
          <a:off x="1080516" y="2194560"/>
          <a:ext cx="4799012" cy="376732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99506">
                  <a:extLst>
                    <a:ext uri="{9D8B030D-6E8A-4147-A177-3AD203B41FA5}">
                      <a16:colId xmlns:a16="http://schemas.microsoft.com/office/drawing/2014/main" val="638252088"/>
                    </a:ext>
                  </a:extLst>
                </a:gridCol>
                <a:gridCol w="2399506">
                  <a:extLst>
                    <a:ext uri="{9D8B030D-6E8A-4147-A177-3AD203B41FA5}">
                      <a16:colId xmlns:a16="http://schemas.microsoft.com/office/drawing/2014/main" val="2559424516"/>
                    </a:ext>
                  </a:extLst>
                </a:gridCol>
              </a:tblGrid>
              <a:tr h="416579">
                <a:tc>
                  <a:txBody>
                    <a:bodyPr/>
                    <a:lstStyle/>
                    <a:p>
                      <a:pPr algn="ctr" rtl="0"/>
                      <a:r>
                        <a:rPr lang="en" sz="1500" b="1" i="0" u="none" baseline="0">
                          <a:solidFill>
                            <a:schemeClr val="bg1"/>
                          </a:solidFill>
                        </a:rPr>
                        <a:t>Top magazines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500" b="1" i="0" u="none" baseline="0">
                          <a:solidFill>
                            <a:schemeClr val="bg1"/>
                          </a:solidFill>
                        </a:rPr>
                        <a:t>% of readers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85007"/>
                  </a:ext>
                </a:extLst>
              </a:tr>
              <a:tr h="279229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ET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056249"/>
                  </a:ext>
                </a:extLst>
              </a:tr>
              <a:tr h="279229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Kotivinkki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394704"/>
                  </a:ext>
                </a:extLst>
              </a:tr>
              <a:tr h="279229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Samarbete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010164"/>
                  </a:ext>
                </a:extLst>
              </a:tr>
              <a:tr h="279229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Viherpiha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89880"/>
                  </a:ext>
                </a:extLst>
              </a:tr>
              <a:tr h="279229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Mondo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265820"/>
                  </a:ext>
                </a:extLst>
              </a:tr>
              <a:tr h="279229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Eeva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720157"/>
                  </a:ext>
                </a:extLst>
              </a:tr>
              <a:tr h="279229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Voi Hyvin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593562"/>
                  </a:ext>
                </a:extLst>
              </a:tr>
              <a:tr h="279229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Avotakka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40531"/>
                  </a:ext>
                </a:extLst>
              </a:tr>
              <a:tr h="279229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Maalla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571367"/>
                  </a:ext>
                </a:extLst>
              </a:tr>
              <a:tr h="279229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Kotiliesi Käsityö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051804"/>
                  </a:ext>
                </a:extLst>
              </a:tr>
              <a:tr h="279229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ET Terveys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659875"/>
                  </a:ext>
                </a:extLst>
              </a:tr>
              <a:tr h="279229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Viva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165310"/>
                  </a:ext>
                </a:extLst>
              </a:tr>
            </a:tbl>
          </a:graphicData>
        </a:graphic>
      </p:graphicFrame>
      <p:sp>
        <p:nvSpPr>
          <p:cNvPr id="2" name="Tekstiruutu 8">
            <a:extLst>
              <a:ext uri="{FF2B5EF4-FFF2-40B4-BE49-F238E27FC236}">
                <a16:creationId xmlns:a16="http://schemas.microsoft.com/office/drawing/2014/main" id="{005A2A3F-17B3-66AA-D655-8DA00654AC63}"/>
              </a:ext>
            </a:extLst>
          </p:cNvPr>
          <p:cNvSpPr txBox="1"/>
          <p:nvPr/>
        </p:nvSpPr>
        <p:spPr>
          <a:xfrm>
            <a:off x="7694097" y="2325996"/>
            <a:ext cx="36612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0">
              <a:buNone/>
            </a:pPr>
            <a:r>
              <a:rPr lang="en" sz="6000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54%</a:t>
            </a: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 </a:t>
            </a:r>
            <a:b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</a:br>
            <a:r>
              <a:rPr lang="en" dirty="0">
                <a:solidFill>
                  <a:schemeClr val="bg1"/>
                </a:solidFill>
                <a:latin typeface="Neue Haas Unica W1G Medium" panose="020B0504030206020203" pitchFamily="34" charset="0"/>
                <a:sym typeface="Neue Haas Unica W1G Medium" panose="020B0504030206020203" pitchFamily="34" charset="0"/>
              </a:rPr>
              <a:t>of people over the age of 15 read their magazines from cover </a:t>
            </a: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to cover – </a:t>
            </a:r>
            <a:r>
              <a:rPr lang="en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59</a:t>
            </a: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% of women and </a:t>
            </a:r>
            <a:r>
              <a:rPr lang="en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48</a:t>
            </a: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% of men.</a:t>
            </a:r>
          </a:p>
          <a:p>
            <a:pPr marL="0" indent="0" algn="ctr" rtl="0">
              <a:buNone/>
            </a:pPr>
            <a:endParaRPr lang="en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24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" sz="2800" b="0" i="0" u="none" baseline="0"/>
              <a:t>I follow magazines that are important to me in social media</a:t>
            </a:r>
          </a:p>
        </p:txBody>
      </p:sp>
      <p:graphicFrame>
        <p:nvGraphicFramePr>
          <p:cNvPr id="11" name="Sisällön paikkamerkki 11">
            <a:extLst>
              <a:ext uri="{FF2B5EF4-FFF2-40B4-BE49-F238E27FC236}">
                <a16:creationId xmlns:a16="http://schemas.microsoft.com/office/drawing/2014/main" id="{50B8BF05-A68C-4947-B05D-D40F580857A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582866852"/>
              </p:ext>
            </p:extLst>
          </p:nvPr>
        </p:nvGraphicFramePr>
        <p:xfrm>
          <a:off x="838200" y="2100263"/>
          <a:ext cx="4799013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" b="0" i="0" u="none" baseline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sz="1400" b="0" i="0" u="none" baseline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 of Finns, totally or partially agree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9552091-99D6-4C61-889B-69053AF21F7F}"/>
              </a:ext>
            </a:extLst>
          </p:cNvPr>
          <p:cNvSpPr txBox="1"/>
          <p:nvPr/>
        </p:nvSpPr>
        <p:spPr>
          <a:xfrm>
            <a:off x="7694097" y="2100263"/>
            <a:ext cx="36612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0">
              <a:buNone/>
            </a:pPr>
            <a:r>
              <a:rPr lang="en" sz="6000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31%</a:t>
            </a:r>
            <a:br>
              <a:rPr lang="en" sz="6000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</a:br>
            <a:r>
              <a:rPr lang="en" dirty="0">
                <a:solidFill>
                  <a:schemeClr val="bg1"/>
                </a:solidFill>
                <a:latin typeface="Neue Haas Unica W1G Medium" panose="020B0504030206020203" pitchFamily="34" charset="0"/>
                <a:sym typeface="Neue Haas Unica W1G Medium" panose="020B0504030206020203" pitchFamily="34" charset="0"/>
              </a:rPr>
              <a:t>of people over the age of 15 follow magazines important </a:t>
            </a: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to them in social media.</a:t>
            </a:r>
          </a:p>
          <a:p>
            <a:pPr marL="0" indent="0" algn="ctr" rtl="0">
              <a:buNone/>
            </a:pPr>
            <a:endParaRPr lang="en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  <a:p>
            <a:pPr marL="0" indent="0" algn="ctr" rtl="0">
              <a:buNone/>
            </a:pP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There is no significant difference between women (33%) and men (30%).</a:t>
            </a:r>
          </a:p>
        </p:txBody>
      </p:sp>
    </p:spTree>
    <p:extLst>
      <p:ext uri="{BB962C8B-B14F-4D97-AF65-F5344CB8AC3E}">
        <p14:creationId xmlns:p14="http://schemas.microsoft.com/office/powerpoint/2010/main" val="2153560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" sz="2800" b="0" i="0" u="none" baseline="0"/>
              <a:t>I follow magazines that are important to me in social media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endParaRPr lang="en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sz="1400" b="0" i="0" u="none" baseline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 of readers, fully or partially agree </a:t>
            </a:r>
          </a:p>
        </p:txBody>
      </p: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F42D6499-A2FE-4343-8BE1-420F0DBB972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72672095"/>
              </p:ext>
            </p:extLst>
          </p:nvPr>
        </p:nvGraphicFramePr>
        <p:xfrm>
          <a:off x="867156" y="2199861"/>
          <a:ext cx="4799012" cy="37440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99506">
                  <a:extLst>
                    <a:ext uri="{9D8B030D-6E8A-4147-A177-3AD203B41FA5}">
                      <a16:colId xmlns:a16="http://schemas.microsoft.com/office/drawing/2014/main" val="638252088"/>
                    </a:ext>
                  </a:extLst>
                </a:gridCol>
                <a:gridCol w="2399506">
                  <a:extLst>
                    <a:ext uri="{9D8B030D-6E8A-4147-A177-3AD203B41FA5}">
                      <a16:colId xmlns:a16="http://schemas.microsoft.com/office/drawing/2014/main" val="2559424516"/>
                    </a:ext>
                  </a:extLst>
                </a:gridCol>
              </a:tblGrid>
              <a:tr h="491530">
                <a:tc>
                  <a:txBody>
                    <a:bodyPr/>
                    <a:lstStyle/>
                    <a:p>
                      <a:pPr algn="ctr" rtl="0"/>
                      <a:r>
                        <a:rPr lang="en" sz="1500" b="1" i="0" u="none" baseline="0">
                          <a:solidFill>
                            <a:schemeClr val="bg1"/>
                          </a:solidFill>
                        </a:rPr>
                        <a:t>Top magazines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500" b="1" i="0" u="none" baseline="0">
                          <a:solidFill>
                            <a:schemeClr val="bg1"/>
                          </a:solidFill>
                        </a:rPr>
                        <a:t>% of readers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85007"/>
                  </a:ext>
                </a:extLst>
              </a:tr>
              <a:tr h="32524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Trendi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056249"/>
                  </a:ext>
                </a:extLst>
              </a:tr>
              <a:tr h="32524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Fit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394704"/>
                  </a:ext>
                </a:extLst>
              </a:tr>
              <a:tr h="32524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HS Meidän perhe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010164"/>
                  </a:ext>
                </a:extLst>
              </a:tr>
              <a:tr h="32524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Alibi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89880"/>
                  </a:ext>
                </a:extLst>
              </a:tr>
              <a:tr h="32524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Sport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265820"/>
                  </a:ext>
                </a:extLst>
              </a:tr>
              <a:tr h="32524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Tivi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720157"/>
                  </a:ext>
                </a:extLst>
              </a:tr>
              <a:tr h="32524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Mondo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593562"/>
                  </a:ext>
                </a:extLst>
              </a:tr>
              <a:tr h="32524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Juoksija-lehti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40531"/>
                  </a:ext>
                </a:extLst>
              </a:tr>
              <a:tr h="32524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Maku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571367"/>
                  </a:ext>
                </a:extLst>
              </a:tr>
              <a:tr h="32524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Aku Ankka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051804"/>
                  </a:ext>
                </a:extLst>
              </a:tr>
            </a:tbl>
          </a:graphicData>
        </a:graphic>
      </p:graphicFrame>
      <p:sp>
        <p:nvSpPr>
          <p:cNvPr id="2" name="Tekstiruutu 8">
            <a:extLst>
              <a:ext uri="{FF2B5EF4-FFF2-40B4-BE49-F238E27FC236}">
                <a16:creationId xmlns:a16="http://schemas.microsoft.com/office/drawing/2014/main" id="{4C64B521-1C42-BBE3-ED07-CCED36F776D0}"/>
              </a:ext>
            </a:extLst>
          </p:cNvPr>
          <p:cNvSpPr txBox="1"/>
          <p:nvPr/>
        </p:nvSpPr>
        <p:spPr>
          <a:xfrm>
            <a:off x="7694097" y="2100263"/>
            <a:ext cx="36612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0">
              <a:buNone/>
            </a:pPr>
            <a:r>
              <a:rPr lang="en" sz="6000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31%</a:t>
            </a:r>
            <a:br>
              <a:rPr lang="en" sz="6000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</a:br>
            <a:r>
              <a:rPr lang="en" dirty="0">
                <a:solidFill>
                  <a:schemeClr val="bg1"/>
                </a:solidFill>
                <a:latin typeface="Neue Haas Unica W1G Medium" panose="020B0504030206020203" pitchFamily="34" charset="0"/>
                <a:sym typeface="Neue Haas Unica W1G Medium" panose="020B0504030206020203" pitchFamily="34" charset="0"/>
              </a:rPr>
              <a:t>of people over the age of 15 follow magazines important </a:t>
            </a: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to them in social media.</a:t>
            </a:r>
          </a:p>
          <a:p>
            <a:pPr marL="0" indent="0" algn="ctr" rtl="0">
              <a:buNone/>
            </a:pPr>
            <a:endParaRPr lang="en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  <a:p>
            <a:pPr marL="0" indent="0" algn="ctr" rtl="0">
              <a:buNone/>
            </a:pP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There is no significant difference between women (33%) and men (30%).</a:t>
            </a:r>
          </a:p>
        </p:txBody>
      </p:sp>
    </p:spTree>
    <p:extLst>
      <p:ext uri="{BB962C8B-B14F-4D97-AF65-F5344CB8AC3E}">
        <p14:creationId xmlns:p14="http://schemas.microsoft.com/office/powerpoint/2010/main" val="1090509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ts val="3500"/>
              </a:lnSpc>
              <a:spcAft>
                <a:spcPts val="1800"/>
              </a:spcAft>
            </a:pPr>
            <a:r>
              <a:rPr lang="en" sz="3100" b="0" i="0" u="none" baseline="0" dirty="0"/>
              <a:t>Advertising in magazines makes new products and services familiar</a:t>
            </a:r>
            <a:br>
              <a:rPr lang="en" dirty="0"/>
            </a:br>
            <a:r>
              <a:rPr lang="en" sz="1600" b="0" i="1" u="none" baseline="0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 of Finns, totally or partially agree</a:t>
            </a: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1A0BD39-C9BA-324D-A0C5-9ED5CE8A6242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27974017"/>
              </p:ext>
            </p:extLst>
          </p:nvPr>
        </p:nvGraphicFramePr>
        <p:xfrm>
          <a:off x="1790700" y="1514475"/>
          <a:ext cx="8610600" cy="455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FE1C5B3-0829-CA41-8B0B-F3B17FA5B9B6}"/>
              </a:ext>
            </a:extLst>
          </p:cNvPr>
          <p:cNvSpPr/>
          <p:nvPr/>
        </p:nvSpPr>
        <p:spPr>
          <a:xfrm>
            <a:off x="1678192" y="6366314"/>
            <a:ext cx="81973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2022    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Total population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endParaRPr lang="en" sz="1000" b="0" i="0" u="none" baseline="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515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0"/>
            <a:r>
              <a:rPr lang="en" sz="2800" b="0" i="0" u="none" baseline="0" dirty="0"/>
              <a:t>Magazine advertising makes new products and services familiar</a:t>
            </a:r>
          </a:p>
        </p:txBody>
      </p:sp>
      <p:graphicFrame>
        <p:nvGraphicFramePr>
          <p:cNvPr id="11" name="Sisällön paikkamerkki 11">
            <a:extLst>
              <a:ext uri="{FF2B5EF4-FFF2-40B4-BE49-F238E27FC236}">
                <a16:creationId xmlns:a16="http://schemas.microsoft.com/office/drawing/2014/main" id="{50B8BF05-A68C-4947-B05D-D40F580857A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85537161"/>
              </p:ext>
            </p:extLst>
          </p:nvPr>
        </p:nvGraphicFramePr>
        <p:xfrm>
          <a:off x="838200" y="2100263"/>
          <a:ext cx="4799013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" b="0" i="0" u="none" baseline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sz="1400" b="0" i="0" u="none" baseline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 of Finns, totally or partially agree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9552091-99D6-4C61-889B-69053AF21F7F}"/>
              </a:ext>
            </a:extLst>
          </p:cNvPr>
          <p:cNvSpPr txBox="1"/>
          <p:nvPr/>
        </p:nvSpPr>
        <p:spPr>
          <a:xfrm>
            <a:off x="7694097" y="2279760"/>
            <a:ext cx="36612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6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67% </a:t>
            </a:r>
            <a:br>
              <a:rPr kumimoji="0" lang="en" sz="6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</a:br>
            <a:r>
              <a:rPr lang="en" dirty="0">
                <a:solidFill>
                  <a:srgbClr val="FFFFFF"/>
                </a:solidFill>
                <a:latin typeface="Neue Haas Unica W1G Medium" panose="020B0504030206020203" pitchFamily="34" charset="0"/>
              </a:rPr>
              <a:t>of people over the age of 15 say that magazine ads </a:t>
            </a:r>
            <a:r>
              <a:rPr kumimoji="0" lang="en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make</a:t>
            </a:r>
            <a:r>
              <a:rPr lang="en" b="0" i="0" u="none" baseline="0" dirty="0">
                <a:solidFill>
                  <a:srgbClr val="FFFFFF"/>
                </a:solidFill>
              </a:rPr>
              <a:t> </a:t>
            </a:r>
            <a:r>
              <a:rPr lang="en" b="0" i="0" u="none" baseline="0" dirty="0">
                <a:solidFill>
                  <a:srgbClr val="FFFFFF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new products and services </a:t>
            </a:r>
            <a:r>
              <a:rPr lang="en" dirty="0">
                <a:solidFill>
                  <a:srgbClr val="FFFFFF"/>
                </a:solidFill>
                <a:latin typeface="Neue Haas Unica W1G Medium" panose="020B0504030206020203" pitchFamily="34" charset="0"/>
                <a:sym typeface="Neue Haas Unica W1G Medium" panose="020B0504030206020203" pitchFamily="34" charset="0"/>
              </a:rPr>
              <a:t>familiar.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dirty="0">
              <a:solidFill>
                <a:srgbClr val="FFFFFF"/>
              </a:solidFill>
              <a:latin typeface="Neue Haas Unica W1G Medium" panose="020B0504030206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>
                <a:solidFill>
                  <a:srgbClr val="FFFFFF"/>
                </a:solidFill>
                <a:latin typeface="Neue Haas Unica W1G Medium" panose="020B0504030206020203" pitchFamily="34" charset="0"/>
                <a:sym typeface="Neue Haas Unica W1G Medium" panose="020B0504030206020203" pitchFamily="34" charset="0"/>
              </a:rPr>
              <a:t>73% of women and 60% of men agree with this claim.</a:t>
            </a:r>
          </a:p>
        </p:txBody>
      </p:sp>
    </p:spTree>
    <p:extLst>
      <p:ext uri="{BB962C8B-B14F-4D97-AF65-F5344CB8AC3E}">
        <p14:creationId xmlns:p14="http://schemas.microsoft.com/office/powerpoint/2010/main" val="2426665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" sz="2800" dirty="0"/>
              <a:t>Magazine advertising makes new products and services familiar</a:t>
            </a:r>
            <a:endParaRPr lang="en" sz="2800" b="0" i="0" u="none" baseline="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endParaRPr lang="en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sz="1400" b="0" i="0" u="none" baseline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 of readers, fully or partially agree </a:t>
            </a:r>
          </a:p>
        </p:txBody>
      </p: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F42D6499-A2FE-4343-8BE1-420F0DBB972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539054911"/>
              </p:ext>
            </p:extLst>
          </p:nvPr>
        </p:nvGraphicFramePr>
        <p:xfrm>
          <a:off x="867156" y="2199860"/>
          <a:ext cx="4799012" cy="378031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99506">
                  <a:extLst>
                    <a:ext uri="{9D8B030D-6E8A-4147-A177-3AD203B41FA5}">
                      <a16:colId xmlns:a16="http://schemas.microsoft.com/office/drawing/2014/main" val="638252088"/>
                    </a:ext>
                  </a:extLst>
                </a:gridCol>
                <a:gridCol w="2399506">
                  <a:extLst>
                    <a:ext uri="{9D8B030D-6E8A-4147-A177-3AD203B41FA5}">
                      <a16:colId xmlns:a16="http://schemas.microsoft.com/office/drawing/2014/main" val="2559424516"/>
                    </a:ext>
                  </a:extLst>
                </a:gridCol>
              </a:tblGrid>
              <a:tr h="422837">
                <a:tc>
                  <a:txBody>
                    <a:bodyPr/>
                    <a:lstStyle/>
                    <a:p>
                      <a:pPr algn="ctr" rtl="0"/>
                      <a:r>
                        <a:rPr lang="en" sz="1500" b="1" i="0" u="none" baseline="0">
                          <a:solidFill>
                            <a:schemeClr val="bg1"/>
                          </a:solidFill>
                        </a:rPr>
                        <a:t>Top magazines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500" b="1" i="0" u="none" baseline="0">
                          <a:solidFill>
                            <a:schemeClr val="bg1"/>
                          </a:solidFill>
                        </a:rPr>
                        <a:t>% of readers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85007"/>
                  </a:ext>
                </a:extLst>
              </a:tr>
              <a:tr h="279790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Fit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056249"/>
                  </a:ext>
                </a:extLst>
              </a:tr>
              <a:tr h="279790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Kauneus &amp; Terveys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176887"/>
                  </a:ext>
                </a:extLst>
              </a:tr>
              <a:tr h="279790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Unelmien Talo &amp; Koti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261279"/>
                  </a:ext>
                </a:extLst>
              </a:tr>
              <a:tr h="279790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Kotiliesi Käsityö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609256"/>
                  </a:ext>
                </a:extLst>
              </a:tr>
              <a:tr h="279790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Suuri Käsityö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347718"/>
                  </a:ext>
                </a:extLst>
              </a:tr>
              <a:tr h="279790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Viva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394704"/>
                  </a:ext>
                </a:extLst>
              </a:tr>
              <a:tr h="279790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Gloria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010164"/>
                  </a:ext>
                </a:extLst>
              </a:tr>
              <a:tr h="279790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Kotivinkki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89880"/>
                  </a:ext>
                </a:extLst>
              </a:tr>
              <a:tr h="279790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Trendi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265820"/>
                  </a:ext>
                </a:extLst>
              </a:tr>
              <a:tr h="279790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Maku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720157"/>
                  </a:ext>
                </a:extLst>
              </a:tr>
              <a:tr h="279790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Kotilääkäri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593562"/>
                  </a:ext>
                </a:extLst>
              </a:tr>
              <a:tr h="279790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HS Meidän perhe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40531"/>
                  </a:ext>
                </a:extLst>
              </a:tr>
            </a:tbl>
          </a:graphicData>
        </a:graphic>
      </p:graphicFrame>
      <p:sp>
        <p:nvSpPr>
          <p:cNvPr id="2" name="Tekstiruutu 8">
            <a:extLst>
              <a:ext uri="{FF2B5EF4-FFF2-40B4-BE49-F238E27FC236}">
                <a16:creationId xmlns:a16="http://schemas.microsoft.com/office/drawing/2014/main" id="{E9D109EB-DD73-43D0-40EA-BD6BAFB447A4}"/>
              </a:ext>
            </a:extLst>
          </p:cNvPr>
          <p:cNvSpPr txBox="1"/>
          <p:nvPr/>
        </p:nvSpPr>
        <p:spPr>
          <a:xfrm>
            <a:off x="7694097" y="2279760"/>
            <a:ext cx="36612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6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67% </a:t>
            </a:r>
            <a:br>
              <a:rPr kumimoji="0" lang="en" sz="6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</a:br>
            <a:r>
              <a:rPr lang="en" dirty="0">
                <a:solidFill>
                  <a:srgbClr val="FFFFFF"/>
                </a:solidFill>
                <a:latin typeface="Neue Haas Unica W1G Medium" panose="020B0504030206020203" pitchFamily="34" charset="0"/>
              </a:rPr>
              <a:t>of people over the age of 15 say that magazine ads </a:t>
            </a:r>
            <a:r>
              <a:rPr kumimoji="0" lang="en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make</a:t>
            </a:r>
            <a:r>
              <a:rPr lang="en" b="0" i="0" u="none" baseline="0" dirty="0">
                <a:solidFill>
                  <a:srgbClr val="FFFFFF"/>
                </a:solidFill>
              </a:rPr>
              <a:t> </a:t>
            </a:r>
            <a:r>
              <a:rPr lang="en" b="0" i="0" u="none" baseline="0" dirty="0">
                <a:solidFill>
                  <a:srgbClr val="FFFFFF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new products and services </a:t>
            </a:r>
            <a:r>
              <a:rPr lang="en" dirty="0">
                <a:solidFill>
                  <a:srgbClr val="FFFFFF"/>
                </a:solidFill>
                <a:latin typeface="Neue Haas Unica W1G Medium" panose="020B0504030206020203" pitchFamily="34" charset="0"/>
                <a:sym typeface="Neue Haas Unica W1G Medium" panose="020B0504030206020203" pitchFamily="34" charset="0"/>
              </a:rPr>
              <a:t>familiar.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dirty="0">
              <a:solidFill>
                <a:srgbClr val="FFFFFF"/>
              </a:solidFill>
              <a:latin typeface="Neue Haas Unica W1G Medium" panose="020B0504030206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>
                <a:solidFill>
                  <a:srgbClr val="FFFFFF"/>
                </a:solidFill>
                <a:latin typeface="Neue Haas Unica W1G Medium" panose="020B0504030206020203" pitchFamily="34" charset="0"/>
                <a:sym typeface="Neue Haas Unica W1G Medium" panose="020B0504030206020203" pitchFamily="34" charset="0"/>
              </a:rPr>
              <a:t>73% of women and 60% of men agree with this claim.</a:t>
            </a:r>
          </a:p>
        </p:txBody>
      </p:sp>
    </p:spTree>
    <p:extLst>
      <p:ext uri="{BB962C8B-B14F-4D97-AF65-F5344CB8AC3E}">
        <p14:creationId xmlns:p14="http://schemas.microsoft.com/office/powerpoint/2010/main" val="3052681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2B29266-3924-574D-8BC0-A5D6FCE30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60626"/>
            <a:ext cx="9144000" cy="2387600"/>
          </a:xfrm>
        </p:spPr>
        <p:txBody>
          <a:bodyPr anchor="ctr">
            <a:normAutofit fontScale="90000"/>
          </a:bodyPr>
          <a:lstStyle/>
          <a:p>
            <a:pPr rtl="0"/>
            <a:r>
              <a:rPr lang="en" b="0" i="0" u="none" baseline="0" dirty="0"/>
              <a:t>1. </a:t>
            </a:r>
            <a:br>
              <a:rPr lang="en" dirty="0"/>
            </a:br>
            <a:r>
              <a:rPr lang="en" b="0" i="0" u="none" baseline="0" dirty="0"/>
              <a:t>Reading and advertising claims</a:t>
            </a:r>
          </a:p>
        </p:txBody>
      </p:sp>
    </p:spTree>
    <p:extLst>
      <p:ext uri="{BB962C8B-B14F-4D97-AF65-F5344CB8AC3E}">
        <p14:creationId xmlns:p14="http://schemas.microsoft.com/office/powerpoint/2010/main" val="735205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" sz="2800" b="0" i="0" u="none" baseline="0" dirty="0"/>
              <a:t>Advertisements are a natural part of a magazine's content</a:t>
            </a:r>
          </a:p>
        </p:txBody>
      </p:sp>
      <p:graphicFrame>
        <p:nvGraphicFramePr>
          <p:cNvPr id="11" name="Sisällön paikkamerkki 11">
            <a:extLst>
              <a:ext uri="{FF2B5EF4-FFF2-40B4-BE49-F238E27FC236}">
                <a16:creationId xmlns:a16="http://schemas.microsoft.com/office/drawing/2014/main" id="{50B8BF05-A68C-4947-B05D-D40F580857A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576412372"/>
              </p:ext>
            </p:extLst>
          </p:nvPr>
        </p:nvGraphicFramePr>
        <p:xfrm>
          <a:off x="838200" y="2100263"/>
          <a:ext cx="4799013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" b="0" i="0" u="none" baseline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sz="1400" b="0" i="0" u="none" baseline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 of Finns, totally or partially agree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1A67EF5-24AE-7841-B3F6-527A98769C66}"/>
              </a:ext>
            </a:extLst>
          </p:cNvPr>
          <p:cNvSpPr txBox="1"/>
          <p:nvPr/>
        </p:nvSpPr>
        <p:spPr>
          <a:xfrm>
            <a:off x="7694097" y="1907897"/>
            <a:ext cx="36612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6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62%</a:t>
            </a:r>
            <a:br>
              <a:rPr kumimoji="0" lang="en" sz="6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</a:br>
            <a:r>
              <a:rPr kumimoji="0" lang="en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 of </a:t>
            </a:r>
            <a:r>
              <a:rPr lang="en" dirty="0">
                <a:solidFill>
                  <a:srgbClr val="FFFFFF"/>
                </a:solidFill>
                <a:latin typeface="Neue Haas Unica W1G Medium" panose="020B0504030206020203" pitchFamily="34" charset="0"/>
              </a:rPr>
              <a:t>people</a:t>
            </a:r>
            <a:br>
              <a:rPr lang="en" dirty="0">
                <a:solidFill>
                  <a:srgbClr val="FFFFFF"/>
                </a:solidFill>
                <a:latin typeface="Neue Haas Unica W1G Medium" panose="020B0504030206020203" pitchFamily="34" charset="0"/>
              </a:rPr>
            </a:br>
            <a:r>
              <a:rPr lang="en" dirty="0">
                <a:solidFill>
                  <a:srgbClr val="FFFFFF"/>
                </a:solidFill>
                <a:latin typeface="Neue Haas Unica W1G Medium" panose="020B0504030206020203" pitchFamily="34" charset="0"/>
              </a:rPr>
              <a:t>over the age of 15 feel that advertising belongs to a magazine's content.</a:t>
            </a:r>
          </a:p>
          <a:p>
            <a:pPr lvl="0" algn="ctr" rtl="0">
              <a:defRPr/>
            </a:pPr>
            <a:endParaRPr lang="en" dirty="0">
              <a:solidFill>
                <a:srgbClr val="FFFFFF"/>
              </a:solidFill>
              <a:latin typeface="Neue Haas Unica W1G Medium" panose="020B0504030206020203" pitchFamily="34" charset="0"/>
            </a:endParaRPr>
          </a:p>
          <a:p>
            <a:pPr lvl="0" algn="ctr" rtl="0">
              <a:defRPr/>
            </a:pPr>
            <a:r>
              <a:rPr lang="en" dirty="0">
                <a:solidFill>
                  <a:srgbClr val="FFFFFF"/>
                </a:solidFill>
                <a:latin typeface="Neue Haas Unica W1G Medium" panose="020B0504030206020203" pitchFamily="34" charset="0"/>
                <a:sym typeface="Neue Haas Unica W1G Medium" panose="020B0504030206020203" pitchFamily="34" charset="0"/>
              </a:rPr>
              <a:t>63% of women and 61% of men agree with this claim.</a:t>
            </a:r>
            <a:endParaRPr lang="en" dirty="0">
              <a:solidFill>
                <a:srgbClr val="FFFFFF"/>
              </a:solidFill>
              <a:latin typeface="Neue Haas Unica W1G Medium" panose="020B0504030206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dirty="0">
              <a:solidFill>
                <a:srgbClr val="FFFFFF"/>
              </a:solidFill>
              <a:latin typeface="Neue Haas Unica W1G Medium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228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" sz="2800" dirty="0"/>
              <a:t>Advertisements are a natural part of a magazine's content</a:t>
            </a:r>
            <a:endParaRPr lang="en" sz="2800" b="0" i="0" u="none" baseline="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endParaRPr lang="en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sz="1400" b="0" i="0" u="none" baseline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 of readers, fully or partially agree </a:t>
            </a:r>
          </a:p>
        </p:txBody>
      </p: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F42D6499-A2FE-4343-8BE1-420F0DBB972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829532924"/>
              </p:ext>
            </p:extLst>
          </p:nvPr>
        </p:nvGraphicFramePr>
        <p:xfrm>
          <a:off x="867156" y="2199861"/>
          <a:ext cx="4799012" cy="378031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99506">
                  <a:extLst>
                    <a:ext uri="{9D8B030D-6E8A-4147-A177-3AD203B41FA5}">
                      <a16:colId xmlns:a16="http://schemas.microsoft.com/office/drawing/2014/main" val="638252088"/>
                    </a:ext>
                  </a:extLst>
                </a:gridCol>
                <a:gridCol w="2399506">
                  <a:extLst>
                    <a:ext uri="{9D8B030D-6E8A-4147-A177-3AD203B41FA5}">
                      <a16:colId xmlns:a16="http://schemas.microsoft.com/office/drawing/2014/main" val="2559424516"/>
                    </a:ext>
                  </a:extLst>
                </a:gridCol>
              </a:tblGrid>
              <a:tr h="422836">
                <a:tc>
                  <a:txBody>
                    <a:bodyPr/>
                    <a:lstStyle/>
                    <a:p>
                      <a:pPr algn="ctr" rtl="0"/>
                      <a:r>
                        <a:rPr lang="en" sz="1500" b="1" i="0" u="none" baseline="0">
                          <a:solidFill>
                            <a:schemeClr val="bg1"/>
                          </a:solidFill>
                        </a:rPr>
                        <a:t>Top magazines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500" b="1" i="0" u="none" baseline="0">
                          <a:solidFill>
                            <a:schemeClr val="bg1"/>
                          </a:solidFill>
                        </a:rPr>
                        <a:t>% of readers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85007"/>
                  </a:ext>
                </a:extLst>
              </a:tr>
              <a:tr h="279790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Mondo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056249"/>
                  </a:ext>
                </a:extLst>
              </a:tr>
              <a:tr h="279790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Antiikki &amp; Design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176887"/>
                  </a:ext>
                </a:extLst>
              </a:tr>
              <a:tr h="279790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Arvopaperi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261279"/>
                  </a:ext>
                </a:extLst>
              </a:tr>
              <a:tr h="279790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Talouselämä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609256"/>
                  </a:ext>
                </a:extLst>
              </a:tr>
              <a:tr h="279790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Tekniikka&amp;Talous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347718"/>
                  </a:ext>
                </a:extLst>
              </a:tr>
              <a:tr h="279790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Viisas Raha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394704"/>
                  </a:ext>
                </a:extLst>
              </a:tr>
              <a:tr h="279790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Fit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010164"/>
                  </a:ext>
                </a:extLst>
              </a:tr>
              <a:tr h="279790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HS Meidän perhe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89880"/>
                  </a:ext>
                </a:extLst>
              </a:tr>
              <a:tr h="279790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Image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265820"/>
                  </a:ext>
                </a:extLst>
              </a:tr>
              <a:tr h="279790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Gloria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720157"/>
                  </a:ext>
                </a:extLst>
              </a:tr>
              <a:tr h="279790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Trendi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593562"/>
                  </a:ext>
                </a:extLst>
              </a:tr>
              <a:tr h="279790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Sport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40531"/>
                  </a:ext>
                </a:extLst>
              </a:tr>
            </a:tbl>
          </a:graphicData>
        </a:graphic>
      </p:graphicFrame>
      <p:sp>
        <p:nvSpPr>
          <p:cNvPr id="2" name="Tekstiruutu 8">
            <a:extLst>
              <a:ext uri="{FF2B5EF4-FFF2-40B4-BE49-F238E27FC236}">
                <a16:creationId xmlns:a16="http://schemas.microsoft.com/office/drawing/2014/main" id="{E151E62A-1D2D-12F1-0642-26E10FB6C38E}"/>
              </a:ext>
            </a:extLst>
          </p:cNvPr>
          <p:cNvSpPr txBox="1"/>
          <p:nvPr/>
        </p:nvSpPr>
        <p:spPr>
          <a:xfrm>
            <a:off x="7694097" y="1907897"/>
            <a:ext cx="36612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6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62%</a:t>
            </a:r>
            <a:br>
              <a:rPr kumimoji="0" lang="en" sz="6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</a:br>
            <a:r>
              <a:rPr kumimoji="0" lang="en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 of </a:t>
            </a:r>
            <a:r>
              <a:rPr lang="en" dirty="0">
                <a:solidFill>
                  <a:srgbClr val="FFFFFF"/>
                </a:solidFill>
                <a:latin typeface="Neue Haas Unica W1G Medium" panose="020B0504030206020203" pitchFamily="34" charset="0"/>
              </a:rPr>
              <a:t>people</a:t>
            </a:r>
            <a:br>
              <a:rPr lang="en" dirty="0">
                <a:solidFill>
                  <a:srgbClr val="FFFFFF"/>
                </a:solidFill>
                <a:latin typeface="Neue Haas Unica W1G Medium" panose="020B0504030206020203" pitchFamily="34" charset="0"/>
              </a:rPr>
            </a:br>
            <a:r>
              <a:rPr lang="en" dirty="0">
                <a:solidFill>
                  <a:srgbClr val="FFFFFF"/>
                </a:solidFill>
                <a:latin typeface="Neue Haas Unica W1G Medium" panose="020B0504030206020203" pitchFamily="34" charset="0"/>
              </a:rPr>
              <a:t>over the age of 15 feel that advertising belongs to a magazine's content.</a:t>
            </a:r>
          </a:p>
          <a:p>
            <a:pPr lvl="0" algn="ctr" rtl="0">
              <a:defRPr/>
            </a:pPr>
            <a:endParaRPr lang="en" dirty="0">
              <a:solidFill>
                <a:srgbClr val="FFFFFF"/>
              </a:solidFill>
              <a:latin typeface="Neue Haas Unica W1G Medium" panose="020B0504030206020203" pitchFamily="34" charset="0"/>
            </a:endParaRPr>
          </a:p>
          <a:p>
            <a:pPr lvl="0" algn="ctr" rtl="0">
              <a:defRPr/>
            </a:pPr>
            <a:r>
              <a:rPr lang="en" dirty="0">
                <a:solidFill>
                  <a:srgbClr val="FFFFFF"/>
                </a:solidFill>
                <a:latin typeface="Neue Haas Unica W1G Medium" panose="020B0504030206020203" pitchFamily="34" charset="0"/>
                <a:sym typeface="Neue Haas Unica W1G Medium" panose="020B0504030206020203" pitchFamily="34" charset="0"/>
              </a:rPr>
              <a:t>63% of women and 61% of men agree with this claim.</a:t>
            </a:r>
            <a:endParaRPr lang="en" dirty="0">
              <a:solidFill>
                <a:srgbClr val="FFFFFF"/>
              </a:solidFill>
              <a:latin typeface="Neue Haas Unica W1G Medium" panose="020B0504030206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dirty="0">
              <a:solidFill>
                <a:srgbClr val="FFFFFF"/>
              </a:solidFill>
              <a:latin typeface="Neue Haas Unica W1G Medium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117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>
              <a:lnSpc>
                <a:spcPts val="3500"/>
              </a:lnSpc>
              <a:spcAft>
                <a:spcPts val="1800"/>
              </a:spcAft>
            </a:pPr>
            <a:r>
              <a:rPr lang="en" b="0" i="0" u="none" baseline="0" dirty="0"/>
              <a:t>Advertising in a magazine generates activity</a:t>
            </a:r>
            <a:br>
              <a:rPr lang="en" dirty="0"/>
            </a:br>
            <a:r>
              <a:rPr lang="en" sz="1600" b="0" i="1" u="none" baseline="0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 of Finns, totally or partially agree</a:t>
            </a: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1A0BD39-C9BA-324D-A0C5-9ED5CE8A6242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40578947"/>
              </p:ext>
            </p:extLst>
          </p:nvPr>
        </p:nvGraphicFramePr>
        <p:xfrm>
          <a:off x="1790700" y="1514475"/>
          <a:ext cx="8610600" cy="455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744CF71-FC74-734B-A95C-A70D6593784F}"/>
              </a:ext>
            </a:extLst>
          </p:cNvPr>
          <p:cNvSpPr/>
          <p:nvPr/>
        </p:nvSpPr>
        <p:spPr>
          <a:xfrm>
            <a:off x="1678192" y="6366314"/>
            <a:ext cx="81973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2022    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Total population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endParaRPr lang="en" sz="1000" b="0" i="0" u="none" baseline="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886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" sz="2800" b="0" i="0" u="none" baseline="0"/>
              <a:t>I try out tips or guidelines (e.g., recipes) in magazine ads</a:t>
            </a:r>
          </a:p>
        </p:txBody>
      </p:sp>
      <p:graphicFrame>
        <p:nvGraphicFramePr>
          <p:cNvPr id="11" name="Sisällön paikkamerkki 11">
            <a:extLst>
              <a:ext uri="{FF2B5EF4-FFF2-40B4-BE49-F238E27FC236}">
                <a16:creationId xmlns:a16="http://schemas.microsoft.com/office/drawing/2014/main" id="{50B8BF05-A68C-4947-B05D-D40F580857A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901478743"/>
              </p:ext>
            </p:extLst>
          </p:nvPr>
        </p:nvGraphicFramePr>
        <p:xfrm>
          <a:off x="838200" y="2100263"/>
          <a:ext cx="4799013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" b="0" i="0" u="none" baseline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sz="1400" b="0" i="0" u="none" baseline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 of Finns, totally or partially agree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9552091-99D6-4C61-889B-69053AF21F7F}"/>
              </a:ext>
            </a:extLst>
          </p:cNvPr>
          <p:cNvSpPr txBox="1"/>
          <p:nvPr/>
        </p:nvSpPr>
        <p:spPr>
          <a:xfrm>
            <a:off x="7694097" y="1743174"/>
            <a:ext cx="36612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Recipes and other instructions in advertisements activate!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6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60%</a:t>
            </a:r>
            <a:br>
              <a:rPr kumimoji="0" lang="en" sz="6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</a:br>
            <a:r>
              <a:rPr kumimoji="0" lang="en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of people over the age of 15 experiment with tips or guidelines in </a:t>
            </a:r>
            <a:r>
              <a:rPr lang="en" dirty="0">
                <a:solidFill>
                  <a:srgbClr val="FFFFFF"/>
                </a:solidFill>
                <a:latin typeface="Neue Haas Unica W1G Medium" panose="020B0504030206020203" pitchFamily="34" charset="0"/>
              </a:rPr>
              <a:t>magazine ads.</a:t>
            </a:r>
          </a:p>
          <a:p>
            <a:pPr lvl="0" algn="ctr" rtl="0">
              <a:defRPr/>
            </a:pPr>
            <a:endParaRPr lang="en" dirty="0">
              <a:solidFill>
                <a:srgbClr val="FFFFFF"/>
              </a:solidFill>
              <a:latin typeface="Neue Haas Unica W1G Medium" panose="020B0504030206020203" pitchFamily="34" charset="0"/>
            </a:endParaRPr>
          </a:p>
          <a:p>
            <a:pPr lvl="0" algn="ctr" rtl="0">
              <a:defRPr/>
            </a:pPr>
            <a:r>
              <a:rPr lang="en" dirty="0">
                <a:solidFill>
                  <a:srgbClr val="FFFFFF"/>
                </a:solidFill>
                <a:latin typeface="Neue Haas Unica W1G Medium" panose="020B0504030206020203" pitchFamily="34" charset="0"/>
                <a:sym typeface="Neue Haas Unica W1G Medium" panose="020B0504030206020203" pitchFamily="34" charset="0"/>
              </a:rPr>
              <a:t>72% of women and 47% of men agree with this claim.</a:t>
            </a:r>
            <a:endParaRPr lang="en" dirty="0">
              <a:solidFill>
                <a:srgbClr val="FFFFFF"/>
              </a:solidFill>
              <a:latin typeface="Neue Haas Unica W1G Medium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0412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" sz="2800" b="0" i="0" u="none" baseline="0"/>
              <a:t>I try out tips or guidelines (e.g., recipes) in magazine ads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endParaRPr lang="en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67156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sz="1400" b="0" i="0" u="none" baseline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 of readers, fully or partially agree </a:t>
            </a:r>
          </a:p>
        </p:txBody>
      </p: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F42D6499-A2FE-4343-8BE1-420F0DBB972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363695786"/>
              </p:ext>
            </p:extLst>
          </p:nvPr>
        </p:nvGraphicFramePr>
        <p:xfrm>
          <a:off x="867156" y="2199861"/>
          <a:ext cx="4799012" cy="367058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99506">
                  <a:extLst>
                    <a:ext uri="{9D8B030D-6E8A-4147-A177-3AD203B41FA5}">
                      <a16:colId xmlns:a16="http://schemas.microsoft.com/office/drawing/2014/main" val="638252088"/>
                    </a:ext>
                  </a:extLst>
                </a:gridCol>
                <a:gridCol w="2399506">
                  <a:extLst>
                    <a:ext uri="{9D8B030D-6E8A-4147-A177-3AD203B41FA5}">
                      <a16:colId xmlns:a16="http://schemas.microsoft.com/office/drawing/2014/main" val="2559424516"/>
                    </a:ext>
                  </a:extLst>
                </a:gridCol>
              </a:tblGrid>
              <a:tr h="527742">
                <a:tc>
                  <a:txBody>
                    <a:bodyPr/>
                    <a:lstStyle/>
                    <a:p>
                      <a:pPr algn="ctr" rtl="0"/>
                      <a:r>
                        <a:rPr lang="en" sz="1500" b="1" i="0" u="none" baseline="0">
                          <a:solidFill>
                            <a:schemeClr val="bg1"/>
                          </a:solidFill>
                        </a:rPr>
                        <a:t>Top magazines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500" b="1" i="0" u="none" baseline="0">
                          <a:solidFill>
                            <a:schemeClr val="bg1"/>
                          </a:solidFill>
                        </a:rPr>
                        <a:t>% of readers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85007"/>
                  </a:ext>
                </a:extLst>
              </a:tr>
              <a:tr h="349205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Trendi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056249"/>
                  </a:ext>
                </a:extLst>
              </a:tr>
              <a:tr h="349205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Fit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176887"/>
                  </a:ext>
                </a:extLst>
              </a:tr>
              <a:tr h="349205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Gloria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261279"/>
                  </a:ext>
                </a:extLst>
              </a:tr>
              <a:tr h="349205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HS Meidän perhe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609256"/>
                  </a:ext>
                </a:extLst>
              </a:tr>
              <a:tr h="349205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Suuri Käsityö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347718"/>
                  </a:ext>
                </a:extLst>
              </a:tr>
              <a:tr h="349205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Sport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394704"/>
                  </a:ext>
                </a:extLst>
              </a:tr>
              <a:tr h="349205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Koti ja keittiö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010164"/>
                  </a:ext>
                </a:extLst>
              </a:tr>
              <a:tr h="349205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Kotiliesi Käsityö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89880"/>
                  </a:ext>
                </a:extLst>
              </a:tr>
              <a:tr h="349205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Kauneus &amp; Terveys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265820"/>
                  </a:ext>
                </a:extLst>
              </a:tr>
            </a:tbl>
          </a:graphicData>
        </a:graphic>
      </p:graphicFrame>
      <p:sp>
        <p:nvSpPr>
          <p:cNvPr id="2" name="Tekstiruutu 8">
            <a:extLst>
              <a:ext uri="{FF2B5EF4-FFF2-40B4-BE49-F238E27FC236}">
                <a16:creationId xmlns:a16="http://schemas.microsoft.com/office/drawing/2014/main" id="{11674FD1-395A-AD69-D2CA-35E23C854E82}"/>
              </a:ext>
            </a:extLst>
          </p:cNvPr>
          <p:cNvSpPr txBox="1"/>
          <p:nvPr/>
        </p:nvSpPr>
        <p:spPr>
          <a:xfrm>
            <a:off x="7694097" y="1743174"/>
            <a:ext cx="36612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Recipes and other instructions in advertisements activate!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6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60%</a:t>
            </a:r>
            <a:br>
              <a:rPr kumimoji="0" lang="en" sz="6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</a:br>
            <a:r>
              <a:rPr kumimoji="0" lang="en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of people over the age of 15 experiment with tips or guidelines in </a:t>
            </a:r>
            <a:r>
              <a:rPr lang="en" dirty="0">
                <a:solidFill>
                  <a:srgbClr val="FFFFFF"/>
                </a:solidFill>
                <a:latin typeface="Neue Haas Unica W1G Medium" panose="020B0504030206020203" pitchFamily="34" charset="0"/>
              </a:rPr>
              <a:t>magazine ads.</a:t>
            </a:r>
          </a:p>
          <a:p>
            <a:pPr lvl="0" algn="ctr" rtl="0">
              <a:defRPr/>
            </a:pPr>
            <a:endParaRPr lang="en" dirty="0">
              <a:solidFill>
                <a:srgbClr val="FFFFFF"/>
              </a:solidFill>
              <a:latin typeface="Neue Haas Unica W1G Medium" panose="020B0504030206020203" pitchFamily="34" charset="0"/>
            </a:endParaRPr>
          </a:p>
          <a:p>
            <a:pPr lvl="0" algn="ctr" rtl="0">
              <a:defRPr/>
            </a:pPr>
            <a:r>
              <a:rPr lang="en" dirty="0">
                <a:solidFill>
                  <a:srgbClr val="FFFFFF"/>
                </a:solidFill>
                <a:latin typeface="Neue Haas Unica W1G Medium" panose="020B0504030206020203" pitchFamily="34" charset="0"/>
                <a:sym typeface="Neue Haas Unica W1G Medium" panose="020B0504030206020203" pitchFamily="34" charset="0"/>
              </a:rPr>
              <a:t>72% of women and 47% of men agree with this claim.</a:t>
            </a:r>
            <a:endParaRPr lang="en" dirty="0">
              <a:solidFill>
                <a:srgbClr val="FFFFFF"/>
              </a:solidFill>
              <a:latin typeface="Neue Haas Unica W1G Medium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7505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" sz="2800" b="0" i="0" u="none" baseline="0"/>
              <a:t>I have sought more information about a product advertised in the magazine, for example, online</a:t>
            </a:r>
          </a:p>
        </p:txBody>
      </p:sp>
      <p:graphicFrame>
        <p:nvGraphicFramePr>
          <p:cNvPr id="11" name="Sisällön paikkamerkki 11">
            <a:extLst>
              <a:ext uri="{FF2B5EF4-FFF2-40B4-BE49-F238E27FC236}">
                <a16:creationId xmlns:a16="http://schemas.microsoft.com/office/drawing/2014/main" id="{50B8BF05-A68C-4947-B05D-D40F580857A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45638214"/>
              </p:ext>
            </p:extLst>
          </p:nvPr>
        </p:nvGraphicFramePr>
        <p:xfrm>
          <a:off x="838200" y="2100263"/>
          <a:ext cx="4799013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" b="0" i="0" u="none" baseline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sz="1400" b="0" i="0" u="none" baseline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 of Finns, totally or partially agree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9552091-99D6-4C61-889B-69053AF21F7F}"/>
              </a:ext>
            </a:extLst>
          </p:cNvPr>
          <p:cNvSpPr txBox="1"/>
          <p:nvPr/>
        </p:nvSpPr>
        <p:spPr>
          <a:xfrm>
            <a:off x="7694097" y="2132971"/>
            <a:ext cx="36612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6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51%</a:t>
            </a:r>
            <a:br>
              <a:rPr kumimoji="0" lang="en" sz="6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</a:br>
            <a:r>
              <a:rPr kumimoji="0" lang="en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of people over the age of 15 have sought more information about the product thanks to an advertisement in a magazine – 51% of women and 51% of men.</a:t>
            </a:r>
          </a:p>
        </p:txBody>
      </p:sp>
    </p:spTree>
    <p:extLst>
      <p:ext uri="{BB962C8B-B14F-4D97-AF65-F5344CB8AC3E}">
        <p14:creationId xmlns:p14="http://schemas.microsoft.com/office/powerpoint/2010/main" val="2696866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" sz="2800" b="0" i="0" u="none" baseline="0"/>
              <a:t>I have sought more information about a product advertised in the magazine, for example, online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endParaRPr lang="en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67156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sz="1400" b="0" i="0" u="none" baseline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 of readers, fully or partially agree </a:t>
            </a:r>
          </a:p>
        </p:txBody>
      </p: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F42D6499-A2FE-4343-8BE1-420F0DBB972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416816580"/>
              </p:ext>
            </p:extLst>
          </p:nvPr>
        </p:nvGraphicFramePr>
        <p:xfrm>
          <a:off x="867156" y="2199861"/>
          <a:ext cx="4799012" cy="367058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99506">
                  <a:extLst>
                    <a:ext uri="{9D8B030D-6E8A-4147-A177-3AD203B41FA5}">
                      <a16:colId xmlns:a16="http://schemas.microsoft.com/office/drawing/2014/main" val="638252088"/>
                    </a:ext>
                  </a:extLst>
                </a:gridCol>
                <a:gridCol w="2399506">
                  <a:extLst>
                    <a:ext uri="{9D8B030D-6E8A-4147-A177-3AD203B41FA5}">
                      <a16:colId xmlns:a16="http://schemas.microsoft.com/office/drawing/2014/main" val="2559424516"/>
                    </a:ext>
                  </a:extLst>
                </a:gridCol>
              </a:tblGrid>
              <a:tr h="481896">
                <a:tc>
                  <a:txBody>
                    <a:bodyPr/>
                    <a:lstStyle/>
                    <a:p>
                      <a:pPr algn="ctr" rtl="0"/>
                      <a:r>
                        <a:rPr lang="en" sz="1500" b="1" i="0" u="none" baseline="0">
                          <a:solidFill>
                            <a:schemeClr val="bg1"/>
                          </a:solidFill>
                        </a:rPr>
                        <a:t>Top magazines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500" b="1" i="0" u="none" baseline="0">
                          <a:solidFill>
                            <a:schemeClr val="bg1"/>
                          </a:solidFill>
                        </a:rPr>
                        <a:t>% of readers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85007"/>
                  </a:ext>
                </a:extLst>
              </a:tr>
              <a:tr h="318869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Alibi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056249"/>
                  </a:ext>
                </a:extLst>
              </a:tr>
              <a:tr h="318869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Trendi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176887"/>
                  </a:ext>
                </a:extLst>
              </a:tr>
              <a:tr h="318869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Tekniikka&amp;Talous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261279"/>
                  </a:ext>
                </a:extLst>
              </a:tr>
              <a:tr h="318869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Fit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609256"/>
                  </a:ext>
                </a:extLst>
              </a:tr>
              <a:tr h="318869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Kippari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347718"/>
                  </a:ext>
                </a:extLst>
              </a:tr>
              <a:tr h="318869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394704"/>
                  </a:ext>
                </a:extLst>
              </a:tr>
              <a:tr h="318869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Mikrobitti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010164"/>
                  </a:ext>
                </a:extLst>
              </a:tr>
              <a:tr h="318869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Vene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89880"/>
                  </a:ext>
                </a:extLst>
              </a:tr>
              <a:tr h="318869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Kauneus &amp; Terveys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265820"/>
                  </a:ext>
                </a:extLst>
              </a:tr>
              <a:tr h="318869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HS Meidän perhe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720157"/>
                  </a:ext>
                </a:extLst>
              </a:tr>
            </a:tbl>
          </a:graphicData>
        </a:graphic>
      </p:graphicFrame>
      <p:sp>
        <p:nvSpPr>
          <p:cNvPr id="2" name="Tekstiruutu 8">
            <a:extLst>
              <a:ext uri="{FF2B5EF4-FFF2-40B4-BE49-F238E27FC236}">
                <a16:creationId xmlns:a16="http://schemas.microsoft.com/office/drawing/2014/main" id="{8E387A94-F345-8E3C-AF3E-8D23380F47E5}"/>
              </a:ext>
            </a:extLst>
          </p:cNvPr>
          <p:cNvSpPr txBox="1"/>
          <p:nvPr/>
        </p:nvSpPr>
        <p:spPr>
          <a:xfrm>
            <a:off x="7694097" y="2132971"/>
            <a:ext cx="36612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6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51%</a:t>
            </a:r>
            <a:br>
              <a:rPr kumimoji="0" lang="en" sz="6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</a:br>
            <a:r>
              <a:rPr kumimoji="0" lang="en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of people over the age of 15 have sought more information about the product thanks to an advertisement in a magazine – 51% of women and 51% of men.</a:t>
            </a:r>
          </a:p>
        </p:txBody>
      </p:sp>
    </p:spTree>
    <p:extLst>
      <p:ext uri="{BB962C8B-B14F-4D97-AF65-F5344CB8AC3E}">
        <p14:creationId xmlns:p14="http://schemas.microsoft.com/office/powerpoint/2010/main" val="37189237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" sz="2800" b="0" i="0" u="none" baseline="0"/>
              <a:t>I have purchased products based on ads I have seen in a magazine</a:t>
            </a:r>
          </a:p>
        </p:txBody>
      </p:sp>
      <p:graphicFrame>
        <p:nvGraphicFramePr>
          <p:cNvPr id="11" name="Sisällön paikkamerkki 11">
            <a:extLst>
              <a:ext uri="{FF2B5EF4-FFF2-40B4-BE49-F238E27FC236}">
                <a16:creationId xmlns:a16="http://schemas.microsoft.com/office/drawing/2014/main" id="{50B8BF05-A68C-4947-B05D-D40F580857A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259545094"/>
              </p:ext>
            </p:extLst>
          </p:nvPr>
        </p:nvGraphicFramePr>
        <p:xfrm>
          <a:off x="838200" y="2100263"/>
          <a:ext cx="4799013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" b="0" i="0" u="none" baseline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sz="1400" b="0" i="0" u="none" baseline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 of Finns, totally or partially agree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9552091-99D6-4C61-889B-69053AF21F7F}"/>
              </a:ext>
            </a:extLst>
          </p:cNvPr>
          <p:cNvSpPr txBox="1"/>
          <p:nvPr/>
        </p:nvSpPr>
        <p:spPr>
          <a:xfrm>
            <a:off x="7694097" y="2367171"/>
            <a:ext cx="3661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6000" b="0" i="0" u="none" baseline="0" dirty="0">
                <a:solidFill>
                  <a:srgbClr val="FFFFFF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4</a:t>
            </a:r>
            <a:r>
              <a:rPr kumimoji="0" lang="en" sz="6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4%</a:t>
            </a:r>
            <a:br>
              <a:rPr kumimoji="0" lang="en" sz="6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</a:br>
            <a:r>
              <a:rPr kumimoji="0" lang="en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of people over the age of 15 have bought products based on magazine advertisements – 50% of women and 37% of men.</a:t>
            </a:r>
            <a:endParaRPr kumimoji="0" lang="e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Unica W1G Medium" panose="020B0504030206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1958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" sz="2800" b="0" i="0" u="none" baseline="0"/>
              <a:t>I have purchased products based on ads I have seen in a magazine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endParaRPr lang="en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67156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sz="1400" b="0" i="0" u="none" baseline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 of readers, fully or partially agree </a:t>
            </a:r>
          </a:p>
        </p:txBody>
      </p: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F42D6499-A2FE-4343-8BE1-420F0DBB972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829994175"/>
              </p:ext>
            </p:extLst>
          </p:nvPr>
        </p:nvGraphicFramePr>
        <p:xfrm>
          <a:off x="867156" y="2199861"/>
          <a:ext cx="4799012" cy="378000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99506">
                  <a:extLst>
                    <a:ext uri="{9D8B030D-6E8A-4147-A177-3AD203B41FA5}">
                      <a16:colId xmlns:a16="http://schemas.microsoft.com/office/drawing/2014/main" val="638252088"/>
                    </a:ext>
                  </a:extLst>
                </a:gridCol>
                <a:gridCol w="2399506">
                  <a:extLst>
                    <a:ext uri="{9D8B030D-6E8A-4147-A177-3AD203B41FA5}">
                      <a16:colId xmlns:a16="http://schemas.microsoft.com/office/drawing/2014/main" val="2559424516"/>
                    </a:ext>
                  </a:extLst>
                </a:gridCol>
              </a:tblGrid>
              <a:tr h="456597">
                <a:tc>
                  <a:txBody>
                    <a:bodyPr/>
                    <a:lstStyle/>
                    <a:p>
                      <a:pPr algn="ctr" rtl="0"/>
                      <a:r>
                        <a:rPr lang="en" sz="1500" b="1" i="0" u="none" baseline="0">
                          <a:solidFill>
                            <a:schemeClr val="bg1"/>
                          </a:solidFill>
                        </a:rPr>
                        <a:t>Top magazines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500" b="1" i="0" u="none" baseline="0">
                          <a:solidFill>
                            <a:schemeClr val="bg1"/>
                          </a:solidFill>
                        </a:rPr>
                        <a:t>% of readers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85007"/>
                  </a:ext>
                </a:extLst>
              </a:tr>
              <a:tr h="302128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Fit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056249"/>
                  </a:ext>
                </a:extLst>
              </a:tr>
              <a:tr h="302128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Sport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176887"/>
                  </a:ext>
                </a:extLst>
              </a:tr>
              <a:tr h="302128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Trendi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261279"/>
                  </a:ext>
                </a:extLst>
              </a:tr>
              <a:tr h="302128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HS Meidän perhe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609256"/>
                  </a:ext>
                </a:extLst>
              </a:tr>
              <a:tr h="302128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Unelmien Talo &amp; Koti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347718"/>
                  </a:ext>
                </a:extLst>
              </a:tr>
              <a:tr h="302128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Gloria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394704"/>
                  </a:ext>
                </a:extLst>
              </a:tr>
              <a:tr h="302128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Kotivinkki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010164"/>
                  </a:ext>
                </a:extLst>
              </a:tr>
              <a:tr h="302128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Kauneus &amp; Terveys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89880"/>
                  </a:ext>
                </a:extLst>
              </a:tr>
              <a:tr h="302128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Alibi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265820"/>
                  </a:ext>
                </a:extLst>
              </a:tr>
              <a:tr h="302128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Mondo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720157"/>
                  </a:ext>
                </a:extLst>
              </a:tr>
              <a:tr h="302128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Maku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593562"/>
                  </a:ext>
                </a:extLst>
              </a:tr>
            </a:tbl>
          </a:graphicData>
        </a:graphic>
      </p:graphicFrame>
      <p:sp>
        <p:nvSpPr>
          <p:cNvPr id="11" name="Tekstiruutu 8">
            <a:extLst>
              <a:ext uri="{FF2B5EF4-FFF2-40B4-BE49-F238E27FC236}">
                <a16:creationId xmlns:a16="http://schemas.microsoft.com/office/drawing/2014/main" id="{D2C5F3C9-3593-C24B-986E-C5199B4618F9}"/>
              </a:ext>
            </a:extLst>
          </p:cNvPr>
          <p:cNvSpPr txBox="1"/>
          <p:nvPr/>
        </p:nvSpPr>
        <p:spPr>
          <a:xfrm>
            <a:off x="7694097" y="2367171"/>
            <a:ext cx="3661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6000" b="0" i="0" u="none" baseline="0" dirty="0">
                <a:solidFill>
                  <a:srgbClr val="FFFFFF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4</a:t>
            </a:r>
            <a:r>
              <a:rPr kumimoji="0" lang="en" sz="6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4%</a:t>
            </a:r>
            <a:br>
              <a:rPr kumimoji="0" lang="en" sz="6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</a:br>
            <a:r>
              <a:rPr kumimoji="0" lang="en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 of people over the age of 15 have bought products based on magazine advertisements – 50% of women and </a:t>
            </a:r>
            <a:r>
              <a:rPr lang="en" dirty="0">
                <a:solidFill>
                  <a:srgbClr val="FFFFFF"/>
                </a:solidFill>
                <a:latin typeface="Neue Haas Unica W1G Medium" panose="020B0504030206020203" pitchFamily="34" charset="0"/>
              </a:rPr>
              <a:t>37</a:t>
            </a:r>
            <a:r>
              <a:rPr kumimoji="0" lang="en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% of men.</a:t>
            </a:r>
            <a:endParaRPr kumimoji="0" lang="e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Unica W1G Medium" panose="020B0504030206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480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" sz="2800" b="0" i="0" u="none" baseline="0"/>
              <a:t>I try product samples in magazines (e.g., food or cosmetics)</a:t>
            </a:r>
          </a:p>
        </p:txBody>
      </p:sp>
      <p:graphicFrame>
        <p:nvGraphicFramePr>
          <p:cNvPr id="11" name="Sisällön paikkamerkki 11">
            <a:extLst>
              <a:ext uri="{FF2B5EF4-FFF2-40B4-BE49-F238E27FC236}">
                <a16:creationId xmlns:a16="http://schemas.microsoft.com/office/drawing/2014/main" id="{50B8BF05-A68C-4947-B05D-D40F580857A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262905863"/>
              </p:ext>
            </p:extLst>
          </p:nvPr>
        </p:nvGraphicFramePr>
        <p:xfrm>
          <a:off x="838200" y="2100263"/>
          <a:ext cx="4799013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" b="0" i="0" u="none" baseline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sz="1400" b="0" i="0" u="none" baseline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 of Finns, totally or partially agree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9552091-99D6-4C61-889B-69053AF21F7F}"/>
              </a:ext>
            </a:extLst>
          </p:cNvPr>
          <p:cNvSpPr txBox="1"/>
          <p:nvPr/>
        </p:nvSpPr>
        <p:spPr>
          <a:xfrm>
            <a:off x="7694097" y="1743174"/>
            <a:ext cx="36612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Product samples entice people to try the products and make them familiar.</a:t>
            </a:r>
            <a:br>
              <a:rPr kumimoji="0" lang="en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</a:br>
            <a:endParaRPr kumimoji="0" lang="en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Unica W1G Medium" panose="020B0504030206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6000" dirty="0">
                <a:solidFill>
                  <a:srgbClr val="FFFFFF"/>
                </a:solidFill>
                <a:latin typeface="Neue Haas Unica W1G Medium" panose="020B0504030206020203" pitchFamily="34" charset="0"/>
              </a:rPr>
              <a:t>39</a:t>
            </a:r>
            <a:r>
              <a:rPr kumimoji="0" lang="en" sz="6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%</a:t>
            </a:r>
            <a:br>
              <a:rPr kumimoji="0" lang="en" sz="6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</a:br>
            <a:r>
              <a:rPr lang="en" dirty="0">
                <a:solidFill>
                  <a:srgbClr val="FFFFFF"/>
                </a:solidFill>
                <a:latin typeface="Neue Haas Unica W1G Medium" panose="020B0504030206020203" pitchFamily="34" charset="0"/>
              </a:rPr>
              <a:t> of people over the age of 15 try product samples </a:t>
            </a:r>
            <a:r>
              <a:rPr kumimoji="0" lang="en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in magazines – 56% of women and 21% of men.</a:t>
            </a:r>
            <a:endParaRPr kumimoji="0" lang="e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Unica W1G Medium" panose="020B0504030206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616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306BBA-3FDC-FD47-82B5-C6BF4F540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0219"/>
            <a:ext cx="10515600" cy="1292086"/>
          </a:xfrm>
        </p:spPr>
        <p:txBody>
          <a:bodyPr>
            <a:normAutofit/>
          </a:bodyPr>
          <a:lstStyle/>
          <a:p>
            <a:pPr rtl="0"/>
            <a:r>
              <a:rPr lang="en" b="0" i="0" u="none" baseline="0" dirty="0"/>
              <a:t>Of Finns…</a:t>
            </a:r>
            <a:endParaRPr lang="en" sz="3000" b="0" i="0" u="none" baseline="0" dirty="0">
              <a:latin typeface="Neue Haas Unica W1G" panose="020B05040302060202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4D881-93C8-3B45-BD90-53E042BC0DE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599" y="2102305"/>
            <a:ext cx="8824801" cy="3688895"/>
          </a:xfrm>
        </p:spPr>
        <p:txBody>
          <a:bodyPr anchor="ctr">
            <a:noAutofit/>
          </a:bodyPr>
          <a:lstStyle/>
          <a:p>
            <a:pPr rtl="0"/>
            <a:r>
              <a:rPr lang="en" sz="1800" b="1" i="0" u="none" baseline="0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81%</a:t>
            </a:r>
            <a:br>
              <a:rPr lang="en" sz="1800" dirty="0">
                <a:latin typeface="Neue Haas Unica W1G" panose="020B0504030206020203" pitchFamily="34" charset="0"/>
              </a:rPr>
            </a:br>
            <a:r>
              <a:rPr lang="en" sz="1800" b="0" i="0" u="none" baseline="0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think that Finnish magazines are of high quality</a:t>
            </a:r>
          </a:p>
          <a:p>
            <a:endParaRPr lang="en" sz="1800" b="1" dirty="0">
              <a:latin typeface="Neue Haas Unica W1G" panose="020B0504030206020203" pitchFamily="34" charset="0"/>
            </a:endParaRPr>
          </a:p>
          <a:p>
            <a:pPr rtl="0"/>
            <a:r>
              <a:rPr lang="en" sz="1800" b="1" i="0" u="none" baseline="0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78% </a:t>
            </a:r>
            <a:br>
              <a:rPr lang="en" sz="1800" b="1" dirty="0">
                <a:latin typeface="Neue Haas Unica W1G" panose="020B0504030206020203" pitchFamily="34" charset="0"/>
              </a:rPr>
            </a:br>
            <a:r>
              <a:rPr lang="en" sz="1800" b="0" i="0" u="none" baseline="0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say they relax with magazines</a:t>
            </a:r>
          </a:p>
          <a:p>
            <a:endParaRPr lang="en" sz="1800" dirty="0">
              <a:latin typeface="Neue Haas Unica W1G" panose="020B0504030206020203" pitchFamily="34" charset="0"/>
            </a:endParaRPr>
          </a:p>
          <a:p>
            <a:pPr rtl="0"/>
            <a:r>
              <a:rPr lang="en" sz="1800" b="1" i="0" u="none" baseline="0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69%</a:t>
            </a:r>
            <a:br>
              <a:rPr lang="en" sz="1800" dirty="0">
                <a:latin typeface="Neue Haas Unica W1G" panose="020B0504030206020203" pitchFamily="34" charset="0"/>
              </a:rPr>
            </a:br>
            <a:r>
              <a:rPr lang="en" sz="1800" b="0" i="0" u="none" baseline="0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think that Finnish magazines offer reliable product recommendations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F7C812C-C89E-9B40-BCFE-89FCAB2DAB12}"/>
              </a:ext>
            </a:extLst>
          </p:cNvPr>
          <p:cNvSpPr txBox="1">
            <a:spLocks/>
          </p:cNvSpPr>
          <p:nvPr/>
        </p:nvSpPr>
        <p:spPr>
          <a:xfrm>
            <a:off x="2472206" y="6378218"/>
            <a:ext cx="7247588" cy="211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200" b="0" i="0" u="none" baseline="0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endParaRPr lang="en" sz="1200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43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" sz="2800" b="0" i="0" u="none" baseline="0"/>
              <a:t>I try product samples in magazines (e.g., food or cosmetics)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endParaRPr lang="en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67156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sz="1400" b="0" i="0" u="none" baseline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 of readers, fully or partially agree </a:t>
            </a:r>
          </a:p>
        </p:txBody>
      </p: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F42D6499-A2FE-4343-8BE1-420F0DBB972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198073878"/>
              </p:ext>
            </p:extLst>
          </p:nvPr>
        </p:nvGraphicFramePr>
        <p:xfrm>
          <a:off x="867156" y="2199861"/>
          <a:ext cx="4799012" cy="373571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99506">
                  <a:extLst>
                    <a:ext uri="{9D8B030D-6E8A-4147-A177-3AD203B41FA5}">
                      <a16:colId xmlns:a16="http://schemas.microsoft.com/office/drawing/2014/main" val="638252088"/>
                    </a:ext>
                  </a:extLst>
                </a:gridCol>
                <a:gridCol w="2399506">
                  <a:extLst>
                    <a:ext uri="{9D8B030D-6E8A-4147-A177-3AD203B41FA5}">
                      <a16:colId xmlns:a16="http://schemas.microsoft.com/office/drawing/2014/main" val="2559424516"/>
                    </a:ext>
                  </a:extLst>
                </a:gridCol>
              </a:tblGrid>
              <a:tr h="490448">
                <a:tc>
                  <a:txBody>
                    <a:bodyPr/>
                    <a:lstStyle/>
                    <a:p>
                      <a:pPr algn="ctr" rtl="0"/>
                      <a:r>
                        <a:rPr lang="en" sz="1500" b="1" i="0" u="none" baseline="0">
                          <a:solidFill>
                            <a:schemeClr val="bg1"/>
                          </a:solidFill>
                        </a:rPr>
                        <a:t>Top magazines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500" b="1" i="0" u="none" baseline="0">
                          <a:solidFill>
                            <a:schemeClr val="bg1"/>
                          </a:solidFill>
                        </a:rPr>
                        <a:t>% of readers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85007"/>
                  </a:ext>
                </a:extLst>
              </a:tr>
              <a:tr h="32452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Trendi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056249"/>
                  </a:ext>
                </a:extLst>
              </a:tr>
              <a:tr h="32452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Fit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176887"/>
                  </a:ext>
                </a:extLst>
              </a:tr>
              <a:tr h="32452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HS Meidän perhe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261279"/>
                  </a:ext>
                </a:extLst>
              </a:tr>
              <a:tr h="32452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Gloria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609256"/>
                  </a:ext>
                </a:extLst>
              </a:tr>
              <a:tr h="32452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Kotiliesi Käsityö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347718"/>
                  </a:ext>
                </a:extLst>
              </a:tr>
              <a:tr h="32452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Suuri Käsityö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394704"/>
                  </a:ext>
                </a:extLst>
              </a:tr>
              <a:tr h="32452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Kauneus &amp; Terveys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010164"/>
                  </a:ext>
                </a:extLst>
              </a:tr>
              <a:tr h="32452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Koti ja keittiö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89880"/>
                  </a:ext>
                </a:extLst>
              </a:tr>
              <a:tr h="32452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Askel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265820"/>
                  </a:ext>
                </a:extLst>
              </a:tr>
              <a:tr h="32452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Viva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720157"/>
                  </a:ext>
                </a:extLst>
              </a:tr>
            </a:tbl>
          </a:graphicData>
        </a:graphic>
      </p:graphicFrame>
      <p:sp>
        <p:nvSpPr>
          <p:cNvPr id="2" name="Tekstiruutu 8">
            <a:extLst>
              <a:ext uri="{FF2B5EF4-FFF2-40B4-BE49-F238E27FC236}">
                <a16:creationId xmlns:a16="http://schemas.microsoft.com/office/drawing/2014/main" id="{2D12499F-CD80-6293-727D-9307644EFD8F}"/>
              </a:ext>
            </a:extLst>
          </p:cNvPr>
          <p:cNvSpPr txBox="1"/>
          <p:nvPr/>
        </p:nvSpPr>
        <p:spPr>
          <a:xfrm>
            <a:off x="7694097" y="1743174"/>
            <a:ext cx="36612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Product samples entice people to try the products and make them familiar.</a:t>
            </a:r>
            <a:br>
              <a:rPr kumimoji="0" lang="en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</a:br>
            <a:endParaRPr kumimoji="0" lang="en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Unica W1G Medium" panose="020B0504030206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6000" dirty="0">
                <a:solidFill>
                  <a:srgbClr val="FFFFFF"/>
                </a:solidFill>
                <a:latin typeface="Neue Haas Unica W1G Medium" panose="020B0504030206020203" pitchFamily="34" charset="0"/>
              </a:rPr>
              <a:t>39</a:t>
            </a:r>
            <a:r>
              <a:rPr kumimoji="0" lang="en" sz="6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%</a:t>
            </a:r>
            <a:br>
              <a:rPr kumimoji="0" lang="en" sz="6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</a:br>
            <a:r>
              <a:rPr lang="en" dirty="0">
                <a:solidFill>
                  <a:srgbClr val="FFFFFF"/>
                </a:solidFill>
                <a:latin typeface="Neue Haas Unica W1G Medium" panose="020B0504030206020203" pitchFamily="34" charset="0"/>
              </a:rPr>
              <a:t> of people over the age of 15 try product samples </a:t>
            </a:r>
            <a:r>
              <a:rPr kumimoji="0" lang="en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Unica W1G Medium" panose="020B0504030206020203" pitchFamily="34" charset="0"/>
                <a:ea typeface="+mn-ea"/>
                <a:cs typeface="+mn-cs"/>
              </a:rPr>
              <a:t>in magazines – 56% of women and 21% of men.</a:t>
            </a:r>
            <a:endParaRPr kumimoji="0" lang="e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Unica W1G Medium" panose="020B0504030206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0344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2B29266-3924-574D-8BC0-A5D6FCE3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rtl="0"/>
            <a:r>
              <a:rPr lang="en" sz="8000" b="0" i="0" u="none" baseline="0" dirty="0"/>
              <a:t>2.</a:t>
            </a:r>
            <a:br>
              <a:rPr lang="en" sz="8000" dirty="0"/>
            </a:br>
            <a:r>
              <a:rPr lang="en" sz="8000" b="0" i="0" u="none" baseline="0" dirty="0"/>
              <a:t>Attitudes towards advertising across channels</a:t>
            </a:r>
          </a:p>
        </p:txBody>
      </p:sp>
    </p:spTree>
    <p:extLst>
      <p:ext uri="{BB962C8B-B14F-4D97-AF65-F5344CB8AC3E}">
        <p14:creationId xmlns:p14="http://schemas.microsoft.com/office/powerpoint/2010/main" val="599261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9F20F52-1BBA-B349-914E-B76746BB8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1200"/>
            <a:ext cx="10515600" cy="1292086"/>
          </a:xfrm>
        </p:spPr>
        <p:txBody>
          <a:bodyPr>
            <a:noAutofit/>
          </a:bodyPr>
          <a:lstStyle/>
          <a:p>
            <a:pPr rtl="0"/>
            <a:r>
              <a:rPr lang="en" sz="2800" dirty="0"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76</a:t>
            </a:r>
            <a:r>
              <a:rPr lang="en" sz="2800" b="0" i="0" u="none" baseline="0" dirty="0"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% of Finns over the age of 15 are positive about magazine advertising.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4D881-93C8-3B45-BD90-53E042BC0DE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809461"/>
            <a:ext cx="8824801" cy="2531166"/>
          </a:xfrm>
        </p:spPr>
        <p:txBody>
          <a:bodyPr anchor="ctr">
            <a:noAutofit/>
          </a:bodyPr>
          <a:lstStyle/>
          <a:p>
            <a:pPr rtl="0"/>
            <a:r>
              <a:rPr lang="en" b="0" i="0" u="none" baseline="0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Women (</a:t>
            </a:r>
            <a:r>
              <a:rPr lang="en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79</a:t>
            </a:r>
            <a:r>
              <a:rPr lang="en" b="0" i="0" u="none" baseline="0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%) are slightly more positive than men (</a:t>
            </a:r>
            <a:r>
              <a:rPr lang="en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73</a:t>
            </a:r>
            <a:r>
              <a:rPr lang="en" b="0" i="0" u="none" baseline="0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%).</a:t>
            </a:r>
          </a:p>
          <a:p>
            <a:pPr rtl="0"/>
            <a:r>
              <a:rPr lang="en" b="0" i="0" u="none" baseline="0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In particular, magazine advertising is enjoyed by people aged 45 to 54, 80% of whom are positive about it.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F7C812C-C89E-9B40-BCFE-89FCAB2DAB12}"/>
              </a:ext>
            </a:extLst>
          </p:cNvPr>
          <p:cNvSpPr txBox="1">
            <a:spLocks/>
          </p:cNvSpPr>
          <p:nvPr/>
        </p:nvSpPr>
        <p:spPr>
          <a:xfrm>
            <a:off x="2472206" y="6338461"/>
            <a:ext cx="7247588" cy="211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200" b="0" i="0" u="none" baseline="0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endParaRPr lang="en" sz="1200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5618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ts val="3500"/>
              </a:lnSpc>
              <a:spcAft>
                <a:spcPts val="1800"/>
              </a:spcAft>
            </a:pPr>
            <a:r>
              <a:rPr lang="en" b="0" u="none" baseline="0" dirty="0"/>
              <a:t>% of Finns who </a:t>
            </a:r>
            <a:r>
              <a:rPr lang="en" dirty="0"/>
              <a:t>take a positive view </a:t>
            </a:r>
            <a:r>
              <a:rPr lang="en" dirty="0">
                <a:sym typeface="Neue Haas Unica W1G" panose="020B0504030206020203" pitchFamily="34" charset="0"/>
              </a:rPr>
              <a:t>of advertising</a:t>
            </a:r>
            <a:r>
              <a:rPr lang="en" sz="1600" b="0" i="1" u="none" baseline="0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600" b="0" i="1" u="none" baseline="0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600" b="0" i="1" u="none" baseline="0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very or quite a positive view</a:t>
            </a: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1A0BD39-C9BA-324D-A0C5-9ED5CE8A6242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26386628"/>
              </p:ext>
            </p:extLst>
          </p:nvPr>
        </p:nvGraphicFramePr>
        <p:xfrm>
          <a:off x="838199" y="1556089"/>
          <a:ext cx="10515599" cy="455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2">
            <a:extLst>
              <a:ext uri="{FF2B5EF4-FFF2-40B4-BE49-F238E27FC236}">
                <a16:creationId xmlns:a16="http://schemas.microsoft.com/office/drawing/2014/main" id="{0CAC4482-C7B8-0245-A007-1E2CCCA7637A}"/>
              </a:ext>
            </a:extLst>
          </p:cNvPr>
          <p:cNvSpPr txBox="1"/>
          <p:nvPr/>
        </p:nvSpPr>
        <p:spPr>
          <a:xfrm>
            <a:off x="8902700" y="3833358"/>
            <a:ext cx="2451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b="0" i="0" u="none" baseline="0" dirty="0">
                <a:solidFill>
                  <a:schemeClr val="accent1"/>
                </a:solidFill>
                <a:latin typeface="Canela Medium" pitchFamily="2" charset="77"/>
                <a:cs typeface="Times" panose="02020603050405020304" pitchFamily="18" charset="0"/>
              </a:rPr>
              <a:t>76% of Finns are positive about magazine advertising.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E9B105-E9E4-874E-9611-F3442F7B75C2}"/>
              </a:ext>
            </a:extLst>
          </p:cNvPr>
          <p:cNvSpPr/>
          <p:nvPr/>
        </p:nvSpPr>
        <p:spPr>
          <a:xfrm>
            <a:off x="1678192" y="6366314"/>
            <a:ext cx="81973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2022    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Total population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endParaRPr lang="en" sz="1000" b="0" i="0" u="none" baseline="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3409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en" dirty="0"/>
              <a:t>% of Finns who take a negative view </a:t>
            </a:r>
            <a:r>
              <a:rPr lang="en" dirty="0">
                <a:sym typeface="Neue Haas Unica W1G" panose="020B0504030206020203" pitchFamily="34" charset="0"/>
              </a:rPr>
              <a:t>of advertising</a:t>
            </a:r>
            <a:r>
              <a:rPr lang="en" sz="1600" i="1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600" i="1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600" i="1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very or quite a negative view</a:t>
            </a: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1A0BD39-C9BA-324D-A0C5-9ED5CE8A6242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95523486"/>
              </p:ext>
            </p:extLst>
          </p:nvPr>
        </p:nvGraphicFramePr>
        <p:xfrm>
          <a:off x="838199" y="1556089"/>
          <a:ext cx="10515599" cy="455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2">
            <a:extLst>
              <a:ext uri="{FF2B5EF4-FFF2-40B4-BE49-F238E27FC236}">
                <a16:creationId xmlns:a16="http://schemas.microsoft.com/office/drawing/2014/main" id="{0CAC4482-C7B8-0245-A007-1E2CCCA7637A}"/>
              </a:ext>
            </a:extLst>
          </p:cNvPr>
          <p:cNvSpPr txBox="1"/>
          <p:nvPr/>
        </p:nvSpPr>
        <p:spPr>
          <a:xfrm>
            <a:off x="8634735" y="3833358"/>
            <a:ext cx="2719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b="0" i="0" u="none" baseline="0">
                <a:solidFill>
                  <a:schemeClr val="accent1"/>
                </a:solidFill>
                <a:latin typeface="Canela Medium" pitchFamily="2" charset="77"/>
                <a:cs typeface="Times" panose="02020603050405020304" pitchFamily="18" charset="0"/>
              </a:rPr>
              <a:t>Advertising in digital channels is viewed more negatively.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B22455-C0A9-4346-8AF1-04C5ECCE361F}"/>
              </a:ext>
            </a:extLst>
          </p:cNvPr>
          <p:cNvSpPr/>
          <p:nvPr/>
        </p:nvSpPr>
        <p:spPr>
          <a:xfrm>
            <a:off x="1678192" y="6366314"/>
            <a:ext cx="81973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2022    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Total population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endParaRPr lang="en" sz="1000" b="0" i="0" u="none" baseline="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8554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2B29266-3924-574D-8BC0-A5D6FCE30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60626"/>
            <a:ext cx="9144000" cy="2387600"/>
          </a:xfrm>
        </p:spPr>
        <p:txBody>
          <a:bodyPr anchor="ctr">
            <a:normAutofit fontScale="90000"/>
          </a:bodyPr>
          <a:lstStyle/>
          <a:p>
            <a:pPr rtl="0"/>
            <a:r>
              <a:rPr lang="en" b="0" i="0" u="none" baseline="0" dirty="0"/>
              <a:t>3. </a:t>
            </a:r>
            <a:br>
              <a:rPr lang="en" dirty="0"/>
            </a:br>
            <a:r>
              <a:rPr lang="en" b="0" i="0" u="none" baseline="0" dirty="0"/>
              <a:t>Advertising blocking</a:t>
            </a:r>
          </a:p>
        </p:txBody>
      </p:sp>
    </p:spTree>
    <p:extLst>
      <p:ext uri="{BB962C8B-B14F-4D97-AF65-F5344CB8AC3E}">
        <p14:creationId xmlns:p14="http://schemas.microsoft.com/office/powerpoint/2010/main" val="5312144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4D881-93C8-3B45-BD90-53E042BC0DE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1978188"/>
            <a:ext cx="8824801" cy="2531166"/>
          </a:xfrm>
        </p:spPr>
        <p:txBody>
          <a:bodyPr anchor="ctr">
            <a:noAutofit/>
          </a:bodyPr>
          <a:lstStyle/>
          <a:p>
            <a:pPr rtl="0"/>
            <a:r>
              <a:rPr lang="en" sz="5000" b="0" i="0" u="none" baseline="0" dirty="0"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19%</a:t>
            </a:r>
            <a:br>
              <a:rPr lang="en" sz="2400" dirty="0">
                <a:latin typeface="Neue Haas Unica W1G Medium" panose="020B0504030206020203" pitchFamily="34" charset="0"/>
              </a:rPr>
            </a:br>
            <a:r>
              <a:rPr lang="en" sz="2400" b="0" i="0" u="none" baseline="0" dirty="0"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of Finns over the age of 15 block advertising with Adblocker or a similar application.</a:t>
            </a:r>
          </a:p>
          <a:p>
            <a:pPr rtl="0"/>
            <a:br>
              <a:rPr lang="en" dirty="0">
                <a:latin typeface="Neue Haas Unica W1G" panose="020B0504030206020203" pitchFamily="34" charset="0"/>
              </a:rPr>
            </a:br>
            <a:r>
              <a:rPr lang="en" b="0" i="0" u="none" baseline="0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23% have a advertising ban on their door.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F7C812C-C89E-9B40-BCFE-89FCAB2DAB12}"/>
              </a:ext>
            </a:extLst>
          </p:cNvPr>
          <p:cNvSpPr txBox="1">
            <a:spLocks/>
          </p:cNvSpPr>
          <p:nvPr/>
        </p:nvSpPr>
        <p:spPr>
          <a:xfrm>
            <a:off x="2472206" y="6338461"/>
            <a:ext cx="7247588" cy="211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200" b="0" i="0" u="none" baseline="0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endParaRPr lang="en" sz="1200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0627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" sz="2800" b="0" i="0" u="none" baseline="0"/>
              <a:t>Use of Adblocker or equivalent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" b="0" i="0" u="none" baseline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Advertising is more often prevented by people under 35 than by older age groups.</a:t>
            </a:r>
          </a:p>
          <a:p>
            <a:pPr marL="0" indent="0" algn="ctr" rtl="0">
              <a:buNone/>
            </a:pPr>
            <a:endParaRPr lang="en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  <a:p>
            <a:pPr marL="0" indent="0" algn="ctr" rtl="0">
              <a:buNone/>
            </a:pPr>
            <a:r>
              <a:rPr lang="en" b="0" i="0" u="none" baseline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Men (28%) prevent advertising more often than women (11%).</a:t>
            </a:r>
          </a:p>
          <a:p>
            <a:pPr marL="0" indent="0" algn="ctr" rtl="0">
              <a:buNone/>
            </a:pPr>
            <a:endParaRPr lang="en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sz="1400" b="0" i="0" u="none" baseline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 of Finns, by age group</a:t>
            </a:r>
          </a:p>
        </p:txBody>
      </p:sp>
      <p:graphicFrame>
        <p:nvGraphicFramePr>
          <p:cNvPr id="13" name="Sisällön paikkamerkki 11">
            <a:extLst>
              <a:ext uri="{FF2B5EF4-FFF2-40B4-BE49-F238E27FC236}">
                <a16:creationId xmlns:a16="http://schemas.microsoft.com/office/drawing/2014/main" id="{18A75794-3032-7744-8AF8-247DC23DF086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163274088"/>
              </p:ext>
            </p:extLst>
          </p:nvPr>
        </p:nvGraphicFramePr>
        <p:xfrm>
          <a:off x="0" y="2100263"/>
          <a:ext cx="6546575" cy="396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12206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" sz="2800" b="0" i="0" u="none" baseline="0"/>
              <a:t>Advertising ban on the door</a:t>
            </a:r>
            <a:br>
              <a:rPr lang="en" sz="2800"/>
            </a:br>
            <a:endParaRPr lang="en" sz="28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More often, direct mail is banned by 25–34 year </a:t>
            </a:r>
            <a:r>
              <a:rPr lang="en" b="0" i="0" u="none" baseline="0" dirty="0" err="1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olds</a:t>
            </a: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 (43%).</a:t>
            </a:r>
          </a:p>
          <a:p>
            <a:pPr marL="0" indent="0" algn="ctr" rtl="0">
              <a:buNone/>
            </a:pPr>
            <a:endParaRPr lang="en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  <a:p>
            <a:pPr marL="0" indent="0" algn="ctr" rtl="0">
              <a:buNone/>
            </a:pP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At the population level, there are no major differences between men (23%) and women (23%).</a:t>
            </a:r>
          </a:p>
          <a:p>
            <a:pPr marL="0" indent="0" algn="ctr" rtl="0">
              <a:buNone/>
            </a:pPr>
            <a:endParaRPr lang="en" dirty="0">
              <a:solidFill>
                <a:schemeClr val="bg1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sz="1400" b="0" i="0" u="none" baseline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 of Finns, by age group</a:t>
            </a:r>
          </a:p>
        </p:txBody>
      </p:sp>
      <p:graphicFrame>
        <p:nvGraphicFramePr>
          <p:cNvPr id="13" name="Sisällön paikkamerkki 11">
            <a:extLst>
              <a:ext uri="{FF2B5EF4-FFF2-40B4-BE49-F238E27FC236}">
                <a16:creationId xmlns:a16="http://schemas.microsoft.com/office/drawing/2014/main" id="{18A75794-3032-7744-8AF8-247DC23DF086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632943839"/>
              </p:ext>
            </p:extLst>
          </p:nvPr>
        </p:nvGraphicFramePr>
        <p:xfrm>
          <a:off x="0" y="2100263"/>
          <a:ext cx="6546575" cy="396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86793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BDEE15D-E4B0-A04D-837F-BB818487542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anchor="ctr">
            <a:normAutofit/>
          </a:bodyPr>
          <a:lstStyle/>
          <a:p>
            <a:pPr rtl="0"/>
            <a:r>
              <a:rPr lang="en" sz="2500" b="0" i="0" u="none" baseline="0" dirty="0"/>
              <a:t>The Finnish National Readership Survey figures for individual magazines can be obtained without registration from Magazine Rate Card service: </a:t>
            </a:r>
            <a:br>
              <a:rPr lang="en" sz="2500" b="0" i="0" u="none" baseline="0" dirty="0"/>
            </a:br>
            <a:r>
              <a:rPr lang="en" sz="2500" b="0" i="0" u="none" baseline="0" dirty="0">
                <a:solidFill>
                  <a:srgbClr val="9CFFF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www.ratecards.fi</a:t>
            </a:r>
            <a:endParaRPr lang="en" sz="2500" b="0" i="0" u="none" baseline="0" dirty="0">
              <a:solidFill>
                <a:srgbClr val="9CFFF8"/>
              </a:solidFill>
            </a:endParaRPr>
          </a:p>
          <a:p>
            <a:pPr rtl="0"/>
            <a:endParaRPr lang="en" sz="2500" dirty="0">
              <a:solidFill>
                <a:schemeClr val="accent4"/>
              </a:solidFill>
            </a:endParaRPr>
          </a:p>
          <a:p>
            <a:pPr rtl="0"/>
            <a:r>
              <a:rPr lang="en" sz="2500" dirty="0"/>
              <a:t>More summaries from the NRS in </a:t>
            </a:r>
            <a:br>
              <a:rPr lang="en" sz="2500" dirty="0"/>
            </a:br>
            <a:r>
              <a:rPr lang="en" sz="2500" dirty="0"/>
              <a:t>Finnish Magazine Media Association’s website:</a:t>
            </a:r>
          </a:p>
          <a:p>
            <a:r>
              <a:rPr lang="en-GB" sz="2500" dirty="0">
                <a:solidFill>
                  <a:srgbClr val="9CFFF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www.aikakausmedia.fi/en/research</a:t>
            </a:r>
            <a:endParaRPr lang="en" sz="2500" dirty="0">
              <a:solidFill>
                <a:srgbClr val="9CFF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84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306BBA-3FDC-FD47-82B5-C6BF4F540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0219"/>
            <a:ext cx="10515600" cy="1292086"/>
          </a:xfrm>
        </p:spPr>
        <p:txBody>
          <a:bodyPr>
            <a:normAutofit/>
          </a:bodyPr>
          <a:lstStyle/>
          <a:p>
            <a:pPr rtl="0"/>
            <a:r>
              <a:rPr lang="en" b="0" i="0" u="none" baseline="0"/>
              <a:t>Of Finns…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4D881-93C8-3B45-BD90-53E042BC0DE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599" y="2102305"/>
            <a:ext cx="8824801" cy="3688895"/>
          </a:xfrm>
        </p:spPr>
        <p:txBody>
          <a:bodyPr anchor="ctr">
            <a:noAutofit/>
          </a:bodyPr>
          <a:lstStyle/>
          <a:p>
            <a:pPr rtl="0"/>
            <a:r>
              <a:rPr lang="en" sz="1800" b="1" i="0" u="none" baseline="0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81% </a:t>
            </a:r>
            <a:br>
              <a:rPr lang="en" sz="1800" b="1" dirty="0">
                <a:latin typeface="Neue Haas Unica W1G" panose="020B0504030206020203" pitchFamily="34" charset="0"/>
              </a:rPr>
            </a:br>
            <a:r>
              <a:rPr lang="en" sz="1800" b="0" i="0" u="none" baseline="0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get information about their hobbies and interests from a specialist magazine</a:t>
            </a:r>
          </a:p>
          <a:p>
            <a:endParaRPr lang="en" sz="1800" dirty="0">
              <a:latin typeface="Neue Haas Unica W1G" panose="020B0504030206020203" pitchFamily="34" charset="0"/>
            </a:endParaRPr>
          </a:p>
          <a:p>
            <a:pPr rtl="0"/>
            <a:r>
              <a:rPr lang="en" sz="1800" b="1" i="0" u="none" baseline="0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70% </a:t>
            </a:r>
            <a:br>
              <a:rPr lang="en" sz="1800" dirty="0">
                <a:latin typeface="Neue Haas Unica W1G" panose="020B0504030206020203" pitchFamily="34" charset="0"/>
              </a:rPr>
            </a:br>
            <a:r>
              <a:rPr lang="en" sz="1800" b="0" i="0" u="none" baseline="0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keep up to date on professional issues with the help of a professional magazine</a:t>
            </a:r>
          </a:p>
          <a:p>
            <a:endParaRPr lang="en" sz="1800" dirty="0">
              <a:latin typeface="Neue Haas Unica W1G" panose="020B0504030206020203" pitchFamily="34" charset="0"/>
            </a:endParaRPr>
          </a:p>
          <a:p>
            <a:pPr rtl="0"/>
            <a:r>
              <a:rPr lang="en" sz="1800" b="1" i="0" u="none" baseline="0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44%</a:t>
            </a:r>
            <a:br>
              <a:rPr lang="en" sz="1800" dirty="0">
                <a:latin typeface="Neue Haas Unica W1G" panose="020B0504030206020203" pitchFamily="34" charset="0"/>
              </a:rPr>
            </a:br>
            <a:r>
              <a:rPr lang="en" sz="1800" b="0" i="0" u="none" baseline="0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have purchased products based on magazine ads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F7C812C-C89E-9B40-BCFE-89FCAB2DAB12}"/>
              </a:ext>
            </a:extLst>
          </p:cNvPr>
          <p:cNvSpPr txBox="1">
            <a:spLocks/>
          </p:cNvSpPr>
          <p:nvPr/>
        </p:nvSpPr>
        <p:spPr>
          <a:xfrm>
            <a:off x="2472206" y="6378218"/>
            <a:ext cx="7247588" cy="211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200" b="0" i="0" u="none" baseline="0" dirty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endParaRPr lang="en" sz="1200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11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5195EA-FBCB-CB42-9B77-68A38F2E6F82}"/>
              </a:ext>
            </a:extLst>
          </p:cNvPr>
          <p:cNvSpPr txBox="1"/>
          <p:nvPr/>
        </p:nvSpPr>
        <p:spPr>
          <a:xfrm>
            <a:off x="3839978" y="4023311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b="0" i="0" u="none" baseline="0" dirty="0" err="1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Aikakausmedia.fi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/</a:t>
            </a:r>
            <a:r>
              <a:rPr lang="en" b="0" i="0" u="none" baseline="0" dirty="0" err="1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en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 │  </a:t>
            </a:r>
            <a:r>
              <a:rPr lang="en" b="0" i="0" u="none" baseline="0" dirty="0" err="1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Ratecards.fi</a:t>
            </a:r>
            <a:endParaRPr lang="en" b="0" i="0" u="none" baseline="0" dirty="0">
              <a:solidFill>
                <a:schemeClr val="bg1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5D6C5-EF99-D44C-B2ED-960C1F3CC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468" y="2676608"/>
            <a:ext cx="5515445" cy="101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66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>
              <a:lnSpc>
                <a:spcPts val="3500"/>
              </a:lnSpc>
              <a:spcAft>
                <a:spcPts val="1800"/>
              </a:spcAft>
            </a:pPr>
            <a:r>
              <a:rPr lang="en" b="0" i="0" u="none" baseline="0"/>
              <a:t>Quality claims in magazines</a:t>
            </a:r>
            <a:br>
              <a:rPr lang="en"/>
            </a:br>
            <a:r>
              <a:rPr lang="en" sz="1600" b="0" i="1" u="none" baseline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 of Finns, fully or partially agree</a:t>
            </a: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0349FD-8BD5-DE4B-84B1-BF2A4984E97B}"/>
              </a:ext>
            </a:extLst>
          </p:cNvPr>
          <p:cNvSpPr/>
          <p:nvPr/>
        </p:nvSpPr>
        <p:spPr>
          <a:xfrm>
            <a:off x="1678192" y="6366314"/>
            <a:ext cx="81973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2022    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Total population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endParaRPr lang="en" sz="1000" b="0" i="0" u="none" baseline="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1A0BD39-C9BA-324D-A0C5-9ED5CE8A6242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70879047"/>
              </p:ext>
            </p:extLst>
          </p:nvPr>
        </p:nvGraphicFramePr>
        <p:xfrm>
          <a:off x="1790700" y="1514475"/>
          <a:ext cx="8610600" cy="455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5696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" sz="2800" b="0" i="0" u="none" baseline="0" dirty="0"/>
              <a:t>Finnish magazines are of high quality</a:t>
            </a:r>
          </a:p>
        </p:txBody>
      </p:sp>
      <p:graphicFrame>
        <p:nvGraphicFramePr>
          <p:cNvPr id="11" name="Sisällön paikkamerkki 11">
            <a:extLst>
              <a:ext uri="{FF2B5EF4-FFF2-40B4-BE49-F238E27FC236}">
                <a16:creationId xmlns:a16="http://schemas.microsoft.com/office/drawing/2014/main" id="{50B8BF05-A68C-4947-B05D-D40F580857A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964652753"/>
              </p:ext>
            </p:extLst>
          </p:nvPr>
        </p:nvGraphicFramePr>
        <p:xfrm>
          <a:off x="838200" y="2100263"/>
          <a:ext cx="4799013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Magazines are appreciated in all age groups.</a:t>
            </a:r>
          </a:p>
          <a:p>
            <a:pPr marL="0" indent="0" algn="ctr" rtl="0">
              <a:buNone/>
            </a:pP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 </a:t>
            </a:r>
          </a:p>
          <a:p>
            <a:pPr marL="0" indent="0" algn="ctr" rtl="0">
              <a:buNone/>
            </a:pPr>
            <a:r>
              <a:rPr lang="en" sz="5400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81%</a:t>
            </a: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 </a:t>
            </a:r>
            <a:b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of </a:t>
            </a:r>
            <a:r>
              <a:rPr lang="en" dirty="0">
                <a:solidFill>
                  <a:schemeClr val="bg1"/>
                </a:solidFill>
                <a:latin typeface="Neue Haas Unica W1G Medium" panose="020B0504030206020203" pitchFamily="34" charset="0"/>
                <a:sym typeface="Neue Haas Unica W1G Medium" panose="020B0504030206020203" pitchFamily="34" charset="0"/>
              </a:rPr>
              <a:t>people over </a:t>
            </a: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the age of 15 </a:t>
            </a:r>
            <a:r>
              <a:rPr lang="en" dirty="0">
                <a:solidFill>
                  <a:schemeClr val="bg1"/>
                </a:solidFill>
                <a:latin typeface="Neue Haas Unica W1G Medium" panose="020B0504030206020203" pitchFamily="34" charset="0"/>
                <a:sym typeface="Neue Haas Unica W1G Medium" panose="020B0504030206020203" pitchFamily="34" charset="0"/>
              </a:rPr>
              <a:t>consider Finnish magazines to be of high quality – 84% of women and 77% of men.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sz="1400" b="0" i="0" u="none" baseline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 of Finns, totally or partially agree </a:t>
            </a:r>
          </a:p>
        </p:txBody>
      </p:sp>
    </p:spTree>
    <p:extLst>
      <p:ext uri="{BB962C8B-B14F-4D97-AF65-F5344CB8AC3E}">
        <p14:creationId xmlns:p14="http://schemas.microsoft.com/office/powerpoint/2010/main" val="3862470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" sz="2800" b="0" i="0" u="none" baseline="0"/>
              <a:t>Finnish magazines are of high quality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sz="1400" b="0" i="0" u="none" baseline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 of readers, fully or partially agree </a:t>
            </a:r>
          </a:p>
        </p:txBody>
      </p: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F42D6499-A2FE-4343-8BE1-420F0DBB972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483086646"/>
              </p:ext>
            </p:extLst>
          </p:nvPr>
        </p:nvGraphicFramePr>
        <p:xfrm>
          <a:off x="867156" y="2199860"/>
          <a:ext cx="4799012" cy="359743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99506">
                  <a:extLst>
                    <a:ext uri="{9D8B030D-6E8A-4147-A177-3AD203B41FA5}">
                      <a16:colId xmlns:a16="http://schemas.microsoft.com/office/drawing/2014/main" val="638252088"/>
                    </a:ext>
                  </a:extLst>
                </a:gridCol>
                <a:gridCol w="2399506">
                  <a:extLst>
                    <a:ext uri="{9D8B030D-6E8A-4147-A177-3AD203B41FA5}">
                      <a16:colId xmlns:a16="http://schemas.microsoft.com/office/drawing/2014/main" val="2559424516"/>
                    </a:ext>
                  </a:extLst>
                </a:gridCol>
              </a:tblGrid>
              <a:tr h="534516">
                <a:tc>
                  <a:txBody>
                    <a:bodyPr/>
                    <a:lstStyle/>
                    <a:p>
                      <a:pPr algn="ctr" rtl="0"/>
                      <a:r>
                        <a:rPr lang="en" sz="1500" b="1" i="0" u="none" baseline="0">
                          <a:solidFill>
                            <a:schemeClr val="bg1"/>
                          </a:solidFill>
                        </a:rPr>
                        <a:t>Top magazines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500" b="1" i="0" u="none" baseline="0">
                          <a:solidFill>
                            <a:schemeClr val="bg1"/>
                          </a:solidFill>
                        </a:rPr>
                        <a:t>% of readers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85007"/>
                  </a:ext>
                </a:extLst>
              </a:tr>
              <a:tr h="382865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Trendi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056249"/>
                  </a:ext>
                </a:extLst>
              </a:tr>
              <a:tr h="382865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Gloria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89880"/>
                  </a:ext>
                </a:extLst>
              </a:tr>
              <a:tr h="382865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Kotilääkäri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265820"/>
                  </a:ext>
                </a:extLst>
              </a:tr>
              <a:tr h="382865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Image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720157"/>
                  </a:ext>
                </a:extLst>
              </a:tr>
              <a:tr h="382865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Mondo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593562"/>
                  </a:ext>
                </a:extLst>
              </a:tr>
              <a:tr h="382865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Fit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40531"/>
                  </a:ext>
                </a:extLst>
              </a:tr>
              <a:tr h="382865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Kauneus &amp; Terveys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571367"/>
                  </a:ext>
                </a:extLst>
              </a:tr>
              <a:tr h="382865">
                <a:tc>
                  <a:txBody>
                    <a:bodyPr/>
                    <a:lstStyle/>
                    <a:p>
                      <a:pPr algn="ctr" fontAlgn="t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Sport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333301"/>
                  </a:ext>
                </a:extLst>
              </a:tr>
            </a:tbl>
          </a:graphicData>
        </a:graphic>
      </p:graphicFrame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1064D0C-E335-6546-B1DE-AE003D6295DA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Magazines are appreciated in all age groups.</a:t>
            </a:r>
          </a:p>
          <a:p>
            <a:pPr marL="0" indent="0" algn="ctr" rtl="0">
              <a:buNone/>
            </a:pP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 </a:t>
            </a:r>
          </a:p>
          <a:p>
            <a:pPr marL="0" indent="0" algn="ctr" rtl="0">
              <a:buNone/>
            </a:pPr>
            <a:r>
              <a:rPr lang="en" sz="6000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81%</a:t>
            </a: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 </a:t>
            </a:r>
            <a:b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of </a:t>
            </a:r>
            <a:r>
              <a:rPr lang="en" dirty="0">
                <a:solidFill>
                  <a:schemeClr val="bg1"/>
                </a:solidFill>
                <a:latin typeface="Neue Haas Unica W1G Medium" panose="020B0504030206020203" pitchFamily="34" charset="0"/>
                <a:sym typeface="Neue Haas Unica W1G Medium" panose="020B0504030206020203" pitchFamily="34" charset="0"/>
              </a:rPr>
              <a:t>people over </a:t>
            </a: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the age of 15 </a:t>
            </a:r>
            <a:r>
              <a:rPr lang="en" dirty="0">
                <a:solidFill>
                  <a:schemeClr val="bg1"/>
                </a:solidFill>
                <a:latin typeface="Neue Haas Unica W1G Medium" panose="020B0504030206020203" pitchFamily="34" charset="0"/>
                <a:sym typeface="Neue Haas Unica W1G Medium" panose="020B0504030206020203" pitchFamily="34" charset="0"/>
              </a:rPr>
              <a:t>consider Finnish magazines to be of high quality – 84% of women and 77% of men.</a:t>
            </a:r>
          </a:p>
        </p:txBody>
      </p:sp>
    </p:spTree>
    <p:extLst>
      <p:ext uri="{BB962C8B-B14F-4D97-AF65-F5344CB8AC3E}">
        <p14:creationId xmlns:p14="http://schemas.microsoft.com/office/powerpoint/2010/main" val="2069524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37AFE-D4AC-484E-A9DD-414F5E5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" sz="2800" b="0" i="0" u="none" baseline="0"/>
              <a:t>Finnish magazines</a:t>
            </a:r>
            <a:br>
              <a:rPr lang="en" sz="2800"/>
            </a:br>
            <a:r>
              <a:rPr lang="en" sz="2800" b="0" i="0" u="none" baseline="0"/>
              <a:t>offer reliable comparisons and tests </a:t>
            </a:r>
          </a:p>
        </p:txBody>
      </p:sp>
      <p:graphicFrame>
        <p:nvGraphicFramePr>
          <p:cNvPr id="11" name="Sisällön paikkamerkki 11">
            <a:extLst>
              <a:ext uri="{FF2B5EF4-FFF2-40B4-BE49-F238E27FC236}">
                <a16:creationId xmlns:a16="http://schemas.microsoft.com/office/drawing/2014/main" id="{50B8BF05-A68C-4947-B05D-D40F580857A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148041180"/>
              </p:ext>
            </p:extLst>
          </p:nvPr>
        </p:nvGraphicFramePr>
        <p:xfrm>
          <a:off x="838200" y="2100263"/>
          <a:ext cx="4799013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E7FA8F-38D8-D640-BEFC-6BC6B40F693E}"/>
              </a:ext>
            </a:extLst>
          </p:cNvPr>
          <p:cNvSpPr txBox="1">
            <a:spLocks/>
          </p:cNvSpPr>
          <p:nvPr/>
        </p:nvSpPr>
        <p:spPr>
          <a:xfrm>
            <a:off x="7694097" y="1441450"/>
            <a:ext cx="3659703" cy="4169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" sz="5400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69%</a:t>
            </a: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 of people</a:t>
            </a:r>
            <a:br>
              <a:rPr lang="en" sz="5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 Medium" panose="020B0504030206020203" pitchFamily="34" charset="0"/>
                <a:ea typeface="Neue Haas Unica W1G Medium" panose="020B0504030206020203" pitchFamily="34" charset="0"/>
                <a:cs typeface="Neue Haas Unica W1G Medium" panose="020B0504030206020203" pitchFamily="34" charset="0"/>
                <a:sym typeface="Neue Haas Unica W1G Medium" panose="020B0504030206020203" pitchFamily="34" charset="0"/>
              </a:rPr>
              <a:t>over the age of 15 rely on comparisons and tests in magazines – 70% of men and 68% of women.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77A9-E37E-474C-8E92-C46A3507F430}"/>
              </a:ext>
            </a:extLst>
          </p:cNvPr>
          <p:cNvSpPr txBox="1"/>
          <p:nvPr/>
        </p:nvSpPr>
        <p:spPr>
          <a:xfrm>
            <a:off x="838200" y="1743174"/>
            <a:ext cx="47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sz="1400" b="0" i="0" u="none" baseline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% of Finns, totally or partially agree </a:t>
            </a:r>
          </a:p>
        </p:txBody>
      </p:sp>
    </p:spTree>
    <p:extLst>
      <p:ext uri="{BB962C8B-B14F-4D97-AF65-F5344CB8AC3E}">
        <p14:creationId xmlns:p14="http://schemas.microsoft.com/office/powerpoint/2010/main" val="2358965737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-presentaatiopohja-v2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_Lukutavat_ja_mainontaan_suhtautuminen_KMT_2021_pohja" id="{B5754032-1987-C645-ACC8-2572DF074FF2}" vid="{565E981E-9F6D-6A4C-A94B-2E909AC15A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4458EC40896444B91DD79CC67A8CBDA" ma:contentTypeVersion="2" ma:contentTypeDescription="Luo uusi asiakirja." ma:contentTypeScope="" ma:versionID="fa09b667a47f4bf597b23184d617d21f">
  <xsd:schema xmlns:xsd="http://www.w3.org/2001/XMLSchema" xmlns:xs="http://www.w3.org/2001/XMLSchema" xmlns:p="http://schemas.microsoft.com/office/2006/metadata/properties" xmlns:ns2="9c8e2388-80bc-4e26-8bd7-285ba7b96066" targetNamespace="http://schemas.microsoft.com/office/2006/metadata/properties" ma:root="true" ma:fieldsID="58eff16b3e812bc090ccac3ea4e80f30" ns2:_="">
    <xsd:import namespace="9c8e2388-80bc-4e26-8bd7-285ba7b960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e2388-80bc-4e26-8bd7-285ba7b96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076310-1481-47C3-B493-C11997ECDC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8e2388-80bc-4e26-8bd7-285ba7b960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DA9D0D-CCBE-4A23-8649-F1386A8308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325A58-2689-4107-A61C-F50D742F497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Aikakausmedia-presentaatiopohja-v2</Template>
  <TotalTime>3969</TotalTime>
  <Words>2768</Words>
  <Application>Microsoft Macintosh PowerPoint</Application>
  <PresentationFormat>Widescreen</PresentationFormat>
  <Paragraphs>558</Paragraphs>
  <Slides>50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Clattering</vt:lpstr>
      <vt:lpstr>Neue Haas Unica W1G</vt:lpstr>
      <vt:lpstr>Calibri</vt:lpstr>
      <vt:lpstr>Neue Haas Unica W1G Light</vt:lpstr>
      <vt:lpstr>Neue Haas Unica W1G Medium</vt:lpstr>
      <vt:lpstr>Arial</vt:lpstr>
      <vt:lpstr>Canela Medium</vt:lpstr>
      <vt:lpstr>Aikakausmedia-presentaatiopohja-v2</vt:lpstr>
      <vt:lpstr>Reading habits &amp;  attitude towards advertising</vt:lpstr>
      <vt:lpstr>Contents</vt:lpstr>
      <vt:lpstr>1.  Reading and advertising claims</vt:lpstr>
      <vt:lpstr>Of Finns…</vt:lpstr>
      <vt:lpstr>Of Finns…</vt:lpstr>
      <vt:lpstr>Quality claims in magazines % of Finns, fully or partially agree</vt:lpstr>
      <vt:lpstr>Finnish magazines are of high quality</vt:lpstr>
      <vt:lpstr>Finnish magazines are of high quality</vt:lpstr>
      <vt:lpstr>Finnish magazines offer reliable comparisons and tests </vt:lpstr>
      <vt:lpstr>Finnish magazines offer reliable comparisons and tests </vt:lpstr>
      <vt:lpstr>  Finnish magazines offer reliable product recommendations</vt:lpstr>
      <vt:lpstr>Finnish magazines offer reliable product recommendations</vt:lpstr>
      <vt:lpstr>I trust the product recommendations of bloggers and YouTubers</vt:lpstr>
      <vt:lpstr>I trust the product recommendations of bloggers and YouTubers</vt:lpstr>
      <vt:lpstr>People relax with magazines and get information  about their own interests % of Finns, totally or partially agree</vt:lpstr>
      <vt:lpstr>A specialist magazine in the field provides information about my hobbies and interests</vt:lpstr>
      <vt:lpstr>A specialist magazine in the field provides information about my hobbies and interests</vt:lpstr>
      <vt:lpstr>I relax and get inspired when reading magazines</vt:lpstr>
      <vt:lpstr>I relax and get inspired when reading magazines</vt:lpstr>
      <vt:lpstr>With the help of a professional magazine, I keep up to date on professional matters</vt:lpstr>
      <vt:lpstr>With the help of a professional magazine, I keep up to date on professional matters</vt:lpstr>
      <vt:lpstr>Reader engagement – print and social media % of Finns, fully or partially agree</vt:lpstr>
      <vt:lpstr>I read magazines that are important to me from cover to cover</vt:lpstr>
      <vt:lpstr>I read magazines that are important to me from cover to cover</vt:lpstr>
      <vt:lpstr>I follow magazines that are important to me in social media</vt:lpstr>
      <vt:lpstr>I follow magazines that are important to me in social media</vt:lpstr>
      <vt:lpstr>Advertising in magazines makes new products and services familiar % of Finns, totally or partially agree</vt:lpstr>
      <vt:lpstr>Magazine advertising makes new products and services familiar</vt:lpstr>
      <vt:lpstr>Magazine advertising makes new products and services familiar</vt:lpstr>
      <vt:lpstr>Advertisements are a natural part of a magazine's content</vt:lpstr>
      <vt:lpstr>Advertisements are a natural part of a magazine's content</vt:lpstr>
      <vt:lpstr>Advertising in a magazine generates activity % of Finns, totally or partially agree</vt:lpstr>
      <vt:lpstr>I try out tips or guidelines (e.g., recipes) in magazine ads</vt:lpstr>
      <vt:lpstr>I try out tips or guidelines (e.g., recipes) in magazine ads</vt:lpstr>
      <vt:lpstr>I have sought more information about a product advertised in the magazine, for example, online</vt:lpstr>
      <vt:lpstr>I have sought more information about a product advertised in the magazine, for example, online</vt:lpstr>
      <vt:lpstr>I have purchased products based on ads I have seen in a magazine</vt:lpstr>
      <vt:lpstr>I have purchased products based on ads I have seen in a magazine</vt:lpstr>
      <vt:lpstr>I try product samples in magazines (e.g., food or cosmetics)</vt:lpstr>
      <vt:lpstr>I try product samples in magazines (e.g., food or cosmetics)</vt:lpstr>
      <vt:lpstr>2. Attitudes towards advertising across channels</vt:lpstr>
      <vt:lpstr>76% of Finns over the age of 15 are positive about magazine advertising.</vt:lpstr>
      <vt:lpstr>% of Finns who take a positive view of advertising  very or quite a positive view</vt:lpstr>
      <vt:lpstr>% of Finns who take a negative view of advertising  very or quite a negative view</vt:lpstr>
      <vt:lpstr>3.  Advertising blocking</vt:lpstr>
      <vt:lpstr>PowerPoint Presentation</vt:lpstr>
      <vt:lpstr>Use of Adblocker or equivalent</vt:lpstr>
      <vt:lpstr>Advertising ban on the door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Lukutavat &amp;  mainontaan suhtautuminen</dc:title>
  <dc:creator>Outi Itävuo</dc:creator>
  <cp:lastModifiedBy>Outi Itävuo</cp:lastModifiedBy>
  <cp:revision>66</cp:revision>
  <dcterms:created xsi:type="dcterms:W3CDTF">2021-09-08T11:59:09Z</dcterms:created>
  <dcterms:modified xsi:type="dcterms:W3CDTF">2022-10-16T12:19:00Z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0x010100C4458EC40896444B91DD79CC67A8CBDA</vt:lpwstr>
  </property>
</Properties>
</file>