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302" r:id="rId4"/>
    <p:sldId id="307" r:id="rId5"/>
    <p:sldId id="287" r:id="rId6"/>
    <p:sldId id="304" r:id="rId7"/>
    <p:sldId id="303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00" r:id="rId16"/>
  </p:sldIdLst>
  <p:sldSz cx="12192000" cy="6858000"/>
  <p:notesSz cx="6858000" cy="9144000"/>
  <p:embeddedFontLst>
    <p:embeddedFont>
      <p:font typeface="Canela Medium" pitchFamily="2" charset="77"/>
      <p:regular r:id="rId19"/>
    </p:embeddedFont>
    <p:embeddedFont>
      <p:font typeface="Clattering" pitchFamily="2" charset="0"/>
      <p:regular r:id="rId20"/>
    </p:embeddedFont>
    <p:embeddedFont>
      <p:font typeface="Neue Haas Unica W1G" panose="020B0504030206020203" pitchFamily="34" charset="0"/>
      <p:regular r:id="rId21"/>
      <p:bold r:id="rId22"/>
      <p:italic r:id="rId23"/>
      <p:boldItalic r:id="rId24"/>
    </p:embeddedFont>
    <p:embeddedFont>
      <p:font typeface="Neue Haas Unica W1G Light" panose="020B0404030206020203" pitchFamily="34" charset="0"/>
      <p:regular r:id="rId25"/>
      <p:italic r:id="rId26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0E1"/>
    <a:srgbClr val="9CFFF8"/>
    <a:srgbClr val="F5F4F7"/>
    <a:srgbClr val="FF6464"/>
    <a:srgbClr val="002649"/>
    <a:srgbClr val="F4CF6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47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23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13.10.2022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13.10.2022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390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739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4926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9063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3859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CE063A0-E1D9-054C-B6B8-9DCE4E3BD599}" type="slidenum">
              <a:rPr/>
              <a:pPr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3648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3.emf"/><Relationship Id="rId9" Type="http://schemas.openxmlformats.org/officeDocument/2006/relationships/image" Target="../media/image20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B57B4711-1C39-4243-8DE8-2D3849F71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2B88F7-FF1B-B142-9FA2-370DE1754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21" name="Picture 2" descr="MediaAuditFinland">
            <a:extLst>
              <a:ext uri="{FF2B5EF4-FFF2-40B4-BE49-F238E27FC236}">
                <a16:creationId xmlns:a16="http://schemas.microsoft.com/office/drawing/2014/main" id="{067F4D2C-7D98-D64D-BCD2-132BB4695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24E117-C900-4642-B50A-E4FB1F100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9401B-04AC-1B4E-AC3B-EAB6DA67366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9E405-2473-FD45-BE08-0DB89035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02422-FA06-A144-8A06-F7B17EAA9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553938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42FD2-160D-7748-A0A4-4BC50BE69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559" t="26618" r="14046"/>
          <a:stretch/>
        </p:blipFill>
        <p:spPr>
          <a:xfrm>
            <a:off x="11693235" y="0"/>
            <a:ext cx="498765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089477DD-D538-E44E-B9BD-9A4D9BB15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95A64-FF20-BD46-B015-C49C3BA7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39600"/>
          <a:stretch/>
        </p:blipFill>
        <p:spPr>
          <a:xfrm>
            <a:off x="10451620" y="-11669"/>
            <a:ext cx="1408111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5446B337-F017-2745-8076-2FE368E89C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B016B7-0632-4F41-8096-727B27791F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Kuva 3">
            <a:extLst>
              <a:ext uri="{FF2B5EF4-FFF2-40B4-BE49-F238E27FC236}">
                <a16:creationId xmlns:a16="http://schemas.microsoft.com/office/drawing/2014/main" id="{85276B0A-62B7-9140-A0D5-5D2CEB3022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13.10.2022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://www.ratecards.fi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A87186A-F178-BF4D-8702-2C272CC667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397" r="20199" b="14802"/>
          <a:stretch/>
        </p:blipFill>
        <p:spPr>
          <a:xfrm>
            <a:off x="0" y="0"/>
            <a:ext cx="12192000" cy="68580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BD6AA-F5D6-8543-B464-B5A868A24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280" r="52932" b="-1"/>
          <a:stretch/>
        </p:blipFill>
        <p:spPr>
          <a:xfrm rot="10800000">
            <a:off x="-1" y="4894758"/>
            <a:ext cx="2127927" cy="1963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7885"/>
            <a:ext cx="9144000" cy="2387600"/>
          </a:xfrm>
        </p:spPr>
        <p:txBody>
          <a:bodyPr>
            <a:normAutofit fontScale="90000"/>
          </a:bodyPr>
          <a:lstStyle/>
          <a:p>
            <a:pPr rtl="0"/>
            <a:r>
              <a:rPr lang="en" b="0" i="0" u="none" baseline="0" dirty="0">
                <a:solidFill>
                  <a:srgbClr val="FF6464"/>
                </a:solidFill>
              </a:rPr>
              <a:t>Reading times &amp; </a:t>
            </a:r>
            <a:br>
              <a:rPr lang="en" b="0" i="0" u="none" baseline="0" dirty="0">
                <a:solidFill>
                  <a:srgbClr val="FF6464"/>
                </a:solidFill>
              </a:rPr>
            </a:br>
            <a:r>
              <a:rPr lang="en" b="0" i="0" u="none" baseline="0" dirty="0">
                <a:solidFill>
                  <a:srgbClr val="FF6464"/>
                </a:solidFill>
              </a:rPr>
              <a:t>number of readings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047245" y="4700670"/>
            <a:ext cx="4097511" cy="29020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" sz="1600" u="none" baseline="0" dirty="0">
                <a:latin typeface="Neue Haas Unica W1G" panose="020B0504030206020203" pitchFamily="34" charset="0"/>
              </a:rPr>
              <a:t> Finnish National Readership Survey 2022 </a:t>
            </a:r>
          </a:p>
        </p:txBody>
      </p:sp>
      <p:pic>
        <p:nvPicPr>
          <p:cNvPr id="13" name="Picture 2" descr="MediaAuditFinland">
            <a:extLst>
              <a:ext uri="{FF2B5EF4-FFF2-40B4-BE49-F238E27FC236}">
                <a16:creationId xmlns:a16="http://schemas.microsoft.com/office/drawing/2014/main" id="{5CEA2D18-77DE-484D-A3BE-A07FFCC4F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3" y="5891222"/>
            <a:ext cx="1509731" cy="7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CA2CB6-4B85-CE43-A970-361F04223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Longest read magazines by magazine group</a:t>
            </a:r>
            <a:br>
              <a:rPr lang="en" dirty="0"/>
            </a:br>
            <a:r>
              <a:rPr lang="en" sz="16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minutes, averages by magazine</a:t>
            </a:r>
            <a:endParaRPr lang="en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3750647" y="6366314"/>
            <a:ext cx="4690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 2022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673731"/>
              </p:ext>
            </p:extLst>
          </p:nvPr>
        </p:nvGraphicFramePr>
        <p:xfrm>
          <a:off x="4343592" y="1579418"/>
          <a:ext cx="3504814" cy="446568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98190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0662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988727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Professional magazines and magazines published by non-profit organisations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Käytännön Maamies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Koneviesti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Maatilan Pellervo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Aarre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20116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Metsälehti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Aarre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Ruotuväki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4005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Opettaja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676428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professional and non-profit </a:t>
                      </a:r>
                      <a:r>
                        <a:rPr lang="en" sz="1400" b="1" i="0" u="none" strike="noStrike" kern="1200" baseline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prganization</a:t>
                      </a: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489508"/>
              </p:ext>
            </p:extLst>
          </p:nvPr>
        </p:nvGraphicFramePr>
        <p:xfrm>
          <a:off x="720436" y="1579420"/>
          <a:ext cx="3442693" cy="44656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05949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19977">
                <a:tc>
                  <a:txBody>
                    <a:bodyPr/>
                    <a:lstStyle/>
                    <a:p>
                      <a:pPr algn="l" rtl="0"/>
                      <a:r>
                        <a:rPr lang="en-GB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Consumer</a:t>
                      </a:r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6298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Valitut Palat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Et-lehti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Voi hyvin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2938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314855"/>
                  </a:ext>
                </a:extLst>
              </a:tr>
              <a:tr h="426236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</a:t>
                      </a:r>
                      <a:r>
                        <a:rPr lang="en-GB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consumer</a:t>
                      </a: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306167"/>
              </p:ext>
            </p:extLst>
          </p:nvPr>
        </p:nvGraphicFramePr>
        <p:xfrm>
          <a:off x="8028870" y="1579418"/>
          <a:ext cx="3414453" cy="30479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77710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76215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Customer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Yhteishyvä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Pirkka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Samarbete</a:t>
                      </a:r>
                      <a:endParaRPr lang="fi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4385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Terveydeksi!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2480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Avainapteekit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customer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Longest read magazines by magazine group</a:t>
            </a:r>
            <a:br>
              <a:rPr lang="en"/>
            </a:br>
            <a:r>
              <a:rPr lang="en" sz="1600" b="0" i="1" u="none" baseline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minutes, averages by magazine</a:t>
            </a:r>
            <a:endParaRPr lang="en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901768"/>
              </p:ext>
            </p:extLst>
          </p:nvPr>
        </p:nvGraphicFramePr>
        <p:xfrm>
          <a:off x="4453299" y="1579418"/>
          <a:ext cx="3371056" cy="35159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355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Motoring and technical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66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61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Moottori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Tuulilasi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Auto Bild Suomi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Vauhdin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Tivi</a:t>
                      </a:r>
                      <a:endParaRPr lang="fi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motoring and technical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43553"/>
              </p:ext>
            </p:extLst>
          </p:nvPr>
        </p:nvGraphicFramePr>
        <p:xfrm>
          <a:off x="827971" y="1579418"/>
          <a:ext cx="3473865" cy="44532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37121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14359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Housing, construction and gardening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Viherpiha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Antiikki &amp; Design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Avotakka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Maalla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119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Meidän Mökki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Unelmien Talo &amp;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Oma Piha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 ja Keittiö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Koti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52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045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TM Rakennusmaailma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63126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housing, construction and gardening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784387"/>
              </p:ext>
            </p:extLst>
          </p:nvPr>
        </p:nvGraphicFramePr>
        <p:xfrm>
          <a:off x="7975818" y="1579418"/>
          <a:ext cx="3528753" cy="44927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92010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Hobby magazines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Luonto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Suuri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 Käsityö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Caravan</a:t>
                      </a:r>
                      <a:endParaRPr lang="fi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Vene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 Luonto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Matka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Juoksija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hobby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8" name="Rectangle 13">
            <a:extLst>
              <a:ext uri="{FF2B5EF4-FFF2-40B4-BE49-F238E27FC236}">
                <a16:creationId xmlns:a16="http://schemas.microsoft.com/office/drawing/2014/main" id="{828ADD17-646D-4235-8E3D-E2C8FCB29A7B}"/>
              </a:ext>
            </a:extLst>
          </p:cNvPr>
          <p:cNvSpPr/>
          <p:nvPr/>
        </p:nvSpPr>
        <p:spPr>
          <a:xfrm>
            <a:off x="3750647" y="6366314"/>
            <a:ext cx="4690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 2022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6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Longest read magazines by magazine group</a:t>
            </a:r>
            <a:br>
              <a:rPr lang="en"/>
            </a:br>
            <a:r>
              <a:rPr lang="en" sz="1600" b="0" i="1" u="none" baseline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minutes, averages by magazine</a:t>
            </a:r>
            <a:endParaRPr lang="en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849529"/>
              </p:ext>
            </p:extLst>
          </p:nvPr>
        </p:nvGraphicFramePr>
        <p:xfrm>
          <a:off x="4453299" y="1579418"/>
          <a:ext cx="3412619" cy="18145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Food and drink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Maku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Glorian </a:t>
                      </a:r>
                      <a:r>
                        <a:rPr lang="fi-FI" sz="14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ruoka&amp;viini</a:t>
                      </a:r>
                      <a:endParaRPr lang="fi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food and drink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94555"/>
              </p:ext>
            </p:extLst>
          </p:nvPr>
        </p:nvGraphicFramePr>
        <p:xfrm>
          <a:off x="827971" y="1579418"/>
          <a:ext cx="3421911" cy="42008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8516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Women's magazines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Kodin Pellervo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66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Anna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Kotivinkki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Trendi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Gloria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women's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10" name="Taulukko 4">
            <a:extLst>
              <a:ext uri="{FF2B5EF4-FFF2-40B4-BE49-F238E27FC236}">
                <a16:creationId xmlns:a16="http://schemas.microsoft.com/office/drawing/2014/main" id="{0D4803A4-1401-F048-B598-336A93180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077960"/>
              </p:ext>
            </p:extLst>
          </p:nvPr>
        </p:nvGraphicFramePr>
        <p:xfrm>
          <a:off x="8069335" y="1579418"/>
          <a:ext cx="3383280" cy="338185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3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59702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Economy and business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Arvopaperi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Veronmaksajan Taloustaito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Talouselämä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05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Viisas Raha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Tekniikka&amp;Talous</a:t>
                      </a:r>
                      <a:endParaRPr lang="fi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98378"/>
                  </a:ext>
                </a:extLst>
              </a:tr>
              <a:tr h="400342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Yrittäjä-lehti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economy and business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8" name="Rectangle 13">
            <a:extLst>
              <a:ext uri="{FF2B5EF4-FFF2-40B4-BE49-F238E27FC236}">
                <a16:creationId xmlns:a16="http://schemas.microsoft.com/office/drawing/2014/main" id="{C5FB1098-1BB1-427F-8C2C-41BCDBB4C1A9}"/>
              </a:ext>
            </a:extLst>
          </p:cNvPr>
          <p:cNvSpPr/>
          <p:nvPr/>
        </p:nvSpPr>
        <p:spPr>
          <a:xfrm>
            <a:off x="3750647" y="6366314"/>
            <a:ext cx="4690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 2022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Longest read magazines by magazine group</a:t>
            </a:r>
            <a:br>
              <a:rPr lang="en" dirty="0"/>
            </a:br>
            <a:r>
              <a:rPr lang="en" sz="16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minutes, averages by magazine</a:t>
            </a:r>
            <a:endParaRPr lang="en" sz="16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483185"/>
              </p:ext>
            </p:extLst>
          </p:nvPr>
        </p:nvGraphicFramePr>
        <p:xfrm>
          <a:off x="6001544" y="1610972"/>
          <a:ext cx="3620438" cy="44209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47501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672937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1586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General interest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86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Valitut Palat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1485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Seura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 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Viva</a:t>
                      </a:r>
                      <a:endParaRPr lang="fi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Kotimaa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Katso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4978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HS Meidän perhe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general interest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9" name="Taulukko 4">
            <a:extLst>
              <a:ext uri="{FF2B5EF4-FFF2-40B4-BE49-F238E27FC236}">
                <a16:creationId xmlns:a16="http://schemas.microsoft.com/office/drawing/2014/main" id="{E3464AEE-B9F3-F344-8DF5-5DB0023786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726880"/>
              </p:ext>
            </p:extLst>
          </p:nvPr>
        </p:nvGraphicFramePr>
        <p:xfrm>
          <a:off x="2054098" y="1610972"/>
          <a:ext cx="3546602" cy="380987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36744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609858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69294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Health and well-being magazines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15+ population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Voi Hyvin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66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Hyvä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6163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Kotilääkäri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Kauneus &amp;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Sport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8764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Fit</a:t>
                      </a:r>
                      <a:endParaRPr lang="fi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76479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health and well-being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8" name="Rectangle 13">
            <a:extLst>
              <a:ext uri="{FF2B5EF4-FFF2-40B4-BE49-F238E27FC236}">
                <a16:creationId xmlns:a16="http://schemas.microsoft.com/office/drawing/2014/main" id="{C5FB1098-1BB1-427F-8C2C-41BCDBB4C1A9}"/>
              </a:ext>
            </a:extLst>
          </p:cNvPr>
          <p:cNvSpPr/>
          <p:nvPr/>
        </p:nvSpPr>
        <p:spPr>
          <a:xfrm>
            <a:off x="3750647" y="6366314"/>
            <a:ext cx="4690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 2022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5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500" b="0" i="0" u="none" baseline="0" dirty="0"/>
              <a:t>The Finnish National Readership Survey (NRS) figures for individual magazines can be obtained without registration from Magazine Rate Card service: </a:t>
            </a:r>
            <a:br>
              <a:rPr lang="en" sz="2500" b="0" i="0" u="none" baseline="0" dirty="0"/>
            </a:br>
            <a:r>
              <a:rPr lang="en" sz="25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500" b="0" i="0" u="none" baseline="0" dirty="0">
              <a:solidFill>
                <a:srgbClr val="9CFFF8"/>
              </a:solidFill>
            </a:endParaRPr>
          </a:p>
          <a:p>
            <a:pPr rtl="0"/>
            <a:endParaRPr lang="en" sz="2500" dirty="0">
              <a:solidFill>
                <a:schemeClr val="accent4"/>
              </a:solidFill>
            </a:endParaRPr>
          </a:p>
          <a:p>
            <a:pPr rtl="0"/>
            <a:r>
              <a:rPr lang="en" sz="2500" dirty="0"/>
              <a:t>More summaries from the NRS in </a:t>
            </a:r>
            <a:br>
              <a:rPr lang="en" sz="2500" dirty="0"/>
            </a:br>
            <a:r>
              <a:rPr lang="en" sz="2500" dirty="0"/>
              <a:t>Finnish Magazine Media Association’s website:</a:t>
            </a:r>
          </a:p>
          <a:p>
            <a:r>
              <a:rPr lang="en-GB" sz="25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500" dirty="0">
              <a:solidFill>
                <a:srgbClr val="9CFFF8"/>
              </a:solidFill>
            </a:endParaRPr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ED994E30-175C-F046-9675-9A196DA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2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195EA-FBCB-CB42-9B77-68A38F2E6F82}"/>
              </a:ext>
            </a:extLst>
          </p:cNvPr>
          <p:cNvSpPr txBox="1"/>
          <p:nvPr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5D6C5-EF99-D44C-B2ED-960C1F3C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" b="0" i="0" u="none" baseline="0"/>
              <a:t>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5749" y="2921872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05749" y="3704312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005749" y="4471572"/>
            <a:ext cx="996950" cy="59650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" b="0" i="0" u="none" baseline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63049" y="2952108"/>
            <a:ext cx="4600397" cy="536030"/>
          </a:xfrm>
        </p:spPr>
        <p:txBody>
          <a:bodyPr anchor="ctr">
            <a:normAutofit/>
          </a:bodyPr>
          <a:lstStyle/>
          <a:p>
            <a:pPr algn="l" rtl="0"/>
            <a:r>
              <a:rPr lang="en" sz="2000" b="0" i="0" u="none" baseline="0" dirty="0"/>
              <a:t>Number of minutes by magazine group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263048" y="3790334"/>
            <a:ext cx="4600397" cy="424457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/>
              <a:t>Number of readings by magazine group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63049" y="4557594"/>
            <a:ext cx="4600397" cy="424458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/>
              <a:t>Longest read magazines</a:t>
            </a:r>
            <a:endParaRPr lang="en" sz="20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1B70C0F-4D97-834D-A5CB-5BF40350389B}"/>
              </a:ext>
            </a:extLst>
          </p:cNvPr>
          <p:cNvSpPr txBox="1">
            <a:spLocks/>
          </p:cNvSpPr>
          <p:nvPr/>
        </p:nvSpPr>
        <p:spPr>
          <a:xfrm>
            <a:off x="1524000" y="6277431"/>
            <a:ext cx="9144000" cy="29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en" sz="1400" b="0" i="0" u="none" baseline="0" dirty="0">
                <a:solidFill>
                  <a:schemeClr val="bg1"/>
                </a:solidFill>
              </a:rPr>
              <a:t>Finnish National Readership Survey 2022</a:t>
            </a:r>
          </a:p>
        </p:txBody>
      </p:sp>
    </p:spTree>
    <p:extLst>
      <p:ext uri="{BB962C8B-B14F-4D97-AF65-F5344CB8AC3E}">
        <p14:creationId xmlns:p14="http://schemas.microsoft.com/office/powerpoint/2010/main" val="8038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851667" y="2549648"/>
            <a:ext cx="8488666" cy="2700000"/>
          </a:xfrm>
        </p:spPr>
        <p:txBody>
          <a:bodyPr anchor="ctr">
            <a:normAutofit/>
          </a:bodyPr>
          <a:lstStyle/>
          <a:p>
            <a:pPr marL="0" indent="0" rtl="0">
              <a:lnSpc>
                <a:spcPct val="110000"/>
              </a:lnSpc>
              <a:buNone/>
            </a:pPr>
            <a:r>
              <a:rPr lang="en" sz="2200" b="0" i="0" u="none" baseline="0" dirty="0"/>
              <a:t>The </a:t>
            </a:r>
            <a:r>
              <a:rPr lang="en" sz="2200" b="0" i="0" u="sng" baseline="0" dirty="0"/>
              <a:t>number of minutes should not be compared to the results of the previous</a:t>
            </a:r>
            <a:r>
              <a:rPr lang="en" sz="2200" b="0" i="0" u="none" baseline="0" dirty="0"/>
              <a:t> Finnish National Readership Survey (NRS), as the measurement method has been changed.</a:t>
            </a:r>
          </a:p>
          <a:p>
            <a:pPr marL="0" indent="0" rtl="0">
              <a:lnSpc>
                <a:spcPct val="110000"/>
              </a:lnSpc>
              <a:buNone/>
            </a:pPr>
            <a:r>
              <a:rPr lang="en" sz="2200" b="0" i="0" u="none" baseline="0" dirty="0"/>
              <a:t>The number of readings, on the other hand, are comparable with the previous data.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6494" y="1924044"/>
            <a:ext cx="4799012" cy="456892"/>
          </a:xfrm>
        </p:spPr>
        <p:txBody>
          <a:bodyPr>
            <a:noAutofit/>
          </a:bodyPr>
          <a:lstStyle/>
          <a:p>
            <a:pPr algn="ctr" rtl="0"/>
            <a:r>
              <a:rPr lang="en" b="0" i="0" u="none" baseline="0">
                <a:solidFill>
                  <a:srgbClr val="9CFFF8"/>
                </a:solidFill>
              </a:rPr>
              <a:t>Note!</a:t>
            </a:r>
          </a:p>
        </p:txBody>
      </p:sp>
    </p:spTree>
    <p:extLst>
      <p:ext uri="{BB962C8B-B14F-4D97-AF65-F5344CB8AC3E}">
        <p14:creationId xmlns:p14="http://schemas.microsoft.com/office/powerpoint/2010/main" val="352861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4B9A49-B760-3548-BDA6-448168473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6881" r="36869"/>
          <a:stretch/>
        </p:blipFill>
        <p:spPr>
          <a:xfrm>
            <a:off x="0" y="0"/>
            <a:ext cx="5638798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6" y="638463"/>
            <a:ext cx="4799012" cy="1834573"/>
          </a:xfrm>
        </p:spPr>
        <p:txBody>
          <a:bodyPr>
            <a:normAutofit/>
          </a:bodyPr>
          <a:lstStyle/>
          <a:p>
            <a:pPr algn="l" rtl="0"/>
            <a:r>
              <a:rPr lang="en" sz="2800" b="0" i="0" u="none" baseline="0" dirty="0"/>
              <a:t>On average, </a:t>
            </a:r>
            <a:r>
              <a:rPr lang="en" sz="2800" dirty="0">
                <a:solidFill>
                  <a:schemeClr val="accent2"/>
                </a:solidFill>
              </a:rPr>
              <a:t>5</a:t>
            </a:r>
            <a:r>
              <a:rPr lang="en" sz="2800" b="0" i="0" u="none" baseline="0" dirty="0">
                <a:solidFill>
                  <a:schemeClr val="accent2"/>
                </a:solidFill>
              </a:rPr>
              <a:t>3 minutes</a:t>
            </a:r>
            <a:r>
              <a:rPr lang="en" sz="2800" b="0" i="0" u="none" baseline="0" dirty="0"/>
              <a:t> is spent reading a magazine issue.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473035"/>
            <a:ext cx="4799012" cy="3372429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10000"/>
              </a:lnSpc>
              <a:buNone/>
            </a:pPr>
            <a:r>
              <a:rPr lang="en" sz="1800" b="0" i="0" u="sng" baseline="0" dirty="0"/>
              <a:t>Women</a:t>
            </a:r>
            <a:r>
              <a:rPr lang="en" sz="1800" b="0" i="0" u="none" baseline="0" dirty="0"/>
              <a:t> spend most of their time with </a:t>
            </a:r>
            <a:r>
              <a:rPr lang="en" sz="1800" b="0" i="1" u="none" baseline="0" dirty="0"/>
              <a:t>women's magazines</a:t>
            </a:r>
            <a:r>
              <a:rPr lang="en" sz="1800" b="0" i="0" u="none" baseline="0" dirty="0"/>
              <a:t> (</a:t>
            </a:r>
            <a:r>
              <a:rPr lang="en" sz="1800" dirty="0"/>
              <a:t>75</a:t>
            </a:r>
            <a:r>
              <a:rPr lang="en" sz="1800" b="0" i="0" u="none" baseline="0" dirty="0"/>
              <a:t> min), </a:t>
            </a:r>
            <a:r>
              <a:rPr lang="en" sz="1800" b="0" i="1" u="none" baseline="0" dirty="0"/>
              <a:t>health and well-being magazines</a:t>
            </a:r>
            <a:r>
              <a:rPr lang="en" sz="1800" b="0" i="0" u="none" baseline="0" dirty="0"/>
              <a:t> (69 min) </a:t>
            </a:r>
            <a:r>
              <a:rPr lang="en" sz="1800" b="0" u="none" baseline="0" dirty="0"/>
              <a:t>and</a:t>
            </a:r>
            <a:r>
              <a:rPr lang="en" sz="1800" b="0" i="1" u="none" baseline="0" dirty="0"/>
              <a:t> general interest magazines</a:t>
            </a:r>
            <a:r>
              <a:rPr lang="en" sz="1800" b="0" i="0" u="none" baseline="0" dirty="0"/>
              <a:t> (</a:t>
            </a:r>
            <a:r>
              <a:rPr lang="en" sz="1800" dirty="0"/>
              <a:t>63</a:t>
            </a:r>
            <a:r>
              <a:rPr lang="en" sz="1800" b="0" i="0" u="none" baseline="0" dirty="0"/>
              <a:t> min).  </a:t>
            </a:r>
            <a:br>
              <a:rPr lang="en" sz="1800" dirty="0"/>
            </a:br>
            <a:br>
              <a:rPr lang="en" sz="1800" dirty="0"/>
            </a:br>
            <a:r>
              <a:rPr lang="en" sz="1800" b="0" i="0" u="sng" baseline="0" dirty="0"/>
              <a:t>Men</a:t>
            </a:r>
            <a:r>
              <a:rPr lang="en" sz="1800" b="0" i="0" u="none" baseline="0" dirty="0"/>
              <a:t> enjoy the longest </a:t>
            </a:r>
            <a:r>
              <a:rPr lang="en" sz="1800" b="0" i="1" u="none" baseline="0" dirty="0"/>
              <a:t>hobby magazines </a:t>
            </a:r>
            <a:r>
              <a:rPr lang="en" sz="1800" b="0" i="0" u="none" baseline="0" dirty="0"/>
              <a:t>(</a:t>
            </a:r>
            <a:r>
              <a:rPr lang="en" sz="1800" dirty="0"/>
              <a:t>61</a:t>
            </a:r>
            <a:r>
              <a:rPr lang="en" sz="1800" b="0" i="0" u="none" baseline="0" dirty="0"/>
              <a:t> min)</a:t>
            </a:r>
            <a:r>
              <a:rPr lang="en" sz="1800" i="1" dirty="0"/>
              <a:t> and</a:t>
            </a:r>
            <a:r>
              <a:rPr lang="en" sz="1800" b="0" i="1" u="none" baseline="0" dirty="0"/>
              <a:t> motoring and tech</a:t>
            </a:r>
            <a:r>
              <a:rPr lang="en" sz="1800" b="0" i="0" u="none" baseline="0" dirty="0"/>
              <a:t> </a:t>
            </a:r>
            <a:r>
              <a:rPr lang="en" sz="1800" b="0" i="1" u="none" baseline="0" dirty="0"/>
              <a:t>magazines</a:t>
            </a:r>
            <a:r>
              <a:rPr lang="en" sz="1800" dirty="0"/>
              <a:t> </a:t>
            </a:r>
            <a:r>
              <a:rPr lang="en" sz="1800" b="0" i="0" u="none" baseline="0" dirty="0"/>
              <a:t>(58 min).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4BC11-FD46-FB4D-83BD-AFFE0707FB5C}"/>
              </a:ext>
            </a:extLst>
          </p:cNvPr>
          <p:cNvSpPr/>
          <p:nvPr/>
        </p:nvSpPr>
        <p:spPr>
          <a:xfrm>
            <a:off x="6551615" y="6207975"/>
            <a:ext cx="349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 2022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EEFAF1-E16E-8D40-AA4A-F70BDA7438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280" r="52932" b="-1"/>
          <a:stretch/>
        </p:blipFill>
        <p:spPr>
          <a:xfrm rot="10800000">
            <a:off x="-1" y="4894758"/>
            <a:ext cx="2127927" cy="1963242"/>
          </a:xfrm>
          <a:prstGeom prst="rect">
            <a:avLst/>
          </a:prstGeom>
        </p:spPr>
      </p:pic>
      <p:pic>
        <p:nvPicPr>
          <p:cNvPr id="12" name="Picture 2" descr="MediaAuditFinland">
            <a:extLst>
              <a:ext uri="{FF2B5EF4-FFF2-40B4-BE49-F238E27FC236}">
                <a16:creationId xmlns:a16="http://schemas.microsoft.com/office/drawing/2014/main" id="{7F4B5C59-87EF-8D4C-BAC1-A5DB0A38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3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Number of minutes by magazine group </a:t>
            </a:r>
            <a:br>
              <a:rPr lang="en"/>
            </a:br>
            <a:r>
              <a:rPr lang="en" sz="1600" b="0" i="1" u="none" baseline="0"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Average amount of time spent on one issue, minutes, averages by magazine group</a:t>
            </a:r>
            <a:endParaRPr lang="en" sz="1600" dirty="0">
              <a:solidFill>
                <a:schemeClr val="accent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53457188"/>
              </p:ext>
            </p:extLst>
          </p:nvPr>
        </p:nvGraphicFramePr>
        <p:xfrm>
          <a:off x="838200" y="1486765"/>
          <a:ext cx="10515599" cy="45282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3694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219288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2192884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  <a:gridCol w="2192884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648959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 group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Total 15+ population,</a:t>
                      </a:r>
                    </a:p>
                    <a:p>
                      <a:pPr algn="ctr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minutes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Women,</a:t>
                      </a:r>
                    </a:p>
                    <a:p>
                      <a:pPr algn="ctr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minutes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Men,</a:t>
                      </a:r>
                    </a:p>
                    <a:p>
                      <a:pPr algn="ctr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minutes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Women's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Health and well-being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Hobby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General interest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63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Housing, construction and gardening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57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61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Motoring and technical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38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Food and drink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61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15797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Economy and business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57629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Professional magazines and magazines published by non-profit </a:t>
                      </a:r>
                      <a:r>
                        <a:rPr lang="en" sz="1400" b="0" i="0" u="none" strike="noStrike" kern="1200" baseline="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organisations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41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8113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Customer magazines</a:t>
                      </a:r>
                      <a:endParaRPr lang="en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40</a:t>
                      </a:r>
                      <a:endParaRPr lang="fi-FI" sz="1400" b="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28113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E0349FD-8BD5-DE4B-84B1-BF2A4984E97B}"/>
              </a:ext>
            </a:extLst>
          </p:cNvPr>
          <p:cNvSpPr/>
          <p:nvPr/>
        </p:nvSpPr>
        <p:spPr>
          <a:xfrm>
            <a:off x="2794457" y="6366314"/>
            <a:ext cx="66030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2C44F42-63A3-9643-A319-20C8B59F73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8822" r="32141"/>
          <a:stretch/>
        </p:blipFill>
        <p:spPr>
          <a:xfrm flipH="1">
            <a:off x="0" y="0"/>
            <a:ext cx="597859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461817"/>
            <a:ext cx="4799012" cy="1834573"/>
          </a:xfrm>
        </p:spPr>
        <p:txBody>
          <a:bodyPr>
            <a:normAutofit/>
          </a:bodyPr>
          <a:lstStyle/>
          <a:p>
            <a:pPr algn="l" rtl="0"/>
            <a:r>
              <a:rPr lang="en" sz="2800" b="0" i="0" u="none" baseline="0" dirty="0"/>
              <a:t>On average, one issue of a magazine is taken twice.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296390"/>
            <a:ext cx="4799012" cy="3372428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10000"/>
              </a:lnSpc>
              <a:buNone/>
            </a:pPr>
            <a:r>
              <a:rPr lang="en" sz="1800" b="0" i="1" u="none" baseline="0" dirty="0"/>
              <a:t>Food and beverage magazines (2.7 readings) </a:t>
            </a:r>
            <a:r>
              <a:rPr lang="en" sz="1800" b="0" i="0" u="none" baseline="0" dirty="0"/>
              <a:t>and</a:t>
            </a:r>
            <a:r>
              <a:rPr lang="en" sz="1800" b="0" i="1" u="none" baseline="0" dirty="0"/>
              <a:t> hobby magazines</a:t>
            </a:r>
            <a:r>
              <a:rPr lang="en" sz="1800" b="0" i="0" u="none" baseline="0" dirty="0"/>
              <a:t> (2.5 readings) receive the highest</a:t>
            </a:r>
            <a:r>
              <a:rPr lang="en" sz="1800" b="0" i="1" u="none" baseline="0" dirty="0"/>
              <a:t> </a:t>
            </a:r>
            <a:r>
              <a:rPr lang="en" sz="1800" b="0" i="0" u="none" baseline="0" dirty="0"/>
              <a:t>number of readings.</a:t>
            </a:r>
            <a:br>
              <a:rPr lang="en" sz="1800" dirty="0"/>
            </a:br>
            <a:br>
              <a:rPr lang="en" sz="1800" dirty="0"/>
            </a:br>
            <a:r>
              <a:rPr lang="en" sz="1800" b="0" i="0" u="none" baseline="0" dirty="0"/>
              <a:t>There is no great variation in the number of readings of magazines in different magazine groups; even </a:t>
            </a:r>
            <a:r>
              <a:rPr lang="en" sz="1800" b="0" i="1" u="none" baseline="0" dirty="0"/>
              <a:t>customer magazines </a:t>
            </a:r>
            <a:r>
              <a:rPr lang="en" sz="1800" b="0" i="0" u="none" baseline="0" dirty="0"/>
              <a:t>that collect the least readings are viewed an average of 1.5 times.</a:t>
            </a:r>
          </a:p>
        </p:txBody>
      </p:sp>
      <p:pic>
        <p:nvPicPr>
          <p:cNvPr id="8" name="Kuva 3">
            <a:extLst>
              <a:ext uri="{FF2B5EF4-FFF2-40B4-BE49-F238E27FC236}">
                <a16:creationId xmlns:a16="http://schemas.microsoft.com/office/drawing/2014/main" id="{7028E653-C153-B34E-A6CF-2ECD1CCF2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07" y="6007452"/>
            <a:ext cx="1359330" cy="6311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64D05A-D4D9-C048-A676-6BE7D9CDE541}"/>
              </a:ext>
            </a:extLst>
          </p:cNvPr>
          <p:cNvSpPr/>
          <p:nvPr/>
        </p:nvSpPr>
        <p:spPr>
          <a:xfrm>
            <a:off x="6551615" y="6207975"/>
            <a:ext cx="349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6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 dirty="0"/>
              <a:t>Number of readings by magazine group</a:t>
            </a:r>
            <a:r>
              <a:rPr lang="en" b="0" i="1" u="none" baseline="0" dirty="0"/>
              <a:t> </a:t>
            </a:r>
            <a:br>
              <a:rPr lang="en" dirty="0"/>
            </a:br>
            <a:r>
              <a:rPr lang="en" sz="1800" b="0" i="1" u="none" baseline="0" dirty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Average number of readings per magazine issue, average by magazine group</a:t>
            </a:r>
            <a:endParaRPr lang="en" sz="18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6979564"/>
              </p:ext>
            </p:extLst>
          </p:nvPr>
        </p:nvGraphicFramePr>
        <p:xfrm>
          <a:off x="838200" y="1486768"/>
          <a:ext cx="10515599" cy="44777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3694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2192884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  <a:gridCol w="2192884">
                  <a:extLst>
                    <a:ext uri="{9D8B030D-6E8A-4147-A177-3AD203B41FA5}">
                      <a16:colId xmlns:a16="http://schemas.microsoft.com/office/drawing/2014/main" val="2192629354"/>
                    </a:ext>
                  </a:extLst>
                </a:gridCol>
                <a:gridCol w="2192884">
                  <a:extLst>
                    <a:ext uri="{9D8B030D-6E8A-4147-A177-3AD203B41FA5}">
                      <a16:colId xmlns:a16="http://schemas.microsoft.com/office/drawing/2014/main" val="3359085507"/>
                    </a:ext>
                  </a:extLst>
                </a:gridCol>
              </a:tblGrid>
              <a:tr h="710630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 group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Total 15+ population,</a:t>
                      </a:r>
                    </a:p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number of readings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Women,</a:t>
                      </a:r>
                    </a:p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number of readings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Men,</a:t>
                      </a:r>
                    </a:p>
                    <a:p>
                      <a:pPr algn="ctr" rtl="0"/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average number of readings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Food and drink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Hobby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General interest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Women's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Housing, construction, gardening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Health and well-being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6105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Motoring and technical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506839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Professional magazines and magazines published by non-profit organisations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416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Economy and business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4162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0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Customer magazines</a:t>
                      </a:r>
                    </a:p>
                  </a:txBody>
                  <a:tcPr marL="108000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48304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magazines</a:t>
                      </a:r>
                      <a:endParaRPr lang="en" sz="1400" b="1" u="none" strike="noStrike" kern="1200" noProof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i-FI" sz="1400" b="1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5" name="Rectangle 13">
            <a:extLst>
              <a:ext uri="{FF2B5EF4-FFF2-40B4-BE49-F238E27FC236}">
                <a16:creationId xmlns:a16="http://schemas.microsoft.com/office/drawing/2014/main" id="{D428212D-77DB-424D-A37D-2CEFD984E7AC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 2022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5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5CCB166-3FA4-4B43-967D-487CC5AA30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2064" r="21686"/>
          <a:stretch/>
        </p:blipFill>
        <p:spPr>
          <a:xfrm>
            <a:off x="0" y="0"/>
            <a:ext cx="5638798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2D2C7-BBFE-F34F-A281-0BFD2CC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495280"/>
            <a:ext cx="4799012" cy="1834573"/>
          </a:xfrm>
        </p:spPr>
        <p:txBody>
          <a:bodyPr>
            <a:normAutofit/>
          </a:bodyPr>
          <a:lstStyle/>
          <a:p>
            <a:pPr algn="l" rtl="0"/>
            <a:r>
              <a:rPr lang="en" sz="2800" b="0" i="0" u="none" baseline="0" dirty="0"/>
              <a:t>The magazines read the longest are enjoyed for over an hour.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2CBCDC-DBBF-9843-B215-501A313D4F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909454"/>
            <a:ext cx="4799012" cy="2424546"/>
          </a:xfrm>
        </p:spPr>
        <p:txBody>
          <a:bodyPr anchor="ctr">
            <a:normAutofit/>
          </a:bodyPr>
          <a:lstStyle/>
          <a:p>
            <a:pPr marL="0" indent="0" algn="l" rtl="0">
              <a:lnSpc>
                <a:spcPct val="110000"/>
              </a:lnSpc>
              <a:buNone/>
            </a:pPr>
            <a:r>
              <a:rPr lang="en" sz="1800" b="0" i="1" u="none" baseline="0" dirty="0" err="1"/>
              <a:t>Eeva</a:t>
            </a:r>
            <a:r>
              <a:rPr lang="en" sz="1800" b="0" i="1" u="none" baseline="0" dirty="0"/>
              <a:t> </a:t>
            </a:r>
            <a:r>
              <a:rPr lang="en" sz="1800" b="0" u="none" baseline="0" dirty="0"/>
              <a:t>(a women’s magazine) </a:t>
            </a:r>
            <a:r>
              <a:rPr lang="en" sz="1800" b="0" i="0" u="none" baseline="0" dirty="0"/>
              <a:t>is the magazine with the longest reading time (88 min).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93D13-9568-0444-B751-295957E093B6}"/>
              </a:ext>
            </a:extLst>
          </p:cNvPr>
          <p:cNvSpPr/>
          <p:nvPr/>
        </p:nvSpPr>
        <p:spPr>
          <a:xfrm>
            <a:off x="6551615" y="6207975"/>
            <a:ext cx="349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 2022</a:t>
            </a:r>
            <a:b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</a:b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12" name="Picture 2" descr="MediaAuditFinland">
            <a:extLst>
              <a:ext uri="{FF2B5EF4-FFF2-40B4-BE49-F238E27FC236}">
                <a16:creationId xmlns:a16="http://schemas.microsoft.com/office/drawing/2014/main" id="{51C62DDE-CAB6-5C47-8795-34D01E54C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6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lnSpc>
                <a:spcPts val="3500"/>
              </a:lnSpc>
              <a:spcAft>
                <a:spcPts val="1800"/>
              </a:spcAft>
            </a:pPr>
            <a:r>
              <a:rPr lang="en" b="0" i="0" u="none" baseline="0"/>
              <a:t>Longest read magazines</a:t>
            </a:r>
            <a:br>
              <a:rPr lang="en"/>
            </a:br>
            <a:r>
              <a:rPr lang="en" sz="1400" b="0" i="1" u="none" baseline="0">
                <a:latin typeface="Neue Haas Unica W1G Light" panose="020B0404030206020203" pitchFamily="34" charset="0"/>
                <a:ea typeface="Neue Haas Unica W1G Light" panose="020B0404030206020203" pitchFamily="34" charset="0"/>
                <a:cs typeface="Neue Haas Unica W1G Light" panose="020B0404030206020203" pitchFamily="34" charset="0"/>
                <a:sym typeface="Neue Haas Unica W1G Light" panose="020B0404030206020203" pitchFamily="34" charset="0"/>
              </a:rPr>
              <a:t> Average time spent on one issue, minutes, averages by magazine and gender</a:t>
            </a:r>
            <a:endParaRPr lang="en" sz="1400" i="1" dirty="0">
              <a:solidFill>
                <a:schemeClr val="accent2"/>
              </a:solidFill>
              <a:latin typeface="Neue Haas Unica W1G Light" panose="020B0404030206020203" pitchFamily="34" charset="0"/>
            </a:endParaRPr>
          </a:p>
        </p:txBody>
      </p:sp>
      <p:graphicFrame>
        <p:nvGraphicFramePr>
          <p:cNvPr id="13" name="Taulukko 4">
            <a:extLst>
              <a:ext uri="{FF2B5EF4-FFF2-40B4-BE49-F238E27FC236}">
                <a16:creationId xmlns:a16="http://schemas.microsoft.com/office/drawing/2014/main" id="{101C8FD5-8061-9349-BAE0-3D8AB74286D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27547213"/>
              </p:ext>
            </p:extLst>
          </p:nvPr>
        </p:nvGraphicFramePr>
        <p:xfrm>
          <a:off x="576839" y="1569028"/>
          <a:ext cx="3581400" cy="44893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12727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568673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724003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15+ population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3749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Valitut Palat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Voi hyvin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0352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138709"/>
                  </a:ext>
                </a:extLst>
              </a:tr>
              <a:tr h="347581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0C3DA3C-DBF3-E245-B185-BC8FD74D9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1778"/>
              </p:ext>
            </p:extLst>
          </p:nvPr>
        </p:nvGraphicFramePr>
        <p:xfrm>
          <a:off x="4507087" y="1569027"/>
          <a:ext cx="3306918" cy="44818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58259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348659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r>
                        <a:rPr lang="en" sz="1400" b="0" i="0" u="sng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women</a:t>
                      </a:r>
                      <a:endParaRPr lang="en" sz="1400" b="0" u="sng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Eeva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91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ET-lehti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86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85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Valitut Palat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Apu Terveys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82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Kotiliesi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81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graphicFrame>
        <p:nvGraphicFramePr>
          <p:cNvPr id="6" name="Taulukko 4">
            <a:extLst>
              <a:ext uri="{FF2B5EF4-FFF2-40B4-BE49-F238E27FC236}">
                <a16:creationId xmlns:a16="http://schemas.microsoft.com/office/drawing/2014/main" id="{A4EA8F13-FA94-BA45-B71C-E2FF0ACA9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668712"/>
              </p:ext>
            </p:extLst>
          </p:nvPr>
        </p:nvGraphicFramePr>
        <p:xfrm>
          <a:off x="8162852" y="1569027"/>
          <a:ext cx="3401617" cy="448185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1502">
                  <a:extLst>
                    <a:ext uri="{9D8B030D-6E8A-4147-A177-3AD203B41FA5}">
                      <a16:colId xmlns:a16="http://schemas.microsoft.com/office/drawing/2014/main" val="3952416686"/>
                    </a:ext>
                  </a:extLst>
                </a:gridCol>
                <a:gridCol w="1420115">
                  <a:extLst>
                    <a:ext uri="{9D8B030D-6E8A-4147-A177-3AD203B41FA5}">
                      <a16:colId xmlns:a16="http://schemas.microsoft.com/office/drawing/2014/main" val="51844197"/>
                    </a:ext>
                  </a:extLst>
                </a:gridCol>
              </a:tblGrid>
              <a:tr h="670871">
                <a:tc>
                  <a:txBody>
                    <a:bodyPr/>
                    <a:lstStyle/>
                    <a:p>
                      <a:pPr algn="l" rtl="0"/>
                      <a:r>
                        <a:rPr lang="en" sz="1400" b="0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Magazine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Reading minutes, </a:t>
                      </a:r>
                      <a:b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</a:br>
                      <a:r>
                        <a:rPr lang="en" sz="1400" b="0" i="0" u="sng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men</a:t>
                      </a:r>
                      <a:r>
                        <a:rPr lang="en" sz="14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 </a:t>
                      </a:r>
                      <a:endParaRPr lang="en" sz="1400" b="0" u="none" strike="noStrike" kern="1200" noProof="0" dirty="0">
                        <a:solidFill>
                          <a:schemeClr val="bg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4199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Suomen Kuvalehti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322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Valitut Palat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63576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Image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73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02136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Tiede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87564"/>
                  </a:ext>
                </a:extLst>
              </a:tr>
              <a:tr h="407120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Tekniikan Maailma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70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23329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Caravan</a:t>
                      </a: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69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7160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IS Urheilulehti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68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390629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Seura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67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613514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Vene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51843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72000" algn="l" fontAlgn="b"/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Mikrobitti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fi-FI" sz="14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FI" sz="1400" b="0" u="none" strike="noStrike" kern="120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6828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Neue Haas Unica W1G" panose="020B0504030206020203" pitchFamily="34" charset="0"/>
                          <a:cs typeface="Neue Haas Unica W1G" panose="020B0504030206020203" pitchFamily="34" charset="0"/>
                          <a:sym typeface="Neue Haas Unica W1G" panose="020B0504030206020203" pitchFamily="34" charset="0"/>
                        </a:rPr>
                        <a:t>All magazines</a:t>
                      </a:r>
                      <a:endParaRPr lang="en" sz="1400" b="1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08000" marR="7376" marT="6350" marB="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n" sz="1400" b="1" i="0" u="none" strike="noStrike" kern="1200" baseline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106218" marR="106218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242971"/>
                  </a:ext>
                </a:extLst>
              </a:tr>
            </a:tbl>
          </a:graphicData>
        </a:graphic>
      </p:graphicFrame>
      <p:sp>
        <p:nvSpPr>
          <p:cNvPr id="7" name="Rectangle 13">
            <a:extLst>
              <a:ext uri="{FF2B5EF4-FFF2-40B4-BE49-F238E27FC236}">
                <a16:creationId xmlns:a16="http://schemas.microsoft.com/office/drawing/2014/main" id="{9B1C8085-5189-4DB0-A9B1-7F0E65F8DA03}"/>
              </a:ext>
            </a:extLst>
          </p:cNvPr>
          <p:cNvSpPr/>
          <p:nvPr/>
        </p:nvSpPr>
        <p:spPr>
          <a:xfrm>
            <a:off x="2780030" y="6366314"/>
            <a:ext cx="6631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Source: Finnish National Readership Survey 2022  |  Total population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46,996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women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23,246</a:t>
            </a:r>
            <a:r>
              <a:rPr lang="en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, men </a:t>
            </a:r>
            <a:r>
              <a:rPr lang="en-GB" sz="1000" b="0" i="0" u="none" baseline="0" dirty="0">
                <a:solidFill>
                  <a:schemeClr val="tx2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N: 23,750</a:t>
            </a:r>
            <a:endParaRPr lang="en" sz="1000" b="0" i="0" u="none" baseline="0" dirty="0">
              <a:solidFill>
                <a:schemeClr val="tx2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7065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uajat_ja_lukukerrat_KMT_2021_pohja" id="{C3449A31-D1E2-5E4B-9B02-B9ACA44FB6F5}" vid="{282CAB45-1314-BA46-A2CE-45296B007E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1297</Words>
  <Application>Microsoft Macintosh PowerPoint</Application>
  <PresentationFormat>Widescreen</PresentationFormat>
  <Paragraphs>439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Clattering</vt:lpstr>
      <vt:lpstr>Neue Haas Unica W1G</vt:lpstr>
      <vt:lpstr>Arial</vt:lpstr>
      <vt:lpstr>Neue Haas Unica W1G Light</vt:lpstr>
      <vt:lpstr>Canela Medium</vt:lpstr>
      <vt:lpstr>Aikakausmedia-presentaatiopohja-v2</vt:lpstr>
      <vt:lpstr>Reading times &amp;  number of readings</vt:lpstr>
      <vt:lpstr>Contents</vt:lpstr>
      <vt:lpstr>Note!</vt:lpstr>
      <vt:lpstr>On average, 53 minutes is spent reading a magazine issue.</vt:lpstr>
      <vt:lpstr>Number of minutes by magazine group  Average amount of time spent on one issue, minutes, averages by magazine group</vt:lpstr>
      <vt:lpstr>On average, one issue of a magazine is taken twice.</vt:lpstr>
      <vt:lpstr>Number of readings by magazine group  Average number of readings per magazine issue, average by magazine group</vt:lpstr>
      <vt:lpstr>The magazines read the longest are enjoyed for over an hour.</vt:lpstr>
      <vt:lpstr>Longest read magazines  Average time spent on one issue, minutes, averages by magazine and gender</vt:lpstr>
      <vt:lpstr>Longest read magazines by magazine group  Average time spent on one issue, minutes, averages by magazine</vt:lpstr>
      <vt:lpstr>Longest read magazines by magazine group  Average time spent on one issue, minutes, averages by magazine</vt:lpstr>
      <vt:lpstr>Longest read magazines by magazine group  Average time spent on one issue, minutes, averages by magazine</vt:lpstr>
      <vt:lpstr>Longest read magazines by magazine group  Average time spent on one issue, minutes, averages by magazine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103</cp:revision>
  <dcterms:created xsi:type="dcterms:W3CDTF">2020-11-20T10:03:58Z</dcterms:created>
  <dcterms:modified xsi:type="dcterms:W3CDTF">2022-10-13T13:08:21Z</dcterms:modified>
</cp:coreProperties>
</file>