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4"/>
  </p:notesMasterIdLst>
  <p:handoutMasterIdLst>
    <p:handoutMasterId r:id="rId45"/>
  </p:handoutMasterIdLst>
  <p:sldIdLst>
    <p:sldId id="256" r:id="rId5"/>
    <p:sldId id="326" r:id="rId6"/>
    <p:sldId id="327" r:id="rId7"/>
    <p:sldId id="293" r:id="rId8"/>
    <p:sldId id="294" r:id="rId9"/>
    <p:sldId id="301" r:id="rId10"/>
    <p:sldId id="295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74" r:id="rId19"/>
    <p:sldId id="270" r:id="rId20"/>
    <p:sldId id="291" r:id="rId21"/>
    <p:sldId id="287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296" r:id="rId31"/>
    <p:sldId id="297" r:id="rId32"/>
    <p:sldId id="298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299" r:id="rId42"/>
    <p:sldId id="300" r:id="rId43"/>
  </p:sldIdLst>
  <p:sldSz cx="12192000" cy="6858000"/>
  <p:notesSz cx="6858000" cy="9144000"/>
  <p:embeddedFontLst>
    <p:embeddedFont>
      <p:font typeface="Canela Medium" pitchFamily="2" charset="77"/>
      <p:regular r:id="rId46"/>
    </p:embeddedFont>
    <p:embeddedFont>
      <p:font typeface="Clattering" pitchFamily="2" charset="0"/>
      <p:regular r:id="rId47"/>
    </p:embeddedFont>
    <p:embeddedFont>
      <p:font typeface="Neue Haas Unica W1G" panose="020B0504030206020203" pitchFamily="34" charset="0"/>
      <p:regular r:id="rId48"/>
      <p:bold r:id="rId49"/>
      <p:italic r:id="rId50"/>
      <p:boldItalic r:id="rId51"/>
    </p:embeddedFont>
    <p:embeddedFont>
      <p:font typeface="Neue Haas Unica W1G Light" panose="020B0404030206020203" pitchFamily="34" charset="0"/>
      <p:regular r:id="rId52"/>
      <p:italic r:id="rId53"/>
    </p:embeddedFont>
    <p:embeddedFont>
      <p:font typeface="Neue Haas Unica W1G Medium" panose="020B0504030206020203" pitchFamily="34" charset="0"/>
      <p:regular r:id="rId54"/>
      <p:italic r:id="rId55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8CB10-7F4E-1A4F-8A15-7CDD4BAFCF9D}" v="35" dt="2023-09-21T15:31:56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12" autoAdjust="0"/>
    <p:restoredTop sz="90952" autoAdjust="0"/>
  </p:normalViewPr>
  <p:slideViewPr>
    <p:cSldViewPr snapToGrid="0" snapToObjects="1">
      <p:cViewPr varScale="1">
        <p:scale>
          <a:sx n="95" d="100"/>
          <a:sy n="95" d="100"/>
        </p:scale>
        <p:origin x="19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21.9.2023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21.9.2023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054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4236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969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8820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8832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7880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3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590DE-F83C-F748-B3B6-4B1B9FEC3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688642-0C61-F247-A15B-7F92AD4BD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C9265-C3CD-FDDD-AF02-972209323E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654846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BDF0C91-AD20-398D-F118-6AE76050F0EC}"/>
              </a:ext>
            </a:extLst>
          </p:cNvPr>
          <p:cNvSpPr txBox="1"/>
          <p:nvPr userDrawn="1"/>
        </p:nvSpPr>
        <p:spPr>
          <a:xfrm>
            <a:off x="2527443" y="6405114"/>
            <a:ext cx="60977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2023  |  Koko väestö N: 46 862, naiset N: 23 130, miehet N: 23 732</a:t>
            </a:r>
          </a:p>
        </p:txBody>
      </p:sp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emf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person lying on a ramp reading a book&#10;&#10;Description automatically generated">
            <a:extLst>
              <a:ext uri="{FF2B5EF4-FFF2-40B4-BE49-F238E27FC236}">
                <a16:creationId xmlns:a16="http://schemas.microsoft.com/office/drawing/2014/main" id="{688E9EDB-1194-3CBE-D965-90E08F9FCC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4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FI" dirty="0"/>
              <a:t>Lukijamäärät, digitavoittavuus &amp; kokonaistavoittavuus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276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3</a:t>
            </a:r>
          </a:p>
          <a:p>
            <a:pPr marL="0" indent="0" algn="ctr">
              <a:buNone/>
            </a:pP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14" name="Picture 2" descr="MediaAuditFinland">
            <a:extLst>
              <a:ext uri="{FF2B5EF4-FFF2-40B4-BE49-F238E27FC236}">
                <a16:creationId xmlns:a16="http://schemas.microsoft.com/office/drawing/2014/main" id="{85EFD8A4-AB68-B143-A788-10840005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62B552-3175-CA08-69E1-A47483058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55166701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608 000)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282 000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143 000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104 000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103 000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80 000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59 000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20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46783150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608 000)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54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72427156"/>
              </p:ext>
            </p:extLst>
          </p:nvPr>
        </p:nvGraphicFramePr>
        <p:xfrm>
          <a:off x="1790700" y="1566332"/>
          <a:ext cx="8610600" cy="44316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591 000)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9668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35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61637745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675 000)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1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yli 65-vuotiaat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05453053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65-vuotiaat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65-vuotiaat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1 264 000)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7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2F0BE017-EAAC-8108-3F1A-1E55A8FBB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8E576A-F99F-4748-AF24-58DDB12C8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386" y="3089275"/>
            <a:ext cx="4446588" cy="679450"/>
          </a:xfrm>
        </p:spPr>
        <p:txBody>
          <a:bodyPr>
            <a:noAutofit/>
          </a:bodyPr>
          <a:lstStyle/>
          <a:p>
            <a:r>
              <a:rPr lang="en-FI" sz="8000" dirty="0">
                <a:solidFill>
                  <a:schemeClr val="bg1"/>
                </a:solidFill>
                <a:latin typeface="Clattering" pitchFamily="2" charset="0"/>
              </a:rPr>
              <a:t>Lukijamäärät (printti)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1BFB52-7413-70C9-488E-697E3619B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1589088"/>
            <a:ext cx="4799012" cy="36798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3000" dirty="0"/>
              <a:t>Lehden </a:t>
            </a:r>
            <a:r>
              <a:rPr lang="fi-FI" sz="3000" dirty="0">
                <a:solidFill>
                  <a:schemeClr val="accent2"/>
                </a:solidFill>
              </a:rPr>
              <a:t>lukijamäärä</a:t>
            </a:r>
            <a:r>
              <a:rPr lang="fi-FI" sz="3000" dirty="0"/>
              <a:t> kertoo, kuinka monta tuhatta lukijaa kunkin </a:t>
            </a:r>
            <a:r>
              <a:rPr lang="fi-FI" sz="3000" i="1" dirty="0"/>
              <a:t>painetun lehden</a:t>
            </a:r>
            <a:r>
              <a:rPr lang="fi-FI" sz="3000" dirty="0"/>
              <a:t> keskimääräisellä numerolla 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8D44F185-ECF9-5740-A854-B8DA0B57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 descr="A person holding a dog&#10;&#10;Description automatically generated">
            <a:extLst>
              <a:ext uri="{FF2B5EF4-FFF2-40B4-BE49-F238E27FC236}">
                <a16:creationId xmlns:a16="http://schemas.microsoft.com/office/drawing/2014/main" id="{EEB7543B-CBDD-0AF4-8B28-58E2789A54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875" r="2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004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94018D5F-566A-1E49-A07E-F243825BBC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3044" r="10706"/>
          <a:stretch/>
        </p:blipFill>
        <p:spPr>
          <a:xfrm>
            <a:off x="6553202" y="0"/>
            <a:ext cx="5638798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89087"/>
            <a:ext cx="4799012" cy="36798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3200" dirty="0">
                <a:solidFill>
                  <a:schemeClr val="accent2"/>
                </a:solidFill>
              </a:rPr>
              <a:t>Peittoprosentti</a:t>
            </a:r>
            <a:r>
              <a:rPr lang="fi-FI" sz="3200" dirty="0"/>
              <a:t> kertoo, </a:t>
            </a:r>
            <a:br>
              <a:rPr lang="fi-FI" sz="3200" dirty="0"/>
            </a:br>
            <a:r>
              <a:rPr lang="fi-FI" sz="3200" dirty="0"/>
              <a:t>kuinka suuren osan kohderyhmästä kyseinen media tavoittaa.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49271584-593C-8F48-8E2B-EA38027D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5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2023, </a:t>
            </a:r>
            <a:r>
              <a:rPr lang="fi-FI" i="1" dirty="0">
                <a:solidFill>
                  <a:schemeClr val="accent2"/>
                </a:solidFill>
              </a:rPr>
              <a:t>koko 15+-väestö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1419562"/>
              </p:ext>
            </p:extLst>
          </p:nvPr>
        </p:nvGraphicFramePr>
        <p:xfrm>
          <a:off x="1790700" y="1583266"/>
          <a:ext cx="8610600" cy="45131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kaikki yli 15-vuotiaat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kaikki yli 15-vuotiaat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4 295 000)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2 103 300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1 635 400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798 200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605 400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462 600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308 700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293 100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288 400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9690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264 100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262 100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2023,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1872603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2 195 000)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1 331 000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1 081 000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1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Sisältö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599" y="30187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34599" y="380118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34599" y="45684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831550" y="3048976"/>
            <a:ext cx="8523432" cy="536030"/>
          </a:xfrm>
        </p:spPr>
        <p:txBody>
          <a:bodyPr anchor="ctr">
            <a:normAutofit/>
          </a:bodyPr>
          <a:lstStyle/>
          <a:p>
            <a:r>
              <a:rPr lang="fi-FI" sz="2000" dirty="0"/>
              <a:t>Kokonaistavoittavuudeltaan suurimmat aikakausmediat (printti + digi)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831549" y="3887202"/>
            <a:ext cx="8523433" cy="424457"/>
          </a:xfrm>
        </p:spPr>
        <p:txBody>
          <a:bodyPr anchor="ctr">
            <a:noAutofit/>
          </a:bodyPr>
          <a:lstStyle/>
          <a:p>
            <a:r>
              <a:rPr lang="fi-FI" sz="2000" dirty="0"/>
              <a:t>Lukijamäärältään suurimmat aikakauslehdet (printti)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831550" y="4654462"/>
            <a:ext cx="8523432" cy="424458"/>
          </a:xfrm>
        </p:spPr>
        <p:txBody>
          <a:bodyPr anchor="ctr">
            <a:noAutofit/>
          </a:bodyPr>
          <a:lstStyle/>
          <a:p>
            <a:r>
              <a:rPr lang="fi-FI" sz="2000" dirty="0"/>
              <a:t>Digitaaliselta viikkotavoittavuudeltaan suurimmat aikakausmediat</a:t>
            </a:r>
            <a:endParaRPr lang="en-FI" sz="2000" dirty="0"/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2310FDD4-BEC2-8D4D-8A5B-E65972CB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847BC72-597B-8146-8A9C-56E5BC224754}"/>
              </a:ext>
            </a:extLst>
          </p:cNvPr>
          <p:cNvSpPr txBox="1">
            <a:spLocks/>
          </p:cNvSpPr>
          <p:nvPr/>
        </p:nvSpPr>
        <p:spPr>
          <a:xfrm>
            <a:off x="1524000" y="6300551"/>
            <a:ext cx="9144000" cy="22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3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0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2023,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59215849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2 099 000)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83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2023,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72166800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549 000)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050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2023,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64765460"/>
              </p:ext>
            </p:extLst>
          </p:nvPr>
        </p:nvGraphicFramePr>
        <p:xfrm>
          <a:off x="1790700" y="1583266"/>
          <a:ext cx="8610600" cy="45064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608 000)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9021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89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2023,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87815091"/>
              </p:ext>
            </p:extLst>
          </p:nvPr>
        </p:nvGraphicFramePr>
        <p:xfrm>
          <a:off x="1790700" y="1583266"/>
          <a:ext cx="8610600" cy="44210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608 000)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586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2023,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28920163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591 000)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27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2023,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43732108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675 000)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53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2023, </a:t>
            </a:r>
            <a:r>
              <a:rPr lang="fi-FI" i="1" dirty="0">
                <a:solidFill>
                  <a:schemeClr val="accent2"/>
                </a:solidFill>
              </a:rPr>
              <a:t>yli 65-vuotiaat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837592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65-vuotiaat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65-vuotiaat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1 264 000)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175 000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Veronmaksajan 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03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in a chair looking at a phone&#10;&#10;Description automatically generated">
            <a:extLst>
              <a:ext uri="{FF2B5EF4-FFF2-40B4-BE49-F238E27FC236}">
                <a16:creationId xmlns:a16="http://schemas.microsoft.com/office/drawing/2014/main" id="{AB9A1EA9-943B-85C3-FCC1-DE1E079E5D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534" y="821266"/>
            <a:ext cx="5655733" cy="2387600"/>
          </a:xfrm>
        </p:spPr>
        <p:txBody>
          <a:bodyPr>
            <a:normAutofit/>
          </a:bodyPr>
          <a:lstStyle/>
          <a:p>
            <a:r>
              <a:rPr lang="fi-FI" sz="8000" dirty="0">
                <a:solidFill>
                  <a:schemeClr val="accent1"/>
                </a:solidFill>
              </a:rPr>
              <a:t>Digitaalinen viikkotavoittavuus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80491-AC4E-CDDB-085D-2D1A0F82F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5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lIns="9000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fi-FI" sz="3000" dirty="0">
                <a:solidFill>
                  <a:schemeClr val="accent2"/>
                </a:solidFill>
              </a:rPr>
              <a:t>Digitaalinen viikkotavoittavuusluku</a:t>
            </a:r>
            <a:r>
              <a:rPr lang="fi-FI" sz="3000" dirty="0"/>
              <a:t> on keskimääräisen viikon aikana lehden eri digitaalisia versioita käyttäneiden nettomäärä.</a:t>
            </a:r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r>
              <a:rPr lang="fi-FI" sz="3000" dirty="0"/>
              <a:t>Nettoluvulla tarkoitetaan sitä, että yksi henkilö lasketaan mukaan vain kerran riippumatta siitä, lukeeko hän lehteä yhdessä vai useammassa kanavassa.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6A4027AF-4700-9B49-A317-D0E4BB6F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sitting on a chair looking at his phone&#10;&#10;Description automatically generated">
            <a:extLst>
              <a:ext uri="{FF2B5EF4-FFF2-40B4-BE49-F238E27FC236}">
                <a16:creationId xmlns:a16="http://schemas.microsoft.com/office/drawing/2014/main" id="{DC1CFA31-F8AF-4F7B-3926-A9E59FD161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047" r="7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335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koko 15+-väestö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07913101"/>
              </p:ext>
            </p:extLst>
          </p:nvPr>
        </p:nvGraphicFramePr>
        <p:xfrm>
          <a:off x="1790700" y="1634066"/>
          <a:ext cx="8610600" cy="45283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kaikki yli 15-vuotiaat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kaikki yli 15-vuotiaat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4 295 000)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466514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1 207 000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1 094 200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613 800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565 100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515 600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324 300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255 400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212 700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207 800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61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83737A1-C568-2F13-908B-59BB167E6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50688" y="1566689"/>
            <a:ext cx="7290624" cy="3724621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Kokonaistavoittavuudet sekä lukijamäärät raportoidaan tänä vuonna koko väestön osalta ensimmäistä kertaa sadan tarkkuudella.</a:t>
            </a:r>
          </a:p>
          <a:p>
            <a:r>
              <a:rPr lang="fi-FI" dirty="0"/>
              <a:t>Kohderyhmätarkasteluissa käytetään edelleen tuhannen tarkkuutta lukujen luotettavuuden takaamiseksi pienimmissä kohderyhmissä. </a:t>
            </a:r>
          </a:p>
          <a:p>
            <a:endParaRPr lang="fi-FI" sz="1600" dirty="0"/>
          </a:p>
          <a:p>
            <a:r>
              <a:rPr lang="fi-FI" sz="3100" dirty="0" err="1">
                <a:latin typeface="Neue Haas Unica W1G Medium" panose="020B0504030206020203" pitchFamily="34" charset="0"/>
              </a:rPr>
              <a:t>Huom</a:t>
            </a:r>
            <a:r>
              <a:rPr lang="fi-FI" sz="3100" dirty="0">
                <a:latin typeface="Neue Haas Unica W1G Medium" panose="020B0504030206020203" pitchFamily="34" charset="0"/>
              </a:rPr>
              <a:t>! Kokonais- ja digitavoittavuusluvut eivät ole vertailukelpoisia aiempien vuosien KMT-tulosten kanssa. </a:t>
            </a:r>
            <a:r>
              <a:rPr lang="fi-FI" sz="3100" dirty="0"/>
              <a:t>Poikkeuksen muodostavat ne lehdet, joiden lukuja ei ole tuotettu FIAM-mittaukseen kalibroiden. Printin lukijamäärät ovat vertailukelpoisia edellisten tulosten kanssa.</a:t>
            </a:r>
          </a:p>
        </p:txBody>
      </p:sp>
      <p:pic>
        <p:nvPicPr>
          <p:cNvPr id="3" name="Picture 2" descr="MediaAuditFinland">
            <a:extLst>
              <a:ext uri="{FF2B5EF4-FFF2-40B4-BE49-F238E27FC236}">
                <a16:creationId xmlns:a16="http://schemas.microsoft.com/office/drawing/2014/main" id="{785F81EF-A1A5-054C-48D7-FCF2DBE78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3" y="609568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12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91687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naiset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2 195 000)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397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66735297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miehet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2 099 000)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Hymy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80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63837476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15–24-vuotiaat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549 000)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446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71764501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25–34-vuotiaat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608 000)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113 000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882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75451925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35–44-vuotiaat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608 000)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11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84116574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45–54-vuotiaat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591 000)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973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54124787"/>
              </p:ext>
            </p:extLst>
          </p:nvPr>
        </p:nvGraphicFramePr>
        <p:xfrm>
          <a:off x="1790700" y="1634066"/>
          <a:ext cx="8610600" cy="42127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55–64-vuotiaat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675 000)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7578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99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65+-vuotiaat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6315705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65+-vuotiaat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65+-vuotiaat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1 264 000)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576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Yksittäisten </a:t>
            </a:r>
            <a:r>
              <a:rPr lang="fi-FI" dirty="0" err="1"/>
              <a:t>aikakausmedioiden</a:t>
            </a:r>
            <a:r>
              <a:rPr lang="fi-FI" dirty="0"/>
              <a:t> KMT-tulokset saat ilman tunnuksia Mediakorttipalvelusta: </a:t>
            </a:r>
            <a:r>
              <a:rPr lang="fi-FI" dirty="0" err="1">
                <a:solidFill>
                  <a:schemeClr val="accent4"/>
                </a:solidFill>
              </a:rPr>
              <a:t>www.mediakortit.fi</a:t>
            </a:r>
            <a:endParaRPr lang="fi-FI" dirty="0"/>
          </a:p>
        </p:txBody>
      </p:sp>
      <p:pic>
        <p:nvPicPr>
          <p:cNvPr id="3" name="Picture 2" descr="MediaAuditFinland">
            <a:extLst>
              <a:ext uri="{FF2B5EF4-FFF2-40B4-BE49-F238E27FC236}">
                <a16:creationId xmlns:a16="http://schemas.microsoft.com/office/drawing/2014/main" id="{ED994E30-175C-F046-9675-9A196DAD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on a bed reading a magazine and a bowl of strawberries&#10;&#10;Description automatically generated">
            <a:extLst>
              <a:ext uri="{FF2B5EF4-FFF2-40B4-BE49-F238E27FC236}">
                <a16:creationId xmlns:a16="http://schemas.microsoft.com/office/drawing/2014/main" id="{9BEF6F23-5DCA-FCEF-D70F-272A40FFB5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267" y="685800"/>
            <a:ext cx="5655733" cy="2387600"/>
          </a:xfrm>
        </p:spPr>
        <p:txBody>
          <a:bodyPr>
            <a:normAutofit/>
          </a:bodyPr>
          <a:lstStyle/>
          <a:p>
            <a:r>
              <a:rPr lang="fi-FI" sz="8000" dirty="0"/>
              <a:t>Kokonais-tavoittavuus</a:t>
            </a:r>
          </a:p>
        </p:txBody>
      </p:sp>
    </p:spTree>
    <p:extLst>
      <p:ext uri="{BB962C8B-B14F-4D97-AF65-F5344CB8AC3E}">
        <p14:creationId xmlns:p14="http://schemas.microsoft.com/office/powerpoint/2010/main" val="202127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dirty="0"/>
              <a:t>Lehden </a:t>
            </a:r>
            <a:r>
              <a:rPr lang="fi-FI" dirty="0">
                <a:solidFill>
                  <a:schemeClr val="accent2"/>
                </a:solidFill>
              </a:rPr>
              <a:t>kokonaistavoittavuusluku</a:t>
            </a:r>
            <a:r>
              <a:rPr lang="fi-FI" dirty="0"/>
              <a:t> kertoo lehden keskimääräisen numeron lukijamäärän (printti), johon on lisätty keskimääräisen viikon aikana lehden eri digitaalisia versioita käyttäneiden nettomäärä.</a:t>
            </a:r>
          </a:p>
          <a:p>
            <a:pPr marL="0" indent="0">
              <a:buNone/>
            </a:pPr>
            <a:endParaRPr lang="fi-FI" sz="500" dirty="0"/>
          </a:p>
          <a:p>
            <a:pPr marL="0" indent="0">
              <a:buNone/>
            </a:pPr>
            <a:r>
              <a:rPr lang="fi-FI" dirty="0"/>
              <a:t>Yksi henkilö lasketaan mukaan kokonaistavoittavuuteen vain kerran riippumatta siitä, lukeeko hän lehteä yhdessä vai useammassa kanavassa.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23E292F1-096F-EF43-87D4-3CE8F923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holding a phone&#10;&#10;Description automatically generated">
            <a:extLst>
              <a:ext uri="{FF2B5EF4-FFF2-40B4-BE49-F238E27FC236}">
                <a16:creationId xmlns:a16="http://schemas.microsoft.com/office/drawing/2014/main" id="{D1DE2322-107C-687A-7B04-B87442C929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916" r="7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31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koko 15+-väestö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92098175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kaikki yli 15-vuotiaat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kaikki yli 15-vuotiaat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4 295 000)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2 189 800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1 698 600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1 332 400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1 153 600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892 900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768 300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666 100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623 900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616 700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505 700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6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4341814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2 195 000)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1 386 000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1 121 000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92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00720518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2 099 000)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82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2023,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55878847"/>
              </p:ext>
            </p:extLst>
          </p:nvPr>
        </p:nvGraphicFramePr>
        <p:xfrm>
          <a:off x="1790700" y="1510294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549 000)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33281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ijamaarat_Kokonaistavoittavuudet_KMT_2021_pohja" id="{E010BA23-EDC4-CD43-B32E-ACB9D9102F7C}" vid="{84DFCDA6-0004-6E41-9403-C590A743D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3" ma:contentTypeDescription="Luo uusi asiakirja." ma:contentTypeScope="" ma:versionID="867b80a336c0686d89d1f33783d39fc5">
  <xsd:schema xmlns:xsd="http://www.w3.org/2001/XMLSchema" xmlns:xs="http://www.w3.org/2001/XMLSchema" xmlns:p="http://schemas.microsoft.com/office/2006/metadata/properties" xmlns:ns2="9c8e2388-80bc-4e26-8bd7-285ba7b96066" targetNamespace="http://schemas.microsoft.com/office/2006/metadata/properties" ma:root="true" ma:fieldsID="bc19a23f9146b861422edeea7e4a03a9" ns2:_="">
    <xsd:import namespace="9c8e2388-80bc-4e26-8bd7-285ba7b96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524A87-39EE-48D2-BA68-1637604F56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4DA53A-5335-44D1-9A3B-A9543DBAE551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8e2388-80bc-4e26-8bd7-285ba7b9606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FA4A45-5A88-4109-B805-AC918BCAB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4548</TotalTime>
  <Words>2648</Words>
  <Application>Microsoft Macintosh PowerPoint</Application>
  <PresentationFormat>Widescreen</PresentationFormat>
  <Paragraphs>1230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Clattering</vt:lpstr>
      <vt:lpstr>Neue Haas Unica W1G Medium</vt:lpstr>
      <vt:lpstr>Arial</vt:lpstr>
      <vt:lpstr>Neue Haas Unica W1G Light</vt:lpstr>
      <vt:lpstr>Neue Haas Unica W1G</vt:lpstr>
      <vt:lpstr>Canela Medium</vt:lpstr>
      <vt:lpstr>Aikakausmedia-presentaatiopohja-v2</vt:lpstr>
      <vt:lpstr>Lukijamäärät, digitavoittavuus &amp; kokonaistavoittavuus</vt:lpstr>
      <vt:lpstr>Sisältö</vt:lpstr>
      <vt:lpstr>PowerPoint Presentation</vt:lpstr>
      <vt:lpstr>Kokonais-tavoittavuus</vt:lpstr>
      <vt:lpstr>PowerPoint Presentation</vt:lpstr>
      <vt:lpstr>Kokonaistavoittavuudeltaan suurimmat aikakausmediat 2023, koko 15+-väestö</vt:lpstr>
      <vt:lpstr>Kokonaistavoittavuudeltaan suurimmat aikakausmediat 2023, naiset</vt:lpstr>
      <vt:lpstr>Kokonaistavoittavuudeltaan suurimmat aikakausmediat 2023, miehet</vt:lpstr>
      <vt:lpstr>Kokonaistavoittavuudeltaan suurimmat aikakausmediat 2023, 15–24-vuotiaat</vt:lpstr>
      <vt:lpstr>Kokonaistavoittavuudeltaan suurimmat aikakausmediat 2023, 25–34-vuotiaat</vt:lpstr>
      <vt:lpstr>Kokonaistavoittavuudeltaan suurimmat aikakausmediat 2023, 35–44-vuotiaat</vt:lpstr>
      <vt:lpstr>Kokonaistavoittavuudeltaan suurimmat aikakausmediat 2023, 45–54-vuotiaat</vt:lpstr>
      <vt:lpstr>Kokonaistavoittavuudeltaan suurimmat aikakausmediat 2023, 55–64-vuotiaat</vt:lpstr>
      <vt:lpstr>Kokonaistavoittavuudeltaan suurimmat aikakausmediat 2023, yli 65-vuotiaat</vt:lpstr>
      <vt:lpstr>Lukijamäärät (printti)</vt:lpstr>
      <vt:lpstr>PowerPoint Presentation</vt:lpstr>
      <vt:lpstr>PowerPoint Presentation</vt:lpstr>
      <vt:lpstr>Lukijamäärältään suurimmat painetut aikakauslehdet 2023, koko 15+-väestö</vt:lpstr>
      <vt:lpstr>Lukijamäärältään suurimmat painetut aikakauslehdet 2023, naiset</vt:lpstr>
      <vt:lpstr>Lukijamäärältään suurimmat painetut aikakauslehdet 2023, miehet</vt:lpstr>
      <vt:lpstr>Lukijamäärältään suurimmat painetut aikakauslehdet 2023, 15–24-vuotiaat</vt:lpstr>
      <vt:lpstr>Lukijamäärältään suurimmat painetut aikakauslehdet 2023, 25–34-vuotiaat</vt:lpstr>
      <vt:lpstr>Lukijamäärältään suurimmat painetut aikakauslehdet 2023, 35–44-vuotiaat</vt:lpstr>
      <vt:lpstr>Lukijamäärältään suurimmat painetut aikakauslehdet 2023, 45–54-vuotiaat</vt:lpstr>
      <vt:lpstr>Lukijamäärältään suurimmat painetut aikakauslehdet 2023, 55–64-vuotiaat</vt:lpstr>
      <vt:lpstr>Lukijamäärältään suurimmat painetut aikakauslehdet 2023, yli 65-vuotiaat</vt:lpstr>
      <vt:lpstr>Digitaalinen viikkotavoittavuus</vt:lpstr>
      <vt:lpstr>PowerPoint Presentation</vt:lpstr>
      <vt:lpstr>Digitaaliselta tavoittavuudeltaan suurimmat aikakausmediat 2023, koko 15+-väestö</vt:lpstr>
      <vt:lpstr>Digitaaliselta tavoittavuudeltaan suurimmat aikakausmediat 2023, naiset</vt:lpstr>
      <vt:lpstr>Digitaaliselta tavoittavuudeltaan suurimmat aikakausmediat 2023, miehet</vt:lpstr>
      <vt:lpstr>Digitaaliselta tavoittavuudeltaan suurimmat aikakausmediat 2023, 15–24-vuotiaat</vt:lpstr>
      <vt:lpstr>Digitaaliselta tavoittavuudeltaan suurimmat aikakausmediat 2023, 25–34-vuotiaat</vt:lpstr>
      <vt:lpstr>Digitaaliselta tavoittavuudeltaan suurimmat aikakausmediat 2023, 35–44-vuotiaat</vt:lpstr>
      <vt:lpstr>Digitaaliselta tavoittavuudeltaan suurimmat aikakausmediat 2023, 45–54-vuotiaat</vt:lpstr>
      <vt:lpstr>Digitaaliselta tavoittavuudeltaan suurimmat aikakausmediat 2023, 55–64-vuotiaat</vt:lpstr>
      <vt:lpstr>Digitaaliselta tavoittavuudeltaan suurimmat aikakausmediat 2023, 65+-vuotiaat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170</cp:revision>
  <dcterms:created xsi:type="dcterms:W3CDTF">2020-11-20T10:03:58Z</dcterms:created>
  <dcterms:modified xsi:type="dcterms:W3CDTF">2023-09-21T16:09:49Z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</Properties>
</file>