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1235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36" r:id="rId24"/>
    <p:sldId id="1214" r:id="rId25"/>
    <p:sldId id="1211" r:id="rId26"/>
    <p:sldId id="1210" r:id="rId27"/>
    <p:sldId id="1212" r:id="rId28"/>
    <p:sldId id="1213" r:id="rId29"/>
    <p:sldId id="1215" r:id="rId30"/>
    <p:sldId id="1217" r:id="rId31"/>
    <p:sldId id="1202" r:id="rId32"/>
    <p:sldId id="1233" r:id="rId33"/>
    <p:sldId id="275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nela Medium" pitchFamily="2" charset="77"/>
      <p:regular r:id="rId41"/>
    </p:embeddedFont>
    <p:embeddedFont>
      <p:font typeface="Clattering" pitchFamily="2" charset="0"/>
      <p:regular r:id="rId42"/>
    </p:embeddedFont>
    <p:embeddedFont>
      <p:font typeface="Neue Haas Unica W1G" panose="020B0604030206020203" pitchFamily="34" charset="0"/>
      <p:regular r:id="rId43"/>
      <p:bold r:id="rId44"/>
      <p:italic r:id="rId45"/>
      <p:boldItalic r:id="rId46"/>
    </p:embeddedFont>
    <p:embeddedFont>
      <p:font typeface="Neue Haas Unica W1G Light" panose="020B0404030206020203" pitchFamily="34" charset="0"/>
      <p:regular r:id="rId47"/>
      <p:italic r:id="rId48"/>
    </p:embeddedFont>
    <p:embeddedFont>
      <p:font typeface="Neue Haas Unica W1G Medium" panose="020B0604030206020203" pitchFamily="34" charset="0"/>
      <p:regular r:id="rId49"/>
      <p:italic r:id="rId50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9532C-CCFC-8549-BAEB-DA00C07B5996}" v="63" dt="2022-10-05T08:14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0" autoAdjust="0"/>
    <p:restoredTop sz="96259"/>
  </p:normalViewPr>
  <p:slideViewPr>
    <p:cSldViewPr snapToGrid="0" snapToObjects="1">
      <p:cViewPr varScale="1">
        <p:scale>
          <a:sx n="123" d="100"/>
          <a:sy n="123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8756001292201"/>
          <c:y val="0.20910698454671905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2 243 989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2560976813316366E-2"/>
                  <c:y val="-0.19016271991501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X (Twitter)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2243989</c:v>
                </c:pt>
                <c:pt idx="1">
                  <c:v>1602973</c:v>
                </c:pt>
                <c:pt idx="2">
                  <c:v>687681</c:v>
                </c:pt>
                <c:pt idx="3">
                  <c:v>187975</c:v>
                </c:pt>
                <c:pt idx="4">
                  <c:v>91778</c:v>
                </c:pt>
                <c:pt idx="5">
                  <c:v>56072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86302</c:v>
                </c:pt>
                <c:pt idx="1">
                  <c:v>86818</c:v>
                </c:pt>
                <c:pt idx="2">
                  <c:v>87307</c:v>
                </c:pt>
                <c:pt idx="3">
                  <c:v>87972</c:v>
                </c:pt>
                <c:pt idx="4">
                  <c:v>88663</c:v>
                </c:pt>
                <c:pt idx="5">
                  <c:v>89317</c:v>
                </c:pt>
                <c:pt idx="6">
                  <c:v>89887</c:v>
                </c:pt>
                <c:pt idx="7">
                  <c:v>90251</c:v>
                </c:pt>
                <c:pt idx="8">
                  <c:v>90687</c:v>
                </c:pt>
                <c:pt idx="9">
                  <c:v>90747</c:v>
                </c:pt>
                <c:pt idx="10">
                  <c:v>91092</c:v>
                </c:pt>
                <c:pt idx="11">
                  <c:v>91407</c:v>
                </c:pt>
                <c:pt idx="12">
                  <c:v>91778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20288</c:v>
                </c:pt>
                <c:pt idx="1">
                  <c:v>21316</c:v>
                </c:pt>
                <c:pt idx="2">
                  <c:v>22445</c:v>
                </c:pt>
                <c:pt idx="3">
                  <c:v>23817</c:v>
                </c:pt>
                <c:pt idx="4">
                  <c:v>25415</c:v>
                </c:pt>
                <c:pt idx="5">
                  <c:v>40231</c:v>
                </c:pt>
                <c:pt idx="6">
                  <c:v>46512</c:v>
                </c:pt>
                <c:pt idx="7">
                  <c:v>47815</c:v>
                </c:pt>
                <c:pt idx="8">
                  <c:v>50076</c:v>
                </c:pt>
                <c:pt idx="9">
                  <c:v>50004</c:v>
                </c:pt>
                <c:pt idx="10">
                  <c:v>50841</c:v>
                </c:pt>
                <c:pt idx="11">
                  <c:v>55399</c:v>
                </c:pt>
                <c:pt idx="12">
                  <c:v>56072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2 243 989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4870468</c:v>
                </c:pt>
                <c:pt idx="1">
                  <c:v>2243989</c:v>
                </c:pt>
                <c:pt idx="2">
                  <c:v>1602973</c:v>
                </c:pt>
                <c:pt idx="3">
                  <c:v>687681</c:v>
                </c:pt>
                <c:pt idx="4">
                  <c:v>187975</c:v>
                </c:pt>
                <c:pt idx="5">
                  <c:v>91778</c:v>
                </c:pt>
                <c:pt idx="6">
                  <c:v>56072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 Medium" panose="020B06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564</c:v>
                </c:pt>
                <c:pt idx="1">
                  <c:v>180</c:v>
                </c:pt>
                <c:pt idx="2">
                  <c:v>140</c:v>
                </c:pt>
                <c:pt idx="3">
                  <c:v>104</c:v>
                </c:pt>
                <c:pt idx="4">
                  <c:v>94</c:v>
                </c:pt>
                <c:pt idx="5">
                  <c:v>30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12 467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Pt>
            <c:idx val="6"/>
            <c:invertIfNegative val="0"/>
            <c:bubble3D val="0"/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X (Twitter)</c:v>
                </c:pt>
                <c:pt idx="4">
                  <c:v>TikTok</c:v>
                </c:pt>
                <c:pt idx="5">
                  <c:v>Pinterest</c:v>
                </c:pt>
                <c:pt idx="6">
                  <c:v>YouTube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23758.38048780488</c:v>
                </c:pt>
                <c:pt idx="1">
                  <c:v>12466.605555555556</c:v>
                </c:pt>
                <c:pt idx="2">
                  <c:v>11449.807142857142</c:v>
                </c:pt>
                <c:pt idx="3">
                  <c:v>6612.3173076923076</c:v>
                </c:pt>
                <c:pt idx="4">
                  <c:v>3504.5</c:v>
                </c:pt>
                <c:pt idx="5">
                  <c:v>3059.2666666666669</c:v>
                </c:pt>
                <c:pt idx="6">
                  <c:v>1999.7340425531916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4735560</c:v>
                </c:pt>
                <c:pt idx="1">
                  <c:v>4772090</c:v>
                </c:pt>
                <c:pt idx="2">
                  <c:v>4791948</c:v>
                </c:pt>
                <c:pt idx="3">
                  <c:v>4801847</c:v>
                </c:pt>
                <c:pt idx="4">
                  <c:v>4817423</c:v>
                </c:pt>
                <c:pt idx="5">
                  <c:v>4843847</c:v>
                </c:pt>
                <c:pt idx="6">
                  <c:v>4855741</c:v>
                </c:pt>
                <c:pt idx="7">
                  <c:v>4873779</c:v>
                </c:pt>
                <c:pt idx="8">
                  <c:v>4890300</c:v>
                </c:pt>
                <c:pt idx="9">
                  <c:v>4859872</c:v>
                </c:pt>
                <c:pt idx="10">
                  <c:v>4858729</c:v>
                </c:pt>
                <c:pt idx="11">
                  <c:v>4868957</c:v>
                </c:pt>
                <c:pt idx="12">
                  <c:v>4870468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2249569</c:v>
                </c:pt>
                <c:pt idx="1">
                  <c:v>2258273</c:v>
                </c:pt>
                <c:pt idx="2">
                  <c:v>2265637</c:v>
                </c:pt>
                <c:pt idx="3">
                  <c:v>2268765</c:v>
                </c:pt>
                <c:pt idx="4">
                  <c:v>2275055</c:v>
                </c:pt>
                <c:pt idx="5">
                  <c:v>2278877</c:v>
                </c:pt>
                <c:pt idx="6">
                  <c:v>2271145</c:v>
                </c:pt>
                <c:pt idx="7">
                  <c:v>2275835</c:v>
                </c:pt>
                <c:pt idx="8">
                  <c:v>2278788</c:v>
                </c:pt>
                <c:pt idx="9">
                  <c:v>2258081</c:v>
                </c:pt>
                <c:pt idx="10">
                  <c:v>2248462</c:v>
                </c:pt>
                <c:pt idx="11">
                  <c:v>2247789</c:v>
                </c:pt>
                <c:pt idx="12">
                  <c:v>2243989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1532642</c:v>
                </c:pt>
                <c:pt idx="1">
                  <c:v>1537142</c:v>
                </c:pt>
                <c:pt idx="2">
                  <c:v>1544813</c:v>
                </c:pt>
                <c:pt idx="3">
                  <c:v>1547859</c:v>
                </c:pt>
                <c:pt idx="4">
                  <c:v>1559510</c:v>
                </c:pt>
                <c:pt idx="5">
                  <c:v>1565502</c:v>
                </c:pt>
                <c:pt idx="6">
                  <c:v>1580146</c:v>
                </c:pt>
                <c:pt idx="7">
                  <c:v>1589740</c:v>
                </c:pt>
                <c:pt idx="8">
                  <c:v>1598686</c:v>
                </c:pt>
                <c:pt idx="9">
                  <c:v>1589754</c:v>
                </c:pt>
                <c:pt idx="10">
                  <c:v>1595541</c:v>
                </c:pt>
                <c:pt idx="11">
                  <c:v>1599122</c:v>
                </c:pt>
                <c:pt idx="12">
                  <c:v>1602973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 (Twitter)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690161</c:v>
                </c:pt>
                <c:pt idx="1">
                  <c:v>693032</c:v>
                </c:pt>
                <c:pt idx="2">
                  <c:v>695567</c:v>
                </c:pt>
                <c:pt idx="3">
                  <c:v>696558</c:v>
                </c:pt>
                <c:pt idx="4">
                  <c:v>691019</c:v>
                </c:pt>
                <c:pt idx="5">
                  <c:v>691384</c:v>
                </c:pt>
                <c:pt idx="6">
                  <c:v>687133</c:v>
                </c:pt>
                <c:pt idx="7">
                  <c:v>688115</c:v>
                </c:pt>
                <c:pt idx="8">
                  <c:v>688666</c:v>
                </c:pt>
                <c:pt idx="9">
                  <c:v>687232</c:v>
                </c:pt>
                <c:pt idx="10">
                  <c:v>687604</c:v>
                </c:pt>
                <c:pt idx="11">
                  <c:v>688223</c:v>
                </c:pt>
                <c:pt idx="12">
                  <c:v>687681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4271520407775115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156598</c:v>
                </c:pt>
                <c:pt idx="1">
                  <c:v>175509</c:v>
                </c:pt>
                <c:pt idx="2">
                  <c:v>176179</c:v>
                </c:pt>
                <c:pt idx="3">
                  <c:v>176876</c:v>
                </c:pt>
                <c:pt idx="4">
                  <c:v>177761</c:v>
                </c:pt>
                <c:pt idx="5">
                  <c:v>178536</c:v>
                </c:pt>
                <c:pt idx="6">
                  <c:v>180918</c:v>
                </c:pt>
                <c:pt idx="7">
                  <c:v>182023</c:v>
                </c:pt>
                <c:pt idx="8">
                  <c:v>183397</c:v>
                </c:pt>
                <c:pt idx="9">
                  <c:v>184054</c:v>
                </c:pt>
                <c:pt idx="10">
                  <c:v>185189</c:v>
                </c:pt>
                <c:pt idx="11">
                  <c:v>187017</c:v>
                </c:pt>
                <c:pt idx="12">
                  <c:v>187975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4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0.40476</cdr:x>
      <cdr:y>0.43032</cdr:y>
    </cdr:from>
    <cdr:to>
      <cdr:x>0.71265</cdr:x>
      <cdr:y>0.70381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3075935" y="1801781"/>
          <a:ext cx="2339781" cy="1145122"/>
          <a:chOff x="2230277" y="1874237"/>
          <a:chExt cx="3103863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30277" y="2438065"/>
            <a:ext cx="3103863" cy="7829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4 870 468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4.8.2023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4.8.2023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Heinäkuu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X:ssä (Twitterissä)</a:t>
            </a:r>
            <a:br>
              <a:rPr lang="fi-FI" sz="3200" dirty="0"/>
            </a:br>
            <a:r>
              <a:rPr lang="fi-FI" sz="3200" dirty="0"/>
              <a:t>7/2022 – 7/2023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971635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X-tilien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7/2022 – 7/2023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75967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7/2022 – 7/2023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22585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7/2022 – 7/2023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80921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72518315"/>
              </p:ext>
            </p:extLst>
          </p:nvPr>
        </p:nvGraphicFramePr>
        <p:xfrm>
          <a:off x="1158466" y="1410789"/>
          <a:ext cx="4785132" cy="45645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244 519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240 366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211 759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193 865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186 209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181 606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176 544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127 479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127 398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124 916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538653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96 384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84 568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78 163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75 310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74 234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72 039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67 863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62 996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3013535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671632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61066375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120 187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70 294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61 134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59 683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57 455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45 748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42 362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83969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40 865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40 115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39 429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35 924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34 262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31 428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31 357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30 848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28 658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20 / 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73549685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188 242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142 304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50 300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18 490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17 946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13 136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18911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7 833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01357572"/>
              </p:ext>
            </p:extLst>
          </p:nvPr>
        </p:nvGraphicFramePr>
        <p:xfrm>
          <a:off x="1208162" y="1410789"/>
          <a:ext cx="4785132" cy="45776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721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59CA4CB6-7BF2-5E49-4114-867E77484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36249"/>
              </p:ext>
            </p:extLst>
          </p:nvPr>
        </p:nvGraphicFramePr>
        <p:xfrm>
          <a:off x="6298100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33 079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755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Heinäkuun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Placeholder 9" descr="A person looking at her phone&#10;&#10;Description automatically generated with medium confidence">
            <a:extLst>
              <a:ext uri="{FF2B5EF4-FFF2-40B4-BE49-F238E27FC236}">
                <a16:creationId xmlns:a16="http://schemas.microsoft.com/office/drawing/2014/main" id="{E41DE972-C831-94A9-F08B-F2AAA6A441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3514"/>
          <a:stretch/>
        </p:blipFill>
        <p:spPr>
          <a:xfrm>
            <a:off x="6553202" y="0"/>
            <a:ext cx="5638798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9698F5-380D-5EB9-2A71-FAF5B246EF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3190009"/>
            <a:ext cx="5257800" cy="2561137"/>
          </a:xfrm>
        </p:spPr>
        <p:txBody>
          <a:bodyPr anchor="ctr">
            <a:noAutofit/>
          </a:bodyPr>
          <a:lstStyle/>
          <a:p>
            <a:pPr fontAlgn="b"/>
            <a:r>
              <a:rPr lang="fi-FI" sz="1400" dirty="0" err="1"/>
              <a:t>Aikakausmedioilla</a:t>
            </a:r>
            <a:r>
              <a:rPr lang="fi-FI" sz="1400" dirty="0"/>
              <a:t> oli yhteensä 4 870 468 seuraajaa.</a:t>
            </a:r>
          </a:p>
          <a:p>
            <a:pPr fontAlgn="b"/>
            <a:r>
              <a:rPr lang="fi-FI" sz="1400" dirty="0"/>
              <a:t>Uusia seuraajia saatiin kuukauden aikana 1 511.</a:t>
            </a:r>
          </a:p>
          <a:p>
            <a:pPr fontAlgn="b"/>
            <a:r>
              <a:rPr lang="fi-FI" sz="1400" dirty="0"/>
              <a:t>Seurantaan on lisätty </a:t>
            </a:r>
            <a:r>
              <a:rPr lang="fi-FI" sz="1400" dirty="0" err="1"/>
              <a:t>Tiktokin</a:t>
            </a:r>
            <a:r>
              <a:rPr lang="fi-FI" sz="1400" dirty="0"/>
              <a:t> suurimmat aikakausmediat.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Eniten yleisöään kasvattivat Kotiliesi (+1 475), </a:t>
            </a:r>
            <a:br>
              <a:rPr lang="fi-FI" sz="1400" dirty="0"/>
            </a:br>
            <a:r>
              <a:rPr lang="fi-FI" sz="1400" dirty="0"/>
              <a:t>Apu (+1 029) ja Meillä kotona (+1 016).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Twitter vaihtoi nimensä </a:t>
            </a:r>
            <a:r>
              <a:rPr lang="fi-FI" sz="1400" dirty="0" err="1"/>
              <a:t>X:säksi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16745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TikTokissa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80817791"/>
              </p:ext>
            </p:extLst>
          </p:nvPr>
        </p:nvGraphicFramePr>
        <p:xfrm>
          <a:off x="3703434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TikTok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16 900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4 076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3 035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8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08552149"/>
              </p:ext>
            </p:extLst>
          </p:nvPr>
        </p:nvGraphicFramePr>
        <p:xfrm>
          <a:off x="1158466" y="1410789"/>
          <a:ext cx="4785132" cy="45833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666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201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137522"/>
              </p:ext>
            </p:extLst>
          </p:nvPr>
        </p:nvGraphicFramePr>
        <p:xfrm>
          <a:off x="6344421" y="1410790"/>
          <a:ext cx="4785132" cy="46505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189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Vapaa-ajan Kalastaja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187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187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Caravan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Ultra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140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82676321"/>
              </p:ext>
            </p:extLst>
          </p:nvPr>
        </p:nvGraphicFramePr>
        <p:xfrm>
          <a:off x="3703434" y="1410788"/>
          <a:ext cx="4785132" cy="35137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6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6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6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6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6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8467"/>
                  </a:ext>
                </a:extLst>
              </a:tr>
              <a:tr h="4316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304479"/>
                  </a:ext>
                </a:extLst>
              </a:tr>
              <a:tr h="4316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Caravan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, Hiihto, Koneviesti, Super, Ultra, Vapaa-ajan Kalastaja</a:t>
                      </a:r>
                    </a:p>
                    <a:p>
                      <a:pPr algn="l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44427395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Vapaa-ajan Kalastaja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10 / heinäkuu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32019062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Käytännön Maamies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05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heinäkuu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&amp;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GTi-Magazine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    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05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heinäkuu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Metsästäjä     Mikrobitti     Mondo     Moottori     Motiivi     Museo     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Sähkömaailma     Taide     TAITO     Talentia     Talomestari     Talotekniikka     Talouselämä     Taloustaito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heinäkuu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-2 100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Alibi: Facebook</a:t>
            </a:r>
          </a:p>
          <a:p>
            <a:pPr marL="0" indent="0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9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heinäkuu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214298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heinäkuu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heinäkuussa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+1 511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-3 800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+3 851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-542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958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+371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+673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778699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heinäkuu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205 aikakausmediaa, joilla oli käytössään yhteensä 564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2,8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106501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heinäkuu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23 758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008777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7/2022 – 7/2023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705866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7/2022 – 7/2023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213927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7/2022 – 7/2023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122195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7" ma:contentTypeDescription="Luo uusi asiakirja." ma:contentTypeScope="" ma:versionID="2dfa4b6e57cf83acc36b82f723cfce21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c5315294ab3a212de62baeb916e77f70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b8458977-e6f2-40e9-9621-96f4298c6bb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D3C93-1689-4E13-8E92-BE6C37148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6083</TotalTime>
  <Words>2121</Words>
  <Application>Microsoft Macintosh PowerPoint</Application>
  <PresentationFormat>Widescreen</PresentationFormat>
  <Paragraphs>705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Clattering</vt:lpstr>
      <vt:lpstr>Calibri</vt:lpstr>
      <vt:lpstr>Neue Haas Unica W1G</vt:lpstr>
      <vt:lpstr>Neue Haas Unica W1G Light</vt:lpstr>
      <vt:lpstr>Neue Haas Unica W1G Medium</vt:lpstr>
      <vt:lpstr>Canela Medium</vt:lpstr>
      <vt:lpstr>Arial</vt:lpstr>
      <vt:lpstr>Office Theme</vt:lpstr>
      <vt:lpstr>Aikakausmediat somessa</vt:lpstr>
      <vt:lpstr>Heinäkuun oleelliset</vt:lpstr>
      <vt:lpstr>Aikakausmedioiden someyleisö / heinäkuu 2023</vt:lpstr>
      <vt:lpstr>Aikakausmedioiden seuraajamäärä / heinäkuu 2023</vt:lpstr>
      <vt:lpstr>Aikakausmedioiden somekanavien määrä / heinäkuu 2023</vt:lpstr>
      <vt:lpstr>Yleisön keskimääräinen koko /  heinäkuu 2023</vt:lpstr>
      <vt:lpstr>Yleisömäärän kehitys kaikissa seuratuissa kanavissa 7/2022 – 7/2023</vt:lpstr>
      <vt:lpstr>Yleisömäärän kehitys Facebookissa 7/2022 – 7/2023</vt:lpstr>
      <vt:lpstr>Yleisömäärän kehitys Instagramissa 7/2022 – 7/2023</vt:lpstr>
      <vt:lpstr>Yleisömäärän kehitys X:ssä (Twitterissä) 7/2022 – 7/2023</vt:lpstr>
      <vt:lpstr>Yleisömäärän kehitys YouTubessa 7/2022 – 7/2023</vt:lpstr>
      <vt:lpstr>Yleisömäärän kehitys Pinterestissä 7/2022 – 7/2023</vt:lpstr>
      <vt:lpstr>Yleisömäärän kehitys Tiktokissa 7/2022 – 7/2023</vt:lpstr>
      <vt:lpstr>Somen suurimmat</vt:lpstr>
      <vt:lpstr>Eniten seuraajia kaikissa kanavissa TOP 20 / heinäkuu 2023</vt:lpstr>
      <vt:lpstr>Eniten seuraajia Facebookissa TOP 20 / heinäkuu 2023</vt:lpstr>
      <vt:lpstr>Eniten seuraajia Instagramissa TOP 20 / heinäkuu 2023</vt:lpstr>
      <vt:lpstr>Eniten seuraajia X:ssä TOP 20 / heinäkuu 2023</vt:lpstr>
      <vt:lpstr>Eniten seuraajia YouTubessa ja Pinterestissä TOP 10 /  heinäkuu 2023</vt:lpstr>
      <vt:lpstr>Eniten seuraajia TikTokissa TOP 10 /  heinäkuu 2023</vt:lpstr>
      <vt:lpstr>Eniten yleisöään  kasvattaneet</vt:lpstr>
      <vt:lpstr>Eniten uusia seuraajia kaikissa kanavissa TOP 20 / heinäkuu 2023</vt:lpstr>
      <vt:lpstr>Eniten uusia seuraajia Facebookissa TOP 10 / heinäkuu 2023</vt:lpstr>
      <vt:lpstr>Eniten uusia seuraajia Instagramissa TOP 10 / heinäkuu 2023</vt:lpstr>
      <vt:lpstr>Eniten uusia seuraajia X:ssä TOP 10 / heinäkuu 2023</vt:lpstr>
      <vt:lpstr>Seuratut mediat</vt:lpstr>
      <vt:lpstr>Seurannassa olleet mediat (205 kpl) / heinäkuu 2023</vt:lpstr>
      <vt:lpstr>Seurannassa olleet mediat (205 kpl) / heinäkuu 2023</vt:lpstr>
      <vt:lpstr>Seurantaan lisätyt ja siitä poistuneet kanavat /  heinäkuu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404</cp:revision>
  <dcterms:created xsi:type="dcterms:W3CDTF">2021-01-05T09:04:45Z</dcterms:created>
  <dcterms:modified xsi:type="dcterms:W3CDTF">2023-08-04T07:55:41Z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