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4" r:id="rId32"/>
    <p:sldId id="1220" r:id="rId33"/>
    <p:sldId id="1218" r:id="rId34"/>
    <p:sldId id="1219" r:id="rId35"/>
    <p:sldId id="1223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Light" panose="020B0404030206020203" pitchFamily="34" charset="0"/>
      <p:regular r:id="rId50"/>
      <p:italic r:id="rId51"/>
    </p:embeddedFont>
    <p:embeddedFont>
      <p:font typeface="Neue Haas Unica W1G Medium" panose="020B0504030206020203" pitchFamily="34" charset="0"/>
      <p:regular r:id="rId52"/>
      <p:italic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0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2 197 430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2197430</c:v>
                </c:pt>
                <c:pt idx="1">
                  <c:v>1370500</c:v>
                </c:pt>
                <c:pt idx="2">
                  <c:v>655511</c:v>
                </c:pt>
                <c:pt idx="3">
                  <c:v>127194</c:v>
                </c:pt>
                <c:pt idx="4">
                  <c:v>80620</c:v>
                </c:pt>
                <c:pt idx="5">
                  <c:v>5264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70062</c:v>
                </c:pt>
                <c:pt idx="1">
                  <c:v>71607</c:v>
                </c:pt>
                <c:pt idx="2">
                  <c:v>73038</c:v>
                </c:pt>
                <c:pt idx="3">
                  <c:v>73779</c:v>
                </c:pt>
                <c:pt idx="4">
                  <c:v>74594</c:v>
                </c:pt>
                <c:pt idx="5">
                  <c:v>75592</c:v>
                </c:pt>
                <c:pt idx="6">
                  <c:v>76524</c:v>
                </c:pt>
                <c:pt idx="7">
                  <c:v>77282</c:v>
                </c:pt>
                <c:pt idx="8">
                  <c:v>78008</c:v>
                </c:pt>
                <c:pt idx="9">
                  <c:v>78632</c:v>
                </c:pt>
                <c:pt idx="10">
                  <c:v>79180</c:v>
                </c:pt>
                <c:pt idx="11">
                  <c:v>79880</c:v>
                </c:pt>
                <c:pt idx="12">
                  <c:v>80620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2 197 430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4436519</c:v>
                </c:pt>
                <c:pt idx="1">
                  <c:v>2197430</c:v>
                </c:pt>
                <c:pt idx="2">
                  <c:v>1370500</c:v>
                </c:pt>
                <c:pt idx="3">
                  <c:v>655511</c:v>
                </c:pt>
                <c:pt idx="4">
                  <c:v>127194</c:v>
                </c:pt>
                <c:pt idx="5">
                  <c:v>80620</c:v>
                </c:pt>
                <c:pt idx="6">
                  <c:v>5264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191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544</c:v>
                </c:pt>
                <c:pt idx="1">
                  <c:v>191</c:v>
                </c:pt>
                <c:pt idx="2">
                  <c:v>131</c:v>
                </c:pt>
                <c:pt idx="3">
                  <c:v>107</c:v>
                </c:pt>
                <c:pt idx="4" formatCode="#,##0">
                  <c:v>76</c:v>
                </c:pt>
                <c:pt idx="5" formatCode="#,##0">
                  <c:v>31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11 505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20926.976415094341</c:v>
                </c:pt>
                <c:pt idx="1">
                  <c:v>11504.869109947644</c:v>
                </c:pt>
                <c:pt idx="2">
                  <c:v>10461.832061068702</c:v>
                </c:pt>
                <c:pt idx="3">
                  <c:v>6126.2710280373831</c:v>
                </c:pt>
                <c:pt idx="4">
                  <c:v>2493</c:v>
                </c:pt>
                <c:pt idx="5">
                  <c:v>1673.6052631578948</c:v>
                </c:pt>
                <c:pt idx="6">
                  <c:v>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4414452</c:v>
                </c:pt>
                <c:pt idx="1">
                  <c:v>4448276</c:v>
                </c:pt>
                <c:pt idx="2">
                  <c:v>4482528</c:v>
                </c:pt>
                <c:pt idx="3">
                  <c:v>4385055</c:v>
                </c:pt>
                <c:pt idx="4">
                  <c:v>4363999</c:v>
                </c:pt>
                <c:pt idx="5">
                  <c:v>4405271</c:v>
                </c:pt>
                <c:pt idx="6">
                  <c:v>4435099</c:v>
                </c:pt>
                <c:pt idx="7">
                  <c:v>4346607</c:v>
                </c:pt>
                <c:pt idx="8">
                  <c:v>4357286</c:v>
                </c:pt>
                <c:pt idx="9">
                  <c:v>4376878</c:v>
                </c:pt>
                <c:pt idx="10">
                  <c:v>4392223</c:v>
                </c:pt>
                <c:pt idx="11">
                  <c:v>4411380</c:v>
                </c:pt>
                <c:pt idx="12">
                  <c:v>4436519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6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2217186</c:v>
                </c:pt>
                <c:pt idx="1">
                  <c:v>2229121</c:v>
                </c:pt>
                <c:pt idx="2">
                  <c:v>2242873</c:v>
                </c:pt>
                <c:pt idx="3">
                  <c:v>2215133</c:v>
                </c:pt>
                <c:pt idx="4">
                  <c:v>2192165</c:v>
                </c:pt>
                <c:pt idx="5">
                  <c:v>2207376</c:v>
                </c:pt>
                <c:pt idx="6">
                  <c:v>2215491</c:v>
                </c:pt>
                <c:pt idx="7">
                  <c:v>2164455</c:v>
                </c:pt>
                <c:pt idx="8">
                  <c:v>2161613</c:v>
                </c:pt>
                <c:pt idx="9">
                  <c:v>2172052</c:v>
                </c:pt>
                <c:pt idx="10">
                  <c:v>2180120</c:v>
                </c:pt>
                <c:pt idx="11">
                  <c:v>2186971</c:v>
                </c:pt>
                <c:pt idx="12">
                  <c:v>2197430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0050361947514132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1268022</c:v>
                </c:pt>
                <c:pt idx="1">
                  <c:v>1283955</c:v>
                </c:pt>
                <c:pt idx="2">
                  <c:v>1300240</c:v>
                </c:pt>
                <c:pt idx="3">
                  <c:v>1301423</c:v>
                </c:pt>
                <c:pt idx="4">
                  <c:v>1304474</c:v>
                </c:pt>
                <c:pt idx="5">
                  <c:v>1324285</c:v>
                </c:pt>
                <c:pt idx="6">
                  <c:v>1341298</c:v>
                </c:pt>
                <c:pt idx="7">
                  <c:v>1325760</c:v>
                </c:pt>
                <c:pt idx="8">
                  <c:v>1336368</c:v>
                </c:pt>
                <c:pt idx="9">
                  <c:v>1342820</c:v>
                </c:pt>
                <c:pt idx="10">
                  <c:v>1349709</c:v>
                </c:pt>
                <c:pt idx="11">
                  <c:v>1358389</c:v>
                </c:pt>
                <c:pt idx="12">
                  <c:v>1370500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4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725977</c:v>
                </c:pt>
                <c:pt idx="1">
                  <c:v>728270</c:v>
                </c:pt>
                <c:pt idx="2">
                  <c:v>729880</c:v>
                </c:pt>
                <c:pt idx="3">
                  <c:v>658259</c:v>
                </c:pt>
                <c:pt idx="4">
                  <c:v>656284</c:v>
                </c:pt>
                <c:pt idx="5">
                  <c:v>659976</c:v>
                </c:pt>
                <c:pt idx="6">
                  <c:v>662019</c:v>
                </c:pt>
                <c:pt idx="7">
                  <c:v>657638</c:v>
                </c:pt>
                <c:pt idx="8">
                  <c:v>653641</c:v>
                </c:pt>
                <c:pt idx="9">
                  <c:v>654693</c:v>
                </c:pt>
                <c:pt idx="10">
                  <c:v>653198</c:v>
                </c:pt>
                <c:pt idx="11">
                  <c:v>655051</c:v>
                </c:pt>
                <c:pt idx="12">
                  <c:v>655511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133205</c:v>
                </c:pt>
                <c:pt idx="1">
                  <c:v>135323</c:v>
                </c:pt>
                <c:pt idx="2">
                  <c:v>136497</c:v>
                </c:pt>
                <c:pt idx="3">
                  <c:v>136461</c:v>
                </c:pt>
                <c:pt idx="4">
                  <c:v>136482</c:v>
                </c:pt>
                <c:pt idx="5">
                  <c:v>138042</c:v>
                </c:pt>
                <c:pt idx="6">
                  <c:v>139767</c:v>
                </c:pt>
                <c:pt idx="7">
                  <c:v>121472</c:v>
                </c:pt>
                <c:pt idx="8">
                  <c:v>122714</c:v>
                </c:pt>
                <c:pt idx="9">
                  <c:v>123724</c:v>
                </c:pt>
                <c:pt idx="10">
                  <c:v>125056</c:v>
                </c:pt>
                <c:pt idx="11">
                  <c:v>126116</c:v>
                </c:pt>
                <c:pt idx="12">
                  <c:v>127194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4 436 519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03/11/2021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03/11/2021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10/2021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aikakausmedia.fi/ajankohtaista/tiedotteet/2021/kmt-suomalainen-lukee-keskimaarin-viitta-eri-aikakauslehtea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kuukauden-aikkarimainos/2021/keskon-kampanja-ei-tarjoile-viestia-valmiiksi-lautasella/" TargetMode="Externa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aikakausmedia.fi/ajankohtaista/artikkelit/2021/runkkarin-kasikirjan-kampanja-onnistui-rikkomaan-tabuja-ja-herattamaan-keskustelua-pienella-budjetilla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aikakauslehtihetki-2021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Lokakuu 2021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</a:t>
            </a:r>
            <a:br>
              <a:rPr lang="fi-FI" sz="3200" dirty="0"/>
            </a:br>
            <a:r>
              <a:rPr lang="fi-FI" sz="3200" dirty="0"/>
              <a:t>10/2020 – 10/2021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14791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10/2020 – 10/2021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47524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10/2020 – 10/2021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46721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49450571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228 930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219 442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210 044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176 719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164 744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158 338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156 979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119 816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116 052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104 113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931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93 256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93 091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83 633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75 281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70 065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69 611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67 301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66 270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54 978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6758406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144 002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96 749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88 411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80 317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66 804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55 542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50 050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201530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40 355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40 218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37 639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37 412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36 382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34 725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31 829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5431030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97 226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71 902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64 359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58 469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54 762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54 291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51 927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44 416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40 510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700912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36 833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33 932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27 707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27 197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26 399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26 076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25 780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25 545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4455655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180 315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132 830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48 146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19 637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18 538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14 360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10 907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10 563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27103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7 302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0092193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4 840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93654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24 373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7 941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6 173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1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pPr fontAlgn="b"/>
            <a:r>
              <a:rPr lang="fi-FI" sz="1700" dirty="0" err="1"/>
              <a:t>Aikakausmedioilla</a:t>
            </a:r>
            <a:r>
              <a:rPr lang="fi-FI" sz="1700" dirty="0"/>
              <a:t> oli lokakuun lopussa </a:t>
            </a:r>
            <a:r>
              <a:rPr lang="en-FI" sz="1800" dirty="0"/>
              <a:t>4 436 519 </a:t>
            </a:r>
            <a:r>
              <a:rPr lang="fi-FI" sz="1700" dirty="0"/>
              <a:t>seuraajaa kaikissa </a:t>
            </a:r>
            <a:r>
              <a:rPr lang="fi-FI" sz="1700" dirty="0" err="1"/>
              <a:t>somekanavissa</a:t>
            </a:r>
            <a:r>
              <a:rPr lang="fi-FI" sz="1700" dirty="0"/>
              <a:t> yhteensä.</a:t>
            </a:r>
          </a:p>
          <a:p>
            <a:pPr fontAlgn="b"/>
            <a:r>
              <a:rPr lang="fi-FI" sz="1700" dirty="0"/>
              <a:t>Uusia seuraajia saatiin lokakuussa 25 139 kappaletta.</a:t>
            </a:r>
          </a:p>
          <a:p>
            <a:pPr lvl="1" fontAlgn="b"/>
            <a:r>
              <a:rPr lang="fi-FI" sz="1500" dirty="0"/>
              <a:t>Facebook +10 459, Instagram +12 111, YouTube +1 078, Pinterest +740 ,Twitter +460 ja </a:t>
            </a:r>
            <a:r>
              <a:rPr lang="fi-FI" sz="1500" dirty="0" err="1"/>
              <a:t>TikTok</a:t>
            </a:r>
            <a:r>
              <a:rPr lang="fi-FI" sz="1500" dirty="0"/>
              <a:t> +291.</a:t>
            </a:r>
          </a:p>
          <a:p>
            <a:pPr lvl="1" fontAlgn="b"/>
            <a:r>
              <a:rPr lang="fi-FI" sz="1600" dirty="0" err="1"/>
              <a:t>TikTokissa</a:t>
            </a:r>
            <a:r>
              <a:rPr lang="fi-FI" sz="1600" dirty="0"/>
              <a:t> seuraajamäärän kasvu tuli lähes kokonaan Kotilieden uudesta yleisöstä.</a:t>
            </a:r>
            <a:endParaRPr lang="fi-FI" sz="1500" dirty="0"/>
          </a:p>
          <a:p>
            <a:pPr fontAlgn="b"/>
            <a:r>
              <a:rPr lang="fi-FI" sz="1700" dirty="0"/>
              <a:t>Eniten uusia seuraajia saivat Kotiliesi</a:t>
            </a:r>
            <a:r>
              <a:rPr lang="en-FI" sz="1700" dirty="0"/>
              <a:t> (+</a:t>
            </a:r>
            <a:r>
              <a:rPr lang="fi-FI" sz="1700" dirty="0"/>
              <a:t>2 076),</a:t>
            </a:r>
            <a:r>
              <a:rPr lang="en-FI" sz="1700" dirty="0"/>
              <a:t> </a:t>
            </a:r>
            <a:r>
              <a:rPr lang="fi-FI" sz="1700" dirty="0"/>
              <a:t>Suomen Kuvalehti</a:t>
            </a:r>
            <a:r>
              <a:rPr lang="en-FI" sz="1700" dirty="0"/>
              <a:t> (+</a:t>
            </a:r>
            <a:r>
              <a:rPr lang="fi-FI" sz="1700" dirty="0"/>
              <a:t>1 816)</a:t>
            </a:r>
            <a:r>
              <a:rPr lang="en-FI" sz="1700" dirty="0"/>
              <a:t> ja </a:t>
            </a:r>
            <a:r>
              <a:rPr lang="fi-FI" sz="1700" dirty="0"/>
              <a:t>Meillä kotona</a:t>
            </a:r>
            <a:r>
              <a:rPr lang="en-FI" sz="1700" dirty="0"/>
              <a:t> (+</a:t>
            </a:r>
            <a:r>
              <a:rPr lang="fi-FI" sz="1700" dirty="0"/>
              <a:t>1 676).</a:t>
            </a:r>
          </a:p>
          <a:p>
            <a:pPr fontAlgn="b"/>
            <a:r>
              <a:rPr lang="fi-FI" sz="1700" dirty="0"/>
              <a:t>Seurantaan lisättiin Lastenkirkko-lehden </a:t>
            </a:r>
            <a:r>
              <a:rPr lang="fi-FI" sz="1700" dirty="0" err="1"/>
              <a:t>Facebook-</a:t>
            </a:r>
            <a:r>
              <a:rPr lang="fi-FI" sz="1700" dirty="0"/>
              <a:t> ja Instagram-tilit ja seurannasta poistui Glorian Twitter-tili.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500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Lokakuun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4158284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2 076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1 816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18296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39573363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29883417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1 454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lokakuu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80620413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12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l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okakuu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12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l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okakuu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Ortodoksiviesti      Osuustoiminta      Palokuntalainen      Parnasso      Pelastustieto      Pelit      Perusta      Pieni on Suurin      Pinni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Senioriterveys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l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okakuu 2021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+</a:t>
            </a:r>
            <a:r>
              <a:rPr lang="fi-FI" sz="1600" i="1" dirty="0">
                <a:latin typeface="Neue Haas Unica W1G" panose="020B0504030206020203" pitchFamily="34" charset="0"/>
              </a:rPr>
              <a:t>3 538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Lastenkirkko: Facebook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Lastenkirkko: Instagram</a:t>
            </a:r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-1 809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Gloria: Twitter</a:t>
            </a: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358662"/>
            <a:ext cx="4799012" cy="2070338"/>
          </a:xfrm>
        </p:spPr>
        <p:txBody>
          <a:bodyPr>
            <a:noAutofit/>
          </a:bodyPr>
          <a:lstStyle/>
          <a:p>
            <a:r>
              <a:rPr lang="fi-FI" sz="3200" dirty="0"/>
              <a:t>KMT: Suomalainen lukee keskimäärin viittä eri aikakauslehteä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3093156"/>
            <a:ext cx="4799012" cy="30818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Tyypillinen aikakauslehtien lukija seuraa useaa eri aikakauslehteä. Suurimmilla aikakauslehdillä on miljoonayleisö.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 tiedotteestamme</a:t>
            </a: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, josta näet myös suurimmat </a:t>
            </a:r>
            <a:r>
              <a:rPr lang="fi-FI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aikakausmediat</a:t>
            </a: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 printissä ja digissä</a:t>
            </a:r>
            <a:endParaRPr lang="fi-FI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51857-B45B-0E4B-868F-88ECBEE90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8" name="Picture Placeholder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427C7A1-4303-5A42-AF40-55836FAE65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4392" b="4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lokakuu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+0,2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3694153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36725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Keskon kampanja ei tarjoile viestiä valmiiksi lautasella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2487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Syyskuun paras </a:t>
            </a:r>
            <a:r>
              <a:rPr lang="fi-FI" sz="1600" dirty="0" err="1"/>
              <a:t>aikkarimainos</a:t>
            </a:r>
            <a:r>
              <a:rPr lang="fi-FI" sz="1600" dirty="0"/>
              <a:t> on tehty niille, jotka ovat kyllästyneet tekstintäyteisiin mainoksiin ja arvostavat nokkelaa ja yksinkertaista toteutusta.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 ja katso kaikki voittajat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8" name="Picture Placeholder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183974-6AF0-B54F-9E0D-74F2DC05A8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245" b="5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556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915314"/>
            <a:ext cx="5076088" cy="1421311"/>
          </a:xfrm>
        </p:spPr>
        <p:txBody>
          <a:bodyPr>
            <a:noAutofit/>
          </a:bodyPr>
          <a:lstStyle/>
          <a:p>
            <a:r>
              <a:rPr lang="fi-FI" sz="3400" dirty="0"/>
              <a:t>Runkkarin käsikirjan kampanja onnistui rikkomaan tabuja ja herättämään keskustelua pienellä budjetilla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3521376"/>
            <a:ext cx="4799012" cy="231949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Kun Essi </a:t>
            </a:r>
            <a:r>
              <a:rPr lang="fi-FI" sz="1600" dirty="0" err="1"/>
              <a:t>Rundgren</a:t>
            </a:r>
            <a:r>
              <a:rPr lang="fi-FI" sz="1600" dirty="0"/>
              <a:t> (oik.) ja Camilla </a:t>
            </a:r>
            <a:r>
              <a:rPr lang="fi-FI" sz="1600" dirty="0" err="1"/>
              <a:t>Gabrielsson</a:t>
            </a:r>
            <a:r>
              <a:rPr lang="fi-FI" sz="1600" dirty="0"/>
              <a:t> suunnittelivat seksuaalisuutta käsittelevän tietokirjan markkinointia, he halusivat kokeilla jotain uutta. Lopputulos oli kampanja, joka kiinnosti kohderyhmää, keräsi kehuja ja nousi </a:t>
            </a:r>
            <a:r>
              <a:rPr lang="fi-FI" sz="1600" dirty="0" err="1"/>
              <a:t>Editkilpailun</a:t>
            </a:r>
            <a:r>
              <a:rPr lang="fi-FI" sz="1600" dirty="0"/>
              <a:t> </a:t>
            </a:r>
            <a:r>
              <a:rPr lang="fi-FI" sz="1600" dirty="0" err="1"/>
              <a:t>shortlistalle</a:t>
            </a:r>
            <a:r>
              <a:rPr lang="fi-FI" sz="1600" dirty="0"/>
              <a:t> vuonna 2020. </a:t>
            </a:r>
            <a:br>
              <a:rPr lang="fi-FI" sz="1600" dirty="0"/>
            </a:br>
            <a:r>
              <a:rPr lang="fi-FI" sz="600" dirty="0"/>
              <a:t> 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0" name="Picture Placeholder 9" descr="A picture containing building, outdoor, ground, person&#10;&#10;Description automatically generated">
            <a:extLst>
              <a:ext uri="{FF2B5EF4-FFF2-40B4-BE49-F238E27FC236}">
                <a16:creationId xmlns:a16="http://schemas.microsoft.com/office/drawing/2014/main" id="{71DF0C02-DE26-304B-8C59-26623F57F5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8918"/>
          <a:stretch/>
        </p:blipFill>
        <p:spPr>
          <a:xfrm>
            <a:off x="0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3542631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3039"/>
            <a:ext cx="4799012" cy="1231900"/>
          </a:xfrm>
        </p:spPr>
        <p:txBody>
          <a:bodyPr>
            <a:noAutofit/>
          </a:bodyPr>
          <a:lstStyle/>
          <a:p>
            <a:r>
              <a:rPr lang="fi-FI" sz="3400" dirty="0">
                <a:solidFill>
                  <a:schemeClr val="tx2"/>
                </a:solidFill>
              </a:rPr>
              <a:t>Aikakauslehtihetki 2021 -tutkimus kertoo mediankäytöstä</a:t>
            </a:r>
          </a:p>
        </p:txBody>
      </p:sp>
      <p:pic>
        <p:nvPicPr>
          <p:cNvPr id="7" name="Picture Placeholder 6" descr="A person sitting at a table with a plate of food and a bowl of oranges&#10;&#10;Description automatically generated with low confidence">
            <a:extLst>
              <a:ext uri="{FF2B5EF4-FFF2-40B4-BE49-F238E27FC236}">
                <a16:creationId xmlns:a16="http://schemas.microsoft.com/office/drawing/2014/main" id="{81B20D26-181D-7E45-9A6A-4D8B59C99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Raportista selviää esimerkiksi mitä tunteita liitetään painettuihin aikakauslehtiin, aikakauslehtien nettisivuihin ja muihin medioihin: sanomalehtiin, sanomalehtien nettisivuihin, televisioon, radioon,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someen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, blogeihin,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Youtubeen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podcasteihin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.</a:t>
            </a:r>
          </a:p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Raportti on saatavilla myös englanniksi.</a:t>
            </a:r>
            <a:br>
              <a:rPr lang="fi-FI" sz="1600" dirty="0"/>
            </a:br>
            <a:r>
              <a:rPr lang="fi-FI" sz="600" dirty="0"/>
              <a:t> 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33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lokakuu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lokakuussa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25 139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+10 459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+12 111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+460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1 078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+740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+291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940904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lokakuu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212 aikakausmediaa, joilla oli käytössään yhteensä 544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934340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lokakuu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20 927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92505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10/2020 – 10/2021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438883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10/2020 – 10/2021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088672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</a:t>
            </a:r>
            <a:br>
              <a:rPr lang="fi-FI" sz="3200" dirty="0"/>
            </a:br>
            <a:r>
              <a:rPr lang="fi-FI" sz="3200" dirty="0"/>
              <a:t>10/2020 – 10/2021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18647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3745</TotalTime>
  <Words>2279</Words>
  <Application>Microsoft Macintosh PowerPoint</Application>
  <PresentationFormat>Widescreen</PresentationFormat>
  <Paragraphs>687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Canela Medium</vt:lpstr>
      <vt:lpstr>Calibri</vt:lpstr>
      <vt:lpstr>Neue Haas Unica W1G Light</vt:lpstr>
      <vt:lpstr>Arial</vt:lpstr>
      <vt:lpstr>Neue Haas Unica W1G Medium</vt:lpstr>
      <vt:lpstr>Clattering</vt:lpstr>
      <vt:lpstr>Neue Haas Unica W1G</vt:lpstr>
      <vt:lpstr>Office Theme</vt:lpstr>
      <vt:lpstr>Aikakausmediat somessa</vt:lpstr>
      <vt:lpstr>Lokakuun oleelliset</vt:lpstr>
      <vt:lpstr>Aikakausmedioiden someyleisö / lokakuu 2021</vt:lpstr>
      <vt:lpstr>Aikakausmedioiden seuraajamäärä / lokakuu 2021</vt:lpstr>
      <vt:lpstr>Aikakausmedioiden somekanavien määrä / lokakuu 2021</vt:lpstr>
      <vt:lpstr>Yleisön keskimääräinen koko /  lokakuu 2021</vt:lpstr>
      <vt:lpstr>Yleisömäärän kehitys kaikissa seuratuissa kanavissa 10/2020 – 10/2021</vt:lpstr>
      <vt:lpstr>Yleisömäärän kehitys Facebookissa 10/2020 – 10/2021</vt:lpstr>
      <vt:lpstr>Yleisömäärien kehitys Instagramissa 10/2020 – 10/2021</vt:lpstr>
      <vt:lpstr>Yleisömäärien kehitys Twitterissä 10/2020 – 10/2021</vt:lpstr>
      <vt:lpstr>Yleisömäärän kehitys YouTubessa 10/2020 – 10/2021</vt:lpstr>
      <vt:lpstr>Yleisömäärän kehitys Pinterestissä 10/2020 – 10/2021</vt:lpstr>
      <vt:lpstr>Somen suurimmat</vt:lpstr>
      <vt:lpstr>Eniten seuraajia kaikissa kanavissa TOP 20 / lokakuu 2021</vt:lpstr>
      <vt:lpstr>Eniten seuraajia Facebookissa TOP 20 / lokakuu 2021</vt:lpstr>
      <vt:lpstr>Eniten seuraajia Instagramissa TOP 20 / lokakuu 2021</vt:lpstr>
      <vt:lpstr>Eniten seuraajia Twitterissä TOP 20 / lokakuu 2021</vt:lpstr>
      <vt:lpstr>Eniten seuraajia YouTubessa ja Pinterestissä TOP 10 /  lokakuu 2021</vt:lpstr>
      <vt:lpstr>Eniten yleisöään  kasvattaneet</vt:lpstr>
      <vt:lpstr>Eniten uusia seuraajia kaikissa kanavissa TOP 20 / lokakuu 2021</vt:lpstr>
      <vt:lpstr>Eniten uusia seuraajia Facebookissa TOP 10 / lokakuu 2021</vt:lpstr>
      <vt:lpstr>Eniten uusia seuraajia Instagramissa TOP 10 / lokakuu 2021</vt:lpstr>
      <vt:lpstr>Eniten uusia seuraajia Twitterissä TOP 10 / lokakuu 2021</vt:lpstr>
      <vt:lpstr>Seuratut mediat</vt:lpstr>
      <vt:lpstr>Seurannassa olleet mediat (212 kpl) / lokakuu 2021</vt:lpstr>
      <vt:lpstr>Seurannassa olleet mediat (212 kpl) / lokakuu 2021</vt:lpstr>
      <vt:lpstr>Seurantaan lisätyt ja siitä poistuneet kanavat /  lokakuu 2021</vt:lpstr>
      <vt:lpstr>Ajankohtaista  aikakausmedioista</vt:lpstr>
      <vt:lpstr>KMT: Suomalainen lukee keskimäärin viittä eri aikakauslehteä</vt:lpstr>
      <vt:lpstr>Keskon kampanja ei tarjoile viestiä valmiiksi lautasella</vt:lpstr>
      <vt:lpstr>Runkkarin käsikirjan kampanja onnistui rikkomaan tabuja ja herättämään keskustelua pienellä budjetilla</vt:lpstr>
      <vt:lpstr>Aikakauslehtihetki 2021 -tutkimus kertoo mediankäytöstä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161</cp:revision>
  <dcterms:created xsi:type="dcterms:W3CDTF">2021-01-05T09:04:45Z</dcterms:created>
  <dcterms:modified xsi:type="dcterms:W3CDTF">2021-11-03T12:52:48Z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