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830" r:id="rId4"/>
  </p:sldMasterIdLst>
  <p:notesMasterIdLst>
    <p:notesMasterId r:id="rId49"/>
  </p:notesMasterIdLst>
  <p:handoutMasterIdLst>
    <p:handoutMasterId r:id="rId50"/>
  </p:handoutMasterIdLst>
  <p:sldIdLst>
    <p:sldId id="256" r:id="rId5"/>
    <p:sldId id="326" r:id="rId6"/>
    <p:sldId id="328" r:id="rId7"/>
    <p:sldId id="329" r:id="rId8"/>
    <p:sldId id="1346" r:id="rId9"/>
    <p:sldId id="1347" r:id="rId10"/>
    <p:sldId id="1348" r:id="rId11"/>
    <p:sldId id="1350" r:id="rId12"/>
    <p:sldId id="293" r:id="rId13"/>
    <p:sldId id="294" r:id="rId14"/>
    <p:sldId id="291" r:id="rId15"/>
    <p:sldId id="301" r:id="rId16"/>
    <p:sldId id="295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274" r:id="rId25"/>
    <p:sldId id="270" r:id="rId26"/>
    <p:sldId id="287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296" r:id="rId36"/>
    <p:sldId id="297" r:id="rId37"/>
    <p:sldId id="298" r:id="rId38"/>
    <p:sldId id="317" r:id="rId39"/>
    <p:sldId id="318" r:id="rId40"/>
    <p:sldId id="319" r:id="rId41"/>
    <p:sldId id="320" r:id="rId42"/>
    <p:sldId id="321" r:id="rId43"/>
    <p:sldId id="322" r:id="rId44"/>
    <p:sldId id="323" r:id="rId45"/>
    <p:sldId id="324" r:id="rId46"/>
    <p:sldId id="299" r:id="rId47"/>
    <p:sldId id="300" r:id="rId48"/>
  </p:sldIdLst>
  <p:sldSz cx="12192000" cy="6858000"/>
  <p:notesSz cx="6858000" cy="9144000"/>
  <p:embeddedFontLst>
    <p:embeddedFont>
      <p:font typeface="Canela Medium" pitchFamily="2" charset="77"/>
      <p:regular r:id="rId51"/>
    </p:embeddedFont>
    <p:embeddedFont>
      <p:font typeface="Clattering" pitchFamily="2" charset="0"/>
      <p:regular r:id="rId52"/>
    </p:embeddedFont>
    <p:embeddedFont>
      <p:font typeface="Neue Haas Unica Pro" panose="020B0504030206020203" pitchFamily="34" charset="77"/>
      <p:regular r:id="rId53"/>
      <p:bold r:id="rId54"/>
      <p:italic r:id="rId55"/>
      <p:boldItalic r:id="rId56"/>
    </p:embeddedFont>
    <p:embeddedFont>
      <p:font typeface="Neue Haas Unica W1G" panose="020B0404030206020203" pitchFamily="34" charset="0"/>
      <p:regular r:id="rId57"/>
      <p:bold r:id="rId58"/>
      <p:italic r:id="rId59"/>
      <p:boldItalic r:id="rId60"/>
    </p:embeddedFont>
    <p:embeddedFont>
      <p:font typeface="Neue Haas Unica W1G Light" panose="020B0404030206020203" pitchFamily="34" charset="0"/>
      <p:regular r:id="rId61"/>
      <p:italic r:id="rId62"/>
    </p:embeddedFont>
  </p:embeddedFontLst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511BD54-FE72-C6E0-081B-528AAB314813}" name="Emma Syyrakki" initials="ES" userId="S::emma.syyrakki@mediaauditfinland.fi::b398ee66-8700-4a53-9c06-400edc3db7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FFF8"/>
    <a:srgbClr val="002649"/>
    <a:srgbClr val="FF6464"/>
    <a:srgbClr val="F4CF67"/>
    <a:srgbClr val="F5F4F7"/>
    <a:srgbClr val="8DE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DF2F0A-9228-F54B-80ED-C8A98FC47144}" v="45" dt="2024-10-10T09:04:05.5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79" autoAdjust="0"/>
    <p:restoredTop sz="89184" autoAdjust="0"/>
  </p:normalViewPr>
  <p:slideViewPr>
    <p:cSldViewPr snapToGrid="0" snapToObjects="1">
      <p:cViewPr varScale="1">
        <p:scale>
          <a:sx n="90" d="100"/>
          <a:sy n="90" d="100"/>
        </p:scale>
        <p:origin x="216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presProps" Target="presProps.xml"/><Relationship Id="rId68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66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font" Target="fonts/font11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font" Target="fonts/font6.fntdata"/><Relationship Id="rId64" Type="http://schemas.openxmlformats.org/officeDocument/2006/relationships/viewProps" Target="viewProps.xml"/><Relationship Id="rId69" Type="http://schemas.microsoft.com/office/2018/10/relationships/authors" Target="authors.xml"/><Relationship Id="rId8" Type="http://schemas.openxmlformats.org/officeDocument/2006/relationships/slide" Target="slides/slide4.xml"/><Relationship Id="rId51" Type="http://schemas.openxmlformats.org/officeDocument/2006/relationships/font" Target="fonts/font1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9.fntdata"/><Relationship Id="rId67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4.fntdata"/><Relationship Id="rId62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7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2.fntdata"/><Relationship Id="rId60" Type="http://schemas.openxmlformats.org/officeDocument/2006/relationships/font" Target="fonts/font10.fntdata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handoutMaster" Target="handoutMasters/handoutMaster1.xml"/><Relationship Id="rId55" Type="http://schemas.openxmlformats.org/officeDocument/2006/relationships/font" Target="fonts/font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uti Itävuo" userId="e85fcc03-adc2-4393-9211-8bd3aed247b4" providerId="ADAL" clId="{45DF2F0A-9228-F54B-80ED-C8A98FC47144}"/>
    <pc:docChg chg="custSel modSld">
      <pc:chgData name="Outi Itävuo" userId="e85fcc03-adc2-4393-9211-8bd3aed247b4" providerId="ADAL" clId="{45DF2F0A-9228-F54B-80ED-C8A98FC47144}" dt="2024-10-10T09:04:05.549" v="388"/>
      <pc:docMkLst>
        <pc:docMk/>
      </pc:docMkLst>
      <pc:sldChg chg="modSp mod">
        <pc:chgData name="Outi Itävuo" userId="e85fcc03-adc2-4393-9211-8bd3aed247b4" providerId="ADAL" clId="{45DF2F0A-9228-F54B-80ED-C8A98FC47144}" dt="2024-10-10T09:00:16.661" v="318" actId="20577"/>
        <pc:sldMkLst>
          <pc:docMk/>
          <pc:sldMk cId="1730046871" sldId="270"/>
        </pc:sldMkLst>
        <pc:spChg chg="mod">
          <ac:chgData name="Outi Itävuo" userId="e85fcc03-adc2-4393-9211-8bd3aed247b4" providerId="ADAL" clId="{45DF2F0A-9228-F54B-80ED-C8A98FC47144}" dt="2024-10-10T09:00:16.661" v="318" actId="20577"/>
          <ac:spMkLst>
            <pc:docMk/>
            <pc:sldMk cId="1730046871" sldId="270"/>
            <ac:spMk id="4" creationId="{A7584257-E253-CA49-84EF-3C8D5B08449E}"/>
          </ac:spMkLst>
        </pc:spChg>
      </pc:sldChg>
      <pc:sldChg chg="modSp">
        <pc:chgData name="Outi Itävuo" userId="e85fcc03-adc2-4393-9211-8bd3aed247b4" providerId="ADAL" clId="{45DF2F0A-9228-F54B-80ED-C8A98FC47144}" dt="2024-10-10T09:04:05.549" v="388"/>
        <pc:sldMkLst>
          <pc:docMk/>
          <pc:sldMk cId="4125696777" sldId="287"/>
        </pc:sldMkLst>
        <pc:graphicFrameChg chg="mod">
          <ac:chgData name="Outi Itävuo" userId="e85fcc03-adc2-4393-9211-8bd3aed247b4" providerId="ADAL" clId="{45DF2F0A-9228-F54B-80ED-C8A98FC47144}" dt="2024-10-10T09:04:05.549" v="388"/>
          <ac:graphicFrameMkLst>
            <pc:docMk/>
            <pc:sldMk cId="4125696777" sldId="287"/>
            <ac:graphicFrameMk id="4" creationId="{AE48F555-CEAA-9E48-BCCF-C0A968FDDA58}"/>
          </ac:graphicFrameMkLst>
        </pc:graphicFrameChg>
      </pc:sldChg>
      <pc:sldChg chg="modSp mod">
        <pc:chgData name="Outi Itävuo" userId="e85fcc03-adc2-4393-9211-8bd3aed247b4" providerId="ADAL" clId="{45DF2F0A-9228-F54B-80ED-C8A98FC47144}" dt="2024-10-10T08:54:20.013" v="305" actId="20577"/>
        <pc:sldMkLst>
          <pc:docMk/>
          <pc:sldMk cId="363525037" sldId="291"/>
        </pc:sldMkLst>
        <pc:spChg chg="mod">
          <ac:chgData name="Outi Itävuo" userId="e85fcc03-adc2-4393-9211-8bd3aed247b4" providerId="ADAL" clId="{45DF2F0A-9228-F54B-80ED-C8A98FC47144}" dt="2024-10-10T08:54:20.013" v="305" actId="20577"/>
          <ac:spMkLst>
            <pc:docMk/>
            <pc:sldMk cId="363525037" sldId="291"/>
            <ac:spMk id="4" creationId="{A7584257-E253-CA49-84EF-3C8D5B08449E}"/>
          </ac:spMkLst>
        </pc:spChg>
      </pc:sldChg>
      <pc:sldChg chg="modSp mod">
        <pc:chgData name="Outi Itävuo" userId="e85fcc03-adc2-4393-9211-8bd3aed247b4" providerId="ADAL" clId="{45DF2F0A-9228-F54B-80ED-C8A98FC47144}" dt="2024-10-10T08:54:55.815" v="306" actId="255"/>
        <pc:sldMkLst>
          <pc:docMk/>
          <pc:sldMk cId="172319949" sldId="294"/>
        </pc:sldMkLst>
        <pc:spChg chg="mod">
          <ac:chgData name="Outi Itävuo" userId="e85fcc03-adc2-4393-9211-8bd3aed247b4" providerId="ADAL" clId="{45DF2F0A-9228-F54B-80ED-C8A98FC47144}" dt="2024-10-10T08:54:55.815" v="306" actId="255"/>
          <ac:spMkLst>
            <pc:docMk/>
            <pc:sldMk cId="172319949" sldId="294"/>
            <ac:spMk id="4" creationId="{A7584257-E253-CA49-84EF-3C8D5B08449E}"/>
          </ac:spMkLst>
        </pc:spChg>
      </pc:sldChg>
      <pc:sldChg chg="modSp mod">
        <pc:chgData name="Outi Itävuo" userId="e85fcc03-adc2-4393-9211-8bd3aed247b4" providerId="ADAL" clId="{45DF2F0A-9228-F54B-80ED-C8A98FC47144}" dt="2024-10-10T09:02:04.619" v="362" actId="20577"/>
        <pc:sldMkLst>
          <pc:docMk/>
          <pc:sldMk cId="3921335583" sldId="297"/>
        </pc:sldMkLst>
        <pc:spChg chg="mod">
          <ac:chgData name="Outi Itävuo" userId="e85fcc03-adc2-4393-9211-8bd3aed247b4" providerId="ADAL" clId="{45DF2F0A-9228-F54B-80ED-C8A98FC47144}" dt="2024-10-10T09:02:04.619" v="362" actId="20577"/>
          <ac:spMkLst>
            <pc:docMk/>
            <pc:sldMk cId="3921335583" sldId="297"/>
            <ac:spMk id="4" creationId="{A7584257-E253-CA49-84EF-3C8D5B08449E}"/>
          </ac:spMkLst>
        </pc:spChg>
      </pc:sldChg>
      <pc:sldChg chg="modSp">
        <pc:chgData name="Outi Itävuo" userId="e85fcc03-adc2-4393-9211-8bd3aed247b4" providerId="ADAL" clId="{45DF2F0A-9228-F54B-80ED-C8A98FC47144}" dt="2024-10-10T09:02:38.758" v="363"/>
        <pc:sldMkLst>
          <pc:docMk/>
          <pc:sldMk cId="3865617206" sldId="298"/>
        </pc:sldMkLst>
        <pc:graphicFrameChg chg="mod">
          <ac:chgData name="Outi Itävuo" userId="e85fcc03-adc2-4393-9211-8bd3aed247b4" providerId="ADAL" clId="{45DF2F0A-9228-F54B-80ED-C8A98FC47144}" dt="2024-10-10T09:02:38.758" v="363"/>
          <ac:graphicFrameMkLst>
            <pc:docMk/>
            <pc:sldMk cId="3865617206" sldId="298"/>
            <ac:graphicFrameMk id="4" creationId="{AE48F555-CEAA-9E48-BCCF-C0A968FDDA58}"/>
          </ac:graphicFrameMkLst>
        </pc:graphicFrameChg>
      </pc:sldChg>
      <pc:sldChg chg="modSp mod">
        <pc:chgData name="Outi Itävuo" userId="e85fcc03-adc2-4393-9211-8bd3aed247b4" providerId="ADAL" clId="{45DF2F0A-9228-F54B-80ED-C8A98FC47144}" dt="2024-10-10T09:03:10.367" v="387" actId="20577"/>
        <pc:sldMkLst>
          <pc:docMk/>
          <pc:sldMk cId="766949055" sldId="299"/>
        </pc:sldMkLst>
        <pc:spChg chg="mod">
          <ac:chgData name="Outi Itävuo" userId="e85fcc03-adc2-4393-9211-8bd3aed247b4" providerId="ADAL" clId="{45DF2F0A-9228-F54B-80ED-C8A98FC47144}" dt="2024-10-10T09:03:10.367" v="387" actId="20577"/>
          <ac:spMkLst>
            <pc:docMk/>
            <pc:sldMk cId="766949055" sldId="299"/>
            <ac:spMk id="15" creationId="{8BDEE15D-E4B0-A04D-837F-BB8184875420}"/>
          </ac:spMkLst>
        </pc:spChg>
      </pc:sldChg>
      <pc:sldChg chg="modSp">
        <pc:chgData name="Outi Itävuo" userId="e85fcc03-adc2-4393-9211-8bd3aed247b4" providerId="ADAL" clId="{45DF2F0A-9228-F54B-80ED-C8A98FC47144}" dt="2024-10-10T09:02:38.758" v="363"/>
        <pc:sldMkLst>
          <pc:docMk/>
          <pc:sldMk cId="1102061781" sldId="301"/>
        </pc:sldMkLst>
        <pc:graphicFrameChg chg="mod">
          <ac:chgData name="Outi Itävuo" userId="e85fcc03-adc2-4393-9211-8bd3aed247b4" providerId="ADAL" clId="{45DF2F0A-9228-F54B-80ED-C8A98FC47144}" dt="2024-10-10T09:02:38.758" v="363"/>
          <ac:graphicFrameMkLst>
            <pc:docMk/>
            <pc:sldMk cId="1102061781" sldId="301"/>
            <ac:graphicFrameMk id="4" creationId="{AE48F555-CEAA-9E48-BCCF-C0A968FDDA58}"/>
          </ac:graphicFrameMkLst>
        </pc:graphicFrameChg>
      </pc:sldChg>
      <pc:sldChg chg="modSp">
        <pc:chgData name="Outi Itävuo" userId="e85fcc03-adc2-4393-9211-8bd3aed247b4" providerId="ADAL" clId="{45DF2F0A-9228-F54B-80ED-C8A98FC47144}" dt="2024-10-10T09:04:05.549" v="388"/>
        <pc:sldMkLst>
          <pc:docMk/>
          <pc:sldMk cId="1003820469" sldId="302"/>
        </pc:sldMkLst>
        <pc:graphicFrameChg chg="mod">
          <ac:chgData name="Outi Itävuo" userId="e85fcc03-adc2-4393-9211-8bd3aed247b4" providerId="ADAL" clId="{45DF2F0A-9228-F54B-80ED-C8A98FC47144}" dt="2024-10-10T09:04:05.549" v="388"/>
          <ac:graphicFrameMkLst>
            <pc:docMk/>
            <pc:sldMk cId="1003820469" sldId="302"/>
            <ac:graphicFrameMk id="4" creationId="{AE48F555-CEAA-9E48-BCCF-C0A968FDDA58}"/>
          </ac:graphicFrameMkLst>
        </pc:graphicFrameChg>
      </pc:sldChg>
      <pc:sldChg chg="modSp">
        <pc:chgData name="Outi Itävuo" userId="e85fcc03-adc2-4393-9211-8bd3aed247b4" providerId="ADAL" clId="{45DF2F0A-9228-F54B-80ED-C8A98FC47144}" dt="2024-10-10T09:02:38.758" v="363"/>
        <pc:sldMkLst>
          <pc:docMk/>
          <pc:sldMk cId="2135233281" sldId="303"/>
        </pc:sldMkLst>
        <pc:graphicFrameChg chg="mod">
          <ac:chgData name="Outi Itävuo" userId="e85fcc03-adc2-4393-9211-8bd3aed247b4" providerId="ADAL" clId="{45DF2F0A-9228-F54B-80ED-C8A98FC47144}" dt="2024-10-10T09:02:38.758" v="363"/>
          <ac:graphicFrameMkLst>
            <pc:docMk/>
            <pc:sldMk cId="2135233281" sldId="303"/>
            <ac:graphicFrameMk id="4" creationId="{AE48F555-CEAA-9E48-BCCF-C0A968FDDA58}"/>
          </ac:graphicFrameMkLst>
        </pc:graphicFrameChg>
      </pc:sldChg>
      <pc:sldChg chg="modSp">
        <pc:chgData name="Outi Itävuo" userId="e85fcc03-adc2-4393-9211-8bd3aed247b4" providerId="ADAL" clId="{45DF2F0A-9228-F54B-80ED-C8A98FC47144}" dt="2024-10-10T09:02:38.758" v="363"/>
        <pc:sldMkLst>
          <pc:docMk/>
          <pc:sldMk cId="4224203729" sldId="304"/>
        </pc:sldMkLst>
        <pc:graphicFrameChg chg="mod">
          <ac:chgData name="Outi Itävuo" userId="e85fcc03-adc2-4393-9211-8bd3aed247b4" providerId="ADAL" clId="{45DF2F0A-9228-F54B-80ED-C8A98FC47144}" dt="2024-10-10T09:02:38.758" v="363"/>
          <ac:graphicFrameMkLst>
            <pc:docMk/>
            <pc:sldMk cId="4224203729" sldId="304"/>
            <ac:graphicFrameMk id="4" creationId="{AE48F555-CEAA-9E48-BCCF-C0A968FDDA58}"/>
          </ac:graphicFrameMkLst>
        </pc:graphicFrameChg>
      </pc:sldChg>
      <pc:sldChg chg="modSp">
        <pc:chgData name="Outi Itävuo" userId="e85fcc03-adc2-4393-9211-8bd3aed247b4" providerId="ADAL" clId="{45DF2F0A-9228-F54B-80ED-C8A98FC47144}" dt="2024-10-10T09:02:38.758" v="363"/>
        <pc:sldMkLst>
          <pc:docMk/>
          <pc:sldMk cId="3454545847" sldId="305"/>
        </pc:sldMkLst>
        <pc:graphicFrameChg chg="mod">
          <ac:chgData name="Outi Itävuo" userId="e85fcc03-adc2-4393-9211-8bd3aed247b4" providerId="ADAL" clId="{45DF2F0A-9228-F54B-80ED-C8A98FC47144}" dt="2024-10-10T09:02:38.758" v="363"/>
          <ac:graphicFrameMkLst>
            <pc:docMk/>
            <pc:sldMk cId="3454545847" sldId="305"/>
            <ac:graphicFrameMk id="4" creationId="{AE48F555-CEAA-9E48-BCCF-C0A968FDDA58}"/>
          </ac:graphicFrameMkLst>
        </pc:graphicFrameChg>
      </pc:sldChg>
      <pc:sldChg chg="modSp">
        <pc:chgData name="Outi Itävuo" userId="e85fcc03-adc2-4393-9211-8bd3aed247b4" providerId="ADAL" clId="{45DF2F0A-9228-F54B-80ED-C8A98FC47144}" dt="2024-10-10T09:02:38.758" v="363"/>
        <pc:sldMkLst>
          <pc:docMk/>
          <pc:sldMk cId="1788353798" sldId="306"/>
        </pc:sldMkLst>
        <pc:graphicFrameChg chg="mod">
          <ac:chgData name="Outi Itävuo" userId="e85fcc03-adc2-4393-9211-8bd3aed247b4" providerId="ADAL" clId="{45DF2F0A-9228-F54B-80ED-C8A98FC47144}" dt="2024-10-10T09:02:38.758" v="363"/>
          <ac:graphicFrameMkLst>
            <pc:docMk/>
            <pc:sldMk cId="1788353798" sldId="306"/>
            <ac:graphicFrameMk id="4" creationId="{AE48F555-CEAA-9E48-BCCF-C0A968FDDA58}"/>
          </ac:graphicFrameMkLst>
        </pc:graphicFrameChg>
      </pc:sldChg>
      <pc:sldChg chg="modSp">
        <pc:chgData name="Outi Itävuo" userId="e85fcc03-adc2-4393-9211-8bd3aed247b4" providerId="ADAL" clId="{45DF2F0A-9228-F54B-80ED-C8A98FC47144}" dt="2024-10-10T09:04:05.549" v="388"/>
        <pc:sldMkLst>
          <pc:docMk/>
          <pc:sldMk cId="2574311737" sldId="307"/>
        </pc:sldMkLst>
        <pc:graphicFrameChg chg="mod">
          <ac:chgData name="Outi Itävuo" userId="e85fcc03-adc2-4393-9211-8bd3aed247b4" providerId="ADAL" clId="{45DF2F0A-9228-F54B-80ED-C8A98FC47144}" dt="2024-10-10T09:04:05.549" v="388"/>
          <ac:graphicFrameMkLst>
            <pc:docMk/>
            <pc:sldMk cId="2574311737" sldId="307"/>
            <ac:graphicFrameMk id="4" creationId="{AE48F555-CEAA-9E48-BCCF-C0A968FDDA58}"/>
          </ac:graphicFrameMkLst>
        </pc:graphicFrameChg>
      </pc:sldChg>
      <pc:sldChg chg="modSp">
        <pc:chgData name="Outi Itävuo" userId="e85fcc03-adc2-4393-9211-8bd3aed247b4" providerId="ADAL" clId="{45DF2F0A-9228-F54B-80ED-C8A98FC47144}" dt="2024-10-10T09:04:05.549" v="388"/>
        <pc:sldMkLst>
          <pc:docMk/>
          <pc:sldMk cId="2943472571" sldId="308"/>
        </pc:sldMkLst>
        <pc:graphicFrameChg chg="mod">
          <ac:chgData name="Outi Itävuo" userId="e85fcc03-adc2-4393-9211-8bd3aed247b4" providerId="ADAL" clId="{45DF2F0A-9228-F54B-80ED-C8A98FC47144}" dt="2024-10-10T09:04:05.549" v="388"/>
          <ac:graphicFrameMkLst>
            <pc:docMk/>
            <pc:sldMk cId="2943472571" sldId="308"/>
            <ac:graphicFrameMk id="4" creationId="{AE48F555-CEAA-9E48-BCCF-C0A968FDDA58}"/>
          </ac:graphicFrameMkLst>
        </pc:graphicFrameChg>
      </pc:sldChg>
      <pc:sldChg chg="modSp">
        <pc:chgData name="Outi Itävuo" userId="e85fcc03-adc2-4393-9211-8bd3aed247b4" providerId="ADAL" clId="{45DF2F0A-9228-F54B-80ED-C8A98FC47144}" dt="2024-10-10T09:04:05.549" v="388"/>
        <pc:sldMkLst>
          <pc:docMk/>
          <pc:sldMk cId="3081019277" sldId="309"/>
        </pc:sldMkLst>
        <pc:graphicFrameChg chg="mod">
          <ac:chgData name="Outi Itävuo" userId="e85fcc03-adc2-4393-9211-8bd3aed247b4" providerId="ADAL" clId="{45DF2F0A-9228-F54B-80ED-C8A98FC47144}" dt="2024-10-10T09:04:05.549" v="388"/>
          <ac:graphicFrameMkLst>
            <pc:docMk/>
            <pc:sldMk cId="3081019277" sldId="309"/>
            <ac:graphicFrameMk id="4" creationId="{AE48F555-CEAA-9E48-BCCF-C0A968FDDA58}"/>
          </ac:graphicFrameMkLst>
        </pc:graphicFrameChg>
      </pc:sldChg>
      <pc:sldChg chg="modSp">
        <pc:chgData name="Outi Itävuo" userId="e85fcc03-adc2-4393-9211-8bd3aed247b4" providerId="ADAL" clId="{45DF2F0A-9228-F54B-80ED-C8A98FC47144}" dt="2024-10-10T09:04:05.549" v="388"/>
        <pc:sldMkLst>
          <pc:docMk/>
          <pc:sldMk cId="3057831981" sldId="310"/>
        </pc:sldMkLst>
        <pc:graphicFrameChg chg="mod">
          <ac:chgData name="Outi Itävuo" userId="e85fcc03-adc2-4393-9211-8bd3aed247b4" providerId="ADAL" clId="{45DF2F0A-9228-F54B-80ED-C8A98FC47144}" dt="2024-10-10T09:04:05.549" v="388"/>
          <ac:graphicFrameMkLst>
            <pc:docMk/>
            <pc:sldMk cId="3057831981" sldId="310"/>
            <ac:graphicFrameMk id="4" creationId="{AE48F555-CEAA-9E48-BCCF-C0A968FDDA58}"/>
          </ac:graphicFrameMkLst>
        </pc:graphicFrameChg>
      </pc:sldChg>
      <pc:sldChg chg="modSp">
        <pc:chgData name="Outi Itävuo" userId="e85fcc03-adc2-4393-9211-8bd3aed247b4" providerId="ADAL" clId="{45DF2F0A-9228-F54B-80ED-C8A98FC47144}" dt="2024-10-10T09:04:05.549" v="388"/>
        <pc:sldMkLst>
          <pc:docMk/>
          <pc:sldMk cId="633895873" sldId="312"/>
        </pc:sldMkLst>
        <pc:graphicFrameChg chg="mod">
          <ac:chgData name="Outi Itävuo" userId="e85fcc03-adc2-4393-9211-8bd3aed247b4" providerId="ADAL" clId="{45DF2F0A-9228-F54B-80ED-C8A98FC47144}" dt="2024-10-10T09:04:05.549" v="388"/>
          <ac:graphicFrameMkLst>
            <pc:docMk/>
            <pc:sldMk cId="633895873" sldId="312"/>
            <ac:graphicFrameMk id="4" creationId="{AE48F555-CEAA-9E48-BCCF-C0A968FDDA58}"/>
          </ac:graphicFrameMkLst>
        </pc:graphicFrameChg>
      </pc:sldChg>
      <pc:sldChg chg="modSp">
        <pc:chgData name="Outi Itävuo" userId="e85fcc03-adc2-4393-9211-8bd3aed247b4" providerId="ADAL" clId="{45DF2F0A-9228-F54B-80ED-C8A98FC47144}" dt="2024-10-10T09:04:05.549" v="388"/>
        <pc:sldMkLst>
          <pc:docMk/>
          <pc:sldMk cId="1979586382" sldId="313"/>
        </pc:sldMkLst>
        <pc:graphicFrameChg chg="mod">
          <ac:chgData name="Outi Itävuo" userId="e85fcc03-adc2-4393-9211-8bd3aed247b4" providerId="ADAL" clId="{45DF2F0A-9228-F54B-80ED-C8A98FC47144}" dt="2024-10-10T09:04:05.549" v="388"/>
          <ac:graphicFrameMkLst>
            <pc:docMk/>
            <pc:sldMk cId="1979586382" sldId="313"/>
            <ac:graphicFrameMk id="4" creationId="{AE48F555-CEAA-9E48-BCCF-C0A968FDDA58}"/>
          </ac:graphicFrameMkLst>
        </pc:graphicFrameChg>
      </pc:sldChg>
      <pc:sldChg chg="modSp">
        <pc:chgData name="Outi Itävuo" userId="e85fcc03-adc2-4393-9211-8bd3aed247b4" providerId="ADAL" clId="{45DF2F0A-9228-F54B-80ED-C8A98FC47144}" dt="2024-10-10T09:04:05.549" v="388"/>
        <pc:sldMkLst>
          <pc:docMk/>
          <pc:sldMk cId="1703227914" sldId="314"/>
        </pc:sldMkLst>
        <pc:graphicFrameChg chg="mod">
          <ac:chgData name="Outi Itävuo" userId="e85fcc03-adc2-4393-9211-8bd3aed247b4" providerId="ADAL" clId="{45DF2F0A-9228-F54B-80ED-C8A98FC47144}" dt="2024-10-10T09:04:05.549" v="388"/>
          <ac:graphicFrameMkLst>
            <pc:docMk/>
            <pc:sldMk cId="1703227914" sldId="314"/>
            <ac:graphicFrameMk id="4" creationId="{AE48F555-CEAA-9E48-BCCF-C0A968FDDA58}"/>
          </ac:graphicFrameMkLst>
        </pc:graphicFrameChg>
      </pc:sldChg>
      <pc:sldChg chg="modSp">
        <pc:chgData name="Outi Itävuo" userId="e85fcc03-adc2-4393-9211-8bd3aed247b4" providerId="ADAL" clId="{45DF2F0A-9228-F54B-80ED-C8A98FC47144}" dt="2024-10-10T09:04:05.549" v="388"/>
        <pc:sldMkLst>
          <pc:docMk/>
          <pc:sldMk cId="3203653135" sldId="315"/>
        </pc:sldMkLst>
        <pc:graphicFrameChg chg="mod">
          <ac:chgData name="Outi Itävuo" userId="e85fcc03-adc2-4393-9211-8bd3aed247b4" providerId="ADAL" clId="{45DF2F0A-9228-F54B-80ED-C8A98FC47144}" dt="2024-10-10T09:04:05.549" v="388"/>
          <ac:graphicFrameMkLst>
            <pc:docMk/>
            <pc:sldMk cId="3203653135" sldId="315"/>
            <ac:graphicFrameMk id="4" creationId="{AE48F555-CEAA-9E48-BCCF-C0A968FDDA58}"/>
          </ac:graphicFrameMkLst>
        </pc:graphicFrameChg>
      </pc:sldChg>
      <pc:sldChg chg="modSp">
        <pc:chgData name="Outi Itävuo" userId="e85fcc03-adc2-4393-9211-8bd3aed247b4" providerId="ADAL" clId="{45DF2F0A-9228-F54B-80ED-C8A98FC47144}" dt="2024-10-10T09:04:05.549" v="388"/>
        <pc:sldMkLst>
          <pc:docMk/>
          <pc:sldMk cId="552003143" sldId="316"/>
        </pc:sldMkLst>
        <pc:graphicFrameChg chg="mod">
          <ac:chgData name="Outi Itävuo" userId="e85fcc03-adc2-4393-9211-8bd3aed247b4" providerId="ADAL" clId="{45DF2F0A-9228-F54B-80ED-C8A98FC47144}" dt="2024-10-10T09:04:05.549" v="388"/>
          <ac:graphicFrameMkLst>
            <pc:docMk/>
            <pc:sldMk cId="552003143" sldId="316"/>
            <ac:graphicFrameMk id="4" creationId="{AE48F555-CEAA-9E48-BCCF-C0A968FDDA58}"/>
          </ac:graphicFrameMkLst>
        </pc:graphicFrameChg>
      </pc:sldChg>
      <pc:sldChg chg="modSp">
        <pc:chgData name="Outi Itävuo" userId="e85fcc03-adc2-4393-9211-8bd3aed247b4" providerId="ADAL" clId="{45DF2F0A-9228-F54B-80ED-C8A98FC47144}" dt="2024-10-10T09:02:38.758" v="363"/>
        <pc:sldMkLst>
          <pc:docMk/>
          <pc:sldMk cId="4241880610" sldId="318"/>
        </pc:sldMkLst>
        <pc:graphicFrameChg chg="mod">
          <ac:chgData name="Outi Itävuo" userId="e85fcc03-adc2-4393-9211-8bd3aed247b4" providerId="ADAL" clId="{45DF2F0A-9228-F54B-80ED-C8A98FC47144}" dt="2024-10-10T09:02:38.758" v="363"/>
          <ac:graphicFrameMkLst>
            <pc:docMk/>
            <pc:sldMk cId="4241880610" sldId="318"/>
            <ac:graphicFrameMk id="4" creationId="{AE48F555-CEAA-9E48-BCCF-C0A968FDDA58}"/>
          </ac:graphicFrameMkLst>
        </pc:graphicFrameChg>
      </pc:sldChg>
      <pc:sldChg chg="modSp">
        <pc:chgData name="Outi Itävuo" userId="e85fcc03-adc2-4393-9211-8bd3aed247b4" providerId="ADAL" clId="{45DF2F0A-9228-F54B-80ED-C8A98FC47144}" dt="2024-10-10T09:02:38.758" v="363"/>
        <pc:sldMkLst>
          <pc:docMk/>
          <pc:sldMk cId="1045446073" sldId="319"/>
        </pc:sldMkLst>
        <pc:graphicFrameChg chg="mod">
          <ac:chgData name="Outi Itävuo" userId="e85fcc03-adc2-4393-9211-8bd3aed247b4" providerId="ADAL" clId="{45DF2F0A-9228-F54B-80ED-C8A98FC47144}" dt="2024-10-10T09:02:38.758" v="363"/>
          <ac:graphicFrameMkLst>
            <pc:docMk/>
            <pc:sldMk cId="1045446073" sldId="319"/>
            <ac:graphicFrameMk id="4" creationId="{AE48F555-CEAA-9E48-BCCF-C0A968FDDA58}"/>
          </ac:graphicFrameMkLst>
        </pc:graphicFrameChg>
      </pc:sldChg>
      <pc:sldChg chg="modSp">
        <pc:chgData name="Outi Itävuo" userId="e85fcc03-adc2-4393-9211-8bd3aed247b4" providerId="ADAL" clId="{45DF2F0A-9228-F54B-80ED-C8A98FC47144}" dt="2024-10-10T09:02:38.758" v="363"/>
        <pc:sldMkLst>
          <pc:docMk/>
          <pc:sldMk cId="2433882412" sldId="320"/>
        </pc:sldMkLst>
        <pc:graphicFrameChg chg="mod">
          <ac:chgData name="Outi Itävuo" userId="e85fcc03-adc2-4393-9211-8bd3aed247b4" providerId="ADAL" clId="{45DF2F0A-9228-F54B-80ED-C8A98FC47144}" dt="2024-10-10T09:02:38.758" v="363"/>
          <ac:graphicFrameMkLst>
            <pc:docMk/>
            <pc:sldMk cId="2433882412" sldId="320"/>
            <ac:graphicFrameMk id="4" creationId="{AE48F555-CEAA-9E48-BCCF-C0A968FDDA58}"/>
          </ac:graphicFrameMkLst>
        </pc:graphicFrameChg>
      </pc:sldChg>
      <pc:sldChg chg="modSp">
        <pc:chgData name="Outi Itävuo" userId="e85fcc03-adc2-4393-9211-8bd3aed247b4" providerId="ADAL" clId="{45DF2F0A-9228-F54B-80ED-C8A98FC47144}" dt="2024-10-10T09:02:38.758" v="363"/>
        <pc:sldMkLst>
          <pc:docMk/>
          <pc:sldMk cId="1933711367" sldId="321"/>
        </pc:sldMkLst>
        <pc:graphicFrameChg chg="mod">
          <ac:chgData name="Outi Itävuo" userId="e85fcc03-adc2-4393-9211-8bd3aed247b4" providerId="ADAL" clId="{45DF2F0A-9228-F54B-80ED-C8A98FC47144}" dt="2024-10-10T09:02:38.758" v="363"/>
          <ac:graphicFrameMkLst>
            <pc:docMk/>
            <pc:sldMk cId="1933711367" sldId="321"/>
            <ac:graphicFrameMk id="4" creationId="{AE48F555-CEAA-9E48-BCCF-C0A968FDDA58}"/>
          </ac:graphicFrameMkLst>
        </pc:graphicFrameChg>
      </pc:sldChg>
      <pc:sldChg chg="modSp">
        <pc:chgData name="Outi Itävuo" userId="e85fcc03-adc2-4393-9211-8bd3aed247b4" providerId="ADAL" clId="{45DF2F0A-9228-F54B-80ED-C8A98FC47144}" dt="2024-10-10T09:02:38.758" v="363"/>
        <pc:sldMkLst>
          <pc:docMk/>
          <pc:sldMk cId="1284973741" sldId="322"/>
        </pc:sldMkLst>
        <pc:graphicFrameChg chg="mod">
          <ac:chgData name="Outi Itävuo" userId="e85fcc03-adc2-4393-9211-8bd3aed247b4" providerId="ADAL" clId="{45DF2F0A-9228-F54B-80ED-C8A98FC47144}" dt="2024-10-10T09:02:38.758" v="363"/>
          <ac:graphicFrameMkLst>
            <pc:docMk/>
            <pc:sldMk cId="1284973741" sldId="322"/>
            <ac:graphicFrameMk id="4" creationId="{AE48F555-CEAA-9E48-BCCF-C0A968FDDA58}"/>
          </ac:graphicFrameMkLst>
        </pc:graphicFrameChg>
      </pc:sldChg>
      <pc:sldChg chg="modSp">
        <pc:chgData name="Outi Itävuo" userId="e85fcc03-adc2-4393-9211-8bd3aed247b4" providerId="ADAL" clId="{45DF2F0A-9228-F54B-80ED-C8A98FC47144}" dt="2024-10-10T09:02:38.758" v="363"/>
        <pc:sldMkLst>
          <pc:docMk/>
          <pc:sldMk cId="3543199660" sldId="323"/>
        </pc:sldMkLst>
        <pc:graphicFrameChg chg="mod">
          <ac:chgData name="Outi Itävuo" userId="e85fcc03-adc2-4393-9211-8bd3aed247b4" providerId="ADAL" clId="{45DF2F0A-9228-F54B-80ED-C8A98FC47144}" dt="2024-10-10T09:02:38.758" v="363"/>
          <ac:graphicFrameMkLst>
            <pc:docMk/>
            <pc:sldMk cId="3543199660" sldId="323"/>
            <ac:graphicFrameMk id="4" creationId="{AE48F555-CEAA-9E48-BCCF-C0A968FDDA58}"/>
          </ac:graphicFrameMkLst>
        </pc:graphicFrameChg>
      </pc:sldChg>
      <pc:sldChg chg="modSp">
        <pc:chgData name="Outi Itävuo" userId="e85fcc03-adc2-4393-9211-8bd3aed247b4" providerId="ADAL" clId="{45DF2F0A-9228-F54B-80ED-C8A98FC47144}" dt="2024-10-10T09:02:38.758" v="363"/>
        <pc:sldMkLst>
          <pc:docMk/>
          <pc:sldMk cId="1166576066" sldId="324"/>
        </pc:sldMkLst>
        <pc:graphicFrameChg chg="mod">
          <ac:chgData name="Outi Itävuo" userId="e85fcc03-adc2-4393-9211-8bd3aed247b4" providerId="ADAL" clId="{45DF2F0A-9228-F54B-80ED-C8A98FC47144}" dt="2024-10-10T09:02:38.758" v="363"/>
          <ac:graphicFrameMkLst>
            <pc:docMk/>
            <pc:sldMk cId="1166576066" sldId="324"/>
            <ac:graphicFrameMk id="4" creationId="{AE48F555-CEAA-9E48-BCCF-C0A968FDDA58}"/>
          </ac:graphicFrameMkLst>
        </pc:graphicFrameChg>
      </pc:sldChg>
      <pc:sldChg chg="delSp modSp mod">
        <pc:chgData name="Outi Itävuo" userId="e85fcc03-adc2-4393-9211-8bd3aed247b4" providerId="ADAL" clId="{45DF2F0A-9228-F54B-80ED-C8A98FC47144}" dt="2024-10-10T08:59:28.625" v="317" actId="20577"/>
        <pc:sldMkLst>
          <pc:docMk/>
          <pc:sldMk cId="2584946416" sldId="329"/>
        </pc:sldMkLst>
        <pc:spChg chg="mod">
          <ac:chgData name="Outi Itävuo" userId="e85fcc03-adc2-4393-9211-8bd3aed247b4" providerId="ADAL" clId="{45DF2F0A-9228-F54B-80ED-C8A98FC47144}" dt="2024-10-10T08:36:57.832" v="33" actId="20577"/>
          <ac:spMkLst>
            <pc:docMk/>
            <pc:sldMk cId="2584946416" sldId="329"/>
            <ac:spMk id="2" creationId="{DF2F04DE-63E2-4662-8471-15B7993B2CFF}"/>
          </ac:spMkLst>
        </pc:spChg>
        <pc:spChg chg="del">
          <ac:chgData name="Outi Itävuo" userId="e85fcc03-adc2-4393-9211-8bd3aed247b4" providerId="ADAL" clId="{45DF2F0A-9228-F54B-80ED-C8A98FC47144}" dt="2024-10-10T08:36:21.573" v="0" actId="478"/>
          <ac:spMkLst>
            <pc:docMk/>
            <pc:sldMk cId="2584946416" sldId="329"/>
            <ac:spMk id="3" creationId="{9045AABC-FF64-0638-228B-A3018E04BB6B}"/>
          </ac:spMkLst>
        </pc:spChg>
        <pc:graphicFrameChg chg="modGraphic">
          <ac:chgData name="Outi Itävuo" userId="e85fcc03-adc2-4393-9211-8bd3aed247b4" providerId="ADAL" clId="{45DF2F0A-9228-F54B-80ED-C8A98FC47144}" dt="2024-10-10T08:59:28.625" v="317" actId="20577"/>
          <ac:graphicFrameMkLst>
            <pc:docMk/>
            <pc:sldMk cId="2584946416" sldId="329"/>
            <ac:graphicFrameMk id="9" creationId="{4D82E6F2-B373-B1FB-C79E-C747E672D0FA}"/>
          </ac:graphicFrameMkLst>
        </pc:graphicFrameChg>
      </pc:sldChg>
      <pc:sldChg chg="delSp mod">
        <pc:chgData name="Outi Itävuo" userId="e85fcc03-adc2-4393-9211-8bd3aed247b4" providerId="ADAL" clId="{45DF2F0A-9228-F54B-80ED-C8A98FC47144}" dt="2024-10-10T08:59:05.779" v="316" actId="27918"/>
        <pc:sldMkLst>
          <pc:docMk/>
          <pc:sldMk cId="847682780" sldId="1346"/>
        </pc:sldMkLst>
        <pc:spChg chg="del">
          <ac:chgData name="Outi Itävuo" userId="e85fcc03-adc2-4393-9211-8bd3aed247b4" providerId="ADAL" clId="{45DF2F0A-9228-F54B-80ED-C8A98FC47144}" dt="2024-10-10T08:40:33.870" v="34" actId="478"/>
          <ac:spMkLst>
            <pc:docMk/>
            <pc:sldMk cId="847682780" sldId="1346"/>
            <ac:spMk id="4" creationId="{B6F06180-756D-7CAA-725C-7BE20DDC7F49}"/>
          </ac:spMkLst>
        </pc:spChg>
      </pc:sldChg>
      <pc:sldChg chg="delSp modSp mod">
        <pc:chgData name="Outi Itävuo" userId="e85fcc03-adc2-4393-9211-8bd3aed247b4" providerId="ADAL" clId="{45DF2F0A-9228-F54B-80ED-C8A98FC47144}" dt="2024-10-10T08:41:41.194" v="39"/>
        <pc:sldMkLst>
          <pc:docMk/>
          <pc:sldMk cId="2120773071" sldId="1347"/>
        </pc:sldMkLst>
        <pc:spChg chg="mod">
          <ac:chgData name="Outi Itävuo" userId="e85fcc03-adc2-4393-9211-8bd3aed247b4" providerId="ADAL" clId="{45DF2F0A-9228-F54B-80ED-C8A98FC47144}" dt="2024-10-10T08:41:41.194" v="39"/>
          <ac:spMkLst>
            <pc:docMk/>
            <pc:sldMk cId="2120773071" sldId="1347"/>
            <ac:spMk id="3" creationId="{99E1C8BE-3585-8137-8913-8B8E3991637B}"/>
          </ac:spMkLst>
        </pc:spChg>
        <pc:spChg chg="del">
          <ac:chgData name="Outi Itävuo" userId="e85fcc03-adc2-4393-9211-8bd3aed247b4" providerId="ADAL" clId="{45DF2F0A-9228-F54B-80ED-C8A98FC47144}" dt="2024-10-10T08:41:06.790" v="35" actId="478"/>
          <ac:spMkLst>
            <pc:docMk/>
            <pc:sldMk cId="2120773071" sldId="1347"/>
            <ac:spMk id="5" creationId="{83BB0716-E73C-A941-0039-99C0BF970476}"/>
          </ac:spMkLst>
        </pc:spChg>
      </pc:sldChg>
      <pc:sldChg chg="delSp modSp mod">
        <pc:chgData name="Outi Itävuo" userId="e85fcc03-adc2-4393-9211-8bd3aed247b4" providerId="ADAL" clId="{45DF2F0A-9228-F54B-80ED-C8A98FC47144}" dt="2024-10-10T08:46:55.340" v="78" actId="113"/>
        <pc:sldMkLst>
          <pc:docMk/>
          <pc:sldMk cId="1871967687" sldId="1348"/>
        </pc:sldMkLst>
        <pc:spChg chg="del">
          <ac:chgData name="Outi Itävuo" userId="e85fcc03-adc2-4393-9211-8bd3aed247b4" providerId="ADAL" clId="{45DF2F0A-9228-F54B-80ED-C8A98FC47144}" dt="2024-10-10T08:42:04.493" v="40" actId="478"/>
          <ac:spMkLst>
            <pc:docMk/>
            <pc:sldMk cId="1871967687" sldId="1348"/>
            <ac:spMk id="3" creationId="{91FBA443-C5AD-971D-8A92-183A4EB7D3EE}"/>
          </ac:spMkLst>
        </pc:spChg>
        <pc:graphicFrameChg chg="mod modGraphic">
          <ac:chgData name="Outi Itävuo" userId="e85fcc03-adc2-4393-9211-8bd3aed247b4" providerId="ADAL" clId="{45DF2F0A-9228-F54B-80ED-C8A98FC47144}" dt="2024-10-10T08:46:55.340" v="78" actId="113"/>
          <ac:graphicFrameMkLst>
            <pc:docMk/>
            <pc:sldMk cId="1871967687" sldId="1348"/>
            <ac:graphicFrameMk id="8" creationId="{E94604F9-9A7B-FD56-C10C-D68000150F9F}"/>
          </ac:graphicFrameMkLst>
        </pc:graphicFrameChg>
      </pc:sldChg>
      <pc:sldChg chg="modSp mod">
        <pc:chgData name="Outi Itävuo" userId="e85fcc03-adc2-4393-9211-8bd3aed247b4" providerId="ADAL" clId="{45DF2F0A-9228-F54B-80ED-C8A98FC47144}" dt="2024-10-10T08:51:35.645" v="210" actId="20577"/>
        <pc:sldMkLst>
          <pc:docMk/>
          <pc:sldMk cId="153425182" sldId="1350"/>
        </pc:sldMkLst>
        <pc:spChg chg="mod">
          <ac:chgData name="Outi Itävuo" userId="e85fcc03-adc2-4393-9211-8bd3aed247b4" providerId="ADAL" clId="{45DF2F0A-9228-F54B-80ED-C8A98FC47144}" dt="2024-10-10T08:51:35.645" v="210" actId="20577"/>
          <ac:spMkLst>
            <pc:docMk/>
            <pc:sldMk cId="153425182" sldId="1350"/>
            <ac:spMk id="6" creationId="{CF4B839E-ECB9-17F3-1C0B-DF499626CA9F}"/>
          </ac:spMkLst>
        </pc:spChg>
        <pc:graphicFrameChg chg="mod">
          <ac:chgData name="Outi Itävuo" userId="e85fcc03-adc2-4393-9211-8bd3aed247b4" providerId="ADAL" clId="{45DF2F0A-9228-F54B-80ED-C8A98FC47144}" dt="2024-10-10T08:48:45.309" v="114" actId="20577"/>
          <ac:graphicFrameMkLst>
            <pc:docMk/>
            <pc:sldMk cId="153425182" sldId="1350"/>
            <ac:graphicFrameMk id="5" creationId="{240A3446-BB18-4FFF-E2C8-BCA2497FB90F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08362764528308"/>
          <c:y val="9.3774602384204583E-2"/>
          <c:w val="0.79485623357712032"/>
          <c:h val="0.80140806451538948"/>
        </c:manualLayout>
      </c:layout>
      <c:doughnut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89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A32-9F45-8E77-84BFAADF845F}"/>
              </c:ext>
            </c:extLst>
          </c:dPt>
          <c:dPt>
            <c:idx val="1"/>
            <c:bubble3D val="0"/>
            <c:spPr>
              <a:solidFill>
                <a:srgbClr val="FFE0E0">
                  <a:alpha val="50196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A32-9F45-8E77-84BFAADF845F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Tavoittaa</c:v>
                </c:pt>
                <c:pt idx="1">
                  <c:v>Ei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89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32-9F45-8E77-84BFAADF845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08362764528308"/>
          <c:y val="9.3774602384204583E-2"/>
          <c:w val="0.79485623357712032"/>
          <c:h val="0.80140806451538948"/>
        </c:manualLayout>
      </c:layout>
      <c:doughnut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52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A90-6B4B-8F3B-DA2393852258}"/>
              </c:ext>
            </c:extLst>
          </c:dPt>
          <c:dPt>
            <c:idx val="1"/>
            <c:bubble3D val="0"/>
            <c:spPr>
              <a:solidFill>
                <a:srgbClr val="FFE0E0">
                  <a:alpha val="51765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A90-6B4B-8F3B-DA239385225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A90-6B4B-8F3B-DA2393852258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2"/>
                <c:pt idx="0">
                  <c:v>Tavoittaa</c:v>
                </c:pt>
                <c:pt idx="1">
                  <c:v>Ei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52</c:v>
                </c:pt>
                <c:pt idx="1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A90-6B4B-8F3B-DA239385225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08362764528308"/>
          <c:y val="9.3774602384204583E-2"/>
          <c:w val="0.79485623357712032"/>
          <c:h val="0.80140806451538948"/>
        </c:manualLayout>
      </c:layout>
      <c:doughnut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80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C33-8F4E-A8E7-0F8A8FE65E70}"/>
              </c:ext>
            </c:extLst>
          </c:dPt>
          <c:dPt>
            <c:idx val="1"/>
            <c:bubble3D val="0"/>
            <c:spPr>
              <a:solidFill>
                <a:srgbClr val="FFE0E0">
                  <a:alpha val="49412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C33-8F4E-A8E7-0F8A8FE65E70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Tavoittaa</c:v>
                </c:pt>
                <c:pt idx="1">
                  <c:v>Ei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33-8F4E-A8E7-0F8A8FE65E7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19224021380047"/>
          <c:y val="9.6010639772757152E-3"/>
          <c:w val="0.55436528152129039"/>
          <c:h val="0.91930404582856429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Kaikki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1"/>
                    </a:solidFill>
                    <a:latin typeface="Neue Haas Unica Pro Medium" panose="020B0504030206020203" pitchFamily="34" charset="77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Nettotavoittavuus
(84 aikakausmediaa)</c:v>
                </c:pt>
                <c:pt idx="1">
                  <c:v>Printti (83 aikakausmediaa)</c:v>
                </c:pt>
                <c:pt idx="2">
                  <c:v>Digi (63 aikakausmediaa)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0.9</c:v>
                </c:pt>
                <c:pt idx="1">
                  <c:v>0.79691942023582052</c:v>
                </c:pt>
                <c:pt idx="2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15-5A4D-B81D-425292A77215}"/>
            </c:ext>
          </c:extLst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Miehet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6.038647917251314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AE4-404E-8E9E-6ABF04A9DB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1"/>
                    </a:solidFill>
                    <a:latin typeface="Neue Haas Unica Pro Medium" panose="020B0504030206020203" pitchFamily="34" charset="77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Nettotavoittavuus
(84 aikakausmediaa)</c:v>
                </c:pt>
                <c:pt idx="1">
                  <c:v>Printti (83 aikakausmediaa)</c:v>
                </c:pt>
                <c:pt idx="2">
                  <c:v>Digi (63 aikakausmediaa)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0.85688414430729642</c:v>
                </c:pt>
                <c:pt idx="1">
                  <c:v>0.73059143115855696</c:v>
                </c:pt>
                <c:pt idx="2">
                  <c:v>0.53948434446933236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D06-EA48-81EB-9BAE04618677}"/>
            </c:ext>
          </c:extLst>
        </c:ser>
        <c:ser>
          <c:idx val="4"/>
          <c:order val="2"/>
          <c:tx>
            <c:strRef>
              <c:f>Sheet1!$D$1</c:f>
              <c:strCache>
                <c:ptCount val="1"/>
                <c:pt idx="0">
                  <c:v>Naiset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1"/>
                    </a:solidFill>
                    <a:latin typeface="Neue Haas Unica Pro Medium" panose="020B0504030206020203" pitchFamily="34" charset="77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Nettotavoittavuus
(84 aikakausmediaa)</c:v>
                </c:pt>
                <c:pt idx="1">
                  <c:v>Printti (83 aikakausmediaa)</c:v>
                </c:pt>
                <c:pt idx="2">
                  <c:v>Digi (63 aikakausmediaa)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0.94</c:v>
                </c:pt>
                <c:pt idx="1">
                  <c:v>0.86042588117276919</c:v>
                </c:pt>
                <c:pt idx="2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D06-EA48-81EB-9BAE046186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7"/>
        <c:axId val="882459983"/>
        <c:axId val="882466815"/>
      </c:barChart>
      <c:catAx>
        <c:axId val="88245998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649"/>
                </a:solidFill>
                <a:latin typeface="Neue Haas Unica Pro" panose="020B0504030206020203" pitchFamily="34" charset="77"/>
                <a:ea typeface="+mn-ea"/>
                <a:cs typeface="+mn-cs"/>
              </a:defRPr>
            </a:pPr>
            <a:endParaRPr lang="en-FI"/>
          </a:p>
        </c:txPr>
        <c:crossAx val="882466815"/>
        <c:crosses val="autoZero"/>
        <c:auto val="1"/>
        <c:lblAlgn val="ctr"/>
        <c:lblOffset val="100"/>
        <c:noMultiLvlLbl val="0"/>
      </c:catAx>
      <c:valAx>
        <c:axId val="882466815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8824599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58549969431128"/>
          <c:y val="7.037348428205524E-2"/>
          <c:w val="0.15066673805267775"/>
          <c:h val="0.228456618115630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1"/>
              </a:solidFill>
              <a:latin typeface="Neue Haas Unica Pro Medium" panose="020B0504030206020203" pitchFamily="34" charset="77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238440955797312E-3"/>
          <c:y val="9.8402466861018695E-2"/>
          <c:w val="0.97344745891547313"/>
          <c:h val="0.60390595972423589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Nettotavoittavuus (84 lehteä)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-1.7713162599971311E-16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7C9-9243-BFC2-440640F6F8D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accent1"/>
                    </a:solidFill>
                    <a:latin typeface="Neue Haas Unica Pro Medium" panose="020B0504030206020203" pitchFamily="34" charset="77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15–24-vuotiaat</c:v>
                </c:pt>
                <c:pt idx="1">
                  <c:v>25–34-vuotiaat</c:v>
                </c:pt>
                <c:pt idx="2">
                  <c:v>35–44-vuotiaat</c:v>
                </c:pt>
                <c:pt idx="3">
                  <c:v>45–54-vuotiaat</c:v>
                </c:pt>
                <c:pt idx="4">
                  <c:v>55–64-vuotiaat</c:v>
                </c:pt>
                <c:pt idx="5">
                  <c:v>Yli 64-vuotiaat</c:v>
                </c:pt>
              </c:strCache>
            </c:strRef>
          </c:cat>
          <c:val>
            <c:numRef>
              <c:f>Sheet1!$B$2:$G$2</c:f>
              <c:numCache>
                <c:formatCode>0%</c:formatCode>
                <c:ptCount val="6"/>
                <c:pt idx="0">
                  <c:v>0.73</c:v>
                </c:pt>
                <c:pt idx="1">
                  <c:v>0.85</c:v>
                </c:pt>
                <c:pt idx="2">
                  <c:v>0.92302565811396198</c:v>
                </c:pt>
                <c:pt idx="3">
                  <c:v>0.94</c:v>
                </c:pt>
                <c:pt idx="4">
                  <c:v>0.93521965748324642</c:v>
                </c:pt>
                <c:pt idx="5">
                  <c:v>0.94502391969257316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15-5A4D-B81D-425292A77215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Printin lukijat (83 lehteä)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1.0265701459327235E-2"/>
                  <c:y val="6.12423468163743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6974689696706769E-2"/>
                      <c:h val="7.37357855669148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7C9-9243-BFC2-440640F6F8D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accent1"/>
                    </a:solidFill>
                    <a:latin typeface="Neue Haas Unica Pro Medium" panose="020B0504030206020203" pitchFamily="34" charset="77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15–24-vuotiaat</c:v>
                </c:pt>
                <c:pt idx="1">
                  <c:v>25–34-vuotiaat</c:v>
                </c:pt>
                <c:pt idx="2">
                  <c:v>35–44-vuotiaat</c:v>
                </c:pt>
                <c:pt idx="3">
                  <c:v>45–54-vuotiaat</c:v>
                </c:pt>
                <c:pt idx="4">
                  <c:v>55–64-vuotiaat</c:v>
                </c:pt>
                <c:pt idx="5">
                  <c:v>Yli 64-vuotiaat</c:v>
                </c:pt>
              </c:strCache>
            </c:strRef>
          </c:cat>
          <c:val>
            <c:numRef>
              <c:f>Sheet1!$B$3:$G$3</c:f>
              <c:numCache>
                <c:formatCode>0%</c:formatCode>
                <c:ptCount val="6"/>
                <c:pt idx="0">
                  <c:v>0.46245919477693143</c:v>
                </c:pt>
                <c:pt idx="1">
                  <c:v>0.65590144831030461</c:v>
                </c:pt>
                <c:pt idx="2">
                  <c:v>0.81</c:v>
                </c:pt>
                <c:pt idx="3">
                  <c:v>0.85738684884713923</c:v>
                </c:pt>
                <c:pt idx="4">
                  <c:v>0.88905435591958304</c:v>
                </c:pt>
                <c:pt idx="5">
                  <c:v>0.92541761430476044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D06-EA48-81EB-9BAE04618677}"/>
            </c:ext>
          </c:extLst>
        </c:ser>
        <c:ser>
          <c:idx val="4"/>
          <c:order val="2"/>
          <c:tx>
            <c:strRef>
              <c:f>Sheet1!$A$4</c:f>
              <c:strCache>
                <c:ptCount val="1"/>
                <c:pt idx="0">
                  <c:v>Digin lukijat (63 lehteä)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6.038647917251314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7C9-9243-BFC2-440640F6F8D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r">
                  <a:defRPr sz="1300" b="0" i="0" u="none" strike="noStrike" kern="1200" baseline="0">
                    <a:solidFill>
                      <a:schemeClr val="accent1"/>
                    </a:solidFill>
                    <a:latin typeface="Neue Haas Unica Pro Medium" panose="020B0504030206020203" pitchFamily="34" charset="77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15–24-vuotiaat</c:v>
                </c:pt>
                <c:pt idx="1">
                  <c:v>25–34-vuotiaat</c:v>
                </c:pt>
                <c:pt idx="2">
                  <c:v>35–44-vuotiaat</c:v>
                </c:pt>
                <c:pt idx="3">
                  <c:v>45–54-vuotiaat</c:v>
                </c:pt>
                <c:pt idx="4">
                  <c:v>55–64-vuotiaat</c:v>
                </c:pt>
                <c:pt idx="5">
                  <c:v>Yli 64-vuotiaat</c:v>
                </c:pt>
              </c:strCache>
            </c:strRef>
          </c:cat>
          <c:val>
            <c:numRef>
              <c:f>Sheet1!$B$4:$G$4</c:f>
              <c:numCache>
                <c:formatCode>0%</c:formatCode>
                <c:ptCount val="6"/>
                <c:pt idx="0">
                  <c:v>0.56999999999999995</c:v>
                </c:pt>
                <c:pt idx="1">
                  <c:v>0.67</c:v>
                </c:pt>
                <c:pt idx="2">
                  <c:v>0.67</c:v>
                </c:pt>
                <c:pt idx="3">
                  <c:v>0.62</c:v>
                </c:pt>
                <c:pt idx="4">
                  <c:v>0.51079672375279228</c:v>
                </c:pt>
                <c:pt idx="5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D06-EA48-81EB-9BAE046186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8"/>
        <c:axId val="882459983"/>
        <c:axId val="882466815"/>
      </c:barChart>
      <c:catAx>
        <c:axId val="882459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649"/>
                </a:solidFill>
                <a:latin typeface="Neue Haas Unica Pro" panose="020B0504030206020203" pitchFamily="34" charset="77"/>
                <a:ea typeface="+mn-ea"/>
                <a:cs typeface="+mn-cs"/>
              </a:defRPr>
            </a:pPr>
            <a:endParaRPr lang="en-FI"/>
          </a:p>
        </c:txPr>
        <c:crossAx val="882466815"/>
        <c:crosses val="autoZero"/>
        <c:auto val="1"/>
        <c:lblAlgn val="ctr"/>
        <c:lblOffset val="100"/>
        <c:noMultiLvlLbl val="0"/>
      </c:catAx>
      <c:valAx>
        <c:axId val="882466815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8824599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8656570110746911E-2"/>
          <c:y val="0.91121216654301074"/>
          <c:w val="0.94993314218239022"/>
          <c:h val="6.96621531399748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2649"/>
              </a:solidFill>
              <a:latin typeface="Neue Haas Unica Pro" panose="020B0504030206020203" pitchFamily="34" charset="77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563483922836165"/>
          <c:y val="0.1583897736969257"/>
          <c:w val="0.5979762895990085"/>
          <c:h val="0.7523433980585356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Vain painettu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00EC82C-CF15-714E-B945-E4660F9C4454}" type="VALUE">
                      <a:rPr lang="en-US" smtClean="0"/>
                      <a:pPr/>
                      <a:t>[VALUE]</a:t>
                    </a:fld>
                    <a:r>
                      <a:rPr lang="en-US"/>
                      <a:t>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2F9E-A242-9AB2-F3B62441D6D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018140C-B7C3-C945-B9CC-4B4DB4FFD172}" type="VALUE">
                      <a:rPr lang="en-US" smtClean="0"/>
                      <a:pPr/>
                      <a:t>[VALUE]</a:t>
                    </a:fld>
                    <a:r>
                      <a:rPr lang="en-US"/>
                      <a:t>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2F9E-A242-9AB2-F3B62441D6D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fld id="{A69F7E5B-EE1A-974A-8E87-33A55E982AAA}" type="VALUE">
                      <a:rPr lang="en-US" smtClean="0"/>
                      <a:pPr/>
                      <a:t>[VALUE]</a:t>
                    </a:fld>
                    <a:r>
                      <a:rPr lang="en-US"/>
                      <a:t>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F9E-A242-9AB2-F3B62441D6D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2769F4E-7938-584D-A22C-62A9EB2104B1}" type="VALUE">
                      <a:rPr lang="en-US" smtClean="0"/>
                      <a:pPr/>
                      <a:t>[VALUE]</a:t>
                    </a:fld>
                    <a:r>
                      <a:rPr lang="en-US"/>
                      <a:t>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2F9E-A242-9AB2-F3B62441D6D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 i="0">
                    <a:solidFill>
                      <a:schemeClr val="bg1"/>
                    </a:solidFill>
                    <a:latin typeface="Neue Haas Unica Pro Medium" panose="020B0504030206020203" pitchFamily="34" charset="77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Taul1!$A$2:$A$6</c:f>
              <c:strCache>
                <c:ptCount val="5"/>
                <c:pt idx="0">
                  <c:v>Asiakasmediat (5 kpl)</c:v>
                </c:pt>
                <c:pt idx="1">
                  <c:v>Ammatti- ja järjestömediat (9 kpl)</c:v>
                </c:pt>
                <c:pt idx="2">
                  <c:v>Yleisömediat (70 kpl)</c:v>
                </c:pt>
                <c:pt idx="4">
                  <c:v>Aikakausmediat yhteensä (84 kpl)</c:v>
                </c:pt>
              </c:strCache>
            </c:strRef>
          </c:cat>
          <c:val>
            <c:numRef>
              <c:f>Taul1!$B$2:$B$6</c:f>
              <c:numCache>
                <c:formatCode>General</c:formatCode>
                <c:ptCount val="5"/>
                <c:pt idx="0">
                  <c:v>85</c:v>
                </c:pt>
                <c:pt idx="1">
                  <c:v>59</c:v>
                </c:pt>
                <c:pt idx="2">
                  <c:v>40</c:v>
                </c:pt>
                <c:pt idx="4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B5-7541-8E66-8EC82D07F55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Painettu ja digi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fld id="{7CEFB91E-AE2E-0047-90D1-D1D7B407B46D}" type="VALUE">
                      <a:rPr lang="en-US" smtClean="0"/>
                      <a:pPr/>
                      <a:t>[VALUE]</a:t>
                    </a:fld>
                    <a:r>
                      <a:rPr lang="en-US"/>
                      <a:t>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2F9E-A242-9AB2-F3B62441D6D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F244BF8-661E-AC4E-A884-E05BC9A0738F}" type="VALUE">
                      <a:rPr lang="en-US" smtClean="0"/>
                      <a:pPr/>
                      <a:t>[VALUE]</a:t>
                    </a:fld>
                    <a:r>
                      <a:rPr lang="en-US"/>
                      <a:t>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2F9E-A242-9AB2-F3B62441D6D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B767FED-4169-7140-8E8B-084F9E68E941}" type="VALUE">
                      <a:rPr lang="en-US" smtClean="0"/>
                      <a:pPr/>
                      <a:t>[VALUE]</a:t>
                    </a:fld>
                    <a:r>
                      <a:rPr lang="en-US"/>
                      <a:t>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2F9E-A242-9AB2-F3B62441D6D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77BDDD9D-5B1A-9942-8564-38A58FD9E2A4}" type="VALUE">
                      <a:rPr lang="en-US" smtClean="0"/>
                      <a:pPr/>
                      <a:t>[VALUE]</a:t>
                    </a:fld>
                    <a:r>
                      <a:rPr lang="en-US"/>
                      <a:t>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F9E-A242-9AB2-F3B62441D6D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 i="0">
                    <a:solidFill>
                      <a:srgbClr val="002548"/>
                    </a:solidFill>
                    <a:latin typeface="Neue Haas Unica Pro Medium" panose="020B0504030206020203" pitchFamily="34" charset="77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Taul1!$A$2:$A$6</c:f>
              <c:strCache>
                <c:ptCount val="5"/>
                <c:pt idx="0">
                  <c:v>Asiakasmediat (5 kpl)</c:v>
                </c:pt>
                <c:pt idx="1">
                  <c:v>Ammatti- ja järjestömediat (9 kpl)</c:v>
                </c:pt>
                <c:pt idx="2">
                  <c:v>Yleisömediat (70 kpl)</c:v>
                </c:pt>
                <c:pt idx="4">
                  <c:v>Aikakausmediat yhteensä (84 kpl)</c:v>
                </c:pt>
              </c:strCache>
            </c:strRef>
          </c:cat>
          <c:val>
            <c:numRef>
              <c:f>Taul1!$C$2:$C$6</c:f>
              <c:numCache>
                <c:formatCode>General</c:formatCode>
                <c:ptCount val="5"/>
                <c:pt idx="0">
                  <c:v>9</c:v>
                </c:pt>
                <c:pt idx="1">
                  <c:v>14</c:v>
                </c:pt>
                <c:pt idx="2">
                  <c:v>39</c:v>
                </c:pt>
                <c:pt idx="4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B5-7541-8E66-8EC82D07F553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Vain digi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9B5-7541-8E66-8EC82D07F553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9B5-7541-8E66-8EC82D07F553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89B5-7541-8E66-8EC82D07F553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89B5-7541-8E66-8EC82D07F55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fld id="{D51B2460-D743-7443-BC2F-8B6CD5130866}" type="VALUE">
                      <a:rPr lang="en-US" smtClean="0"/>
                      <a:pPr/>
                      <a:t>[VALUE]</a:t>
                    </a:fld>
                    <a:r>
                      <a:rPr lang="en-US"/>
                      <a:t>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2F9E-A242-9AB2-F3B62441D6D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19AC79E-1D71-C949-B323-A45CA3FE04D8}" type="VALUE">
                      <a:rPr lang="en-US" smtClean="0"/>
                      <a:pPr/>
                      <a:t>[VALUE]</a:t>
                    </a:fld>
                    <a:r>
                      <a:rPr lang="en-US"/>
                      <a:t>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2F9E-A242-9AB2-F3B62441D6D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42E134B-30B3-F142-B93D-B4324F83B443}" type="VALUE">
                      <a:rPr lang="en-US" smtClean="0"/>
                      <a:pPr/>
                      <a:t>[VALUE]</a:t>
                    </a:fld>
                    <a:r>
                      <a:rPr lang="en-US"/>
                      <a:t>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9B5-7541-8E66-8EC82D07F55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fld id="{1407CD7F-D8B9-6D4B-8A03-1D7A93F5DC87}" type="VALUE">
                      <a:rPr lang="en-US" smtClean="0"/>
                      <a:pPr/>
                      <a:t>[VALUE]</a:t>
                    </a:fld>
                    <a:r>
                      <a:rPr lang="en-US"/>
                      <a:t> 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2F9E-A242-9AB2-F3B62441D6D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 i="0">
                    <a:solidFill>
                      <a:srgbClr val="002548"/>
                    </a:solidFill>
                    <a:latin typeface="Neue Haas Unica Pro Medium" panose="020B0504030206020203" pitchFamily="34" charset="77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Taul1!$A$2:$A$6</c:f>
              <c:strCache>
                <c:ptCount val="5"/>
                <c:pt idx="0">
                  <c:v>Asiakasmediat (5 kpl)</c:v>
                </c:pt>
                <c:pt idx="1">
                  <c:v>Ammatti- ja järjestömediat (9 kpl)</c:v>
                </c:pt>
                <c:pt idx="2">
                  <c:v>Yleisömediat (70 kpl)</c:v>
                </c:pt>
                <c:pt idx="4">
                  <c:v>Aikakausmediat yhteensä (84 kpl)</c:v>
                </c:pt>
              </c:strCache>
            </c:strRef>
          </c:cat>
          <c:val>
            <c:numRef>
              <c:f>Taul1!$D$2:$D$6</c:f>
              <c:numCache>
                <c:formatCode>General</c:formatCode>
                <c:ptCount val="5"/>
                <c:pt idx="0">
                  <c:v>5</c:v>
                </c:pt>
                <c:pt idx="1">
                  <c:v>27</c:v>
                </c:pt>
                <c:pt idx="2">
                  <c:v>21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9B5-7541-8E66-8EC82D07F5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485419376"/>
        <c:axId val="485417136"/>
      </c:barChart>
      <c:catAx>
        <c:axId val="48541937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low"/>
        <c:spPr>
          <a:ln>
            <a:noFill/>
          </a:ln>
        </c:spPr>
        <c:txPr>
          <a:bodyPr/>
          <a:lstStyle/>
          <a:p>
            <a:pPr>
              <a:defRPr sz="1400" b="0" i="0">
                <a:solidFill>
                  <a:srgbClr val="002649"/>
                </a:solidFill>
                <a:latin typeface="Neue Haas Unica Pro Medium" panose="020B0504030206020203" pitchFamily="34" charset="77"/>
              </a:defRPr>
            </a:pPr>
            <a:endParaRPr lang="en-FI"/>
          </a:p>
        </c:txPr>
        <c:crossAx val="485417136"/>
        <c:crosses val="autoZero"/>
        <c:auto val="1"/>
        <c:lblAlgn val="ctr"/>
        <c:lblOffset val="100"/>
        <c:tickLblSkip val="1"/>
        <c:noMultiLvlLbl val="0"/>
      </c:catAx>
      <c:valAx>
        <c:axId val="485417136"/>
        <c:scaling>
          <c:orientation val="minMax"/>
          <c:max val="100.01"/>
          <c:min val="0"/>
        </c:scaling>
        <c:delete val="1"/>
        <c:axPos val="b"/>
        <c:numFmt formatCode="General" sourceLinked="0"/>
        <c:majorTickMark val="none"/>
        <c:minorTickMark val="none"/>
        <c:tickLblPos val="high"/>
        <c:crossAx val="485419376"/>
        <c:crosses val="autoZero"/>
        <c:crossBetween val="between"/>
        <c:majorUnit val="10"/>
        <c:minorUnit val="1"/>
      </c:valAx>
      <c:spPr>
        <a:ln>
          <a:noFill/>
        </a:ln>
      </c:spPr>
    </c:plotArea>
    <c:legend>
      <c:legendPos val="t"/>
      <c:layout>
        <c:manualLayout>
          <c:xMode val="edge"/>
          <c:yMode val="edge"/>
          <c:x val="0.33788474107378474"/>
          <c:y val="1.2332044690619617E-2"/>
          <c:w val="0.61814902995192034"/>
          <c:h val="8.9767907754667586E-2"/>
        </c:manualLayout>
      </c:layout>
      <c:overlay val="0"/>
      <c:txPr>
        <a:bodyPr/>
        <a:lstStyle/>
        <a:p>
          <a:pPr>
            <a:defRPr sz="1400" b="0" i="0">
              <a:solidFill>
                <a:srgbClr val="002649"/>
              </a:solidFill>
              <a:latin typeface="Neue Haas Unica Pro Medium" panose="020B0504030206020203" pitchFamily="34" charset="77"/>
            </a:defRPr>
          </a:pPr>
          <a:endParaRPr lang="en-FI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Neue Haas Unica W1G" panose="020B0504030206020203" pitchFamily="34" charset="0"/>
        </a:defRPr>
      </a:pPr>
      <a:endParaRPr lang="en-F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0.23185</cdr:x>
      <cdr:y>0.3174</cdr:y>
    </cdr:from>
    <cdr:to>
      <cdr:x>0.79043</cdr:x>
      <cdr:y>0.47304</cdr:y>
    </cdr:to>
    <cdr:sp macro="" textlink="">
      <cdr:nvSpPr>
        <cdr:cNvPr id="3" name="Content Placeholder 2">
          <a:extLst xmlns:a="http://schemas.openxmlformats.org/drawingml/2006/main">
            <a:ext uri="{FF2B5EF4-FFF2-40B4-BE49-F238E27FC236}">
              <a16:creationId xmlns:a16="http://schemas.microsoft.com/office/drawing/2014/main" id="{C74C9BEF-4942-7448-9A77-9361FD05EFC1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1019627" y="1384446"/>
          <a:ext cx="2456543" cy="6789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>
          <a:noAutofit/>
        </a:bodyPr>
        <a:lstStyle xmlns:a="http://schemas.openxmlformats.org/drawingml/2006/main">
          <a:defPPr>
            <a:defRPr lang="en-FI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i-FI" sz="3500" dirty="0">
              <a:solidFill>
                <a:schemeClr val="tx2"/>
              </a:solidFill>
              <a:latin typeface="Canela Medium" pitchFamily="2" charset="77"/>
            </a:rPr>
            <a:t>90 %</a:t>
          </a:r>
          <a:endParaRPr lang="en-FI" sz="3500" dirty="0">
            <a:solidFill>
              <a:schemeClr val="tx2"/>
            </a:solidFill>
            <a:latin typeface="Canela Medium" pitchFamily="2" charset="77"/>
          </a:endParaRPr>
        </a:p>
      </cdr:txBody>
    </cdr:sp>
  </cdr:relSizeAnchor>
  <cdr:relSizeAnchor xmlns:cdr="http://schemas.openxmlformats.org/drawingml/2006/chartDrawing">
    <cdr:from>
      <cdr:x>0.23185</cdr:x>
      <cdr:y>0.47005</cdr:y>
    </cdr:from>
    <cdr:to>
      <cdr:x>0.79043</cdr:x>
      <cdr:y>0.6257</cdr:y>
    </cdr:to>
    <cdr:sp macro="" textlink="">
      <cdr:nvSpPr>
        <cdr:cNvPr id="5" name="Content Placeholder 2">
          <a:extLst xmlns:a="http://schemas.openxmlformats.org/drawingml/2006/main">
            <a:ext uri="{FF2B5EF4-FFF2-40B4-BE49-F238E27FC236}">
              <a16:creationId xmlns:a16="http://schemas.microsoft.com/office/drawing/2014/main" id="{1614A37D-4836-F371-2D21-406A7BCC6D0E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1019627" y="2050308"/>
          <a:ext cx="2456543" cy="6789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>
          <a:noAutofit/>
        </a:bodyPr>
        <a:lstStyle xmlns:a="http://schemas.openxmlformats.org/drawingml/2006/main">
          <a:defPPr>
            <a:defRPr lang="en-FI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i-FI" dirty="0">
              <a:solidFill>
                <a:schemeClr val="tx2"/>
              </a:solidFill>
              <a:latin typeface="Canela Medium" pitchFamily="2" charset="77"/>
            </a:rPr>
            <a:t>Kaikki lukijat yhteensä </a:t>
          </a:r>
          <a:br>
            <a:rPr lang="fi-FI" dirty="0">
              <a:solidFill>
                <a:schemeClr val="tx2"/>
              </a:solidFill>
              <a:latin typeface="Canela Medium" pitchFamily="2" charset="77"/>
            </a:rPr>
          </a:br>
          <a:r>
            <a:rPr lang="fi-FI" dirty="0">
              <a:solidFill>
                <a:schemeClr val="tx2"/>
              </a:solidFill>
              <a:latin typeface="Canela Medium" pitchFamily="2" charset="77"/>
            </a:rPr>
            <a:t>3,9 miljoonaa </a:t>
          </a:r>
          <a:br>
            <a:rPr lang="fi-FI" dirty="0">
              <a:solidFill>
                <a:schemeClr val="tx2"/>
              </a:solidFill>
              <a:latin typeface="Canela Medium" pitchFamily="2" charset="77"/>
            </a:rPr>
          </a:br>
          <a:r>
            <a:rPr lang="fi-FI" dirty="0">
              <a:solidFill>
                <a:schemeClr val="tx2"/>
              </a:solidFill>
              <a:latin typeface="Canela Medium" pitchFamily="2" charset="77"/>
            </a:rPr>
            <a:t>lukijaa</a:t>
          </a:r>
          <a:endParaRPr lang="en-FI" dirty="0">
            <a:solidFill>
              <a:schemeClr val="tx2"/>
            </a:solidFill>
            <a:latin typeface="Canela Medium" pitchFamily="2" charset="77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0.24084</cdr:x>
      <cdr:y>0.3174</cdr:y>
    </cdr:from>
    <cdr:to>
      <cdr:x>0.78878</cdr:x>
      <cdr:y>0.47305</cdr:y>
    </cdr:to>
    <cdr:sp macro="" textlink="">
      <cdr:nvSpPr>
        <cdr:cNvPr id="3" name="Content Placeholder 2">
          <a:extLst xmlns:a="http://schemas.openxmlformats.org/drawingml/2006/main">
            <a:ext uri="{FF2B5EF4-FFF2-40B4-BE49-F238E27FC236}">
              <a16:creationId xmlns:a16="http://schemas.microsoft.com/office/drawing/2014/main" id="{C74C9BEF-4942-7448-9A77-9361FD05EFC1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1059180" y="1384440"/>
          <a:ext cx="2409734" cy="6789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>
          <a:noAutofit/>
        </a:bodyPr>
        <a:lstStyle xmlns:a="http://schemas.openxmlformats.org/drawingml/2006/main">
          <a:defPPr>
            <a:defRPr lang="en-FI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i-FI" sz="3500" dirty="0">
              <a:solidFill>
                <a:schemeClr val="tx2"/>
              </a:solidFill>
              <a:latin typeface="Canela Medium" pitchFamily="2" charset="77"/>
            </a:rPr>
            <a:t>53 %</a:t>
          </a:r>
          <a:endParaRPr lang="en-FI" sz="3500" dirty="0">
            <a:solidFill>
              <a:schemeClr val="tx2"/>
            </a:solidFill>
            <a:latin typeface="Canela Medium" pitchFamily="2" charset="77"/>
          </a:endParaRPr>
        </a:p>
      </cdr:txBody>
    </cdr:sp>
  </cdr:relSizeAnchor>
  <cdr:relSizeAnchor xmlns:cdr="http://schemas.openxmlformats.org/drawingml/2006/chartDrawing">
    <cdr:from>
      <cdr:x>0.24084</cdr:x>
      <cdr:y>0.49248</cdr:y>
    </cdr:from>
    <cdr:to>
      <cdr:x>0.78878</cdr:x>
      <cdr:y>0.64812</cdr:y>
    </cdr:to>
    <cdr:sp macro="" textlink="">
      <cdr:nvSpPr>
        <cdr:cNvPr id="5" name="Content Placeholder 2">
          <a:extLst xmlns:a="http://schemas.openxmlformats.org/drawingml/2006/main">
            <a:ext uri="{FF2B5EF4-FFF2-40B4-BE49-F238E27FC236}">
              <a16:creationId xmlns:a16="http://schemas.microsoft.com/office/drawing/2014/main" id="{1614A37D-4836-F371-2D21-406A7BCC6D0E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1059180" y="2148114"/>
          <a:ext cx="2409734" cy="6788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>
          <a:noAutofit/>
        </a:bodyPr>
        <a:lstStyle xmlns:a="http://schemas.openxmlformats.org/drawingml/2006/main">
          <a:defPPr>
            <a:defRPr lang="en-FI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i-FI" dirty="0">
              <a:solidFill>
                <a:schemeClr val="tx2"/>
              </a:solidFill>
              <a:latin typeface="Canela Medium" pitchFamily="2" charset="77"/>
            </a:rPr>
            <a:t>2,3 miljoonaa </a:t>
          </a:r>
          <a:br>
            <a:rPr lang="fi-FI" dirty="0">
              <a:solidFill>
                <a:schemeClr val="tx2"/>
              </a:solidFill>
              <a:latin typeface="Canela Medium" pitchFamily="2" charset="77"/>
            </a:rPr>
          </a:br>
          <a:r>
            <a:rPr lang="fi-FI" dirty="0">
              <a:solidFill>
                <a:schemeClr val="tx2"/>
              </a:solidFill>
              <a:latin typeface="Canela Medium" pitchFamily="2" charset="77"/>
            </a:rPr>
            <a:t>lukijaa digissä </a:t>
          </a:r>
          <a:endParaRPr lang="en-FI" dirty="0">
            <a:solidFill>
              <a:schemeClr val="tx2"/>
            </a:solidFill>
            <a:latin typeface="Canela Medium" pitchFamily="2" charset="77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0.22937</cdr:x>
      <cdr:y>0.3174</cdr:y>
    </cdr:from>
    <cdr:to>
      <cdr:x>0.79043</cdr:x>
      <cdr:y>0.47305</cdr:y>
    </cdr:to>
    <cdr:sp macro="" textlink="">
      <cdr:nvSpPr>
        <cdr:cNvPr id="3" name="Content Placeholder 2">
          <a:extLst xmlns:a="http://schemas.openxmlformats.org/drawingml/2006/main">
            <a:ext uri="{FF2B5EF4-FFF2-40B4-BE49-F238E27FC236}">
              <a16:creationId xmlns:a16="http://schemas.microsoft.com/office/drawing/2014/main" id="{C74C9BEF-4942-7448-9A77-9361FD05EFC1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1008743" y="1384440"/>
          <a:ext cx="2467428" cy="6789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>
          <a:noAutofit/>
        </a:bodyPr>
        <a:lstStyle xmlns:a="http://schemas.openxmlformats.org/drawingml/2006/main">
          <a:defPPr>
            <a:defRPr lang="en-FI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i-FI" sz="3500" dirty="0">
              <a:solidFill>
                <a:schemeClr val="tx2"/>
              </a:solidFill>
              <a:latin typeface="Canela Medium" pitchFamily="2" charset="77"/>
            </a:rPr>
            <a:t>80 %</a:t>
          </a:r>
          <a:endParaRPr lang="en-FI" sz="3500" dirty="0">
            <a:solidFill>
              <a:schemeClr val="tx2"/>
            </a:solidFill>
            <a:latin typeface="Canela Medium" pitchFamily="2" charset="77"/>
          </a:endParaRPr>
        </a:p>
      </cdr:txBody>
    </cdr:sp>
  </cdr:relSizeAnchor>
  <cdr:relSizeAnchor xmlns:cdr="http://schemas.openxmlformats.org/drawingml/2006/chartDrawing">
    <cdr:from>
      <cdr:x>0.22937</cdr:x>
      <cdr:y>0.48915</cdr:y>
    </cdr:from>
    <cdr:to>
      <cdr:x>0.79043</cdr:x>
      <cdr:y>0.64479</cdr:y>
    </cdr:to>
    <cdr:sp macro="" textlink="">
      <cdr:nvSpPr>
        <cdr:cNvPr id="5" name="Content Placeholder 2">
          <a:extLst xmlns:a="http://schemas.openxmlformats.org/drawingml/2006/main">
            <a:ext uri="{FF2B5EF4-FFF2-40B4-BE49-F238E27FC236}">
              <a16:creationId xmlns:a16="http://schemas.microsoft.com/office/drawing/2014/main" id="{1614A37D-4836-F371-2D21-406A7BCC6D0E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1008743" y="2133600"/>
          <a:ext cx="2467428" cy="6788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>
          <a:noAutofit/>
        </a:bodyPr>
        <a:lstStyle xmlns:a="http://schemas.openxmlformats.org/drawingml/2006/main">
          <a:defPPr>
            <a:defRPr lang="en-FI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i-FI" dirty="0">
              <a:solidFill>
                <a:schemeClr val="tx2"/>
              </a:solidFill>
              <a:latin typeface="Canela Medium" pitchFamily="2" charset="77"/>
            </a:rPr>
            <a:t>3,4 miljoonaa </a:t>
          </a:r>
          <a:br>
            <a:rPr lang="fi-FI" dirty="0">
              <a:solidFill>
                <a:schemeClr val="tx2"/>
              </a:solidFill>
              <a:latin typeface="Canela Medium" pitchFamily="2" charset="77"/>
            </a:rPr>
          </a:br>
          <a:r>
            <a:rPr lang="fi-FI" dirty="0">
              <a:solidFill>
                <a:schemeClr val="tx2"/>
              </a:solidFill>
              <a:latin typeface="Canela Medium" pitchFamily="2" charset="77"/>
            </a:rPr>
            <a:t>lukijaa printissä</a:t>
          </a:r>
          <a:endParaRPr lang="en-FI" dirty="0">
            <a:solidFill>
              <a:schemeClr val="tx2"/>
            </a:solidFill>
            <a:latin typeface="Canela Medium" pitchFamily="2" charset="77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116731-4676-4049-B778-C85831E1F5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5C887A-2D2F-E940-8170-CB98732492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03909-B5E8-FB4E-AFE4-A87166A88C34}" type="datetimeFigureOut">
              <a:rPr lang="en-FI" smtClean="0">
                <a:latin typeface="Neue Haas Unica W1G" panose="020B0504030206020203" pitchFamily="34" charset="0"/>
              </a:rPr>
              <a:t>10.10.2024</a:t>
            </a:fld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B4AAC1-5A48-8D47-9036-9B35BA37D1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DB4C95-5904-FB43-9FE2-1A5C1BAD6A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F5268-A0E2-674D-AEA0-0DAD3129F1B4}" type="slidenum">
              <a:rPr lang="en-FI" smtClean="0">
                <a:latin typeface="Neue Haas Unica W1G" panose="020B0504030206020203" pitchFamily="34" charset="0"/>
              </a:rPr>
              <a:t>‹#›</a:t>
            </a:fld>
            <a:endParaRPr lang="en-FI" dirty="0"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359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C4E458E5-F7A7-9540-B300-0997209ECD22}" type="datetimeFigureOut">
              <a:rPr lang="en-FI" smtClean="0"/>
              <a:pPr/>
              <a:t>10.10.2024</a:t>
            </a:fld>
            <a:endParaRPr lang="en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ECE063A0-E1D9-054C-B6B8-9DCE4E3BD599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8711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Neue Haas Unica W1G" panose="020B0504030206020203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80540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17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088208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20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8883266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42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578801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3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53880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4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434006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9D4F60-42AA-A645-D9D1-5D31696225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F9A224B1-5EB6-CFC8-8BDA-DBEF209CBC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E28E2681-164D-C2D9-5B86-6E43EEF2E3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3CA938A-2E97-C858-E7A1-CD3A060A95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5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90359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329395-DB9B-4E0E-9974-7E7C923CB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97ECC65A-6BD8-5B16-DC7D-C2D69C09A7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51C8351C-35BD-E999-BCAF-0D33235A33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2E7E926-F58A-D997-A4EE-5C0AE0A20B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6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28699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0474E9-8581-5982-1941-3B4772616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729641-2AB8-992F-07AF-592B5AA92C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DD945F-5BD1-DB4F-D9C0-81535D5979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B6C2C9-C24E-65D5-63FD-0B00702DDE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8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510206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11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118070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12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942364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14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779694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2.emf"/><Relationship Id="rId7" Type="http://schemas.openxmlformats.org/officeDocument/2006/relationships/image" Target="../media/image14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10" Type="http://schemas.openxmlformats.org/officeDocument/2006/relationships/image" Target="../media/image17.emf"/><Relationship Id="rId4" Type="http://schemas.openxmlformats.org/officeDocument/2006/relationships/image" Target="../media/image3.emf"/><Relationship Id="rId9" Type="http://schemas.openxmlformats.org/officeDocument/2006/relationships/image" Target="../media/image16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3.emf"/><Relationship Id="rId7" Type="http://schemas.openxmlformats.org/officeDocument/2006/relationships/image" Target="../media/image15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Relationship Id="rId9" Type="http://schemas.openxmlformats.org/officeDocument/2006/relationships/image" Target="../media/image17.emf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8F95F4-81E9-EF49-A226-BCE101457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9750" y="-7822685"/>
            <a:ext cx="14535150" cy="155161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89790-F15E-1B44-B63B-B457C40FE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5982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68D8E-AFC5-9E4A-A6FF-D33AA04BC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3582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6E811F-B1B3-2C47-99A0-362276A992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Kuva 3">
            <a:extLst>
              <a:ext uri="{FF2B5EF4-FFF2-40B4-BE49-F238E27FC236}">
                <a16:creationId xmlns:a16="http://schemas.microsoft.com/office/drawing/2014/main" id="{535179B5-686B-5D4C-9959-FA27CA6D371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18106" y="5958034"/>
            <a:ext cx="1514929" cy="70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0386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2">
    <p:bg>
      <p:bgPr>
        <a:solidFill>
          <a:srgbClr val="9C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7" name="Kuva 3">
            <a:extLst>
              <a:ext uri="{FF2B5EF4-FFF2-40B4-BE49-F238E27FC236}">
                <a16:creationId xmlns:a16="http://schemas.microsoft.com/office/drawing/2014/main" id="{69A1B555-0641-F34F-80C0-337FF2B138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154" y="5952033"/>
            <a:ext cx="1326846" cy="6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3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CF68B6-EB23-2D4E-8356-BA08AD91C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accent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10.10.2024</a:t>
            </a:fld>
            <a:endParaRPr lang="en-FI" dirty="0">
              <a:solidFill>
                <a:schemeClr val="accen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EC2417-A897-634C-9475-C2694F874E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76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tyyl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866407-1BFA-8440-B74D-9BE0E51DB2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2510D3-A6F3-1B4D-AB47-636E1C231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58F8733-EB61-6547-BD3F-8B0A5C19D1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10.10.2024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5623AE-0293-984D-916C-9BEA648B74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1B0216-9980-2747-A102-53662C751D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71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32F4FF-B802-0E4B-AF28-35AEA1D7BC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7C78DE1-6D6D-6C48-A90D-055ECCB3DDC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10.10.2024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829704-8DA1-AF40-8623-8A623BC7EB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FDE9FC-16A7-F247-98B4-8AB6527785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308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ustyy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B6D43-EAE1-2C47-9566-14FA250190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7D19C15-488D-594D-A39E-F1ADC9C4A14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10.10.2024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1C5A0E-ACD5-6F48-AC18-D31D253548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D56BAF-85C4-3346-9788-9891FA0816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50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palsta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BD7305-CCC3-5341-84F6-412B2D2601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CA34AE2-6D8E-1E42-B7B7-3ED600E83EB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10.10.2024</a:t>
            </a:fld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B5645D-A15D-3E4E-BCA9-9A65B41545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C9E169-CE84-364E-AF1A-431A3C505B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79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BAD956-82E6-9345-BF9F-781389E6F2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189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75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57D93-882A-7348-B149-EEDC6EB25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1D72B2-0E38-4441-ACDA-CA2FF42A7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3590DE-F83C-F748-B3B6-4B1B9FEC37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688642-0C61-F247-A15B-7F92AD4BD5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53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D178A84-A00F-9F4E-8B25-1DC2E55FF15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10.10.2024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E244FF-4257-7E4C-8ABE-C636BF9F47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91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586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7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479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2E0052-7C18-2143-BE6B-041E63E5A0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39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87C4-888C-D443-97ED-678CA0198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3456"/>
            <a:ext cx="10515600" cy="1325563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 err="1"/>
              <a:t>Sisältö</a:t>
            </a:r>
            <a:endParaRPr lang="en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1F004C-804C-1149-B4B9-EFF10150BB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6031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9B38F8-395F-DC43-9EEA-948E5A663C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338554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02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8243C13-36F3-554B-B39E-5B18DAA5684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41528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03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5BC51B-1ECA-5E44-BCAA-88BEFC96EDC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0" y="492973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19E771-A6DD-F245-A557-A5F963888D0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089150" y="2689771"/>
            <a:ext cx="3460750" cy="536030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Ensimmäinen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3CD72D-80AF-1245-9965-4E40DEDCD20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089150" y="3491606"/>
            <a:ext cx="3460750" cy="424457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Toinen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E227821-A9A2-F144-9C0A-25E20AEC0F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89150" y="4238328"/>
            <a:ext cx="3460750" cy="424458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Kolmas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9ACDB04-5B3C-EB47-836C-C3EA4AB145E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089150" y="5015405"/>
            <a:ext cx="3460750" cy="497135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Neljäs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269E9D1-F6E6-0549-AAE5-FB75F727D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405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C9265-C3CD-FDDD-AF02-972209323ED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D07328-92F1-AE44-84A6-753113B2E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95C89-311C-774B-9D64-C85090C43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D848E9-B770-064C-B974-636D46EC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ED5593-2D98-3F45-99EE-46D29BA431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4021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vä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AF1FA73-5CBC-1D47-B97D-22FE5A31D81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10.10.2024</a:t>
            </a:fld>
            <a:endParaRPr lang="en-FI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A55120-D5DA-2447-9D24-342FC9EA1F88}"/>
              </a:ext>
            </a:extLst>
          </p:cNvPr>
          <p:cNvSpPr/>
          <p:nvPr userDrawn="1"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3559E2-D529-ED4B-B781-276E243911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278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vä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221624A-1624-9743-BBA1-8699AF8AE6D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10.10.2024</a:t>
            </a:fld>
            <a:endParaRPr lang="en-FI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BA0F28-2A18-824A-AB25-D19E6D891B4F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BE004A-37D4-C546-99D3-0F0C3DD70B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364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F2DD6-10C4-034F-AA82-6EEC56B5A1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EB0750C-D2E6-C44C-B12D-E0D7D8BDFF3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10.10.2024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292499-6E74-B84A-A62D-D470FB1AA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BC52E1-21C6-404D-B45A-86C274DFBD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8686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+ ku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AACA4-7C56-F040-B12A-A84B400211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42" t="29308" r="33165" b="36845"/>
          <a:stretch/>
        </p:blipFill>
        <p:spPr>
          <a:xfrm>
            <a:off x="6551614" y="0"/>
            <a:ext cx="563721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4E28508-236D-414B-9135-B2FBB5A4EC0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rgbClr val="002649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10.10.2024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1AC2EC-EC00-2A4A-9094-F79A29F5EF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642" t="29308" r="33165" b="36845"/>
          <a:stretch/>
        </p:blipFill>
        <p:spPr>
          <a:xfrm>
            <a:off x="6551614" y="0"/>
            <a:ext cx="563721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12A427-83F8-5F4C-8AD1-E8B3F3E45E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619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+ nosto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F58508-655F-4D48-B6E9-C52726C900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77BDE-513D-9D45-865F-385EFC00C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CD0953-7CA8-4F47-8139-D5CAF8F8C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F2419D-25FE-9B4B-AF45-C15B96A824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17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pu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707AA-FEB5-B543-868E-5C071A4BB7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AD04DD-053B-EF42-951B-A77D7F276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69008E-7E94-884C-9CD1-46E94B5FFC1B}"/>
              </a:ext>
            </a:extLst>
          </p:cNvPr>
          <p:cNvSpPr txBox="1"/>
          <p:nvPr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96CF79-66B7-7F4E-AD65-FF1DAA40E9B3}"/>
              </a:ext>
            </a:extLst>
          </p:cNvPr>
          <p:cNvGrpSpPr/>
          <p:nvPr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A2D01A-48EC-8544-9EA9-F53CBB0235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180180-65CA-C447-8C72-468BD89754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2B75A8-6F21-094A-8E16-782F041E0D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CF252A-53B3-4E41-ADE1-608604DED9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4B2E6FB-847A-C846-A69F-4C41DF40A2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C750E-8E6B-7E44-9F33-2740B3FE5F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179479C-0F44-7A45-AA75-6A858C230627}"/>
              </a:ext>
            </a:extLst>
          </p:cNvPr>
          <p:cNvSpPr txBox="1"/>
          <p:nvPr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B72BD61-6FA9-8743-A666-40EF36CBB6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8332689-B495-B647-835B-2CFC4A45AC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E5BB652-68EA-2D4E-92E8-71606DDF7A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725686E-E108-2E42-96A5-352D04B2C237}"/>
              </a:ext>
            </a:extLst>
          </p:cNvPr>
          <p:cNvSpPr txBox="1"/>
          <p:nvPr userDrawn="1"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B8A10FE-373D-E241-95E2-FEA2821CFEDF}"/>
              </a:ext>
            </a:extLst>
          </p:cNvPr>
          <p:cNvGrpSpPr/>
          <p:nvPr userDrawn="1"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9A9A7C6-98DB-AE49-B7E3-593AB37024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DBB09E5-BE53-6648-8273-1AEEA1686C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7F898CD-4116-FF45-9A64-22F61C3081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2BE87ED-18E0-1C45-BE78-EDE91A239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8ABDEC7-E59D-714E-96CF-A327FD771A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0717D3E-23C0-044C-924A-D0516609D9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6E24ABC-29A6-6B46-9453-79FEBF75C414}"/>
              </a:ext>
            </a:extLst>
          </p:cNvPr>
          <p:cNvSpPr txBox="1"/>
          <p:nvPr userDrawn="1"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71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8F95F4-81E9-EF49-A226-BCE101457B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09750" y="-7822685"/>
            <a:ext cx="14535150" cy="155161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89790-F15E-1B44-B63B-B457C40FE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5982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68D8E-AFC5-9E4A-A6FF-D33AA04BC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3582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6E811F-B1B3-2C47-99A0-362276A992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834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sältö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87C4-888C-D443-97ED-678CA0198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3456"/>
            <a:ext cx="10515600" cy="1325563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 err="1"/>
              <a:t>Sisältö</a:t>
            </a:r>
            <a:endParaRPr lang="en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1F004C-804C-1149-B4B9-EFF10150BB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6031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9B38F8-395F-DC43-9EEA-948E5A663C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338554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02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8243C13-36F3-554B-B39E-5B18DAA5684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41528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03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5BC51B-1ECA-5E44-BCAA-88BEFC96EDC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0" y="492973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19E771-A6DD-F245-A557-A5F963888D0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089150" y="2689771"/>
            <a:ext cx="3460750" cy="536030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Ensimmäinen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3CD72D-80AF-1245-9965-4E40DEDCD20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089150" y="3491606"/>
            <a:ext cx="3460750" cy="424457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Toinen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E227821-A9A2-F144-9C0A-25E20AEC0F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89150" y="4238328"/>
            <a:ext cx="3460750" cy="424458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Kolmas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9ACDB04-5B3C-EB47-836C-C3EA4AB145E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089150" y="5015405"/>
            <a:ext cx="3460750" cy="497135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Neljäs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269E9D1-F6E6-0549-AAE5-FB75F727DB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74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+ taulu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0"/>
            <a:ext cx="10515600" cy="1325563"/>
          </a:xfrm>
        </p:spPr>
        <p:txBody>
          <a:bodyPr/>
          <a:lstStyle>
            <a:lvl1pPr algn="ctr">
              <a:defRPr sz="4000"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/>
          <p:nvPr userDrawn="1"/>
        </p:nvCxnSpPr>
        <p:spPr>
          <a:xfrm>
            <a:off x="1169071" y="1366807"/>
            <a:ext cx="99411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3AA168A-67B8-4940-97AA-9A3F07F345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FA5E9-7226-A446-9E4B-8B10788C8A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407442" y="2146246"/>
            <a:ext cx="7464425" cy="334494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874940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taulu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931"/>
            <a:ext cx="10515600" cy="976514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/>
          <p:nvPr/>
        </p:nvCxnSpPr>
        <p:spPr>
          <a:xfrm>
            <a:off x="1169071" y="1366807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3AA168A-67B8-4940-97AA-9A3F07F345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FA5E9-7226-A446-9E4B-8B10788C8A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90698" y="1514670"/>
            <a:ext cx="8610601" cy="4654846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D41599-4BDE-B044-BE71-783A0AE401E8}"/>
              </a:ext>
            </a:extLst>
          </p:cNvPr>
          <p:cNvCxnSpPr>
            <a:cxnSpLocks/>
          </p:cNvCxnSpPr>
          <p:nvPr userDrawn="1"/>
        </p:nvCxnSpPr>
        <p:spPr>
          <a:xfrm>
            <a:off x="832648" y="1366807"/>
            <a:ext cx="1052670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Kuva 3">
            <a:extLst>
              <a:ext uri="{FF2B5EF4-FFF2-40B4-BE49-F238E27FC236}">
                <a16:creationId xmlns:a16="http://schemas.microsoft.com/office/drawing/2014/main" id="{C5E10D11-557D-1A48-B729-4558B6F619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154" y="6068611"/>
            <a:ext cx="1326846" cy="616035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6BDF0C91-AD20-398D-F118-6AE76050F0EC}"/>
              </a:ext>
            </a:extLst>
          </p:cNvPr>
          <p:cNvSpPr txBox="1"/>
          <p:nvPr userDrawn="1"/>
        </p:nvSpPr>
        <p:spPr>
          <a:xfrm>
            <a:off x="2527443" y="6405114"/>
            <a:ext cx="609771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Lähde: KMT 2024  |  Koko väestö N: 46 476, naiset N: 23 006, miehet N: 23 470</a:t>
            </a:r>
          </a:p>
        </p:txBody>
      </p:sp>
    </p:spTree>
    <p:extLst>
      <p:ext uri="{BB962C8B-B14F-4D97-AF65-F5344CB8AC3E}">
        <p14:creationId xmlns:p14="http://schemas.microsoft.com/office/powerpoint/2010/main" val="2989976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+ 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87A81C-4E41-D445-9482-92D9AE4BA8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FI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2BCB598-89A0-8944-BE77-244DF996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3596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+ taulu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FI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B3F6A1-9752-F848-A102-0EAD89C36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8DF08B-3530-C541-8E8B-47BED9E4E1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000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1">
    <p:bg>
      <p:bgPr>
        <a:solidFill>
          <a:srgbClr val="00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9CFFF8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36D8F9-B370-1A4C-BDFF-A2B6637354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840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2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002649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076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3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F5F4F7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F5F4F7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61091E-6CBC-F94E-82C1-D26EBC3D43DB}"/>
              </a:ext>
            </a:extLst>
          </p:cNvPr>
          <p:cNvSpPr/>
          <p:nvPr userDrawn="1"/>
        </p:nvSpPr>
        <p:spPr>
          <a:xfrm>
            <a:off x="9548949" y="6100354"/>
            <a:ext cx="2455817" cy="518567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2280F-ED4C-5840-AA11-78443EF128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106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liotsikko 1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8A087-0E54-5548-BBE0-62F93A1378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82487-CC65-DF4E-B7FB-142940BCCA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828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liotsikko 2">
    <p:bg>
      <p:bgPr>
        <a:solidFill>
          <a:srgbClr val="9C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40262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äliotsikko 3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514216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rustyyl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866407-1BFA-8440-B74D-9BE0E51DB2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2510D3-A6F3-1B4D-AB47-636E1C2319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848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32F4FF-B802-0E4B-AF28-35AEA1D7BC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495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87A81C-4E41-D445-9482-92D9AE4BA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2BCB598-89A0-8944-BE77-244DF996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B43CB9C3-EE59-6F4E-B1F0-0847009238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tx2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10.10.2024</a:t>
            </a:fld>
            <a:endParaRPr lang="en-FI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3E22C7-5B92-8F4E-BF31-28ED7B4FFEF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E82C676-D6CA-374F-A1FB-8C9E8E107FBC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4EFB9265-C684-6B42-B48E-FB706D49DB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691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rustyy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B6D43-EAE1-2C47-9566-14FA250190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8714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palsta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BD7305-CCC3-5341-84F6-412B2D2601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021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91462D-75B7-0D4C-B90E-9417838C64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4124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57D93-882A-7348-B149-EEDC6EB250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1D72B2-0E38-4441-ACDA-CA2FF42A71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166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318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586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7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479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8003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58CEF7-0887-7B42-B47B-250C6841DE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D07328-92F1-AE44-84A6-753113B2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95C89-311C-774B-9D64-C85090C431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3465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ksti + vä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652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ksti + vä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9268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F2DD6-10C4-034F-AA82-6EEC56B5A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23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+ taulu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B3F6A1-9752-F848-A102-0EAD89C36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5193F66-C683-C840-B339-86ADCB9C15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tx2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10.10.2024</a:t>
            </a:fld>
            <a:endParaRPr lang="en-FI" dirty="0">
              <a:solidFill>
                <a:schemeClr val="tx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8DF08B-3530-C541-8E8B-47BED9E4E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6B6DE27-FF44-2A48-B515-3FC0FC7EE81D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E6D2D55-1242-2D45-A11E-7BF5063322A8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5462B768-8286-D447-B4F5-40480A8307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397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i + ku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AACA4-7C56-F040-B12A-A84B400211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642" t="29308" r="33165" b="36845"/>
          <a:stretch/>
        </p:blipFill>
        <p:spPr>
          <a:xfrm>
            <a:off x="6551614" y="0"/>
            <a:ext cx="563721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150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va + nosto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F58508-655F-4D48-B6E9-C52726C900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77BDE-513D-9D45-865F-385EFC00C1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CD0953-7CA8-4F47-8139-D5CAF8F8C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939596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oppu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707AA-FEB5-B543-868E-5C071A4BB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AD04DD-053B-EF42-951B-A77D7F276F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69008E-7E94-884C-9CD1-46E94B5FFC1B}"/>
              </a:ext>
            </a:extLst>
          </p:cNvPr>
          <p:cNvSpPr txBox="1"/>
          <p:nvPr userDrawn="1"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96CF79-66B7-7F4E-AD65-FF1DAA40E9B3}"/>
              </a:ext>
            </a:extLst>
          </p:cNvPr>
          <p:cNvGrpSpPr/>
          <p:nvPr userDrawn="1"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A2D01A-48EC-8544-9EA9-F53CBB0235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180180-65CA-C447-8C72-468BD89754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2B75A8-6F21-094A-8E16-782F041E0D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CF252A-53B3-4E41-ADE1-608604DED9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4B2E6FB-847A-C846-A69F-4C41DF40A2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C750E-8E6B-7E44-9F33-2740B3FE5F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179479C-0F44-7A45-AA75-6A858C230627}"/>
              </a:ext>
            </a:extLst>
          </p:cNvPr>
          <p:cNvSpPr txBox="1"/>
          <p:nvPr userDrawn="1"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858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1">
    <p:bg>
      <p:bgPr>
        <a:solidFill>
          <a:srgbClr val="00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3600" y="729000"/>
            <a:ext cx="8824801" cy="5400000"/>
          </a:xfrm>
        </p:spPr>
        <p:txBody>
          <a:bodyPr anchor="ctr"/>
          <a:lstStyle>
            <a:lvl1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36D8F9-B370-1A4C-BDFF-A2B663735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31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2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3600" y="729000"/>
            <a:ext cx="8824801" cy="5400000"/>
          </a:xfrm>
        </p:spPr>
        <p:txBody>
          <a:bodyPr anchor="ctr"/>
          <a:lstStyle>
            <a:lvl1pPr algn="ctr">
              <a:lnSpc>
                <a:spcPct val="120000"/>
              </a:lnSpc>
              <a:buFontTx/>
              <a:buNone/>
              <a:defRPr sz="3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Kuva 3">
            <a:extLst>
              <a:ext uri="{FF2B5EF4-FFF2-40B4-BE49-F238E27FC236}">
                <a16:creationId xmlns:a16="http://schemas.microsoft.com/office/drawing/2014/main" id="{941BDDA5-B317-364F-94D2-CCC2982162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154" y="5952033"/>
            <a:ext cx="1326846" cy="6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11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3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3600" y="729000"/>
            <a:ext cx="8824801" cy="5400000"/>
          </a:xfrm>
        </p:spPr>
        <p:txBody>
          <a:bodyPr anchor="ctr"/>
          <a:lstStyle>
            <a:lvl1pPr algn="ctr">
              <a:lnSpc>
                <a:spcPct val="120000"/>
              </a:lnSpc>
              <a:buFontTx/>
              <a:buNone/>
              <a:defRPr sz="3000" b="0" i="0">
                <a:solidFill>
                  <a:srgbClr val="F5F4F7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2280F-ED4C-5840-AA11-78443EF12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480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1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8A087-0E54-5548-BBE0-62F93A137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82487-CC65-DF4E-B7FB-142940BCC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2875D82-5948-B840-B018-39245CCC7C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3392" y="629086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Neue Haas Unica W1G" panose="020B0504030206020203" pitchFamily="34" charset="0"/>
              </a:defRPr>
            </a:lvl1pPr>
          </a:lstStyle>
          <a:p>
            <a:fld id="{16F31AEF-3251-B74E-A892-35C10D351C84}" type="datetime1">
              <a:rPr lang="fi-FI" smtClean="0"/>
              <a:pPr/>
              <a:t>10.10.2024</a:t>
            </a:fld>
            <a:endParaRPr lang="en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F67D57-1D40-5742-BF3B-9371FA12C5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1DF033-2C27-434E-8D2D-4C13C394B8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11" name="Kuva 3">
            <a:extLst>
              <a:ext uri="{FF2B5EF4-FFF2-40B4-BE49-F238E27FC236}">
                <a16:creationId xmlns:a16="http://schemas.microsoft.com/office/drawing/2014/main" id="{6447824B-4A73-8F4E-BFEE-93FB91F579C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153" y="5915419"/>
            <a:ext cx="1465391" cy="68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44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649EBF-CEF6-E44B-B0A4-3E1C32790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A5092-7646-5547-A70B-476FB0726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259358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  <p:sldLayoutId id="2147483847" r:id="rId17"/>
    <p:sldLayoutId id="2147483848" r:id="rId18"/>
    <p:sldLayoutId id="2147483849" r:id="rId19"/>
    <p:sldLayoutId id="2147483850" r:id="rId20"/>
    <p:sldLayoutId id="2147483851" r:id="rId21"/>
    <p:sldLayoutId id="2147483852" r:id="rId22"/>
    <p:sldLayoutId id="2147483853" r:id="rId23"/>
    <p:sldLayoutId id="2147483854" r:id="rId24"/>
    <p:sldLayoutId id="2147483855" r:id="rId25"/>
    <p:sldLayoutId id="2147483856" r:id="rId26"/>
    <p:sldLayoutId id="2147483829" r:id="rId27"/>
    <p:sldLayoutId id="2147483660" r:id="rId28"/>
    <p:sldLayoutId id="2147483654" r:id="rId29"/>
    <p:sldLayoutId id="2147483677" r:id="rId30"/>
    <p:sldLayoutId id="2147483679" r:id="rId31"/>
    <p:sldLayoutId id="2147483663" r:id="rId32"/>
    <p:sldLayoutId id="2147483667" r:id="rId33"/>
    <p:sldLayoutId id="2147483676" r:id="rId34"/>
    <p:sldLayoutId id="2147483664" r:id="rId35"/>
    <p:sldLayoutId id="2147483680" r:id="rId36"/>
    <p:sldLayoutId id="2147483678" r:id="rId37"/>
    <p:sldLayoutId id="2147483661" r:id="rId38"/>
    <p:sldLayoutId id="2147483681" r:id="rId39"/>
    <p:sldLayoutId id="2147483662" r:id="rId40"/>
    <p:sldLayoutId id="2147483665" r:id="rId41"/>
    <p:sldLayoutId id="2147483657" r:id="rId42"/>
    <p:sldLayoutId id="2147483674" r:id="rId43"/>
    <p:sldLayoutId id="2147483666" r:id="rId44"/>
    <p:sldLayoutId id="2147483675" r:id="rId45"/>
    <p:sldLayoutId id="2147483670" r:id="rId46"/>
    <p:sldLayoutId id="2147483668" r:id="rId47"/>
    <p:sldLayoutId id="2147483669" r:id="rId48"/>
    <p:sldLayoutId id="2147483672" r:id="rId49"/>
    <p:sldLayoutId id="2147483673" r:id="rId50"/>
    <p:sldLayoutId id="2147483655" r:id="rId51"/>
    <p:sldLayoutId id="2147483671" r:id="rId5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2"/>
          </a:solidFill>
          <a:latin typeface="Canela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.emf"/><Relationship Id="rId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 descr="A person lying on a ramp reading a book&#10;&#10;Description automatically generated">
            <a:extLst>
              <a:ext uri="{FF2B5EF4-FFF2-40B4-BE49-F238E27FC236}">
                <a16:creationId xmlns:a16="http://schemas.microsoft.com/office/drawing/2014/main" id="{688E9EDB-1194-3CBE-D965-90E08F9FCC1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1DF375-90D5-7E45-B00C-9DB66F62E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1140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FI" dirty="0"/>
              <a:t>Kokonaistavoittavuus, Lukijamäärät &amp; digitavoittavuus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29775-DF8A-CA45-9105-05DC8CCDE98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6300551"/>
            <a:ext cx="9144000" cy="22767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1600" dirty="0">
                <a:solidFill>
                  <a:schemeClr val="bg1"/>
                </a:solidFill>
              </a:rPr>
              <a:t>KMT 2024</a:t>
            </a:r>
            <a:endParaRPr lang="fi-FI" sz="16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FI" sz="1600" dirty="0">
              <a:solidFill>
                <a:schemeClr val="bg1"/>
              </a:solidFill>
            </a:endParaRPr>
          </a:p>
        </p:txBody>
      </p:sp>
      <p:pic>
        <p:nvPicPr>
          <p:cNvPr id="14" name="Picture 2" descr="MediaAuditFinland">
            <a:extLst>
              <a:ext uri="{FF2B5EF4-FFF2-40B4-BE49-F238E27FC236}">
                <a16:creationId xmlns:a16="http://schemas.microsoft.com/office/drawing/2014/main" id="{85EFD8A4-AB68-B143-A788-108400057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62B552-3175-CA08-69E1-A474830584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82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584257-E253-CA49-84EF-3C8D5B08449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48415" y="1589088"/>
            <a:ext cx="5403317" cy="3679825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i-FI" sz="3200" dirty="0">
                <a:latin typeface="Canela Medium" pitchFamily="2" charset="77"/>
              </a:rPr>
              <a:t>Kokonaistavoittavuus = printti + digi</a:t>
            </a:r>
          </a:p>
          <a:p>
            <a:pPr marL="0" indent="0">
              <a:buNone/>
            </a:pPr>
            <a:r>
              <a:rPr lang="fi-FI" dirty="0"/>
              <a:t>Lehden </a:t>
            </a:r>
            <a:r>
              <a:rPr lang="fi-FI" dirty="0">
                <a:solidFill>
                  <a:schemeClr val="accent2"/>
                </a:solidFill>
              </a:rPr>
              <a:t>kokonaistavoittavuusluku</a:t>
            </a:r>
            <a:r>
              <a:rPr lang="fi-FI" dirty="0"/>
              <a:t> kertoo lehden keskimääräisen numeron lukijamäärän (printti), johon on lisätty keskimääräisen viikon aikana lehden digisisältöjä lukeneiden nettomäärä.</a:t>
            </a:r>
          </a:p>
          <a:p>
            <a:pPr marL="0" indent="0">
              <a:buNone/>
            </a:pPr>
            <a:endParaRPr lang="fi-FI" sz="500" dirty="0"/>
          </a:p>
          <a:p>
            <a:pPr marL="0" indent="0">
              <a:buNone/>
            </a:pPr>
            <a:r>
              <a:rPr lang="fi-FI" sz="1400" dirty="0"/>
              <a:t>Yksi henkilö lasketaan mukaan kokonaistavoittavuuteen vain kerran riippumatta siitä, lukeeko hän lehteä yhdessä vai useammassa kanavassa.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0AE12A-B0BE-BB47-BD95-CFE3BC18DF36}"/>
              </a:ext>
            </a:extLst>
          </p:cNvPr>
          <p:cNvSpPr txBox="1"/>
          <p:nvPr/>
        </p:nvSpPr>
        <p:spPr>
          <a:xfrm>
            <a:off x="8051180" y="-446049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fi-FI" sz="2000" dirty="0">
              <a:latin typeface="Neue Haas Unica W1G" panose="020B0504030206020203" pitchFamily="34" charset="0"/>
            </a:endParaRPr>
          </a:p>
        </p:txBody>
      </p:sp>
      <p:pic>
        <p:nvPicPr>
          <p:cNvPr id="5" name="Picture 2" descr="MediaAuditFinland">
            <a:extLst>
              <a:ext uri="{FF2B5EF4-FFF2-40B4-BE49-F238E27FC236}">
                <a16:creationId xmlns:a16="http://schemas.microsoft.com/office/drawing/2014/main" id="{23E292F1-096F-EF43-87D4-3CE8F923E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Placeholder 8" descr="A person holding a phone&#10;&#10;Description automatically generated">
            <a:extLst>
              <a:ext uri="{FF2B5EF4-FFF2-40B4-BE49-F238E27FC236}">
                <a16:creationId xmlns:a16="http://schemas.microsoft.com/office/drawing/2014/main" id="{D1DE2322-107C-687A-7B04-B87442C929E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7916" r="79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2319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person holding a clipboard&#10;&#10;Description automatically generated with medium confidence">
            <a:extLst>
              <a:ext uri="{FF2B5EF4-FFF2-40B4-BE49-F238E27FC236}">
                <a16:creationId xmlns:a16="http://schemas.microsoft.com/office/drawing/2014/main" id="{94018D5F-566A-1E49-A07E-F243825BBC3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43044" r="10706"/>
          <a:stretch/>
        </p:blipFill>
        <p:spPr>
          <a:xfrm>
            <a:off x="6553202" y="0"/>
            <a:ext cx="5638798" cy="68580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584257-E253-CA49-84EF-3C8D5B08449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589087"/>
            <a:ext cx="4799012" cy="367982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i-FI" dirty="0">
                <a:solidFill>
                  <a:schemeClr val="accent2"/>
                </a:solidFill>
              </a:rPr>
              <a:t>Peittoprosentti</a:t>
            </a:r>
            <a:r>
              <a:rPr lang="fi-FI" dirty="0"/>
              <a:t> kertoo, </a:t>
            </a:r>
            <a:br>
              <a:rPr lang="fi-FI" dirty="0"/>
            </a:br>
            <a:r>
              <a:rPr lang="fi-FI" dirty="0"/>
              <a:t>kuinka suuren osan kohderyhmästä  kyseinen media tavoittaa.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0AE12A-B0BE-BB47-BD95-CFE3BC18DF36}"/>
              </a:ext>
            </a:extLst>
          </p:cNvPr>
          <p:cNvSpPr txBox="1"/>
          <p:nvPr/>
        </p:nvSpPr>
        <p:spPr>
          <a:xfrm>
            <a:off x="8051180" y="-446049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fi-FI" sz="2000" dirty="0">
              <a:latin typeface="Neue Haas Unica W1G" panose="020B0504030206020203" pitchFamily="34" charset="0"/>
            </a:endParaRPr>
          </a:p>
        </p:txBody>
      </p:sp>
      <p:pic>
        <p:nvPicPr>
          <p:cNvPr id="5" name="Picture 2" descr="MediaAuditFinland">
            <a:extLst>
              <a:ext uri="{FF2B5EF4-FFF2-40B4-BE49-F238E27FC236}">
                <a16:creationId xmlns:a16="http://schemas.microsoft.com/office/drawing/2014/main" id="{49271584-593C-8F48-8E2B-EA38027D8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05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25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Kokonaistavoittavuudeltaan suurimmat </a:t>
            </a:r>
            <a:r>
              <a:rPr lang="fi-FI" dirty="0" err="1"/>
              <a:t>aikakausmediat</a:t>
            </a:r>
            <a:r>
              <a:rPr lang="fi-FI" dirty="0"/>
              <a:t> 2024, </a:t>
            </a:r>
            <a:r>
              <a:rPr lang="fi-FI" i="1" dirty="0">
                <a:solidFill>
                  <a:schemeClr val="accent2"/>
                </a:solidFill>
              </a:rPr>
              <a:t>koko väestö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89077412"/>
              </p:ext>
            </p:extLst>
          </p:nvPr>
        </p:nvGraphicFramePr>
        <p:xfrm>
          <a:off x="1790700" y="1566332"/>
          <a:ext cx="8610600" cy="450411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89145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Kokonaistavoittavuus
(printti + digi),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15 vuotta täyttäneet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15 vuotta täyttäneet</a:t>
                      </a:r>
                    </a:p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4 291 400) 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2 093 000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1 660 000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1 083 400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1 022 400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905 400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751 700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634 100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625 500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578 200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546 800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2061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Kokonaistavoittavuudeltaan suurimmat </a:t>
            </a:r>
            <a:r>
              <a:rPr lang="fi-FI" dirty="0" err="1"/>
              <a:t>aikakausmediat</a:t>
            </a:r>
            <a:r>
              <a:rPr lang="fi-FI" dirty="0"/>
              <a:t> 2024, </a:t>
            </a:r>
            <a:r>
              <a:rPr lang="fi-FI" i="1" dirty="0">
                <a:solidFill>
                  <a:schemeClr val="accent2"/>
                </a:solidFill>
              </a:rPr>
              <a:t>naiset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850931777"/>
              </p:ext>
            </p:extLst>
          </p:nvPr>
        </p:nvGraphicFramePr>
        <p:xfrm>
          <a:off x="1790700" y="1566332"/>
          <a:ext cx="8610600" cy="450411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89145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Kokonaistavoittavuus
(printti + digi),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naiset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naiset</a:t>
                      </a:r>
                    </a:p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2 193 100)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1 362 000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1 106 000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829 000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662 000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622 000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547 000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481 000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452 000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Eeva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375 000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Kodin Kuvalehti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299 000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922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Kokonaistavoittavuudeltaan suurimmat </a:t>
            </a:r>
            <a:r>
              <a:rPr lang="fi-FI" dirty="0" err="1"/>
              <a:t>aikakausmediat</a:t>
            </a:r>
            <a:r>
              <a:rPr lang="fi-FI" dirty="0"/>
              <a:t> 2024, </a:t>
            </a:r>
            <a:r>
              <a:rPr lang="fi-FI" i="1" dirty="0">
                <a:solidFill>
                  <a:schemeClr val="accent2"/>
                </a:solidFill>
              </a:rPr>
              <a:t>miehet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92199592"/>
              </p:ext>
            </p:extLst>
          </p:nvPr>
        </p:nvGraphicFramePr>
        <p:xfrm>
          <a:off x="1790700" y="1566332"/>
          <a:ext cx="8610600" cy="450411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89145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Kokonaistavoittavuus
(printti + digi),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miehet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miehet</a:t>
                      </a:r>
                    </a:p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2 098 300)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732 000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555 000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475 000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442 000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411 000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377 000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286 000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Moottori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256 000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255 000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243 000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3820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Kokonaistavoittavuudeltaan suurimmat </a:t>
            </a:r>
            <a:r>
              <a:rPr lang="fi-FI" dirty="0" err="1"/>
              <a:t>aikakausmediat</a:t>
            </a:r>
            <a:r>
              <a:rPr lang="fi-FI" dirty="0"/>
              <a:t> 2024, </a:t>
            </a:r>
            <a:r>
              <a:rPr lang="fi-FI" i="1" dirty="0">
                <a:solidFill>
                  <a:schemeClr val="accent2"/>
                </a:solidFill>
              </a:rPr>
              <a:t>15–24-vuotiaat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160666421"/>
              </p:ext>
            </p:extLst>
          </p:nvPr>
        </p:nvGraphicFramePr>
        <p:xfrm>
          <a:off x="1790700" y="1510294"/>
          <a:ext cx="8610600" cy="450411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89145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Kokonaistavoittavuus
(printti + digi),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15–24-vuotiaat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15–24-vuotiaat</a:t>
                      </a:r>
                    </a:p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551 400)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174 000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147 000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94 000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80 000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70 000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66 000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Aku Ankka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63 000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51 000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47 000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 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46 000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5233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Kokonaistavoittavuudeltaan suurimmat </a:t>
            </a:r>
            <a:r>
              <a:rPr lang="fi-FI" dirty="0" err="1"/>
              <a:t>aikakausmediat</a:t>
            </a:r>
            <a:r>
              <a:rPr lang="fi-FI" dirty="0"/>
              <a:t> 2024, </a:t>
            </a:r>
            <a:r>
              <a:rPr lang="fi-FI" i="1" dirty="0">
                <a:solidFill>
                  <a:schemeClr val="accent2"/>
                </a:solidFill>
              </a:rPr>
              <a:t>25–34-vuotiaat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461047372"/>
              </p:ext>
            </p:extLst>
          </p:nvPr>
        </p:nvGraphicFramePr>
        <p:xfrm>
          <a:off x="1790700" y="1566332"/>
          <a:ext cx="8610600" cy="450411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89145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Kokonaistavoittavuus
(printti + digi),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25–34-vuotiaat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25–34-vuotiaat</a:t>
                      </a:r>
                    </a:p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600 700)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219 000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195 000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185 000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149 000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112 000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107 000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106 000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88 000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63 000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57 000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4203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Kokonaistavoittavuudeltaan suurimmat </a:t>
            </a:r>
            <a:r>
              <a:rPr lang="fi-FI" dirty="0" err="1"/>
              <a:t>aikakausmediat</a:t>
            </a:r>
            <a:r>
              <a:rPr lang="fi-FI" dirty="0"/>
              <a:t> 2024, </a:t>
            </a:r>
            <a:r>
              <a:rPr lang="fi-FI" i="1" dirty="0">
                <a:solidFill>
                  <a:schemeClr val="accent2"/>
                </a:solidFill>
              </a:rPr>
              <a:t>35–44-vuotiaat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173213944"/>
              </p:ext>
            </p:extLst>
          </p:nvPr>
        </p:nvGraphicFramePr>
        <p:xfrm>
          <a:off x="1790700" y="1566332"/>
          <a:ext cx="8610600" cy="450411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89145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Kokonaistavoittavuus
(printti + digi),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35–44-vuotiaat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35–44-vuotiaat</a:t>
                      </a:r>
                    </a:p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600 200)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298 000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204 000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202 000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200 000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133 000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120 000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108 000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101 000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81 000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75 000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4545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Kokonaistavoittavuudeltaan suurimmat </a:t>
            </a:r>
            <a:r>
              <a:rPr lang="fi-FI" dirty="0" err="1"/>
              <a:t>aikakausmediat</a:t>
            </a:r>
            <a:r>
              <a:rPr lang="fi-FI" dirty="0"/>
              <a:t> 2024, </a:t>
            </a:r>
            <a:r>
              <a:rPr lang="fi-FI" i="1" dirty="0">
                <a:solidFill>
                  <a:schemeClr val="accent2"/>
                </a:solidFill>
              </a:rPr>
              <a:t>45–54-vuotiaat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901863431"/>
              </p:ext>
            </p:extLst>
          </p:nvPr>
        </p:nvGraphicFramePr>
        <p:xfrm>
          <a:off x="1790700" y="1566332"/>
          <a:ext cx="8610600" cy="443165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89145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Kokonaistavoittavuus
(printti + digi),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45–54-vuotiaat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45–54-vuotiaat</a:t>
                      </a:r>
                    </a:p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585 500) 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325 000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29668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246 000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185 000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169 000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124 000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117 000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99 000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99 000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96 000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87 000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8353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Kokonaistavoittavuudeltaan suurimmat </a:t>
            </a:r>
            <a:r>
              <a:rPr lang="fi-FI" dirty="0" err="1"/>
              <a:t>aikakausmediat</a:t>
            </a:r>
            <a:r>
              <a:rPr lang="fi-FI" dirty="0"/>
              <a:t> 2024, </a:t>
            </a:r>
            <a:r>
              <a:rPr lang="fi-FI" i="1" dirty="0">
                <a:solidFill>
                  <a:schemeClr val="accent2"/>
                </a:solidFill>
              </a:rPr>
              <a:t>55–64-vuotiaat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423304494"/>
              </p:ext>
            </p:extLst>
          </p:nvPr>
        </p:nvGraphicFramePr>
        <p:xfrm>
          <a:off x="1790700" y="1566332"/>
          <a:ext cx="8610600" cy="450411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89145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Kokonaistavoittavuus
(printti + digi),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55–64-vuotiaat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55–64-vuotiaat</a:t>
                      </a:r>
                    </a:p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671 500) 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384 000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317 000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178 000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175 000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151 000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125 000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115 000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114 000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98 000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96 000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4311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D9703-71CE-064E-8589-E781FA01C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Sisältö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D49E68-860F-344D-B03E-52C36E23E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34599" y="3405168"/>
            <a:ext cx="996950" cy="596503"/>
          </a:xfrm>
        </p:spPr>
        <p:txBody>
          <a:bodyPr>
            <a:normAutofit lnSpcReduction="10000"/>
          </a:bodyPr>
          <a:lstStyle/>
          <a:p>
            <a:r>
              <a:rPr lang="en-FI" dirty="0"/>
              <a:t>02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3ABE52-1B6C-5D4D-A955-43D565F4550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834599" y="4187608"/>
            <a:ext cx="996950" cy="596503"/>
          </a:xfrm>
        </p:spPr>
        <p:txBody>
          <a:bodyPr>
            <a:normAutofit lnSpcReduction="10000"/>
          </a:bodyPr>
          <a:lstStyle/>
          <a:p>
            <a:r>
              <a:rPr lang="en-FI" dirty="0"/>
              <a:t>03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2061B3-AB6B-5B41-A326-467DF1CD7D63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834599" y="4954868"/>
            <a:ext cx="996950" cy="596503"/>
          </a:xfrm>
        </p:spPr>
        <p:txBody>
          <a:bodyPr>
            <a:normAutofit lnSpcReduction="10000"/>
          </a:bodyPr>
          <a:lstStyle/>
          <a:p>
            <a:r>
              <a:rPr lang="en-FI" dirty="0"/>
              <a:t>04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89A95A2-33BA-3349-A6C7-6BE4413AB23E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2831550" y="3435404"/>
            <a:ext cx="8523432" cy="536030"/>
          </a:xfrm>
        </p:spPr>
        <p:txBody>
          <a:bodyPr anchor="ctr">
            <a:normAutofit/>
          </a:bodyPr>
          <a:lstStyle/>
          <a:p>
            <a:r>
              <a:rPr lang="fi-FI" sz="2000" dirty="0"/>
              <a:t>Kokonaistavoittavuudeltaan suurimmat aikakausmediat (printti + digi)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70A5A52-2CD2-EE49-BC94-E044F6C58AF7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2831549" y="4273630"/>
            <a:ext cx="8523433" cy="424457"/>
          </a:xfrm>
        </p:spPr>
        <p:txBody>
          <a:bodyPr anchor="ctr">
            <a:noAutofit/>
          </a:bodyPr>
          <a:lstStyle/>
          <a:p>
            <a:r>
              <a:rPr lang="fi-FI" sz="2000" dirty="0"/>
              <a:t>Lukijamäärältään suurimmat aikakauslehdet (printti)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857DE82-9ED9-D149-9389-1AB7527B651E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2831550" y="5040890"/>
            <a:ext cx="8523432" cy="424458"/>
          </a:xfrm>
        </p:spPr>
        <p:txBody>
          <a:bodyPr anchor="ctr">
            <a:noAutofit/>
          </a:bodyPr>
          <a:lstStyle/>
          <a:p>
            <a:r>
              <a:rPr lang="fi-FI" sz="2000" dirty="0"/>
              <a:t>Digitaaliselta viikkotavoittavuudeltaan suurimmat aikakausmediat</a:t>
            </a:r>
            <a:endParaRPr lang="en-FI" sz="2000" dirty="0"/>
          </a:p>
        </p:txBody>
      </p:sp>
      <p:pic>
        <p:nvPicPr>
          <p:cNvPr id="11" name="Picture 2" descr="MediaAuditFinland">
            <a:extLst>
              <a:ext uri="{FF2B5EF4-FFF2-40B4-BE49-F238E27FC236}">
                <a16:creationId xmlns:a16="http://schemas.microsoft.com/office/drawing/2014/main" id="{2310FDD4-BEC2-8D4D-8A5B-E65972CBC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6BCACF7A-FC53-33E0-E8FD-5C9FE481809D}"/>
              </a:ext>
            </a:extLst>
          </p:cNvPr>
          <p:cNvSpPr txBox="1">
            <a:spLocks/>
          </p:cNvSpPr>
          <p:nvPr/>
        </p:nvSpPr>
        <p:spPr>
          <a:xfrm>
            <a:off x="1834599" y="2628090"/>
            <a:ext cx="996950" cy="5965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0" i="0" kern="1200">
                <a:solidFill>
                  <a:schemeClr val="bg1"/>
                </a:solidFill>
                <a:latin typeface="Canela Medium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I" dirty="0"/>
              <a:t>01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5C66BECD-CE36-6EEF-9E71-AA94FD4610E8}"/>
              </a:ext>
            </a:extLst>
          </p:cNvPr>
          <p:cNvSpPr txBox="1">
            <a:spLocks/>
          </p:cNvSpPr>
          <p:nvPr/>
        </p:nvSpPr>
        <p:spPr>
          <a:xfrm>
            <a:off x="2831550" y="2714112"/>
            <a:ext cx="8523432" cy="4244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000" dirty="0"/>
              <a:t>Kooste: aikakausmedioiden tavoittavuus</a:t>
            </a:r>
            <a:endParaRPr lang="en-FI" sz="2000" dirty="0"/>
          </a:p>
        </p:txBody>
      </p:sp>
    </p:spTree>
    <p:extLst>
      <p:ext uri="{BB962C8B-B14F-4D97-AF65-F5344CB8AC3E}">
        <p14:creationId xmlns:p14="http://schemas.microsoft.com/office/powerpoint/2010/main" val="1822101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Kokonaistavoittavuudeltaan suurimmat </a:t>
            </a:r>
            <a:r>
              <a:rPr lang="fi-FI" dirty="0" err="1"/>
              <a:t>aikakausmediat</a:t>
            </a:r>
            <a:r>
              <a:rPr lang="fi-FI" dirty="0"/>
              <a:t> 2024, </a:t>
            </a:r>
            <a:r>
              <a:rPr lang="fi-FI" i="1" dirty="0">
                <a:solidFill>
                  <a:schemeClr val="accent2"/>
                </a:solidFill>
              </a:rPr>
              <a:t>yli 64-vuotiaat</a:t>
            </a:r>
            <a:endParaRPr lang="en-FI" i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810038662"/>
              </p:ext>
            </p:extLst>
          </p:nvPr>
        </p:nvGraphicFramePr>
        <p:xfrm>
          <a:off x="1790700" y="1566332"/>
          <a:ext cx="8610600" cy="450411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89145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Kokonaistavoittavuus
(printti + digi),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yli 64-vuotiaat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yli 64-vuotiaat</a:t>
                      </a:r>
                    </a:p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1 275 100) 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774 000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665 000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424 000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297 000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256 000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ET-lehti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232 000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Eeva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204 000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197 000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192 000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190 000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3472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dog&#10;&#10;Description automatically generated">
            <a:extLst>
              <a:ext uri="{FF2B5EF4-FFF2-40B4-BE49-F238E27FC236}">
                <a16:creationId xmlns:a16="http://schemas.microsoft.com/office/drawing/2014/main" id="{2F0BE017-EAAC-8108-3F1A-1E55A8FBB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28E576A-F99F-4748-AF24-58DDB12C855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0386" y="3089275"/>
            <a:ext cx="4446588" cy="679450"/>
          </a:xfrm>
        </p:spPr>
        <p:txBody>
          <a:bodyPr>
            <a:noAutofit/>
          </a:bodyPr>
          <a:lstStyle/>
          <a:p>
            <a:r>
              <a:rPr lang="en-FI" sz="8000" dirty="0">
                <a:solidFill>
                  <a:schemeClr val="bg1"/>
                </a:solidFill>
                <a:latin typeface="Clattering" pitchFamily="2" charset="0"/>
              </a:rPr>
              <a:t>Lukijamäärät (printti)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E1BFB52-7413-70C9-488E-697E3619B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721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584257-E253-CA49-84EF-3C8D5B08449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1589088"/>
            <a:ext cx="4799012" cy="367982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i-FI" sz="2600" dirty="0"/>
              <a:t>Lehden </a:t>
            </a:r>
            <a:r>
              <a:rPr lang="fi-FI" sz="2600" dirty="0">
                <a:solidFill>
                  <a:schemeClr val="accent2"/>
                </a:solidFill>
              </a:rPr>
              <a:t>lukijamäärä</a:t>
            </a:r>
            <a:r>
              <a:rPr lang="fi-FI" sz="2600" dirty="0"/>
              <a:t> (lukijaestimaatti) kertoo, kuinka monta lukijaa kunkin </a:t>
            </a:r>
            <a:r>
              <a:rPr lang="fi-FI" sz="2600" i="1" dirty="0"/>
              <a:t>painetun lehden </a:t>
            </a:r>
            <a:r>
              <a:rPr lang="fi-FI" sz="2600" dirty="0"/>
              <a:t>keskimääräisellä numerolla on.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0AE12A-B0BE-BB47-BD95-CFE3BC18DF36}"/>
              </a:ext>
            </a:extLst>
          </p:cNvPr>
          <p:cNvSpPr txBox="1"/>
          <p:nvPr/>
        </p:nvSpPr>
        <p:spPr>
          <a:xfrm>
            <a:off x="8051180" y="-446049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fi-FI" sz="2000" dirty="0">
              <a:latin typeface="Neue Haas Unica W1G" panose="020B0504030206020203" pitchFamily="34" charset="0"/>
            </a:endParaRPr>
          </a:p>
        </p:txBody>
      </p:sp>
      <p:pic>
        <p:nvPicPr>
          <p:cNvPr id="5" name="Picture 2" descr="MediaAuditFinland">
            <a:extLst>
              <a:ext uri="{FF2B5EF4-FFF2-40B4-BE49-F238E27FC236}">
                <a16:creationId xmlns:a16="http://schemas.microsoft.com/office/drawing/2014/main" id="{8D44F185-ECF9-5740-A854-B8DA0B573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Placeholder 7" descr="A person holding a dog&#10;&#10;Description automatically generated">
            <a:extLst>
              <a:ext uri="{FF2B5EF4-FFF2-40B4-BE49-F238E27FC236}">
                <a16:creationId xmlns:a16="http://schemas.microsoft.com/office/drawing/2014/main" id="{EEB7543B-CBDD-0AF4-8B28-58E2789A545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6875" r="268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30046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Lukijamäärältään suurimmat painetut aikakauslehdet 2024, </a:t>
            </a:r>
            <a:r>
              <a:rPr lang="fi-FI" i="1" dirty="0">
                <a:solidFill>
                  <a:schemeClr val="accent2"/>
                </a:solidFill>
              </a:rPr>
              <a:t>koko väestö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156536614"/>
              </p:ext>
            </p:extLst>
          </p:nvPr>
        </p:nvGraphicFramePr>
        <p:xfrm>
          <a:off x="1790700" y="1583266"/>
          <a:ext cx="8610600" cy="451312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712967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Lukijamäärä,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15 vuotta täyttäneet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15 vuotta täyttäneet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4 291 400) 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1 985 200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1 57 600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801 900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608 900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484 500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Kuvalehti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267 300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6,2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Eeva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266 700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6,2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Aku Ankka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266 000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6,2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9690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ET-lehti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260 600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6,1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250 100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5,8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56967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Lukijamäärältään suurimmat painetut aikakauslehdet 2024, </a:t>
            </a:r>
            <a:r>
              <a:rPr lang="fi-FI" i="1" dirty="0">
                <a:solidFill>
                  <a:schemeClr val="accent2"/>
                </a:solidFill>
              </a:rPr>
              <a:t>naiset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963811142"/>
              </p:ext>
            </p:extLst>
          </p:nvPr>
        </p:nvGraphicFramePr>
        <p:xfrm>
          <a:off x="1790700" y="1583266"/>
          <a:ext cx="8610600" cy="44923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712967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Lukijamäärä,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naiset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naiset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2 193 100)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1 292 000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1 056 ,00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598 000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438 000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Eeva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245 000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212 000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Kodin Kuvalehti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209 000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ET-lehti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200 000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Suuri Käsityö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178 000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Käsityö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175 000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10192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Lukijamäärältään suurimmat painetut aikakauslehdet 2024, </a:t>
            </a:r>
            <a:r>
              <a:rPr lang="fi-FI" i="1" dirty="0">
                <a:solidFill>
                  <a:schemeClr val="accent2"/>
                </a:solidFill>
              </a:rPr>
              <a:t>miehet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426926199"/>
              </p:ext>
            </p:extLst>
          </p:nvPr>
        </p:nvGraphicFramePr>
        <p:xfrm>
          <a:off x="1790700" y="1583266"/>
          <a:ext cx="8610600" cy="44923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712967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Lukijamäärä,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miehet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miehet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2 098 300)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693 000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524 000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273 000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Moottori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206 000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203 700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182 000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171 000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Aku Ankka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155 000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147 000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Reserviläinen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1423 000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78319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Lukijamäärältään suurimmat painetut aikakauslehdet 2024, </a:t>
            </a:r>
            <a:r>
              <a:rPr lang="fi-FI" i="1" dirty="0">
                <a:solidFill>
                  <a:schemeClr val="accent2"/>
                </a:solidFill>
              </a:rPr>
              <a:t>15–24-vuotiaat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680743192"/>
              </p:ext>
            </p:extLst>
          </p:nvPr>
        </p:nvGraphicFramePr>
        <p:xfrm>
          <a:off x="1790700" y="1583266"/>
          <a:ext cx="8610600" cy="44923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712967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Lukijamäärä,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15–24-vuotiaat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15–24-vuotiaat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551 400)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71 000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62 000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Aku Ankka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52 000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Reserviläinen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Ruotuväki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Opettaja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Moottori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40503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Lukijamäärältään suurimmat painetut aikakauslehdet 2024, </a:t>
            </a:r>
            <a:r>
              <a:rPr lang="fi-FI" i="1" dirty="0">
                <a:solidFill>
                  <a:schemeClr val="accent2"/>
                </a:solidFill>
              </a:rPr>
              <a:t>25–34-vuotiaat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244809432"/>
              </p:ext>
            </p:extLst>
          </p:nvPr>
        </p:nvGraphicFramePr>
        <p:xfrm>
          <a:off x="1790700" y="1583266"/>
          <a:ext cx="8610600" cy="450643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712967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Lukijamäärä,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25–34-vuotiaat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25–34-vuotiaat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600 700)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196 000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133 000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Aku Ankka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41 000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40 000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36 000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35 000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30 000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90212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Reserviläinen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23 000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Opettaja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Moottori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38958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Lukijamäärältään suurimmat painetut aikakauslehdet 2024, </a:t>
            </a:r>
            <a:r>
              <a:rPr lang="fi-FI" i="1" dirty="0">
                <a:solidFill>
                  <a:schemeClr val="accent2"/>
                </a:solidFill>
              </a:rPr>
              <a:t>35–44-vuotiaat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220436051"/>
              </p:ext>
            </p:extLst>
          </p:nvPr>
        </p:nvGraphicFramePr>
        <p:xfrm>
          <a:off x="1790700" y="1583266"/>
          <a:ext cx="8610600" cy="442102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712967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Lukijamäärä,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35–44-vuotiaat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35–44-vuotiaat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600 700)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276 000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187 000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225322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68 000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63 000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63 000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Aku Ankka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58 000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37 000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Moottori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30 000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Glorian </a:t>
                      </a:r>
                      <a:r>
                        <a:rPr lang="fi-FI" sz="14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ruoka&amp;viini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95863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Lukijamäärältään suurimmat painetut aikakauslehdet 2024, </a:t>
            </a:r>
            <a:r>
              <a:rPr lang="fi-FI" i="1" dirty="0">
                <a:solidFill>
                  <a:schemeClr val="accent2"/>
                </a:solidFill>
              </a:rPr>
              <a:t>45–54-vuotiaat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467549151"/>
              </p:ext>
            </p:extLst>
          </p:nvPr>
        </p:nvGraphicFramePr>
        <p:xfrm>
          <a:off x="1790700" y="1583266"/>
          <a:ext cx="8610600" cy="44923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712967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Lukijamäärä,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45–54-vuotiaat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45–54-vuotiaat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585 500) 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310 000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235 000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114 000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84 000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81 000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Opettaja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42 000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Aku Ankka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42 000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Moottori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39 000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35 000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34 000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3227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BB382C5-7C60-CEAD-9E7B-E31CD3DA8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FI" dirty="0"/>
              <a:t>Aikakausmediat tavoittavat yhdeksän kymmenestä – se tarkoittaa 3,</a:t>
            </a:r>
            <a:r>
              <a:rPr lang="fi-FI" dirty="0"/>
              <a:t>9</a:t>
            </a:r>
            <a:r>
              <a:rPr lang="en-FI" dirty="0"/>
              <a:t> miljoonaa lukijaa</a:t>
            </a:r>
            <a:endParaRPr lang="fi-FI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289E1D2-75DD-1C71-E50C-7760DC0435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5210880"/>
              </p:ext>
            </p:extLst>
          </p:nvPr>
        </p:nvGraphicFramePr>
        <p:xfrm>
          <a:off x="7877629" y="1514946"/>
          <a:ext cx="4397828" cy="4361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FB29D85-55DA-CE78-3CB1-D039882D57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9662816"/>
              </p:ext>
            </p:extLst>
          </p:nvPr>
        </p:nvGraphicFramePr>
        <p:xfrm>
          <a:off x="0" y="1514946"/>
          <a:ext cx="4397828" cy="4361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92B0BA84-70FA-5DA6-E313-F07B99F7EE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4073913"/>
              </p:ext>
            </p:extLst>
          </p:nvPr>
        </p:nvGraphicFramePr>
        <p:xfrm>
          <a:off x="3938996" y="1536092"/>
          <a:ext cx="4397828" cy="4361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2">
            <a:extLst>
              <a:ext uri="{FF2B5EF4-FFF2-40B4-BE49-F238E27FC236}">
                <a16:creationId xmlns:a16="http://schemas.microsoft.com/office/drawing/2014/main" id="{E8B24402-B327-7D3A-190F-337B01AF7653}"/>
              </a:ext>
            </a:extLst>
          </p:cNvPr>
          <p:cNvSpPr txBox="1"/>
          <p:nvPr/>
        </p:nvSpPr>
        <p:spPr>
          <a:xfrm>
            <a:off x="1143000" y="1514946"/>
            <a:ext cx="9989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Yli 14-vuotiaat suomalaiset</a:t>
            </a:r>
            <a: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. Luvut ovat nettolukuja, eli yksi lukija lasketaan mukaan vain kerran.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2649"/>
              </a:solidFill>
              <a:effectLst/>
              <a:uLnTx/>
              <a:uFillTx/>
              <a:latin typeface="Neue Haas Unica W1G" panose="020B0504030206020203" pitchFamily="34" charset="0"/>
              <a:ea typeface="+mn-ea"/>
              <a:cs typeface="+mn-cs"/>
            </a:endParaRP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AC91E933-FE40-724F-5F68-F67013AAD3C3}"/>
              </a:ext>
            </a:extLst>
          </p:cNvPr>
          <p:cNvSpPr txBox="1"/>
          <p:nvPr/>
        </p:nvSpPr>
        <p:spPr>
          <a:xfrm>
            <a:off x="5081633" y="5621373"/>
            <a:ext cx="2195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Printin lukijamäärä mitattu </a:t>
            </a:r>
            <a:b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</a:br>
            <a: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83 aikakausmedialta.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2649"/>
              </a:solidFill>
              <a:effectLst/>
              <a:uLnTx/>
              <a:uFillTx/>
              <a:latin typeface="Neue Haas Unica W1G" panose="020B0504030206020203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D08083-7D68-D9FA-62F7-B5289B341E1F}"/>
              </a:ext>
            </a:extLst>
          </p:cNvPr>
          <p:cNvSpPr txBox="1"/>
          <p:nvPr/>
        </p:nvSpPr>
        <p:spPr>
          <a:xfrm>
            <a:off x="1105214" y="5621373"/>
            <a:ext cx="2195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Digiyleisö mitattu 63 aikakausmedialta.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2649"/>
              </a:solidFill>
              <a:effectLst/>
              <a:uLnTx/>
              <a:uFillTx/>
              <a:latin typeface="Neue Haas Unica W1G" panose="020B0504030206020203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AFEB7D-48F5-902D-5E70-1A595F5AA26C}"/>
              </a:ext>
            </a:extLst>
          </p:cNvPr>
          <p:cNvSpPr txBox="1"/>
          <p:nvPr/>
        </p:nvSpPr>
        <p:spPr>
          <a:xfrm>
            <a:off x="8208160" y="5621373"/>
            <a:ext cx="3983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Kokonaistavoittavuudessa on mukana </a:t>
            </a:r>
            <a:b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</a:br>
            <a: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KMT:ssa mukana olevien aikakaumedioiden </a:t>
            </a:r>
            <a:b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</a:br>
            <a: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(84 kpl) printin ja digin lukijat nettona.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2649"/>
              </a:solidFill>
              <a:effectLst/>
              <a:uLnTx/>
              <a:uFillTx/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4142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Lukijamäärältään suurimmat painetut aikakauslehdet 2024, </a:t>
            </a:r>
            <a:r>
              <a:rPr lang="fi-FI" i="1" dirty="0">
                <a:solidFill>
                  <a:schemeClr val="accent2"/>
                </a:solidFill>
              </a:rPr>
              <a:t>55–64-vuotiaat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326116605"/>
              </p:ext>
            </p:extLst>
          </p:nvPr>
        </p:nvGraphicFramePr>
        <p:xfrm>
          <a:off x="1790700" y="1583266"/>
          <a:ext cx="8610600" cy="44923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712967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Lukijamäärä,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55–64-vuotiaat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55–64-vuotiaat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671 500) 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374 000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309 000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169 000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123 000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110 000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Moottori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54 000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Eeva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48 000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Kodin Kuvalehti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47 000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Opettaja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45 000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Tiede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43 000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36531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Lukijamäärältään suurimmat painetut aikakauslehdet 2024, </a:t>
            </a:r>
            <a:r>
              <a:rPr lang="fi-FI" i="1" dirty="0">
                <a:solidFill>
                  <a:schemeClr val="accent2"/>
                </a:solidFill>
              </a:rPr>
              <a:t>yli 64-vuotiaat</a:t>
            </a:r>
            <a:endParaRPr lang="en-FI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059972567"/>
              </p:ext>
            </p:extLst>
          </p:nvPr>
        </p:nvGraphicFramePr>
        <p:xfrm>
          <a:off x="1790700" y="1583266"/>
          <a:ext cx="8610600" cy="44923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712967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Lukijamäärä, 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yli 64-vuotiaat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yli 64-vuotiaat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1 275 100) 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759 000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654 000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Terveydeksi!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402 000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Avainapteekit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289 000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ET-lehti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205 000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Taloustaito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186 000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Eeva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173 000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Suomen Kuvalehti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166 000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162 000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76078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Seura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130 000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20031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erson sitting in a chair looking at a phone&#10;&#10;Description automatically generated">
            <a:extLst>
              <a:ext uri="{FF2B5EF4-FFF2-40B4-BE49-F238E27FC236}">
                <a16:creationId xmlns:a16="http://schemas.microsoft.com/office/drawing/2014/main" id="{AB9A1EA9-943B-85C3-FCC1-DE1E079E5D4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79DC0A1-8EB7-1B49-8A79-BD0F142870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4534" y="821266"/>
            <a:ext cx="5655733" cy="2387600"/>
          </a:xfrm>
        </p:spPr>
        <p:txBody>
          <a:bodyPr>
            <a:normAutofit/>
          </a:bodyPr>
          <a:lstStyle/>
          <a:p>
            <a:r>
              <a:rPr lang="fi-FI" sz="8000" dirty="0">
                <a:solidFill>
                  <a:schemeClr val="accent1"/>
                </a:solidFill>
              </a:rPr>
              <a:t>Digitaalinen viikkotavoittavuus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B80491-AC4E-CDDB-085D-2D1A0F82F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2750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584257-E253-CA49-84EF-3C8D5B08449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48415" y="1589088"/>
            <a:ext cx="5403317" cy="3679825"/>
          </a:xfrm>
        </p:spPr>
        <p:txBody>
          <a:bodyPr lIns="90000" anchor="ctr">
            <a:normAutofit fontScale="85000" lnSpcReduction="10000"/>
          </a:bodyPr>
          <a:lstStyle/>
          <a:p>
            <a:pPr marL="0" indent="0">
              <a:buNone/>
            </a:pPr>
            <a:r>
              <a:rPr lang="fi-FI" sz="3000" dirty="0">
                <a:solidFill>
                  <a:schemeClr val="accent2"/>
                </a:solidFill>
              </a:rPr>
              <a:t>Digitaalinen viikkotavoittavuusluku</a:t>
            </a:r>
            <a:r>
              <a:rPr lang="fi-FI" sz="3000" dirty="0"/>
              <a:t> on keskimääräisen viikon aikana lehden eri digitaalisia versioita käyttäneiden nettomäärä.</a:t>
            </a:r>
          </a:p>
          <a:p>
            <a:pPr marL="0" indent="0">
              <a:buNone/>
            </a:pPr>
            <a:endParaRPr lang="fi-FI" sz="1300" dirty="0"/>
          </a:p>
          <a:p>
            <a:pPr marL="0" indent="0">
              <a:buNone/>
            </a:pPr>
            <a:r>
              <a:rPr lang="fi-FI" sz="1900" dirty="0"/>
              <a:t>Nettoluvulla tarkoitetaan sitä, että yksi henkilö lasketaan mukaan vain kerran riippumatta siitä, lukeeko hän lehteä yhdessä vai useammassa kanavassa.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0AE12A-B0BE-BB47-BD95-CFE3BC18DF36}"/>
              </a:ext>
            </a:extLst>
          </p:cNvPr>
          <p:cNvSpPr txBox="1"/>
          <p:nvPr/>
        </p:nvSpPr>
        <p:spPr>
          <a:xfrm>
            <a:off x="8051180" y="-446049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fi-FI" sz="2000" dirty="0">
              <a:latin typeface="Neue Haas Unica W1G" panose="020B0504030206020203" pitchFamily="34" charset="0"/>
            </a:endParaRPr>
          </a:p>
        </p:txBody>
      </p:sp>
      <p:pic>
        <p:nvPicPr>
          <p:cNvPr id="5" name="Picture 2" descr="MediaAuditFinland">
            <a:extLst>
              <a:ext uri="{FF2B5EF4-FFF2-40B4-BE49-F238E27FC236}">
                <a16:creationId xmlns:a16="http://schemas.microsoft.com/office/drawing/2014/main" id="{6A4027AF-4700-9B49-A317-D0E4BB6FD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Placeholder 8" descr="A person sitting on a chair looking at his phone&#10;&#10;Description automatically generated">
            <a:extLst>
              <a:ext uri="{FF2B5EF4-FFF2-40B4-BE49-F238E27FC236}">
                <a16:creationId xmlns:a16="http://schemas.microsoft.com/office/drawing/2014/main" id="{DC1CFA31-F8AF-4F7B-3926-A9E59FD161C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7047" r="70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213355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Digitaaliselta tavoittavuudeltaan suurimmat </a:t>
            </a:r>
            <a:r>
              <a:rPr lang="fi-FI" dirty="0" err="1"/>
              <a:t>aikakausmediat</a:t>
            </a:r>
            <a:r>
              <a:rPr lang="fi-FI" dirty="0"/>
              <a:t> 2024, </a:t>
            </a:r>
            <a:r>
              <a:rPr lang="fi-FI" i="1" dirty="0">
                <a:solidFill>
                  <a:schemeClr val="accent2"/>
                </a:solidFill>
              </a:rPr>
              <a:t>koko väestö</a:t>
            </a:r>
            <a:endParaRPr lang="en-FI" i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72007456"/>
              </p:ext>
            </p:extLst>
          </p:nvPr>
        </p:nvGraphicFramePr>
        <p:xfrm>
          <a:off x="1790700" y="1634066"/>
          <a:ext cx="8610600" cy="452832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77709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Digitaalinen viikkotavoittavuus, </a:t>
                      </a:r>
                      <a:b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</a:br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 vuotta täyttäneet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15 vuotta täyttäneet</a:t>
                      </a:r>
                    </a:p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 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4 291 400)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466514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1 032 200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904 200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597 200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529 400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494 300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470 500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284 800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273 100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260 500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Seura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243 700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56172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Digitaaliselta tavoittavuudeltaan suurimmat </a:t>
            </a:r>
            <a:r>
              <a:rPr lang="fi-FI" dirty="0" err="1"/>
              <a:t>aikakausmediat</a:t>
            </a:r>
            <a:r>
              <a:rPr lang="fi-FI" dirty="0"/>
              <a:t> 2024, </a:t>
            </a:r>
            <a:r>
              <a:rPr lang="fi-FI" i="1" dirty="0">
                <a:solidFill>
                  <a:schemeClr val="accent2"/>
                </a:solidFill>
              </a:rPr>
              <a:t>naiset</a:t>
            </a:r>
            <a:endParaRPr lang="en-FI" i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071188817"/>
              </p:ext>
            </p:extLst>
          </p:nvPr>
        </p:nvGraphicFramePr>
        <p:xfrm>
          <a:off x="1790700" y="1634066"/>
          <a:ext cx="8610600" cy="427793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77709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Digitaalinen viikkotavoittavuus, </a:t>
                      </a:r>
                      <a:b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</a:br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naiset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naiset 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2 193 100)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775 000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486 000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481 000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389 000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198 000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178 000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159 000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Eeva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156 000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Seura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133 000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105 000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83978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Digitaaliselta tavoittavuudeltaan suurimmat </a:t>
            </a:r>
            <a:r>
              <a:rPr lang="fi-FI" dirty="0" err="1"/>
              <a:t>aikakausmediat</a:t>
            </a:r>
            <a:r>
              <a:rPr lang="fi-FI" dirty="0"/>
              <a:t> 2024, </a:t>
            </a:r>
            <a:r>
              <a:rPr lang="fi-FI" i="1" dirty="0">
                <a:solidFill>
                  <a:schemeClr val="accent2"/>
                </a:solidFill>
              </a:rPr>
              <a:t>miehet</a:t>
            </a:r>
            <a:endParaRPr lang="en-FI" i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725876007"/>
              </p:ext>
            </p:extLst>
          </p:nvPr>
        </p:nvGraphicFramePr>
        <p:xfrm>
          <a:off x="1790700" y="1634066"/>
          <a:ext cx="8610600" cy="427793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77709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Digitaalinen viikkotavoittavuus, </a:t>
                      </a:r>
                      <a:b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</a:br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miehet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miehet 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2 098 300)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423 000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404 000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352 000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257 000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236 000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Tivi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193 000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Mikrobitti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142 000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Hymy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135 000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111 000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Seura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110 600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18806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Digitaaliselta tavoittavuudeltaan suurimmat </a:t>
            </a:r>
            <a:r>
              <a:rPr lang="fi-FI" dirty="0" err="1"/>
              <a:t>aikakausmediat</a:t>
            </a:r>
            <a:r>
              <a:rPr lang="fi-FI" dirty="0"/>
              <a:t> 2024, </a:t>
            </a:r>
            <a:r>
              <a:rPr lang="fi-FI" i="1" dirty="0">
                <a:solidFill>
                  <a:schemeClr val="accent2"/>
                </a:solidFill>
              </a:rPr>
              <a:t>15–24-vuotiaat</a:t>
            </a:r>
            <a:endParaRPr lang="en-FI" i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250814316"/>
              </p:ext>
            </p:extLst>
          </p:nvPr>
        </p:nvGraphicFramePr>
        <p:xfrm>
          <a:off x="1790700" y="1634066"/>
          <a:ext cx="8610600" cy="427793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77709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Digitaalinen viikkotavoittavuus, </a:t>
                      </a:r>
                      <a:b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</a:br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15–24-vuotiaat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15–24-vuotiaat 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551 400)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164 000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148 000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71 000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63 000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49 000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41 000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38 000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35 000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Pirkka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24 000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54460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Digitaaliselta tavoittavuudeltaan suurimmat </a:t>
            </a:r>
            <a:r>
              <a:rPr lang="fi-FI" dirty="0" err="1"/>
              <a:t>aikakausmediat</a:t>
            </a:r>
            <a:r>
              <a:rPr lang="fi-FI" dirty="0"/>
              <a:t> 2024, </a:t>
            </a:r>
            <a:r>
              <a:rPr lang="fi-FI" i="1" dirty="0">
                <a:solidFill>
                  <a:schemeClr val="accent2"/>
                </a:solidFill>
              </a:rPr>
              <a:t>25–34-vuotiaat</a:t>
            </a:r>
            <a:endParaRPr lang="en-FI" i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787303047"/>
              </p:ext>
            </p:extLst>
          </p:nvPr>
        </p:nvGraphicFramePr>
        <p:xfrm>
          <a:off x="1790700" y="1634066"/>
          <a:ext cx="8610600" cy="427793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77709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Digitaalinen viikkotavoittavuus, </a:t>
                      </a:r>
                      <a:b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</a:br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25–34-vuotiaat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25–34-vuotiaat 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600 700)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189 000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185 000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119 000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102 000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102 000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85 000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53 000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51 000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Tivi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47 000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Mikrobitti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37 000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38824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Digitaaliselta tavoittavuudeltaan suurimmat </a:t>
            </a:r>
            <a:r>
              <a:rPr lang="fi-FI" dirty="0" err="1"/>
              <a:t>aikakausmediat</a:t>
            </a:r>
            <a:r>
              <a:rPr lang="fi-FI" dirty="0"/>
              <a:t> 2024, </a:t>
            </a:r>
            <a:r>
              <a:rPr lang="fi-FI" i="1" dirty="0">
                <a:solidFill>
                  <a:schemeClr val="accent2"/>
                </a:solidFill>
              </a:rPr>
              <a:t>35–44-vuotiaat</a:t>
            </a:r>
            <a:endParaRPr lang="en-FI" i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301430092"/>
              </p:ext>
            </p:extLst>
          </p:nvPr>
        </p:nvGraphicFramePr>
        <p:xfrm>
          <a:off x="1790700" y="1634066"/>
          <a:ext cx="8610600" cy="427793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77709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Digitaalinen viikkotavoittavuus, </a:t>
                      </a:r>
                      <a:b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</a:br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35–44-vuotiaat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35–44-vuotiaat 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600 700)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205 000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190 000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123 000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112 000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103 300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102 000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Tivi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64 000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63 000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57 000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57 000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3711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2F04DE-63E2-4662-8471-15B7993B2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931"/>
            <a:ext cx="10515600" cy="814388"/>
          </a:xfrm>
        </p:spPr>
        <p:txBody>
          <a:bodyPr>
            <a:normAutofit fontScale="90000"/>
          </a:bodyPr>
          <a:lstStyle/>
          <a:p>
            <a:r>
              <a:rPr lang="fi-FI" dirty="0" err="1"/>
              <a:t>Aikakausmedioita</a:t>
            </a:r>
            <a:r>
              <a:rPr lang="fi-FI" dirty="0"/>
              <a:t> lukee yli 2 miljoonaa naista ja </a:t>
            </a:r>
            <a:br>
              <a:rPr lang="fi-FI" dirty="0"/>
            </a:br>
            <a:r>
              <a:rPr lang="fi-FI" dirty="0"/>
              <a:t>yli 1,8 miljoonaa miestä</a:t>
            </a:r>
          </a:p>
        </p:txBody>
      </p:sp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4D82E6F2-B373-B1FB-C79E-C747E672D0FA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637633423"/>
              </p:ext>
            </p:extLst>
          </p:nvPr>
        </p:nvGraphicFramePr>
        <p:xfrm>
          <a:off x="1790700" y="2073395"/>
          <a:ext cx="8610599" cy="36576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905478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427111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1639005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1639005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fi-FI" sz="1600" b="1" i="0" dirty="0">
                        <a:solidFill>
                          <a:schemeClr val="bg1"/>
                        </a:solidFill>
                        <a:latin typeface="Neue Haas Unica Pro" panose="020B0504030206020203" pitchFamily="34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600" b="1" i="0" dirty="0">
                          <a:solidFill>
                            <a:schemeClr val="bg1"/>
                          </a:solidFill>
                          <a:latin typeface="Neue Haas Unica Pro" panose="020B0504030206020203" pitchFamily="34" charset="77"/>
                        </a:rPr>
                        <a:t>Kaikki yli 14-vuotiaat</a:t>
                      </a:r>
                    </a:p>
                    <a:p>
                      <a:pPr algn="l"/>
                      <a:br>
                        <a:rPr lang="en-FI" sz="8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</a:br>
                      <a:r>
                        <a:rPr lang="en-FI" sz="8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(</a:t>
                      </a:r>
                      <a:r>
                        <a:rPr lang="en-FI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est. 4 291 400)</a:t>
                      </a:r>
                      <a:endParaRPr lang="fi-FI" sz="1200" b="1" i="0" dirty="0">
                        <a:solidFill>
                          <a:schemeClr val="bg1"/>
                        </a:solidFill>
                        <a:latin typeface="Neue Haas Unica Pro" panose="020B0504030206020203" pitchFamily="34" charset="77"/>
                      </a:endParaRPr>
                    </a:p>
                  </a:txBody>
                  <a:tcPr marL="1080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600" b="1" i="0" dirty="0">
                          <a:solidFill>
                            <a:schemeClr val="bg1"/>
                          </a:solidFill>
                          <a:latin typeface="Neue Haas Unica Pro" panose="020B0504030206020203" pitchFamily="34" charset="77"/>
                        </a:rPr>
                        <a:t>Naiset</a:t>
                      </a:r>
                    </a:p>
                    <a:p>
                      <a:pPr algn="l"/>
                      <a:br>
                        <a:rPr lang="en-FI" sz="8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</a:br>
                      <a:r>
                        <a:rPr lang="en-FI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(est. 2 193 100)</a:t>
                      </a:r>
                      <a:endParaRPr lang="fi-FI" sz="1200" b="1" i="0" dirty="0">
                        <a:solidFill>
                          <a:schemeClr val="bg1"/>
                        </a:solidFill>
                        <a:latin typeface="Neue Haas Unica Pro" panose="020B0504030206020203" pitchFamily="34" charset="77"/>
                      </a:endParaRPr>
                    </a:p>
                  </a:txBody>
                  <a:tcPr marL="1080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600" b="1" i="0" dirty="0">
                          <a:solidFill>
                            <a:schemeClr val="bg1"/>
                          </a:solidFill>
                          <a:latin typeface="Neue Haas Unica Pro" panose="020B0504030206020203" pitchFamily="34" charset="77"/>
                        </a:rPr>
                        <a:t>Miehet</a:t>
                      </a:r>
                    </a:p>
                    <a:p>
                      <a:pPr algn="l"/>
                      <a:br>
                        <a:rPr lang="en-FI" sz="8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</a:br>
                      <a:r>
                        <a:rPr lang="en-FI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(est. 2 098 300)</a:t>
                      </a:r>
                      <a:endParaRPr lang="fi-FI" sz="1200" b="1" i="0" dirty="0">
                        <a:solidFill>
                          <a:schemeClr val="bg1"/>
                        </a:solidFill>
                        <a:latin typeface="Neue Haas Unica Pro" panose="020B0504030206020203" pitchFamily="34" charset="77"/>
                      </a:endParaRPr>
                    </a:p>
                  </a:txBody>
                  <a:tcPr marL="1080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Nettotavoittavuus (84 lehteä)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3 867 300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1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2 054 200</a:t>
                      </a: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1 813 100</a:t>
                      </a: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Printin lukijamäärä (83 lehteä)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3 419 900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1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1 887 000</a:t>
                      </a: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1 533 000</a:t>
                      </a: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Digitaalinen </a:t>
                      </a:r>
                    </a:p>
                    <a:p>
                      <a:pPr algn="l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viikkotavoittavuus (63 lehteä)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2 276 300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1 134 900</a:t>
                      </a: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1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1 141 400</a:t>
                      </a: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</a:tbl>
          </a:graphicData>
        </a:graphic>
      </p:graphicFrame>
      <p:sp>
        <p:nvSpPr>
          <p:cNvPr id="4" name="TextBox 2">
            <a:extLst>
              <a:ext uri="{FF2B5EF4-FFF2-40B4-BE49-F238E27FC236}">
                <a16:creationId xmlns:a16="http://schemas.microsoft.com/office/drawing/2014/main" id="{97CF2B7D-1781-EDD4-0FA9-3D46DD473D75}"/>
              </a:ext>
            </a:extLst>
          </p:cNvPr>
          <p:cNvSpPr txBox="1"/>
          <p:nvPr/>
        </p:nvSpPr>
        <p:spPr>
          <a:xfrm>
            <a:off x="1143000" y="1514946"/>
            <a:ext cx="9989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Luvut ovat nettolukuja, eli yksi lukija lasketaan mukaan vain kerran.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2649"/>
              </a:solidFill>
              <a:effectLst/>
              <a:uLnTx/>
              <a:uFillTx/>
              <a:latin typeface="Neue Haas Unica W1G" panose="020B0504030206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9464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Digitaaliselta tavoittavuudeltaan suurimmat </a:t>
            </a:r>
            <a:r>
              <a:rPr lang="fi-FI" dirty="0" err="1"/>
              <a:t>aikakausmediat</a:t>
            </a:r>
            <a:r>
              <a:rPr lang="fi-FI" dirty="0"/>
              <a:t> 2024, </a:t>
            </a:r>
            <a:r>
              <a:rPr lang="fi-FI" i="1" dirty="0">
                <a:solidFill>
                  <a:schemeClr val="accent2"/>
                </a:solidFill>
              </a:rPr>
              <a:t>45–54-vuotiaat</a:t>
            </a:r>
            <a:endParaRPr lang="en-FI" i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289213041"/>
              </p:ext>
            </p:extLst>
          </p:nvPr>
        </p:nvGraphicFramePr>
        <p:xfrm>
          <a:off x="1790700" y="1634066"/>
          <a:ext cx="8610600" cy="427793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77709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Digitaalinen viikkotavoittavuus, </a:t>
                      </a:r>
                      <a:b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</a:br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45–54-vuotiaat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45–54-vuotiaat 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585 500)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173 000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149 000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100 000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95 000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88 000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83 000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51 000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Seura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50 000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Tivi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48 000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47 000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49737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Digitaaliselta tavoittavuudeltaan suurimmat </a:t>
            </a:r>
            <a:r>
              <a:rPr lang="fi-FI" dirty="0" err="1"/>
              <a:t>aikakausmediat</a:t>
            </a:r>
            <a:r>
              <a:rPr lang="fi-FI" dirty="0"/>
              <a:t> 2024, </a:t>
            </a:r>
            <a:r>
              <a:rPr lang="fi-FI" i="1" dirty="0">
                <a:solidFill>
                  <a:schemeClr val="accent2"/>
                </a:solidFill>
              </a:rPr>
              <a:t>55–64-vuotiaat</a:t>
            </a:r>
            <a:endParaRPr lang="en-FI" i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361829040"/>
              </p:ext>
            </p:extLst>
          </p:nvPr>
        </p:nvGraphicFramePr>
        <p:xfrm>
          <a:off x="1790700" y="1634066"/>
          <a:ext cx="8610600" cy="421279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77709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Digitaalinen viikkotavoittavuus, </a:t>
                      </a:r>
                      <a:b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</a:br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55–64-vuotiaat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55–64-vuotiaat 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671 500)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164 000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27578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122 000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96 000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81 000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77 000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70 000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47 000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Seura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46 000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Tekniikan Maailma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41 000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41 000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31996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9B79-7B70-5540-BC0F-E7554655B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Digitaaliselta tavoittavuudeltaan suurimmat </a:t>
            </a:r>
            <a:r>
              <a:rPr lang="fi-FI" dirty="0" err="1"/>
              <a:t>aikakausmediat</a:t>
            </a:r>
            <a:r>
              <a:rPr lang="fi-FI" dirty="0"/>
              <a:t> 2024, </a:t>
            </a:r>
            <a:r>
              <a:rPr lang="fi-FI" i="1" dirty="0">
                <a:solidFill>
                  <a:schemeClr val="accent2"/>
                </a:solidFill>
              </a:rPr>
              <a:t>yli 64-vuotiaat</a:t>
            </a:r>
            <a:endParaRPr lang="en-FI" i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48F555-CEAA-9E48-BCCF-C0A968FDDA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380766725"/>
              </p:ext>
            </p:extLst>
          </p:nvPr>
        </p:nvGraphicFramePr>
        <p:xfrm>
          <a:off x="1790700" y="1634066"/>
          <a:ext cx="8610600" cy="427793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3765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2657649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</a:tblGrid>
              <a:tr h="577709">
                <a:tc>
                  <a:txBody>
                    <a:bodyPr/>
                    <a:lstStyle/>
                    <a:p>
                      <a:pPr algn="ctr"/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Lehti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Digitaalinen viikkotavoittavuus, </a:t>
                      </a:r>
                      <a:b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</a:br>
                      <a:r>
                        <a:rPr lang="fi-FI" sz="1400" b="0" kern="120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yli 64-vuotiaat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Peittoprosentti,</a:t>
                      </a:r>
                      <a:b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yli 64-vuotiaat (</a:t>
                      </a:r>
                      <a:r>
                        <a:rPr lang="fi-FI" sz="1400" b="0" dirty="0" err="1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est</a:t>
                      </a:r>
                      <a:r>
                        <a:rPr lang="fi-FI" sz="1400" b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. 1 275 100) </a:t>
                      </a:r>
                      <a:endParaRPr lang="fi-FI" sz="1400" b="0" i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Me Naiset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153 000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11117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Kotiliesi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114 000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Seiska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95 000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Talouselämä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82 000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194370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Tekniikka&amp;Talous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73 000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6163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Anna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61 000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525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Yhteishyvä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46 000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671826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Eeva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45 000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177549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Apu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45 000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584072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u="none" strike="noStrike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10.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Seura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44 000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6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5760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BDEE15D-E4B0-A04D-837F-BB8184875420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 anchor="ctr">
            <a:normAutofit/>
          </a:bodyPr>
          <a:lstStyle/>
          <a:p>
            <a:r>
              <a:rPr lang="fi-FI" dirty="0"/>
              <a:t>Yksittäisten aikakausmedioiden KMT-tulokset ja lisää KMT-raportteja saat ilman tunnuksia Mediakorttipalvelusta: </a:t>
            </a:r>
            <a:r>
              <a:rPr lang="fi-FI" dirty="0" err="1">
                <a:solidFill>
                  <a:schemeClr val="accent4"/>
                </a:solidFill>
              </a:rPr>
              <a:t>www.mediakortit.fi</a:t>
            </a:r>
            <a:endParaRPr lang="fi-FI" dirty="0"/>
          </a:p>
        </p:txBody>
      </p:sp>
      <p:pic>
        <p:nvPicPr>
          <p:cNvPr id="3" name="Picture 2" descr="MediaAuditFinland">
            <a:extLst>
              <a:ext uri="{FF2B5EF4-FFF2-40B4-BE49-F238E27FC236}">
                <a16:creationId xmlns:a16="http://schemas.microsoft.com/office/drawing/2014/main" id="{ED994E30-175C-F046-9675-9A196DAD2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3" y="5927702"/>
            <a:ext cx="1542826" cy="7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9490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506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8208F9-4B74-2AC2-E251-6F91D86CE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DDA94-CE83-10E3-AB31-5FC769DFA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931"/>
            <a:ext cx="10515600" cy="760824"/>
          </a:xfrm>
        </p:spPr>
        <p:txBody>
          <a:bodyPr>
            <a:noAutofit/>
          </a:bodyPr>
          <a:lstStyle/>
          <a:p>
            <a:r>
              <a:rPr lang="fi-FI" sz="3700" dirty="0"/>
              <a:t>Printin lukijoissa on suhteellisesti enemmän naisia kuin miehiä, digissä päinvastoin</a:t>
            </a:r>
            <a:endParaRPr lang="en-FI" sz="3700" dirty="0">
              <a:solidFill>
                <a:schemeClr val="accent2"/>
              </a:solidFill>
            </a:endParaRPr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F1E00889-9B71-7880-ADE1-7FD948775456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941556219"/>
              </p:ext>
            </p:extLst>
          </p:nvPr>
        </p:nvGraphicFramePr>
        <p:xfrm>
          <a:off x="838201" y="1975756"/>
          <a:ext cx="10515599" cy="4147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761E80A-4EAD-B6CC-86A7-AEC14C182A4E}"/>
              </a:ext>
            </a:extLst>
          </p:cNvPr>
          <p:cNvSpPr txBox="1"/>
          <p:nvPr/>
        </p:nvSpPr>
        <p:spPr>
          <a:xfrm>
            <a:off x="1143000" y="1514946"/>
            <a:ext cx="9989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Yli 14-vuotiaat suomalaiset</a:t>
            </a:r>
            <a: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. Luvut ovat nettolukuja, eli yksi lukija lasketaan mukaan vain kerran.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2649"/>
              </a:solidFill>
              <a:effectLst/>
              <a:uLnTx/>
              <a:uFillTx/>
              <a:latin typeface="Neue Haas Unica W1G" panose="020B0504030206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682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9C0161-9455-1782-7782-3DBF3510C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1EEC6-1A27-3065-D9AA-71F2BD84E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931"/>
            <a:ext cx="10515600" cy="760824"/>
          </a:xfrm>
        </p:spPr>
        <p:txBody>
          <a:bodyPr>
            <a:noAutofit/>
          </a:bodyPr>
          <a:lstStyle/>
          <a:p>
            <a:r>
              <a:rPr lang="fi-FI" sz="3400" dirty="0"/>
              <a:t>Printti on tyypillisin tapa lukea </a:t>
            </a:r>
            <a:r>
              <a:rPr lang="fi-FI" sz="3400" dirty="0" err="1"/>
              <a:t>aikakausmedioita</a:t>
            </a:r>
            <a:r>
              <a:rPr lang="fi-FI" sz="3400" dirty="0"/>
              <a:t> lähes kaikissa ikäryhmissä – poikkeuksena alle 25-vuotiaat</a:t>
            </a:r>
            <a:endParaRPr lang="en-FI" sz="3400" dirty="0">
              <a:solidFill>
                <a:schemeClr val="accent2"/>
              </a:solidFill>
            </a:endParaRPr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68D164A3-3F6C-8E94-3BC1-857BD5715E26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580537440"/>
              </p:ext>
            </p:extLst>
          </p:nvPr>
        </p:nvGraphicFramePr>
        <p:xfrm>
          <a:off x="838201" y="1975756"/>
          <a:ext cx="10515599" cy="4147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9E1C8BE-3585-8137-8913-8B8E3991637B}"/>
              </a:ext>
            </a:extLst>
          </p:cNvPr>
          <p:cNvSpPr txBox="1"/>
          <p:nvPr/>
        </p:nvSpPr>
        <p:spPr>
          <a:xfrm>
            <a:off x="1143000" y="1514946"/>
            <a:ext cx="9989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Yli 14-vuotiaat suomalaiset</a:t>
            </a:r>
            <a: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. Luvut ovat nettolukuja, eli yksi lukija lasketaan mukaan vain kerran.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2649"/>
              </a:solidFill>
              <a:effectLst/>
              <a:uLnTx/>
              <a:uFillTx/>
              <a:latin typeface="Neue Haas Unica W1G" panose="020B0504030206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0773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B86BD-B0E3-3FFA-6AC8-6FF04B013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66D6C9-4DB8-EE36-B6C9-AEBA3CE52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931"/>
            <a:ext cx="10515600" cy="814388"/>
          </a:xfrm>
        </p:spPr>
        <p:txBody>
          <a:bodyPr>
            <a:normAutofit fontScale="90000"/>
          </a:bodyPr>
          <a:lstStyle/>
          <a:p>
            <a:r>
              <a:rPr lang="fi-FI" dirty="0"/>
              <a:t>KMT-aikakauslehtien tavoittavuus </a:t>
            </a:r>
            <a:r>
              <a:rPr lang="fi-FI" i="1" dirty="0">
                <a:solidFill>
                  <a:srgbClr val="FF6464"/>
                </a:solidFill>
              </a:rPr>
              <a:t>ikäryhmittäin</a:t>
            </a:r>
            <a:endParaRPr lang="fi-FI" dirty="0"/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E94604F9-9A7B-FD56-C10C-D68000150F9F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425089017"/>
              </p:ext>
            </p:extLst>
          </p:nvPr>
        </p:nvGraphicFramePr>
        <p:xfrm>
          <a:off x="943326" y="1645920"/>
          <a:ext cx="10305347" cy="36894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61443">
                  <a:extLst>
                    <a:ext uri="{9D8B030D-6E8A-4147-A177-3AD203B41FA5}">
                      <a16:colId xmlns:a16="http://schemas.microsoft.com/office/drawing/2014/main" val="2751396997"/>
                    </a:ext>
                  </a:extLst>
                </a:gridCol>
                <a:gridCol w="1332089">
                  <a:extLst>
                    <a:ext uri="{9D8B030D-6E8A-4147-A177-3AD203B41FA5}">
                      <a16:colId xmlns:a16="http://schemas.microsoft.com/office/drawing/2014/main" val="1133790065"/>
                    </a:ext>
                  </a:extLst>
                </a:gridCol>
                <a:gridCol w="1128890">
                  <a:extLst>
                    <a:ext uri="{9D8B030D-6E8A-4147-A177-3AD203B41FA5}">
                      <a16:colId xmlns:a16="http://schemas.microsoft.com/office/drawing/2014/main" val="3442766014"/>
                    </a:ext>
                  </a:extLst>
                </a:gridCol>
                <a:gridCol w="1128890">
                  <a:extLst>
                    <a:ext uri="{9D8B030D-6E8A-4147-A177-3AD203B41FA5}">
                      <a16:colId xmlns:a16="http://schemas.microsoft.com/office/drawing/2014/main" val="4259109651"/>
                    </a:ext>
                  </a:extLst>
                </a:gridCol>
                <a:gridCol w="1128890">
                  <a:extLst>
                    <a:ext uri="{9D8B030D-6E8A-4147-A177-3AD203B41FA5}">
                      <a16:colId xmlns:a16="http://schemas.microsoft.com/office/drawing/2014/main" val="65893081"/>
                    </a:ext>
                  </a:extLst>
                </a:gridCol>
                <a:gridCol w="1128890">
                  <a:extLst>
                    <a:ext uri="{9D8B030D-6E8A-4147-A177-3AD203B41FA5}">
                      <a16:colId xmlns:a16="http://schemas.microsoft.com/office/drawing/2014/main" val="3823412241"/>
                    </a:ext>
                  </a:extLst>
                </a:gridCol>
                <a:gridCol w="1128890">
                  <a:extLst>
                    <a:ext uri="{9D8B030D-6E8A-4147-A177-3AD203B41FA5}">
                      <a16:colId xmlns:a16="http://schemas.microsoft.com/office/drawing/2014/main" val="1662466371"/>
                    </a:ext>
                  </a:extLst>
                </a:gridCol>
                <a:gridCol w="1367365">
                  <a:extLst>
                    <a:ext uri="{9D8B030D-6E8A-4147-A177-3AD203B41FA5}">
                      <a16:colId xmlns:a16="http://schemas.microsoft.com/office/drawing/2014/main" val="3931857243"/>
                    </a:ext>
                  </a:extLst>
                </a:gridCol>
              </a:tblGrid>
              <a:tr h="318347">
                <a:tc>
                  <a:txBody>
                    <a:bodyPr/>
                    <a:lstStyle/>
                    <a:p>
                      <a:pPr algn="l"/>
                      <a:endParaRPr lang="fi-FI" sz="1600" b="1" i="0" kern="1200" dirty="0">
                        <a:solidFill>
                          <a:schemeClr val="lt1"/>
                        </a:solidFill>
                        <a:latin typeface="Neue Haas Unica W1G" panose="020B0504030206090203" pitchFamily="34" charset="0"/>
                        <a:ea typeface="+mn-ea"/>
                        <a:cs typeface="+mn-cs"/>
                      </a:endParaRPr>
                    </a:p>
                  </a:txBody>
                  <a:tcPr marL="108000" marB="1080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FI" sz="1600" b="1" i="0" kern="1200" dirty="0">
                          <a:solidFill>
                            <a:schemeClr val="lt1"/>
                          </a:solidFill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Kaikki yli 14-vuotiaat </a:t>
                      </a:r>
                      <a:br>
                        <a:rPr lang="en-FI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</a:br>
                      <a:br>
                        <a:rPr lang="en-FI" sz="8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</a:br>
                      <a:r>
                        <a:rPr lang="en-FI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(est. 4 291 400)</a:t>
                      </a:r>
                    </a:p>
                  </a:txBody>
                  <a:tcPr marL="108000" marB="1080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i="0" kern="1200" dirty="0">
                          <a:solidFill>
                            <a:schemeClr val="lt1"/>
                          </a:solidFill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15–24-vuotiaat </a:t>
                      </a:r>
                      <a:br>
                        <a:rPr lang="fi-FI" sz="1600" b="1" i="0" kern="1200" dirty="0">
                          <a:solidFill>
                            <a:schemeClr val="lt1"/>
                          </a:solidFill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</a:br>
                      <a:endParaRPr lang="fi-FI" sz="800" b="1" i="0" kern="1200" dirty="0">
                        <a:solidFill>
                          <a:schemeClr val="lt1"/>
                        </a:solidFill>
                        <a:latin typeface="Neue Haas Unica W1G" panose="020B050403020609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(est. </a:t>
                      </a:r>
                      <a:r>
                        <a:rPr lang="en-FI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551 400</a:t>
                      </a:r>
                      <a:r>
                        <a:rPr lang="fi-FI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)</a:t>
                      </a:r>
                      <a:endParaRPr lang="en-FI" sz="1200" b="0" i="1" u="none" strike="noStrike" kern="1200" dirty="0">
                        <a:solidFill>
                          <a:schemeClr val="bg1"/>
                        </a:solidFill>
                        <a:effectLst/>
                        <a:latin typeface="Neue Haas Unica Pro" panose="020B0504030206020203" pitchFamily="34" charset="77"/>
                        <a:ea typeface="+mn-ea"/>
                        <a:cs typeface="+mn-cs"/>
                      </a:endParaRPr>
                    </a:p>
                  </a:txBody>
                  <a:tcPr marL="108000" marB="1080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i="0" kern="1200" dirty="0">
                          <a:solidFill>
                            <a:schemeClr val="lt1"/>
                          </a:solidFill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25–34-vuotiaat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800" b="1" i="0" u="none" strike="noStrike" kern="1200" dirty="0">
                        <a:solidFill>
                          <a:schemeClr val="lt1"/>
                        </a:solidFill>
                        <a:effectLst/>
                        <a:latin typeface="Neue Haas Unica W1G" panose="020B050403020609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(est. </a:t>
                      </a:r>
                      <a:r>
                        <a:rPr lang="en-FI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600 700</a:t>
                      </a:r>
                      <a:r>
                        <a:rPr lang="fi-FI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)</a:t>
                      </a:r>
                      <a:endParaRPr lang="en-FI" sz="1200" b="0" i="1" u="none" strike="noStrike" kern="1200" dirty="0">
                        <a:solidFill>
                          <a:schemeClr val="bg1"/>
                        </a:solidFill>
                        <a:effectLst/>
                        <a:latin typeface="Neue Haas Unica Pro" panose="020B0504030206020203" pitchFamily="34" charset="77"/>
                        <a:ea typeface="+mn-ea"/>
                        <a:cs typeface="+mn-cs"/>
                      </a:endParaRPr>
                    </a:p>
                  </a:txBody>
                  <a:tcPr marL="108000" marB="1080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i="0" kern="1200" dirty="0">
                          <a:solidFill>
                            <a:schemeClr val="lt1"/>
                          </a:solidFill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35–44-vuotiaat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800" b="1" i="0" u="none" strike="noStrike" kern="1200" dirty="0">
                        <a:solidFill>
                          <a:schemeClr val="lt1"/>
                        </a:solidFill>
                        <a:effectLst/>
                        <a:latin typeface="Neue Haas Unica W1G" panose="020B050403020609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(est. </a:t>
                      </a:r>
                      <a:r>
                        <a:rPr lang="en-FI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600 200</a:t>
                      </a:r>
                      <a:r>
                        <a:rPr lang="fi-FI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)</a:t>
                      </a:r>
                      <a:endParaRPr lang="en-FI" sz="1200" b="0" i="1" u="none" strike="noStrike" kern="1200" dirty="0">
                        <a:solidFill>
                          <a:schemeClr val="bg1"/>
                        </a:solidFill>
                        <a:effectLst/>
                        <a:latin typeface="Neue Haas Unica Pro" panose="020B0504030206020203" pitchFamily="34" charset="77"/>
                        <a:ea typeface="+mn-ea"/>
                        <a:cs typeface="+mn-cs"/>
                      </a:endParaRPr>
                    </a:p>
                  </a:txBody>
                  <a:tcPr marL="108000" marB="1080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i="0" kern="1200" dirty="0">
                          <a:solidFill>
                            <a:schemeClr val="lt1"/>
                          </a:solidFill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45–54-vuotiaat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800" b="1" i="0" u="none" strike="noStrike" kern="1200" dirty="0">
                        <a:solidFill>
                          <a:schemeClr val="lt1"/>
                        </a:solidFill>
                        <a:effectLst/>
                        <a:latin typeface="Neue Haas Unica W1G" panose="020B050403020609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(est. </a:t>
                      </a:r>
                      <a:r>
                        <a:rPr lang="en-FI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585 500</a:t>
                      </a:r>
                      <a:r>
                        <a:rPr lang="fi-FI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)</a:t>
                      </a:r>
                      <a:endParaRPr lang="en-FI" sz="1200" b="0" i="1" u="none" strike="noStrike" kern="1200" dirty="0">
                        <a:solidFill>
                          <a:schemeClr val="bg1"/>
                        </a:solidFill>
                        <a:effectLst/>
                        <a:latin typeface="Neue Haas Unica Pro" panose="020B0504030206020203" pitchFamily="34" charset="77"/>
                        <a:ea typeface="+mn-ea"/>
                        <a:cs typeface="+mn-cs"/>
                      </a:endParaRPr>
                    </a:p>
                  </a:txBody>
                  <a:tcPr marL="108000" marB="1080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i="0" kern="1200" dirty="0">
                          <a:solidFill>
                            <a:schemeClr val="lt1"/>
                          </a:solidFill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55–64-vuotiaat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800" b="1" i="0" u="none" strike="noStrike" kern="1200" dirty="0">
                        <a:solidFill>
                          <a:schemeClr val="lt1"/>
                        </a:solidFill>
                        <a:effectLst/>
                        <a:latin typeface="Neue Haas Unica W1G" panose="020B050403020609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(est. </a:t>
                      </a:r>
                      <a:r>
                        <a:rPr lang="en-FI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671 500</a:t>
                      </a:r>
                      <a:r>
                        <a:rPr lang="fi-FI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)</a:t>
                      </a:r>
                      <a:endParaRPr lang="en-FI" sz="1200" b="0" i="1" u="none" strike="noStrike" kern="1200" dirty="0">
                        <a:solidFill>
                          <a:schemeClr val="bg1"/>
                        </a:solidFill>
                        <a:effectLst/>
                        <a:latin typeface="Neue Haas Unica Pro" panose="020B0504030206020203" pitchFamily="34" charset="77"/>
                        <a:ea typeface="+mn-ea"/>
                        <a:cs typeface="+mn-cs"/>
                      </a:endParaRPr>
                    </a:p>
                  </a:txBody>
                  <a:tcPr marL="108000" marB="1080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i="0" kern="1200" dirty="0">
                          <a:solidFill>
                            <a:schemeClr val="lt1"/>
                          </a:solidFill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Yli 64-vuotiaat </a:t>
                      </a:r>
                      <a:br>
                        <a:rPr lang="fi-FI" sz="1600" b="1" i="0" kern="1200" dirty="0">
                          <a:solidFill>
                            <a:schemeClr val="lt1"/>
                          </a:solidFill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</a:br>
                      <a:endParaRPr lang="fi-FI" sz="800" b="1" i="0" kern="1200" dirty="0">
                        <a:solidFill>
                          <a:schemeClr val="lt1"/>
                        </a:solidFill>
                        <a:latin typeface="Neue Haas Unica W1G" panose="020B050403020609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(est. </a:t>
                      </a:r>
                      <a:r>
                        <a:rPr lang="en-FI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1 275 100</a:t>
                      </a:r>
                      <a:r>
                        <a:rPr lang="fi-FI" sz="1200" b="0" i="1" u="none" strike="noStrike" kern="1200" dirty="0">
                          <a:solidFill>
                            <a:schemeClr val="bg1"/>
                          </a:solidFill>
                          <a:effectLst/>
                          <a:latin typeface="Neue Haas Unica Pro" panose="020B0504030206020203" pitchFamily="34" charset="77"/>
                          <a:ea typeface="+mn-ea"/>
                          <a:cs typeface="+mn-cs"/>
                        </a:rPr>
                        <a:t>)</a:t>
                      </a:r>
                      <a:endParaRPr lang="en-FI" sz="1200" b="0" i="1" u="none" strike="noStrike" kern="1200" dirty="0">
                        <a:solidFill>
                          <a:schemeClr val="bg1"/>
                        </a:solidFill>
                        <a:effectLst/>
                        <a:latin typeface="Neue Haas Unica Pro" panose="020B0504030206020203" pitchFamily="34" charset="77"/>
                        <a:ea typeface="+mn-ea"/>
                        <a:cs typeface="+mn-cs"/>
                      </a:endParaRPr>
                    </a:p>
                  </a:txBody>
                  <a:tcPr marL="108000" marB="1080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77957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Nettotavoittavuus </a:t>
                      </a:r>
                      <a:b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</a:br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(84 lehteä)</a:t>
                      </a:r>
                    </a:p>
                  </a:txBody>
                  <a:tcPr marL="108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b="1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3 867 300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405 000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508 000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561000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550 000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632 000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1 211 000</a:t>
                      </a: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5097256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Printin lukijoita </a:t>
                      </a:r>
                      <a:b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</a:br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(83 lehteä)</a:t>
                      </a:r>
                    </a:p>
                  </a:txBody>
                  <a:tcPr marL="108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b="1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3 419 900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255 000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394 000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492 000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502 000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597 000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1 180 000</a:t>
                      </a: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740055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/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Digin viikkolukijat  </a:t>
                      </a:r>
                      <a:b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</a:br>
                      <a:r>
                        <a:rPr lang="fi-FI" sz="14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(63 lehteä)</a:t>
                      </a:r>
                    </a:p>
                  </a:txBody>
                  <a:tcPr marL="108000" anchor="ctr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b="1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2 276 300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316 000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402 000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406 000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363 000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</a:rPr>
                        <a:t>345 000</a:t>
                      </a:r>
                      <a:endParaRPr lang="fi-FI" sz="14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90203" pitchFamily="34" charset="0"/>
                      </a:endParaRP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90203" pitchFamily="34" charset="0"/>
                          <a:ea typeface="+mn-ea"/>
                          <a:cs typeface="+mn-cs"/>
                        </a:rPr>
                        <a:t>443 000</a:t>
                      </a:r>
                    </a:p>
                  </a:txBody>
                  <a:tcPr marL="108000" marR="7620" marT="762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72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1967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FFAD5-69FD-6D3C-C245-A71A3E4B5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F4B839E-ECB9-17F3-1C0B-DF499626C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Lähes puolet aikakauslehtien lukijoista lukee sekä painettua lehteä että digisisältöjä </a:t>
            </a: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1BBCEC3C-A3FB-29DD-1EEF-A383A293CBFC}"/>
              </a:ext>
            </a:extLst>
          </p:cNvPr>
          <p:cNvSpPr txBox="1"/>
          <p:nvPr/>
        </p:nvSpPr>
        <p:spPr>
          <a:xfrm>
            <a:off x="1143000" y="1514946"/>
            <a:ext cx="9989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Yli 14-vuotiaat suomalaiset</a:t>
            </a:r>
            <a:r>
              <a:rPr lang="fi-FI" sz="1200" dirty="0">
                <a:solidFill>
                  <a:srgbClr val="002649"/>
                </a:solidFill>
                <a:latin typeface="Neue Haas Unica W1G" panose="020B0504030206020203" pitchFamily="34" charset="0"/>
              </a:rPr>
              <a:t>. 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2649"/>
              </a:solidFill>
              <a:effectLst/>
              <a:uLnTx/>
              <a:uFillTx/>
              <a:latin typeface="Neue Haas Unica W1G" panose="020B0504030206020203" pitchFamily="34" charset="0"/>
              <a:ea typeface="+mn-ea"/>
              <a:cs typeface="+mn-cs"/>
            </a:endParaRPr>
          </a:p>
        </p:txBody>
      </p:sp>
      <p:graphicFrame>
        <p:nvGraphicFramePr>
          <p:cNvPr id="5" name="Sisällön paikkamerkki 9">
            <a:extLst>
              <a:ext uri="{FF2B5EF4-FFF2-40B4-BE49-F238E27FC236}">
                <a16:creationId xmlns:a16="http://schemas.microsoft.com/office/drawing/2014/main" id="{240A3446-BB18-4FFF-E2C8-BCA2497FB90F}"/>
              </a:ext>
            </a:extLst>
          </p:cNvPr>
          <p:cNvGraphicFramePr>
            <a:graphicFrameLocks noGrp="1"/>
          </p:cNvGraphicFramePr>
          <p:nvPr>
            <p:ph sz="quarter" idx="1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01833194"/>
              </p:ext>
            </p:extLst>
          </p:nvPr>
        </p:nvGraphicFramePr>
        <p:xfrm>
          <a:off x="1406024" y="2040446"/>
          <a:ext cx="8873176" cy="3754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3425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erson sitting on a bed reading a magazine and a bowl of strawberries&#10;&#10;Description automatically generated">
            <a:extLst>
              <a:ext uri="{FF2B5EF4-FFF2-40B4-BE49-F238E27FC236}">
                <a16:creationId xmlns:a16="http://schemas.microsoft.com/office/drawing/2014/main" id="{9BEF6F23-5DCA-FCEF-D70F-272A40FFB5D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79DC0A1-8EB7-1B49-8A79-BD0F142870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6267" y="685800"/>
            <a:ext cx="5655733" cy="2387600"/>
          </a:xfrm>
        </p:spPr>
        <p:txBody>
          <a:bodyPr>
            <a:normAutofit/>
          </a:bodyPr>
          <a:lstStyle/>
          <a:p>
            <a:r>
              <a:rPr lang="fi-FI" sz="8000" dirty="0"/>
              <a:t>Kokonais-tavoittavuus</a:t>
            </a:r>
          </a:p>
        </p:txBody>
      </p:sp>
    </p:spTree>
    <p:extLst>
      <p:ext uri="{BB962C8B-B14F-4D97-AF65-F5344CB8AC3E}">
        <p14:creationId xmlns:p14="http://schemas.microsoft.com/office/powerpoint/2010/main" val="20212741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TP://WWW.FORGETDATA.COM/SLIDES/4" val="&lt;?xml version=&quot;1.0&quot; encoding=&quot;utf-16&quot;?&gt;&lt;ShapeLink xmlns:i=&quot;http://www.w3.org/2001/XMLSchema-instance&quot; xmlns=&quot;http://www.forgetdata.com/Slides&quot;&gt;&lt;FillerProperties i:type=&quot;GenericChartFillerSettings&quot;&gt;&lt;CreateDataSeries&gt;true&lt;/CreateDataSeries&gt;&lt;DataItem&gt;0&lt;/DataItem&gt;&lt;HeaderLabelDepth&gt;1&lt;/HeaderLabelDepth&gt;&lt;IncludeColumnGroupHeadings&gt;false&lt;/IncludeColumnGroupHeadings&gt;&lt;IncludeRowGroupHeadings&gt;false&lt;/IncludeRowGroupHeadings&gt;&lt;RowLabelDepth&gt;1&lt;/RowLabelDepth&gt;&lt;TTestResultSettings&gt;&lt;HeadingPrefix&gt;&lt;/HeadingPrefix&gt;&lt;HeadingSuffix&gt;&lt;/HeadingSuffix&gt;&lt;ResultPrefix&gt;&lt;/ResultPrefix&gt;&lt;ResultSuffix&gt;&lt;/ResultSuffix&gt;&lt;/TTestResultSettings&gt;&lt;/FillerProperties&gt;&lt;Query xmlns:d2p1=&quot;http://www.forgetdata.com/ReportingSuite&quot;&gt;&lt;d2p1:Column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/d2p1:ColumnCombinationSettings&gt;&lt;d2p1:Items&gt;&lt;d2p1:DataQueryItem&gt;&lt;d2p1:ColumnSelection&gt;/&lt;/d2p1:ColumnSelection&gt;&lt;d2p1:ConnectionName&gt;Item0&lt;/d2p1:ConnectionName&gt;&lt;d2p1:DataQueryType&gt;SelectMatrix&lt;/d2p1:DataQueryType&gt;&lt;d2p1:RowSelection&gt;/&lt;/d2p1:RowSelection&gt;&lt;d2p1:TableName&gt;XXXXX&lt;/d2p1:TableName&gt;&lt;/d2p1:DataQueryItem&gt;&lt;/d2p1:Items&gt;&lt;d2p1:RowCombinationSettings&gt;&lt;d2p1:IgnoredTypes xmlns:d4p1=&quot;http://schemas.microsoft.com/2003/10/Serialization/Arrays&quot;&gt;&lt;d4p1:string&gt;Base&lt;/d4p1:string&gt;&lt;d4p1:string&gt;UnweightedBase&lt;/d4p1:string&gt;&lt;d4p1:string&gt;TableStatistic&lt;/d4p1:string&gt;&lt;d4p1:string&gt;SumWeightsSquared&lt;/d4p1:string&gt;&lt;d4p1:string&gt;SumN&lt;/d4p1:string&gt;&lt;d4p1:string&gt;SumX&lt;/d4p1:string&gt;&lt;d4p1:string&gt;SumXSquared&lt;/d4p1:string&gt;&lt;d4p1:string&gt;SumUnweightedN&lt;/d4p1:string&gt;&lt;d4p1:string&gt;StdDev&lt;/d4p1:string&gt;&lt;d4p1:string&gt;StdErr&lt;/d4p1:string&gt;&lt;d4p1:string&gt;SampleVar&lt;/d4p1:string&gt;&lt;d4p1:string&gt;Total&lt;/d4p1:string&gt;&lt;d4p1:string&gt;SubTotal&lt;/d4p1:string&gt;&lt;d4p1:string&gt;Text&lt;/d4p1:string&gt;&lt;d4p1:string&gt;NetDiffs&lt;/d4p1:string&gt;&lt;d4p1:string&gt;PairedPref&lt;/d4p1:string&gt;&lt;d4p1:string&gt;Profile&lt;/d4p1:string&gt;&lt;d4p1:string&gt;ProfileResult&lt;/d4p1:string&gt;&lt;d4p1:string&gt;TValue&lt;/d4p1:string&gt;&lt;d4p1:string&gt;TProb&lt;/d4p1:string&gt;&lt;d4p1:string&gt;Base unweighted&lt;/d4p1:string&gt;&lt;d4p1:string&gt;Base weighted&lt;/d4p1:string&gt;&lt;/d2p1:IgnoredTypes&gt;&lt;d2p1:MergeGroupsByName&gt;true&lt;/d2p1:MergeGroupsByName&gt;&lt;d2p1:MergeMembersByName&gt;true&lt;/d2p1:MergeMembersByName&gt;&lt;/d2p1:RowCombinationSettings&gt;&lt;/Query&gt;&lt;Version&gt;4.2.0.0&lt;/Version&gt;&lt;/ShapeLink&gt;"/>
</p:tagLst>
</file>

<file path=ppt/theme/theme1.xml><?xml version="1.0" encoding="utf-8"?>
<a:theme xmlns:a="http://schemas.openxmlformats.org/drawingml/2006/main" name="Aikakausmedia-presentaatiopohja-v2">
  <a:themeElements>
    <a:clrScheme name="Aikakausmedia värit">
      <a:dk1>
        <a:srgbClr val="000000"/>
      </a:dk1>
      <a:lt1>
        <a:srgbClr val="FFFFFF"/>
      </a:lt1>
      <a:dk2>
        <a:srgbClr val="002649"/>
      </a:dk2>
      <a:lt2>
        <a:srgbClr val="FEFCFF"/>
      </a:lt2>
      <a:accent1>
        <a:srgbClr val="002649"/>
      </a:accent1>
      <a:accent2>
        <a:srgbClr val="FF6464"/>
      </a:accent2>
      <a:accent3>
        <a:srgbClr val="F3CF67"/>
      </a:accent3>
      <a:accent4>
        <a:srgbClr val="43FFED"/>
      </a:accent4>
      <a:accent5>
        <a:srgbClr val="00599E"/>
      </a:accent5>
      <a:accent6>
        <a:srgbClr val="B2B2B2"/>
      </a:accent6>
      <a:hlink>
        <a:srgbClr val="FF6464"/>
      </a:hlink>
      <a:folHlink>
        <a:srgbClr val="FF646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smtClean="0">
            <a:latin typeface="Neue Haas Unica W1G" panose="020B0504030206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ikakausmedia_Lukijamaarat_Kokonaistavoittavuudet_KMT_2021_pohja" id="{E010BA23-EDC4-CD43-B32E-ACB9D9102F7C}" vid="{84DFCDA6-0004-6E41-9403-C590A743DF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c8e2388-80bc-4e26-8bd7-285ba7b96066">
      <Terms xmlns="http://schemas.microsoft.com/office/infopath/2007/PartnerControls"/>
    </lcf76f155ced4ddcb4097134ff3c332f>
    <TaxCatchAll xmlns="7307a6f1-d1b8-45fb-8b71-24600e49cf7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4458EC40896444B91DD79CC67A8CBDA" ma:contentTypeVersion="11" ma:contentTypeDescription="Luo uusi asiakirja." ma:contentTypeScope="" ma:versionID="54332c2207a8484514ce79ee91f8e900">
  <xsd:schema xmlns:xsd="http://www.w3.org/2001/XMLSchema" xmlns:xs="http://www.w3.org/2001/XMLSchema" xmlns:p="http://schemas.microsoft.com/office/2006/metadata/properties" xmlns:ns2="9c8e2388-80bc-4e26-8bd7-285ba7b96066" xmlns:ns3="7307a6f1-d1b8-45fb-8b71-24600e49cf7d" targetNamespace="http://schemas.microsoft.com/office/2006/metadata/properties" ma:root="true" ma:fieldsID="8ebf54d79b091457b70debb03b889e6a" ns2:_="" ns3:_="">
    <xsd:import namespace="9c8e2388-80bc-4e26-8bd7-285ba7b96066"/>
    <xsd:import namespace="7307a6f1-d1b8-45fb-8b71-24600e49cf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8e2388-80bc-4e26-8bd7-285ba7b960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Kuvien tunnisteet" ma:readOnly="false" ma:fieldId="{5cf76f15-5ced-4ddc-b409-7134ff3c332f}" ma:taxonomyMulti="true" ma:sspId="049cb80c-414b-4034-bc32-8653f2d16c2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07a6f1-d1b8-45fb-8b71-24600e49cf7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fe78300-3df7-44ec-aa93-bab488ea5903}" ma:internalName="TaxCatchAll" ma:showField="CatchAllData" ma:web="7307a6f1-d1b8-45fb-8b71-24600e49cf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4DA53A-5335-44D1-9A3B-A9543DBAE551}">
  <ds:schemaRefs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7307a6f1-d1b8-45fb-8b71-24600e49cf7d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9c8e2388-80bc-4e26-8bd7-285ba7b96066"/>
  </ds:schemaRefs>
</ds:datastoreItem>
</file>

<file path=customXml/itemProps2.xml><?xml version="1.0" encoding="utf-8"?>
<ds:datastoreItem xmlns:ds="http://schemas.openxmlformats.org/officeDocument/2006/customXml" ds:itemID="{3EAF6E7D-D611-4B0F-8EBB-4B3A1E79CE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8e2388-80bc-4e26-8bd7-285ba7b96066"/>
    <ds:schemaRef ds:uri="7307a6f1-d1b8-45fb-8b71-24600e49cf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0524A87-39EE-48D2-BA68-1637604F56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8666</TotalTime>
  <Words>2998</Words>
  <Application>Microsoft Macintosh PowerPoint</Application>
  <PresentationFormat>Widescreen</PresentationFormat>
  <Paragraphs>1330</Paragraphs>
  <Slides>44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Canela Medium</vt:lpstr>
      <vt:lpstr>Neue Haas Unica W1G</vt:lpstr>
      <vt:lpstr>Arial</vt:lpstr>
      <vt:lpstr>Clattering</vt:lpstr>
      <vt:lpstr>Neue Haas Unica Pro</vt:lpstr>
      <vt:lpstr>Neue Haas Unica W1G Light</vt:lpstr>
      <vt:lpstr>Aikakausmedia-presentaatiopohja-v2</vt:lpstr>
      <vt:lpstr>Kokonaistavoittavuus, Lukijamäärät &amp; digitavoittavuus</vt:lpstr>
      <vt:lpstr>Sisältö</vt:lpstr>
      <vt:lpstr>Aikakausmediat tavoittavat yhdeksän kymmenestä – se tarkoittaa 3,9 miljoonaa lukijaa</vt:lpstr>
      <vt:lpstr>Aikakausmedioita lukee yli 2 miljoonaa naista ja  yli 1,8 miljoonaa miestä</vt:lpstr>
      <vt:lpstr>Printin lukijoissa on suhteellisesti enemmän naisia kuin miehiä, digissä päinvastoin</vt:lpstr>
      <vt:lpstr>Printti on tyypillisin tapa lukea aikakausmedioita lähes kaikissa ikäryhmissä – poikkeuksena alle 25-vuotiaat</vt:lpstr>
      <vt:lpstr>KMT-aikakauslehtien tavoittavuus ikäryhmittäin</vt:lpstr>
      <vt:lpstr>Lähes puolet aikakauslehtien lukijoista lukee sekä painettua lehteä että digisisältöjä </vt:lpstr>
      <vt:lpstr>Kokonais-tavoittavuus</vt:lpstr>
      <vt:lpstr>PowerPoint Presentation</vt:lpstr>
      <vt:lpstr>PowerPoint Presentation</vt:lpstr>
      <vt:lpstr>Kokonaistavoittavuudeltaan suurimmat aikakausmediat 2024, koko väestö</vt:lpstr>
      <vt:lpstr>Kokonaistavoittavuudeltaan suurimmat aikakausmediat 2024, naiset</vt:lpstr>
      <vt:lpstr>Kokonaistavoittavuudeltaan suurimmat aikakausmediat 2024, miehet</vt:lpstr>
      <vt:lpstr>Kokonaistavoittavuudeltaan suurimmat aikakausmediat 2024, 15–24-vuotiaat</vt:lpstr>
      <vt:lpstr>Kokonaistavoittavuudeltaan suurimmat aikakausmediat 2024, 25–34-vuotiaat</vt:lpstr>
      <vt:lpstr>Kokonaistavoittavuudeltaan suurimmat aikakausmediat 2024, 35–44-vuotiaat</vt:lpstr>
      <vt:lpstr>Kokonaistavoittavuudeltaan suurimmat aikakausmediat 2024, 45–54-vuotiaat</vt:lpstr>
      <vt:lpstr>Kokonaistavoittavuudeltaan suurimmat aikakausmediat 2024, 55–64-vuotiaat</vt:lpstr>
      <vt:lpstr>Kokonaistavoittavuudeltaan suurimmat aikakausmediat 2024, yli 64-vuotiaat</vt:lpstr>
      <vt:lpstr>Lukijamäärät (printti)</vt:lpstr>
      <vt:lpstr>PowerPoint Presentation</vt:lpstr>
      <vt:lpstr>Lukijamäärältään suurimmat painetut aikakauslehdet 2024, koko väestö</vt:lpstr>
      <vt:lpstr>Lukijamäärältään suurimmat painetut aikakauslehdet 2024, naiset</vt:lpstr>
      <vt:lpstr>Lukijamäärältään suurimmat painetut aikakauslehdet 2024, miehet</vt:lpstr>
      <vt:lpstr>Lukijamäärältään suurimmat painetut aikakauslehdet 2024, 15–24-vuotiaat</vt:lpstr>
      <vt:lpstr>Lukijamäärältään suurimmat painetut aikakauslehdet 2024, 25–34-vuotiaat</vt:lpstr>
      <vt:lpstr>Lukijamäärältään suurimmat painetut aikakauslehdet 2024, 35–44-vuotiaat</vt:lpstr>
      <vt:lpstr>Lukijamäärältään suurimmat painetut aikakauslehdet 2024, 45–54-vuotiaat</vt:lpstr>
      <vt:lpstr>Lukijamäärältään suurimmat painetut aikakauslehdet 2024, 55–64-vuotiaat</vt:lpstr>
      <vt:lpstr>Lukijamäärältään suurimmat painetut aikakauslehdet 2024, yli 64-vuotiaat</vt:lpstr>
      <vt:lpstr>Digitaalinen viikkotavoittavuus</vt:lpstr>
      <vt:lpstr>PowerPoint Presentation</vt:lpstr>
      <vt:lpstr>Digitaaliselta tavoittavuudeltaan suurimmat aikakausmediat 2024, koko väestö</vt:lpstr>
      <vt:lpstr>Digitaaliselta tavoittavuudeltaan suurimmat aikakausmediat 2024, naiset</vt:lpstr>
      <vt:lpstr>Digitaaliselta tavoittavuudeltaan suurimmat aikakausmediat 2024, miehet</vt:lpstr>
      <vt:lpstr>Digitaaliselta tavoittavuudeltaan suurimmat aikakausmediat 2024, 15–24-vuotiaat</vt:lpstr>
      <vt:lpstr>Digitaaliselta tavoittavuudeltaan suurimmat aikakausmediat 2024, 25–34-vuotiaat</vt:lpstr>
      <vt:lpstr>Digitaaliselta tavoittavuudeltaan suurimmat aikakausmediat 2024, 35–44-vuotiaat</vt:lpstr>
      <vt:lpstr>Digitaaliselta tavoittavuudeltaan suurimmat aikakausmediat 2024, 45–54-vuotiaat</vt:lpstr>
      <vt:lpstr>Digitaaliselta tavoittavuudeltaan suurimmat aikakausmediat 2024, 55–64-vuotiaat</vt:lpstr>
      <vt:lpstr>Digitaaliselta tavoittavuudeltaan suurimmat aikakausmediat 2024, yli 64-vuotiaat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 tulee tähän</dc:title>
  <dc:creator>Katja Pietilä-Seppä</dc:creator>
  <cp:lastModifiedBy>Outi Itävuo</cp:lastModifiedBy>
  <cp:revision>184</cp:revision>
  <dcterms:created xsi:type="dcterms:W3CDTF">2020-11-20T10:03:58Z</dcterms:created>
  <dcterms:modified xsi:type="dcterms:W3CDTF">2024-10-10T09:04:15Z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0x010100C4458EC40896444B91DD79CC67A8CBDA</vt:lpwstr>
  </property>
  <property fmtid="{D5CDD505-2E9C-101B-9397-08002B2CF9AE}" pid="3" name="MediaServiceImageTags">
    <vt:lpwstr/>
  </property>
</Properties>
</file>