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5" r:id="rId2"/>
    <p:sldId id="266" r:id="rId3"/>
    <p:sldId id="261" r:id="rId4"/>
    <p:sldId id="263" r:id="rId5"/>
    <p:sldId id="274" r:id="rId6"/>
    <p:sldId id="271" r:id="rId7"/>
    <p:sldId id="273" r:id="rId8"/>
    <p:sldId id="270" r:id="rId9"/>
    <p:sldId id="272" r:id="rId10"/>
    <p:sldId id="276" r:id="rId11"/>
    <p:sldId id="258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170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9EDD6-DAA0-42D0-BCA7-92B681578D0B}" type="datetimeFigureOut">
              <a:rPr lang="fi-FI" smtClean="0"/>
              <a:t>27.3.2014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01ED9-C37F-4B96-8399-507E9985D7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0584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/>
            <a:fld id="{9FCB8AA7-9064-4073-8C8C-E61575E1594D}" type="slidenum">
              <a:rPr lang="fi-FI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3</a:t>
            </a:fld>
            <a:endParaRPr lang="fi-FI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3B42B3A-7CA8-4159-91B6-5B1A7028B4DE}" type="slidenum">
              <a:rPr lang="en-US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i-FI" smtClean="0"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/>
            <a:fld id="{03A4E351-FE15-42DF-892D-6877F80C6F73}" type="slidenum">
              <a:rPr lang="fi-FI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4</a:t>
            </a:fld>
            <a:endParaRPr lang="fi-FI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67350" cy="4095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/>
            <a:fld id="{6369EC6B-C341-491E-AF52-7CD12692A795}" type="slidenum">
              <a:rPr lang="fi-FI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6</a:t>
            </a:fld>
            <a:endParaRPr lang="fi-FI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85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67350" cy="4095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/>
            <a:fld id="{240C4AA8-7FA4-4293-863C-E99879449556}" type="slidenum">
              <a:rPr lang="fi-FI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7</a:t>
            </a:fld>
            <a:endParaRPr lang="fi-FI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87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67350" cy="4095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/>
            <a:fld id="{373C026A-C95F-4E93-933D-6E6479E02DE2}" type="slidenum">
              <a:rPr lang="fi-FI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8</a:t>
            </a:fld>
            <a:endParaRPr lang="fi-FI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49775" cy="34131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67350" cy="4095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/>
            <a:fld id="{373C026A-C95F-4E93-933D-6E6479E02DE2}" type="slidenum">
              <a:rPr lang="fi-FI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9</a:t>
            </a:fld>
            <a:endParaRPr lang="fi-FI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49775" cy="34131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67350" cy="4095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/>
            <a:fld id="{B9A783F0-0727-44A0-A3F6-EA07AB935FAA}" type="slidenum">
              <a:rPr lang="fi-FI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11</a:t>
            </a:fld>
            <a:endParaRPr lang="fi-FI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7238" cy="34242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67350" cy="4095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6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7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9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2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4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1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5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9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9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0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9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pic>
        <p:nvPicPr>
          <p:cNvPr id="7" name="Picture 6" descr="AM_logo_RGB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73" y="6477575"/>
            <a:ext cx="1735426" cy="13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ikakausmedia.f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 smtClean="0"/>
              <a:t/>
            </a:r>
            <a:br>
              <a:rPr lang="fi-FI" sz="3200" dirty="0" smtClean="0"/>
            </a:br>
            <a:r>
              <a:rPr lang="fi-FI" sz="3200" dirty="0" smtClean="0"/>
              <a:t>Tervetuloa viidennen vaikuttavuustutkimuksen julkistustilaisuuteen!</a:t>
            </a:r>
            <a:endParaRPr lang="fi-FI" sz="3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055" y="1939286"/>
            <a:ext cx="20002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760" y="1952835"/>
            <a:ext cx="2008237" cy="258201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2061380" cy="265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68553"/>
            <a:ext cx="2088232" cy="268859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wroom_kans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248" y="3429000"/>
            <a:ext cx="212903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Tässä haetaan jo ajotuntumaa</a:t>
            </a:r>
            <a:endParaRPr lang="fi-FI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4323638" cy="501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88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96850"/>
            <a:ext cx="6177954" cy="4121578"/>
          </a:xfrm>
          <a:prstGeom prst="rect">
            <a:avLst/>
          </a:prstGeom>
        </p:spPr>
      </p:pic>
      <p:sp>
        <p:nvSpPr>
          <p:cNvPr id="204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2527" y="274642"/>
            <a:ext cx="7529513" cy="1138237"/>
          </a:xfrm>
        </p:spPr>
        <p:txBody>
          <a:bodyPr>
            <a:norm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3200" dirty="0" smtClean="0"/>
              <a:t>Mainonta aikakauslehdissä toimii!</a:t>
            </a:r>
            <a:br>
              <a:rPr lang="fi-FI" sz="3200" dirty="0" smtClean="0"/>
            </a:br>
            <a:r>
              <a:rPr lang="fi-FI" sz="3200" dirty="0" smtClean="0"/>
              <a:t>5 asiaa, jotka kannattaa huomioida</a:t>
            </a: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1263576" y="1340768"/>
            <a:ext cx="2070100" cy="1872208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ln w="360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wrap="none" lIns="108000" tIns="63000" rIns="108000" bIns="63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1400" dirty="0">
                <a:solidFill>
                  <a:schemeClr val="tx2"/>
                </a:solidFill>
              </a:rPr>
              <a:t>Erikoisratkaisut </a:t>
            </a:r>
            <a:br>
              <a:rPr lang="fi-FI" sz="1400" dirty="0">
                <a:solidFill>
                  <a:schemeClr val="tx2"/>
                </a:solidFill>
              </a:rPr>
            </a:br>
            <a:r>
              <a:rPr lang="fi-FI" sz="1400" dirty="0">
                <a:solidFill>
                  <a:schemeClr val="tx2"/>
                </a:solidFill>
              </a:rPr>
              <a:t>tuovat lisää tehoa.</a:t>
            </a: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5724128" y="1340768"/>
            <a:ext cx="2808312" cy="2592288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 w="360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wrap="none" lIns="108000" tIns="63000" rIns="108000" bIns="63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1400" dirty="0" err="1">
                <a:solidFill>
                  <a:schemeClr val="tx2"/>
                </a:solidFill>
              </a:rPr>
              <a:t>Bigger</a:t>
            </a:r>
            <a:r>
              <a:rPr lang="fi-FI" sz="1400" dirty="0">
                <a:solidFill>
                  <a:schemeClr val="tx2"/>
                </a:solidFill>
              </a:rPr>
              <a:t> is </a:t>
            </a:r>
            <a:r>
              <a:rPr lang="fi-FI" sz="1400" dirty="0" err="1">
                <a:solidFill>
                  <a:schemeClr val="tx2"/>
                </a:solidFill>
              </a:rPr>
              <a:t>better</a:t>
            </a:r>
            <a:r>
              <a:rPr lang="fi-FI" sz="1400" dirty="0">
                <a:solidFill>
                  <a:schemeClr val="tx2"/>
                </a:solidFill>
              </a:rPr>
              <a:t> </a:t>
            </a:r>
            <a:br>
              <a:rPr lang="fi-FI" sz="1400" dirty="0">
                <a:solidFill>
                  <a:schemeClr val="tx2"/>
                </a:solidFill>
              </a:rPr>
            </a:br>
            <a:r>
              <a:rPr lang="fi-FI" sz="1400" dirty="0">
                <a:solidFill>
                  <a:schemeClr val="tx2"/>
                </a:solidFill>
              </a:rPr>
              <a:t>– aukeama toimii </a:t>
            </a:r>
            <a:r>
              <a:rPr lang="fi-FI" sz="1400" dirty="0" smtClean="0">
                <a:solidFill>
                  <a:schemeClr val="tx2"/>
                </a:solidFill>
              </a:rPr>
              <a:t/>
            </a:r>
            <a:br>
              <a:rPr lang="fi-FI" sz="1400" dirty="0" smtClean="0">
                <a:solidFill>
                  <a:schemeClr val="tx2"/>
                </a:solidFill>
              </a:rPr>
            </a:br>
            <a:r>
              <a:rPr lang="fi-FI" sz="1400" dirty="0" smtClean="0">
                <a:solidFill>
                  <a:schemeClr val="tx2"/>
                </a:solidFill>
              </a:rPr>
              <a:t>yleensä paremmin </a:t>
            </a:r>
            <a:r>
              <a:rPr lang="fi-FI" sz="1400" dirty="0">
                <a:solidFill>
                  <a:schemeClr val="tx2"/>
                </a:solidFill>
              </a:rPr>
              <a:t>kuin </a:t>
            </a:r>
            <a:r>
              <a:rPr lang="fi-FI" sz="1400" dirty="0" smtClean="0">
                <a:solidFill>
                  <a:schemeClr val="tx2"/>
                </a:solidFill>
              </a:rPr>
              <a:t/>
            </a:r>
            <a:br>
              <a:rPr lang="fi-FI" sz="1400" dirty="0" smtClean="0">
                <a:solidFill>
                  <a:schemeClr val="tx2"/>
                </a:solidFill>
              </a:rPr>
            </a:br>
            <a:r>
              <a:rPr lang="fi-FI" sz="1400" dirty="0" smtClean="0">
                <a:solidFill>
                  <a:schemeClr val="tx2"/>
                </a:solidFill>
              </a:rPr>
              <a:t>puolikas </a:t>
            </a:r>
            <a:r>
              <a:rPr lang="fi-FI" sz="1400" dirty="0">
                <a:solidFill>
                  <a:schemeClr val="tx2"/>
                </a:solidFill>
              </a:rPr>
              <a:t>sivu.</a:t>
            </a: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5508104" y="3933056"/>
            <a:ext cx="2538413" cy="230425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60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wrap="none" lIns="108000" tIns="63000" rIns="108000" bIns="63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1400" dirty="0">
                <a:solidFill>
                  <a:schemeClr val="tx2"/>
                </a:solidFill>
              </a:rPr>
              <a:t>Aukeaman </a:t>
            </a:r>
            <a:r>
              <a:rPr lang="fi-FI" sz="1400" dirty="0" smtClean="0">
                <a:solidFill>
                  <a:schemeClr val="tx2"/>
                </a:solidFill>
              </a:rPr>
              <a:t/>
            </a:r>
            <a:br>
              <a:rPr lang="fi-FI" sz="1400" dirty="0" smtClean="0">
                <a:solidFill>
                  <a:schemeClr val="tx2"/>
                </a:solidFill>
              </a:rPr>
            </a:br>
            <a:r>
              <a:rPr lang="fi-FI" sz="1400" dirty="0" smtClean="0">
                <a:solidFill>
                  <a:schemeClr val="tx2"/>
                </a:solidFill>
              </a:rPr>
              <a:t>vasen </a:t>
            </a:r>
            <a:r>
              <a:rPr lang="fi-FI" sz="1400" dirty="0">
                <a:solidFill>
                  <a:schemeClr val="tx2"/>
                </a:solidFill>
              </a:rPr>
              <a:t>ja </a:t>
            </a:r>
            <a:r>
              <a:rPr lang="fi-FI" sz="1400" dirty="0" smtClean="0">
                <a:solidFill>
                  <a:schemeClr val="tx2"/>
                </a:solidFill>
              </a:rPr>
              <a:t>oikea sivu </a:t>
            </a:r>
            <a:r>
              <a:rPr lang="fi-FI" sz="1400" dirty="0">
                <a:solidFill>
                  <a:schemeClr val="tx2"/>
                </a:solidFill>
              </a:rPr>
              <a:t/>
            </a:r>
            <a:br>
              <a:rPr lang="fi-FI" sz="1400" dirty="0">
                <a:solidFill>
                  <a:schemeClr val="tx2"/>
                </a:solidFill>
              </a:rPr>
            </a:br>
            <a:r>
              <a:rPr lang="fi-FI" sz="1400" dirty="0">
                <a:solidFill>
                  <a:schemeClr val="tx2"/>
                </a:solidFill>
              </a:rPr>
              <a:t>toimivat yhtä hyvin.</a:t>
            </a: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683568" y="3212976"/>
            <a:ext cx="2088456" cy="19811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60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wrap="none" lIns="108000" tIns="63000" rIns="108000" bIns="63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1400" dirty="0">
                <a:solidFill>
                  <a:schemeClr val="tx2"/>
                </a:solidFill>
              </a:rPr>
              <a:t>Kaikki tuoteryhmät </a:t>
            </a:r>
            <a:br>
              <a:rPr lang="fi-FI" sz="1400" dirty="0">
                <a:solidFill>
                  <a:schemeClr val="tx2"/>
                </a:solidFill>
              </a:rPr>
            </a:br>
            <a:r>
              <a:rPr lang="fi-FI" sz="1400" dirty="0">
                <a:solidFill>
                  <a:schemeClr val="tx2"/>
                </a:solidFill>
              </a:rPr>
              <a:t>eivät toimi samalla </a:t>
            </a:r>
            <a:endParaRPr lang="fi-FI" sz="1400" dirty="0" smtClean="0">
              <a:solidFill>
                <a:schemeClr val="tx2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1400" dirty="0" smtClean="0">
                <a:solidFill>
                  <a:schemeClr val="tx2"/>
                </a:solidFill>
              </a:rPr>
              <a:t>tavalla</a:t>
            </a:r>
            <a:r>
              <a:rPr lang="fi-FI" sz="1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2195736" y="4149080"/>
            <a:ext cx="2685752" cy="25202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60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extLst/>
        </p:spPr>
        <p:txBody>
          <a:bodyPr wrap="none" lIns="108000" tIns="63000" rIns="108000" bIns="63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1400" dirty="0">
                <a:solidFill>
                  <a:schemeClr val="tx2"/>
                </a:solidFill>
              </a:rPr>
              <a:t>Alkupään sivut ovat usein </a:t>
            </a:r>
            <a:br>
              <a:rPr lang="fi-FI" sz="1400" dirty="0">
                <a:solidFill>
                  <a:schemeClr val="tx2"/>
                </a:solidFill>
              </a:rPr>
            </a:br>
            <a:r>
              <a:rPr lang="fi-FI" sz="1400" dirty="0">
                <a:solidFill>
                  <a:schemeClr val="tx2"/>
                </a:solidFill>
              </a:rPr>
              <a:t>tehokkaampia, mutta </a:t>
            </a:r>
            <a:br>
              <a:rPr lang="fi-FI" sz="1400" dirty="0">
                <a:solidFill>
                  <a:schemeClr val="tx2"/>
                </a:solidFill>
              </a:rPr>
            </a:br>
            <a:r>
              <a:rPr lang="fi-FI" sz="1400" dirty="0">
                <a:solidFill>
                  <a:schemeClr val="tx2"/>
                </a:solidFill>
              </a:rPr>
              <a:t>myös takakansi toimii </a:t>
            </a:r>
            <a:br>
              <a:rPr lang="fi-FI" sz="1400" dirty="0">
                <a:solidFill>
                  <a:schemeClr val="tx2"/>
                </a:solidFill>
              </a:rPr>
            </a:br>
            <a:r>
              <a:rPr lang="fi-FI" sz="1400" dirty="0">
                <a:solidFill>
                  <a:schemeClr val="tx2"/>
                </a:solidFill>
              </a:rPr>
              <a:t>erinomaisesti.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/>
          </a:bodyPr>
          <a:lstStyle/>
          <a:p>
            <a:r>
              <a:rPr lang="fi-FI" sz="3200" dirty="0" smtClean="0"/>
              <a:t>Koko huomioarvotutkimus </a:t>
            </a:r>
            <a:br>
              <a:rPr lang="fi-FI" sz="3200" dirty="0" smtClean="0"/>
            </a:br>
            <a:r>
              <a:rPr lang="fi-FI" sz="3200" dirty="0" smtClean="0"/>
              <a:t>osoitteessa 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i-FI" sz="2400" dirty="0">
              <a:latin typeface="+mj-lt"/>
            </a:endParaRPr>
          </a:p>
          <a:p>
            <a:pPr algn="ctr"/>
            <a:endParaRPr lang="fi-FI" sz="2400" dirty="0" smtClean="0">
              <a:solidFill>
                <a:schemeClr val="tx1"/>
              </a:solidFill>
              <a:latin typeface="+mj-lt"/>
              <a:hlinkClick r:id="rId2"/>
            </a:endParaRPr>
          </a:p>
          <a:p>
            <a:pPr algn="ctr"/>
            <a:endParaRPr lang="fi-FI" sz="2400" dirty="0" smtClean="0">
              <a:solidFill>
                <a:srgbClr val="FF0000"/>
              </a:solidFill>
              <a:latin typeface="+mj-lt"/>
            </a:endParaRPr>
          </a:p>
          <a:p>
            <a:pPr algn="ctr"/>
            <a:endParaRPr lang="fi-FI" sz="2400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fi-FI" sz="2400" b="1">
                <a:solidFill>
                  <a:schemeClr val="tx1"/>
                </a:solidFill>
                <a:latin typeface="+mj-lt"/>
              </a:rPr>
              <a:t>http://www.aikakauslehdet.fi/huomioarvot/</a:t>
            </a:r>
            <a:endParaRPr lang="fi-FI" sz="24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000" dirty="0" smtClean="0"/>
              <a:t/>
            </a:r>
            <a:br>
              <a:rPr lang="fi-FI" sz="4000" dirty="0" smtClean="0"/>
            </a:br>
            <a:r>
              <a:rPr lang="fi-FI" sz="4000" dirty="0" smtClean="0"/>
              <a:t>Huomioarvomittaus</a:t>
            </a:r>
            <a:br>
              <a:rPr lang="fi-FI" sz="4000" dirty="0" smtClean="0"/>
            </a:br>
            <a:r>
              <a:rPr lang="fi-FI" sz="3200" dirty="0" smtClean="0"/>
              <a:t/>
            </a:r>
            <a:br>
              <a:rPr lang="fi-FI" sz="3200" dirty="0" smtClean="0"/>
            </a:br>
            <a:endParaRPr lang="fi-FI" sz="2800" dirty="0">
              <a:solidFill>
                <a:schemeClr val="accent6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i-FI" dirty="0" smtClean="0"/>
          </a:p>
          <a:p>
            <a:pPr algn="ctr"/>
            <a:endParaRPr lang="fi-FI" dirty="0"/>
          </a:p>
          <a:p>
            <a:pPr algn="ctr"/>
            <a:r>
              <a:rPr lang="fi-FI" dirty="0" smtClean="0"/>
              <a:t>Tulokset 9 toimialalta</a:t>
            </a:r>
            <a:endParaRPr lang="fi-FI" dirty="0"/>
          </a:p>
          <a:p>
            <a:pPr algn="ctr"/>
            <a:r>
              <a:rPr lang="fi-FI" dirty="0" smtClean="0"/>
              <a:t>Puoli miljoonaa mielipidettä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5 478 mainoksesta</a:t>
            </a:r>
            <a:br>
              <a:rPr lang="fi-FI" dirty="0"/>
            </a:br>
            <a:r>
              <a:rPr lang="fi-FI" sz="2800" dirty="0"/>
              <a:t/>
            </a:r>
            <a:br>
              <a:rPr lang="fi-FI" sz="2800" dirty="0"/>
            </a:b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03848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755576" y="188640"/>
            <a:ext cx="74628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i-FI" sz="3200" dirty="0" smtClean="0">
                <a:solidFill>
                  <a:schemeClr val="tx1"/>
                </a:solidFill>
                <a:latin typeface="+mn-lt"/>
              </a:rPr>
              <a:t>Keskihuomioarvot tuoteryhmittäin</a:t>
            </a:r>
            <a:endParaRPr lang="fi-FI" sz="32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03313" y="1616077"/>
            <a:ext cx="7567612" cy="4530725"/>
            <a:chOff x="695" y="1018"/>
            <a:chExt cx="4767" cy="2854"/>
          </a:xfrm>
        </p:grpSpPr>
        <p:pic>
          <p:nvPicPr>
            <p:cNvPr id="1946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" y="1018"/>
              <a:ext cx="4767" cy="2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464" name="Text Box 4"/>
            <p:cNvSpPr txBox="1">
              <a:spLocks noChangeArrowheads="1"/>
            </p:cNvSpPr>
            <p:nvPr/>
          </p:nvSpPr>
          <p:spPr bwMode="auto">
            <a:xfrm>
              <a:off x="703" y="1026"/>
              <a:ext cx="4748" cy="2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marL="342900" indent="-320675" eaLnBrk="0" hangingPunct="0">
                <a:tabLst>
                  <a:tab pos="1143000" algn="l"/>
                  <a:tab pos="1590675" algn="l"/>
                  <a:tab pos="2039938" algn="l"/>
                  <a:tab pos="2489200" algn="l"/>
                  <a:tab pos="2938463" algn="l"/>
                  <a:tab pos="3387725" algn="l"/>
                  <a:tab pos="3836988" algn="l"/>
                  <a:tab pos="4286250" algn="l"/>
                  <a:tab pos="4735513" algn="l"/>
                  <a:tab pos="5184775" algn="l"/>
                  <a:tab pos="5634038" algn="l"/>
                  <a:tab pos="6083300" algn="l"/>
                  <a:tab pos="6532563" algn="l"/>
                  <a:tab pos="6981825" algn="l"/>
                  <a:tab pos="7431088" algn="l"/>
                  <a:tab pos="7880350" algn="l"/>
                  <a:tab pos="8329613" algn="l"/>
                  <a:tab pos="8778875" algn="l"/>
                  <a:tab pos="9228138" algn="l"/>
                  <a:tab pos="9677400" algn="l"/>
                  <a:tab pos="10126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1pPr>
              <a:lvl2pPr eaLnBrk="0" hangingPunct="0">
                <a:tabLst>
                  <a:tab pos="1143000" algn="l"/>
                  <a:tab pos="1590675" algn="l"/>
                  <a:tab pos="2039938" algn="l"/>
                  <a:tab pos="2489200" algn="l"/>
                  <a:tab pos="2938463" algn="l"/>
                  <a:tab pos="3387725" algn="l"/>
                  <a:tab pos="3836988" algn="l"/>
                  <a:tab pos="4286250" algn="l"/>
                  <a:tab pos="4735513" algn="l"/>
                  <a:tab pos="5184775" algn="l"/>
                  <a:tab pos="5634038" algn="l"/>
                  <a:tab pos="6083300" algn="l"/>
                  <a:tab pos="6532563" algn="l"/>
                  <a:tab pos="6981825" algn="l"/>
                  <a:tab pos="7431088" algn="l"/>
                  <a:tab pos="7880350" algn="l"/>
                  <a:tab pos="8329613" algn="l"/>
                  <a:tab pos="8778875" algn="l"/>
                  <a:tab pos="9228138" algn="l"/>
                  <a:tab pos="9677400" algn="l"/>
                  <a:tab pos="10126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2pPr>
              <a:lvl3pPr indent="-206375" eaLnBrk="0" hangingPunct="0">
                <a:tabLst>
                  <a:tab pos="1143000" algn="l"/>
                  <a:tab pos="1590675" algn="l"/>
                  <a:tab pos="2039938" algn="l"/>
                  <a:tab pos="2489200" algn="l"/>
                  <a:tab pos="2938463" algn="l"/>
                  <a:tab pos="3387725" algn="l"/>
                  <a:tab pos="3836988" algn="l"/>
                  <a:tab pos="4286250" algn="l"/>
                  <a:tab pos="4735513" algn="l"/>
                  <a:tab pos="5184775" algn="l"/>
                  <a:tab pos="5634038" algn="l"/>
                  <a:tab pos="6083300" algn="l"/>
                  <a:tab pos="6532563" algn="l"/>
                  <a:tab pos="6981825" algn="l"/>
                  <a:tab pos="7431088" algn="l"/>
                  <a:tab pos="7880350" algn="l"/>
                  <a:tab pos="8329613" algn="l"/>
                  <a:tab pos="8778875" algn="l"/>
                  <a:tab pos="9228138" algn="l"/>
                  <a:tab pos="9677400" algn="l"/>
                  <a:tab pos="10126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3pPr>
              <a:lvl4pPr eaLnBrk="0" hangingPunct="0">
                <a:tabLst>
                  <a:tab pos="1143000" algn="l"/>
                  <a:tab pos="1590675" algn="l"/>
                  <a:tab pos="2039938" algn="l"/>
                  <a:tab pos="2489200" algn="l"/>
                  <a:tab pos="2938463" algn="l"/>
                  <a:tab pos="3387725" algn="l"/>
                  <a:tab pos="3836988" algn="l"/>
                  <a:tab pos="4286250" algn="l"/>
                  <a:tab pos="4735513" algn="l"/>
                  <a:tab pos="5184775" algn="l"/>
                  <a:tab pos="5634038" algn="l"/>
                  <a:tab pos="6083300" algn="l"/>
                  <a:tab pos="6532563" algn="l"/>
                  <a:tab pos="6981825" algn="l"/>
                  <a:tab pos="7431088" algn="l"/>
                  <a:tab pos="7880350" algn="l"/>
                  <a:tab pos="8329613" algn="l"/>
                  <a:tab pos="8778875" algn="l"/>
                  <a:tab pos="9228138" algn="l"/>
                  <a:tab pos="9677400" algn="l"/>
                  <a:tab pos="10126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4pPr>
              <a:lvl5pPr eaLnBrk="0" hangingPunct="0">
                <a:tabLst>
                  <a:tab pos="1143000" algn="l"/>
                  <a:tab pos="1590675" algn="l"/>
                  <a:tab pos="2039938" algn="l"/>
                  <a:tab pos="2489200" algn="l"/>
                  <a:tab pos="2938463" algn="l"/>
                  <a:tab pos="3387725" algn="l"/>
                  <a:tab pos="3836988" algn="l"/>
                  <a:tab pos="4286250" algn="l"/>
                  <a:tab pos="4735513" algn="l"/>
                  <a:tab pos="5184775" algn="l"/>
                  <a:tab pos="5634038" algn="l"/>
                  <a:tab pos="6083300" algn="l"/>
                  <a:tab pos="6532563" algn="l"/>
                  <a:tab pos="6981825" algn="l"/>
                  <a:tab pos="7431088" algn="l"/>
                  <a:tab pos="7880350" algn="l"/>
                  <a:tab pos="8329613" algn="l"/>
                  <a:tab pos="8778875" algn="l"/>
                  <a:tab pos="9228138" algn="l"/>
                  <a:tab pos="9677400" algn="l"/>
                  <a:tab pos="10126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1143000" algn="l"/>
                  <a:tab pos="1590675" algn="l"/>
                  <a:tab pos="2039938" algn="l"/>
                  <a:tab pos="2489200" algn="l"/>
                  <a:tab pos="2938463" algn="l"/>
                  <a:tab pos="3387725" algn="l"/>
                  <a:tab pos="3836988" algn="l"/>
                  <a:tab pos="4286250" algn="l"/>
                  <a:tab pos="4735513" algn="l"/>
                  <a:tab pos="5184775" algn="l"/>
                  <a:tab pos="5634038" algn="l"/>
                  <a:tab pos="6083300" algn="l"/>
                  <a:tab pos="6532563" algn="l"/>
                  <a:tab pos="6981825" algn="l"/>
                  <a:tab pos="7431088" algn="l"/>
                  <a:tab pos="7880350" algn="l"/>
                  <a:tab pos="8329613" algn="l"/>
                  <a:tab pos="8778875" algn="l"/>
                  <a:tab pos="9228138" algn="l"/>
                  <a:tab pos="9677400" algn="l"/>
                  <a:tab pos="10126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1143000" algn="l"/>
                  <a:tab pos="1590675" algn="l"/>
                  <a:tab pos="2039938" algn="l"/>
                  <a:tab pos="2489200" algn="l"/>
                  <a:tab pos="2938463" algn="l"/>
                  <a:tab pos="3387725" algn="l"/>
                  <a:tab pos="3836988" algn="l"/>
                  <a:tab pos="4286250" algn="l"/>
                  <a:tab pos="4735513" algn="l"/>
                  <a:tab pos="5184775" algn="l"/>
                  <a:tab pos="5634038" algn="l"/>
                  <a:tab pos="6083300" algn="l"/>
                  <a:tab pos="6532563" algn="l"/>
                  <a:tab pos="6981825" algn="l"/>
                  <a:tab pos="7431088" algn="l"/>
                  <a:tab pos="7880350" algn="l"/>
                  <a:tab pos="8329613" algn="l"/>
                  <a:tab pos="8778875" algn="l"/>
                  <a:tab pos="9228138" algn="l"/>
                  <a:tab pos="9677400" algn="l"/>
                  <a:tab pos="10126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1143000" algn="l"/>
                  <a:tab pos="1590675" algn="l"/>
                  <a:tab pos="2039938" algn="l"/>
                  <a:tab pos="2489200" algn="l"/>
                  <a:tab pos="2938463" algn="l"/>
                  <a:tab pos="3387725" algn="l"/>
                  <a:tab pos="3836988" algn="l"/>
                  <a:tab pos="4286250" algn="l"/>
                  <a:tab pos="4735513" algn="l"/>
                  <a:tab pos="5184775" algn="l"/>
                  <a:tab pos="5634038" algn="l"/>
                  <a:tab pos="6083300" algn="l"/>
                  <a:tab pos="6532563" algn="l"/>
                  <a:tab pos="6981825" algn="l"/>
                  <a:tab pos="7431088" algn="l"/>
                  <a:tab pos="7880350" algn="l"/>
                  <a:tab pos="8329613" algn="l"/>
                  <a:tab pos="8778875" algn="l"/>
                  <a:tab pos="9228138" algn="l"/>
                  <a:tab pos="9677400" algn="l"/>
                  <a:tab pos="10126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1143000" algn="l"/>
                  <a:tab pos="1590675" algn="l"/>
                  <a:tab pos="2039938" algn="l"/>
                  <a:tab pos="2489200" algn="l"/>
                  <a:tab pos="2938463" algn="l"/>
                  <a:tab pos="3387725" algn="l"/>
                  <a:tab pos="3836988" algn="l"/>
                  <a:tab pos="4286250" algn="l"/>
                  <a:tab pos="4735513" algn="l"/>
                  <a:tab pos="5184775" algn="l"/>
                  <a:tab pos="5634038" algn="l"/>
                  <a:tab pos="6083300" algn="l"/>
                  <a:tab pos="6532563" algn="l"/>
                  <a:tab pos="6981825" algn="l"/>
                  <a:tab pos="7431088" algn="l"/>
                  <a:tab pos="7880350" algn="l"/>
                  <a:tab pos="8329613" algn="l"/>
                  <a:tab pos="8778875" algn="l"/>
                  <a:tab pos="9228138" algn="l"/>
                  <a:tab pos="9677400" algn="l"/>
                  <a:tab pos="10126663" algn="l"/>
                </a:tabLst>
                <a:defRPr>
                  <a:solidFill>
                    <a:schemeClr val="bg1"/>
                  </a:solidFill>
                  <a:latin typeface="Calibri" pitchFamily="32" charset="0"/>
                  <a:ea typeface="Microsoft YaHei" charset="-122"/>
                </a:defRPr>
              </a:lvl9pPr>
            </a:lstStyle>
            <a:p>
              <a:pPr lvl="2" eaLnBrk="1" hangingPunct="1">
                <a:spcBef>
                  <a:spcPts val="325"/>
                </a:spcBef>
                <a:buClrTx/>
                <a:buFontTx/>
                <a:buNone/>
              </a:pPr>
              <a:endParaRPr lang="fi-FI" sz="1300">
                <a:solidFill>
                  <a:srgbClr val="000000"/>
                </a:solidFill>
              </a:endParaRPr>
            </a:p>
            <a:p>
              <a:pPr eaLnBrk="1" hangingPunct="1">
                <a:spcBef>
                  <a:spcPts val="325"/>
                </a:spcBef>
                <a:buClrTx/>
                <a:buFontTx/>
                <a:buNone/>
              </a:pPr>
              <a:r>
                <a:rPr lang="fi-FI" sz="1300">
                  <a:solidFill>
                    <a:srgbClr val="000000"/>
                  </a:solidFill>
                </a:rPr>
                <a:t>		</a:t>
              </a:r>
            </a:p>
          </p:txBody>
        </p:sp>
      </p:grp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1894348" y="1492632"/>
            <a:ext cx="5005387" cy="483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i-FI" sz="2800" dirty="0" smtClean="0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800" dirty="0" smtClean="0">
                <a:solidFill>
                  <a:srgbClr val="000000"/>
                </a:solidFill>
              </a:rPr>
              <a:t>Autot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800" dirty="0" smtClean="0">
                <a:solidFill>
                  <a:srgbClr val="000000"/>
                </a:solidFill>
              </a:rPr>
              <a:t>Sisustaminen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800" dirty="0" smtClean="0">
                <a:solidFill>
                  <a:srgbClr val="000000"/>
                </a:solidFill>
              </a:rPr>
              <a:t>Pukeutuminen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800" dirty="0" smtClean="0">
                <a:solidFill>
                  <a:srgbClr val="000000"/>
                </a:solidFill>
              </a:rPr>
              <a:t>Kosmetiikka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800" dirty="0" smtClean="0">
                <a:solidFill>
                  <a:srgbClr val="000000"/>
                </a:solidFill>
              </a:rPr>
              <a:t>Matkailu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800" dirty="0" smtClean="0">
                <a:solidFill>
                  <a:srgbClr val="000000"/>
                </a:solidFill>
              </a:rPr>
              <a:t>Rakentaminen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800" dirty="0" smtClean="0">
                <a:solidFill>
                  <a:srgbClr val="000000"/>
                </a:solidFill>
              </a:rPr>
              <a:t>Elintarvikkeet</a:t>
            </a:r>
            <a:endParaRPr lang="fi-FI" sz="2800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800" dirty="0" smtClean="0">
                <a:solidFill>
                  <a:srgbClr val="000000"/>
                </a:solidFill>
              </a:rPr>
              <a:t>Hyvinvointi </a:t>
            </a:r>
            <a:r>
              <a:rPr lang="fi-FI" sz="2800" dirty="0">
                <a:solidFill>
                  <a:srgbClr val="000000"/>
                </a:solidFill>
              </a:rPr>
              <a:t>ja terveys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800" dirty="0" smtClean="0">
                <a:solidFill>
                  <a:srgbClr val="000000"/>
                </a:solidFill>
              </a:rPr>
              <a:t>Pankit</a:t>
            </a:r>
            <a:endParaRPr lang="fi-FI" sz="2800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i-FI" sz="2800" dirty="0">
              <a:solidFill>
                <a:srgbClr val="000000"/>
              </a:solidFill>
            </a:endParaRPr>
          </a:p>
        </p:txBody>
      </p:sp>
      <p:sp>
        <p:nvSpPr>
          <p:cNvPr id="18" name="Ellipsi 17"/>
          <p:cNvSpPr/>
          <p:nvPr/>
        </p:nvSpPr>
        <p:spPr>
          <a:xfrm>
            <a:off x="5219618" y="1052712"/>
            <a:ext cx="1296598" cy="1296167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 smtClean="0">
                <a:solidFill>
                  <a:schemeClr val="bg1"/>
                </a:solidFill>
              </a:rPr>
              <a:t>64</a:t>
            </a:r>
            <a:endParaRPr lang="fi-FI" sz="3600" dirty="0">
              <a:solidFill>
                <a:schemeClr val="bg1"/>
              </a:solidFill>
            </a:endParaRPr>
          </a:p>
        </p:txBody>
      </p:sp>
      <p:sp>
        <p:nvSpPr>
          <p:cNvPr id="19" name="Ellipsi 18"/>
          <p:cNvSpPr/>
          <p:nvPr/>
        </p:nvSpPr>
        <p:spPr>
          <a:xfrm>
            <a:off x="6180834" y="2187474"/>
            <a:ext cx="1008112" cy="936104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 smtClean="0">
                <a:solidFill>
                  <a:schemeClr val="tx2"/>
                </a:solidFill>
              </a:rPr>
              <a:t>60</a:t>
            </a:r>
            <a:endParaRPr lang="fi-FI" sz="3600" dirty="0">
              <a:solidFill>
                <a:schemeClr val="tx2"/>
              </a:solidFill>
            </a:endParaRPr>
          </a:p>
        </p:txBody>
      </p:sp>
      <p:sp>
        <p:nvSpPr>
          <p:cNvPr id="20" name="Ellipsi 19"/>
          <p:cNvSpPr/>
          <p:nvPr/>
        </p:nvSpPr>
        <p:spPr>
          <a:xfrm>
            <a:off x="6289009" y="3155994"/>
            <a:ext cx="1030478" cy="957917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 smtClean="0">
                <a:solidFill>
                  <a:schemeClr val="tx2"/>
                </a:solidFill>
              </a:rPr>
              <a:t>60</a:t>
            </a:r>
            <a:endParaRPr lang="fi-FI" sz="3600" dirty="0">
              <a:solidFill>
                <a:schemeClr val="tx2"/>
              </a:solidFill>
            </a:endParaRPr>
          </a:p>
        </p:txBody>
      </p:sp>
      <p:sp>
        <p:nvSpPr>
          <p:cNvPr id="21" name="Ellipsi 20"/>
          <p:cNvSpPr/>
          <p:nvPr/>
        </p:nvSpPr>
        <p:spPr>
          <a:xfrm>
            <a:off x="1979712" y="2492896"/>
            <a:ext cx="1008112" cy="936104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 smtClean="0">
                <a:solidFill>
                  <a:schemeClr val="tx2"/>
                </a:solidFill>
              </a:rPr>
              <a:t>52</a:t>
            </a:r>
            <a:endParaRPr lang="fi-FI" sz="3600" dirty="0">
              <a:solidFill>
                <a:schemeClr val="tx2"/>
              </a:solidFill>
            </a:endParaRPr>
          </a:p>
        </p:txBody>
      </p:sp>
      <p:sp>
        <p:nvSpPr>
          <p:cNvPr id="22" name="Ellipsi 21"/>
          <p:cNvSpPr/>
          <p:nvPr/>
        </p:nvSpPr>
        <p:spPr>
          <a:xfrm>
            <a:off x="6215248" y="4185084"/>
            <a:ext cx="1008112" cy="93610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 smtClean="0">
                <a:solidFill>
                  <a:schemeClr val="tx2"/>
                </a:solidFill>
              </a:rPr>
              <a:t>55</a:t>
            </a:r>
            <a:endParaRPr lang="fi-FI" sz="3600" dirty="0">
              <a:solidFill>
                <a:schemeClr val="tx2"/>
              </a:solidFill>
            </a:endParaRPr>
          </a:p>
        </p:txBody>
      </p:sp>
      <p:sp>
        <p:nvSpPr>
          <p:cNvPr id="23" name="Ellipsi 22"/>
          <p:cNvSpPr/>
          <p:nvPr/>
        </p:nvSpPr>
        <p:spPr>
          <a:xfrm>
            <a:off x="1735360" y="4149080"/>
            <a:ext cx="1008112" cy="936104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 smtClean="0">
                <a:solidFill>
                  <a:schemeClr val="tx2"/>
                </a:solidFill>
              </a:rPr>
              <a:t>51</a:t>
            </a:r>
            <a:endParaRPr lang="fi-FI" sz="3600" dirty="0">
              <a:solidFill>
                <a:schemeClr val="tx2"/>
              </a:solidFill>
            </a:endParaRPr>
          </a:p>
        </p:txBody>
      </p:sp>
      <p:sp>
        <p:nvSpPr>
          <p:cNvPr id="24" name="Ellipsi 23"/>
          <p:cNvSpPr/>
          <p:nvPr/>
        </p:nvSpPr>
        <p:spPr>
          <a:xfrm>
            <a:off x="5784953" y="5395256"/>
            <a:ext cx="1008112" cy="936104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 smtClean="0">
                <a:solidFill>
                  <a:schemeClr val="tx2"/>
                </a:solidFill>
              </a:rPr>
              <a:t>43</a:t>
            </a:r>
            <a:endParaRPr lang="fi-FI" sz="3600" dirty="0">
              <a:solidFill>
                <a:schemeClr val="tx2"/>
              </a:solidFill>
            </a:endParaRPr>
          </a:p>
        </p:txBody>
      </p:sp>
      <p:sp>
        <p:nvSpPr>
          <p:cNvPr id="25" name="Ellipsi 24"/>
          <p:cNvSpPr/>
          <p:nvPr/>
        </p:nvSpPr>
        <p:spPr>
          <a:xfrm>
            <a:off x="1139767" y="5085184"/>
            <a:ext cx="1008112" cy="936104"/>
          </a:xfrm>
          <a:prstGeom prst="ellipse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 smtClean="0">
                <a:solidFill>
                  <a:schemeClr val="tx2"/>
                </a:solidFill>
              </a:rPr>
              <a:t>46</a:t>
            </a:r>
            <a:endParaRPr lang="fi-FI" sz="3600" dirty="0">
              <a:solidFill>
                <a:schemeClr val="tx2"/>
              </a:solidFill>
            </a:endParaRPr>
          </a:p>
        </p:txBody>
      </p:sp>
      <p:sp>
        <p:nvSpPr>
          <p:cNvPr id="26" name="Ellipsi 25"/>
          <p:cNvSpPr/>
          <p:nvPr/>
        </p:nvSpPr>
        <p:spPr>
          <a:xfrm>
            <a:off x="1043608" y="3356992"/>
            <a:ext cx="1008112" cy="936104"/>
          </a:xfrm>
          <a:prstGeom prst="ellipse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 smtClean="0">
                <a:solidFill>
                  <a:schemeClr val="tx2"/>
                </a:solidFill>
              </a:rPr>
              <a:t>52</a:t>
            </a:r>
            <a:endParaRPr lang="fi-FI" sz="3600" dirty="0">
              <a:solidFill>
                <a:schemeClr val="tx2"/>
              </a:solidFill>
            </a:endParaRPr>
          </a:p>
        </p:txBody>
      </p:sp>
      <p:cxnSp>
        <p:nvCxnSpPr>
          <p:cNvPr id="28" name="Suora nuoliyhdysviiva 27"/>
          <p:cNvCxnSpPr/>
          <p:nvPr/>
        </p:nvCxnSpPr>
        <p:spPr>
          <a:xfrm>
            <a:off x="2915816" y="3261696"/>
            <a:ext cx="792088" cy="5633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uora nuoliyhdysviiva 29"/>
          <p:cNvCxnSpPr>
            <a:stCxn id="26" idx="6"/>
          </p:cNvCxnSpPr>
          <p:nvPr/>
        </p:nvCxnSpPr>
        <p:spPr>
          <a:xfrm>
            <a:off x="2051720" y="3825044"/>
            <a:ext cx="1224136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uora nuoliyhdysviiva 31"/>
          <p:cNvCxnSpPr>
            <a:stCxn id="23" idx="6"/>
          </p:cNvCxnSpPr>
          <p:nvPr/>
        </p:nvCxnSpPr>
        <p:spPr>
          <a:xfrm flipV="1">
            <a:off x="2743472" y="4581128"/>
            <a:ext cx="532384" cy="36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nuoliyhdysviiva 33"/>
          <p:cNvCxnSpPr>
            <a:stCxn id="25" idx="6"/>
          </p:cNvCxnSpPr>
          <p:nvPr/>
        </p:nvCxnSpPr>
        <p:spPr>
          <a:xfrm flipV="1">
            <a:off x="2147879" y="5301208"/>
            <a:ext cx="526150" cy="2520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uora nuoliyhdysviiva 35"/>
          <p:cNvCxnSpPr>
            <a:stCxn id="24" idx="2"/>
          </p:cNvCxnSpPr>
          <p:nvPr/>
        </p:nvCxnSpPr>
        <p:spPr>
          <a:xfrm flipH="1" flipV="1">
            <a:off x="4884853" y="5503268"/>
            <a:ext cx="90010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uora nuoliyhdysviiva 37"/>
          <p:cNvCxnSpPr/>
          <p:nvPr/>
        </p:nvCxnSpPr>
        <p:spPr>
          <a:xfrm flipH="1" flipV="1">
            <a:off x="5292080" y="3501008"/>
            <a:ext cx="985746" cy="900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uora nuoliyhdysviiva 39"/>
          <p:cNvCxnSpPr>
            <a:stCxn id="20" idx="2"/>
          </p:cNvCxnSpPr>
          <p:nvPr/>
        </p:nvCxnSpPr>
        <p:spPr>
          <a:xfrm flipH="1" flipV="1">
            <a:off x="5580112" y="3095283"/>
            <a:ext cx="708897" cy="539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uora nuoliyhdysviiva 41"/>
          <p:cNvCxnSpPr/>
          <p:nvPr/>
        </p:nvCxnSpPr>
        <p:spPr>
          <a:xfrm flipH="1" flipV="1">
            <a:off x="5334903" y="2655527"/>
            <a:ext cx="845931" cy="1654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uora nuoliyhdysviiva 43"/>
          <p:cNvCxnSpPr/>
          <p:nvPr/>
        </p:nvCxnSpPr>
        <p:spPr>
          <a:xfrm flipH="1">
            <a:off x="4793350" y="1880882"/>
            <a:ext cx="432048" cy="204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i 1"/>
          <p:cNvSpPr/>
          <p:nvPr/>
        </p:nvSpPr>
        <p:spPr>
          <a:xfrm>
            <a:off x="5148064" y="1556792"/>
            <a:ext cx="1872208" cy="17281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½ sivua</a:t>
            </a:r>
          </a:p>
          <a:p>
            <a:pPr algn="ctr"/>
            <a:r>
              <a:rPr lang="fi-FI" sz="4400" dirty="0" smtClean="0"/>
              <a:t>48</a:t>
            </a:r>
            <a:endParaRPr lang="fi-FI" sz="4400" dirty="0"/>
          </a:p>
        </p:txBody>
      </p:sp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457201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i-FI" sz="3200" dirty="0" smtClean="0">
                <a:solidFill>
                  <a:schemeClr val="tx1"/>
                </a:solidFill>
                <a:latin typeface="+mj-lt"/>
              </a:rPr>
              <a:t>A</a:t>
            </a:r>
            <a:r>
              <a:rPr lang="fi-FI" sz="3200" dirty="0" smtClean="0">
                <a:solidFill>
                  <a:srgbClr val="FF0000"/>
                </a:solidFill>
                <a:latin typeface="+mj-lt"/>
              </a:rPr>
              <a:t>uk</a:t>
            </a:r>
            <a:r>
              <a:rPr lang="fi-FI" sz="3200" dirty="0" smtClean="0">
                <a:solidFill>
                  <a:schemeClr val="tx1"/>
                </a:solidFill>
                <a:latin typeface="+mj-lt"/>
              </a:rPr>
              <a:t>eama huomataan! </a:t>
            </a:r>
            <a:r>
              <a:rPr lang="fi-FI" sz="3200" dirty="0">
                <a:solidFill>
                  <a:schemeClr val="tx1"/>
                </a:solidFill>
                <a:latin typeface="+mj-lt"/>
              </a:rPr>
              <a:t>(%)</a:t>
            </a:r>
          </a:p>
        </p:txBody>
      </p:sp>
      <p:sp>
        <p:nvSpPr>
          <p:cNvPr id="12" name="Ellipsi 11"/>
          <p:cNvSpPr/>
          <p:nvPr/>
        </p:nvSpPr>
        <p:spPr>
          <a:xfrm>
            <a:off x="1763688" y="1484784"/>
            <a:ext cx="2304256" cy="22315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>
                <a:solidFill>
                  <a:schemeClr val="tx2"/>
                </a:solidFill>
              </a:rPr>
              <a:t>Kaikki mainokset </a:t>
            </a:r>
            <a:r>
              <a:rPr lang="fi-FI" sz="4000" dirty="0" smtClean="0">
                <a:solidFill>
                  <a:schemeClr val="tx2"/>
                </a:solidFill>
              </a:rPr>
              <a:t>53</a:t>
            </a:r>
            <a:endParaRPr lang="fi-FI" sz="4000" dirty="0">
              <a:solidFill>
                <a:schemeClr val="tx2"/>
              </a:solidFill>
            </a:endParaRPr>
          </a:p>
        </p:txBody>
      </p:sp>
      <p:sp>
        <p:nvSpPr>
          <p:cNvPr id="13" name="Ellipsi 12"/>
          <p:cNvSpPr/>
          <p:nvPr/>
        </p:nvSpPr>
        <p:spPr>
          <a:xfrm>
            <a:off x="1979712" y="3284984"/>
            <a:ext cx="2592289" cy="260608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 dirty="0" smtClean="0">
              <a:solidFill>
                <a:schemeClr val="tx2"/>
              </a:solidFill>
            </a:endParaRPr>
          </a:p>
          <a:p>
            <a:pPr algn="ctr"/>
            <a:r>
              <a:rPr lang="fi-FI" sz="2400" dirty="0" smtClean="0">
                <a:solidFill>
                  <a:schemeClr val="tx2"/>
                </a:solidFill>
              </a:rPr>
              <a:t>Automainos (1/1s.) keskimäärin</a:t>
            </a:r>
          </a:p>
          <a:p>
            <a:pPr algn="ctr"/>
            <a:r>
              <a:rPr lang="fi-FI" sz="6000" dirty="0" smtClean="0">
                <a:solidFill>
                  <a:schemeClr val="tx2"/>
                </a:solidFill>
              </a:rPr>
              <a:t>64</a:t>
            </a:r>
            <a:endParaRPr lang="fi-FI" sz="2400" dirty="0">
              <a:solidFill>
                <a:schemeClr val="tx2"/>
              </a:solidFill>
            </a:endParaRPr>
          </a:p>
        </p:txBody>
      </p:sp>
      <p:sp>
        <p:nvSpPr>
          <p:cNvPr id="3" name="Ellipsi 2"/>
          <p:cNvSpPr/>
          <p:nvPr/>
        </p:nvSpPr>
        <p:spPr>
          <a:xfrm>
            <a:off x="4900529" y="2972780"/>
            <a:ext cx="3096344" cy="2880320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Aukeaman automainos</a:t>
            </a:r>
          </a:p>
          <a:p>
            <a:pPr algn="ctr"/>
            <a:r>
              <a:rPr lang="fi-FI" sz="6600" dirty="0" smtClean="0"/>
              <a:t>74</a:t>
            </a:r>
            <a:endParaRPr lang="fi-FI" sz="6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25" y="2226437"/>
            <a:ext cx="4792662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827585" y="1417638"/>
            <a:ext cx="1656184" cy="1529928"/>
          </a:xfrm>
          <a:prstGeom prst="ellips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26000" tIns="81000" rIns="126000" bIns="8100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>
                <a:solidFill>
                  <a:srgbClr val="000000"/>
                </a:solidFill>
              </a:rPr>
              <a:t>henkilöautot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800">
                <a:solidFill>
                  <a:srgbClr val="000000"/>
                </a:solidFill>
              </a:rPr>
              <a:t>68</a:t>
            </a: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5508105" y="1700808"/>
            <a:ext cx="1512168" cy="1368152"/>
          </a:xfrm>
          <a:prstGeom prst="ellipse">
            <a:avLst/>
          </a:prstGeom>
          <a:noFill/>
          <a:ln w="3600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8000" tIns="63000" rIns="108000" bIns="6300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>
                <a:solidFill>
                  <a:srgbClr val="000000"/>
                </a:solidFill>
              </a:rPr>
              <a:t>renkaat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800">
                <a:solidFill>
                  <a:srgbClr val="000000"/>
                </a:solidFill>
              </a:rPr>
              <a:t>59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6912260" y="2708920"/>
            <a:ext cx="1476164" cy="1440159"/>
          </a:xfrm>
          <a:prstGeom prst="ellipse">
            <a:avLst/>
          </a:prstGeom>
          <a:noFill/>
          <a:ln w="3600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8000" tIns="63000" rIns="108000" bIns="6300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dirty="0" smtClean="0">
                <a:solidFill>
                  <a:srgbClr val="000000"/>
                </a:solidFill>
              </a:rPr>
              <a:t>Moottori-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dirty="0" smtClean="0">
                <a:solidFill>
                  <a:srgbClr val="000000"/>
                </a:solidFill>
              </a:rPr>
              <a:t>pyörät</a:t>
            </a:r>
            <a:r>
              <a:rPr lang="fi-FI" dirty="0">
                <a:solidFill>
                  <a:srgbClr val="000000"/>
                </a:solidFill>
              </a:rPr>
              <a:t>/</a:t>
            </a:r>
            <a:br>
              <a:rPr lang="fi-FI" dirty="0">
                <a:solidFill>
                  <a:srgbClr val="000000"/>
                </a:solidFill>
              </a:rPr>
            </a:br>
            <a:r>
              <a:rPr lang="fi-FI" dirty="0">
                <a:solidFill>
                  <a:srgbClr val="000000"/>
                </a:solidFill>
              </a:rPr>
              <a:t>kelkat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800" dirty="0">
                <a:solidFill>
                  <a:srgbClr val="000000"/>
                </a:solidFill>
              </a:rPr>
              <a:t>65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228184" y="4035424"/>
            <a:ext cx="1512167" cy="1409800"/>
          </a:xfrm>
          <a:prstGeom prst="ellipse">
            <a:avLst/>
          </a:prstGeom>
          <a:noFill/>
          <a:ln w="3600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8000" tIns="63000" rIns="108000" bIns="6300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dirty="0">
                <a:solidFill>
                  <a:srgbClr val="000000"/>
                </a:solidFill>
              </a:rPr>
              <a:t>muut </a:t>
            </a:r>
            <a:br>
              <a:rPr lang="fi-FI" dirty="0">
                <a:solidFill>
                  <a:srgbClr val="000000"/>
                </a:solidFill>
              </a:rPr>
            </a:br>
            <a:r>
              <a:rPr lang="fi-FI" dirty="0">
                <a:solidFill>
                  <a:srgbClr val="000000"/>
                </a:solidFill>
              </a:rPr>
              <a:t>autotarvikkeet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800" dirty="0">
                <a:solidFill>
                  <a:srgbClr val="000000"/>
                </a:solidFill>
              </a:rPr>
              <a:t>56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788024" y="4946556"/>
            <a:ext cx="1529063" cy="1319310"/>
          </a:xfrm>
          <a:prstGeom prst="ellipse">
            <a:avLst/>
          </a:prstGeom>
          <a:noFill/>
          <a:ln w="3600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8000" tIns="63000" rIns="108000" bIns="6300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dirty="0">
                <a:solidFill>
                  <a:srgbClr val="000000"/>
                </a:solidFill>
              </a:rPr>
              <a:t>veneet/</a:t>
            </a:r>
            <a:br>
              <a:rPr lang="fi-FI" dirty="0">
                <a:solidFill>
                  <a:srgbClr val="000000"/>
                </a:solidFill>
              </a:rPr>
            </a:br>
            <a:r>
              <a:rPr lang="fi-FI" dirty="0">
                <a:solidFill>
                  <a:srgbClr val="000000"/>
                </a:solidFill>
              </a:rPr>
              <a:t>perämoottorit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800" dirty="0">
                <a:solidFill>
                  <a:srgbClr val="000000"/>
                </a:solidFill>
              </a:rPr>
              <a:t>64</a:t>
            </a: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673224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endParaRPr lang="fi-FI" sz="3200" dirty="0" smtClean="0">
              <a:solidFill>
                <a:srgbClr val="000000"/>
              </a:solidFill>
            </a:endParaRP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fi-FI" sz="3200" dirty="0" smtClean="0">
                <a:solidFill>
                  <a:srgbClr val="FF3300"/>
                </a:solidFill>
              </a:rPr>
              <a:t>Automainonnan huomaaminen tuotekategorioittain (%)</a:t>
            </a:r>
          </a:p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fi-FI" sz="3200" dirty="0" smtClean="0">
                <a:solidFill>
                  <a:srgbClr val="FF3300"/>
                </a:solidFill>
              </a:rPr>
              <a:t>(vain miehet)</a:t>
            </a:r>
            <a:endParaRPr lang="fi-FI" sz="32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0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442162" y="222373"/>
            <a:ext cx="8229600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fi-FI" sz="2900" dirty="0" smtClean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fi-FI" sz="2900" dirty="0" smtClean="0">
                <a:solidFill>
                  <a:schemeClr val="tx1"/>
                </a:solidFill>
              </a:rPr>
              <a:t>Kannet automainostajalle </a:t>
            </a:r>
            <a:br>
              <a:rPr lang="fi-FI" sz="2900" dirty="0" smtClean="0">
                <a:solidFill>
                  <a:schemeClr val="tx1"/>
                </a:solidFill>
              </a:rPr>
            </a:br>
            <a:r>
              <a:rPr lang="fi-FI" sz="2900" dirty="0" err="1">
                <a:solidFill>
                  <a:schemeClr val="tx1"/>
                </a:solidFill>
              </a:rPr>
              <a:t>a</a:t>
            </a:r>
            <a:r>
              <a:rPr lang="fi-FI" sz="2900" dirty="0" err="1" smtClean="0">
                <a:solidFill>
                  <a:schemeClr val="tx1"/>
                </a:solidFill>
              </a:rPr>
              <a:t>ikkarin</a:t>
            </a:r>
            <a:r>
              <a:rPr lang="fi-FI" sz="2900" dirty="0" smtClean="0">
                <a:solidFill>
                  <a:schemeClr val="tx1"/>
                </a:solidFill>
              </a:rPr>
              <a:t> paras </a:t>
            </a:r>
            <a:r>
              <a:rPr lang="fi-FI" sz="2900" dirty="0">
                <a:solidFill>
                  <a:schemeClr val="tx1"/>
                </a:solidFill>
              </a:rPr>
              <a:t>m</a:t>
            </a:r>
            <a:r>
              <a:rPr lang="fi-FI" sz="2900" dirty="0" smtClean="0">
                <a:solidFill>
                  <a:schemeClr val="tx1"/>
                </a:solidFill>
              </a:rPr>
              <a:t>ainospaikka</a:t>
            </a:r>
            <a:br>
              <a:rPr lang="fi-FI" sz="2900" dirty="0" smtClean="0">
                <a:solidFill>
                  <a:schemeClr val="tx1"/>
                </a:solidFill>
              </a:rPr>
            </a:br>
            <a:r>
              <a:rPr lang="fi-FI" dirty="0" smtClean="0">
                <a:solidFill>
                  <a:schemeClr val="tx1"/>
                </a:solidFill>
              </a:rPr>
              <a:t>Kasvu-% verrattuna automainonnan Keskihuomioarvoihin</a:t>
            </a:r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613" y="2219768"/>
            <a:ext cx="3224024" cy="3224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671" y="1700808"/>
            <a:ext cx="3633788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30" name="Oval 5"/>
          <p:cNvSpPr>
            <a:spLocks noChangeArrowheads="1"/>
          </p:cNvSpPr>
          <p:nvPr/>
        </p:nvSpPr>
        <p:spPr bwMode="auto">
          <a:xfrm>
            <a:off x="6948264" y="2857164"/>
            <a:ext cx="1583635" cy="14998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108000" tIns="63000" rIns="108000" bIns="63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dirty="0">
                <a:solidFill>
                  <a:srgbClr val="000000"/>
                </a:solidFill>
              </a:rPr>
              <a:t>Takakansi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3600" dirty="0">
                <a:solidFill>
                  <a:srgbClr val="000000"/>
                </a:solidFill>
              </a:rPr>
              <a:t>+11</a:t>
            </a:r>
          </a:p>
        </p:txBody>
      </p:sp>
      <p:pic>
        <p:nvPicPr>
          <p:cNvPr id="52226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96" y="3429000"/>
            <a:ext cx="404812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971600" y="2276872"/>
            <a:ext cx="1467359" cy="141326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108000" tIns="63000" rIns="108000" bIns="63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dirty="0" smtClean="0">
                <a:solidFill>
                  <a:srgbClr val="000000"/>
                </a:solidFill>
              </a:rPr>
              <a:t>Kolmoskansi</a:t>
            </a:r>
            <a:endParaRPr lang="fi-FI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3600" dirty="0" smtClean="0">
                <a:solidFill>
                  <a:srgbClr val="000000"/>
                </a:solidFill>
              </a:rPr>
              <a:t>+15</a:t>
            </a:r>
            <a:endParaRPr lang="fi-FI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8408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88" y="1268155"/>
            <a:ext cx="7274658" cy="4773197"/>
          </a:xfrm>
          <a:prstGeom prst="rect">
            <a:avLst/>
          </a:prstGeom>
        </p:spPr>
      </p:pic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457201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i-FI" sz="3200" dirty="0">
                <a:solidFill>
                  <a:schemeClr val="tx1"/>
                </a:solidFill>
              </a:rPr>
              <a:t>Vasemman ja oikean sivun mainonnan </a:t>
            </a:r>
            <a:br>
              <a:rPr lang="fi-FI" sz="3200" dirty="0">
                <a:solidFill>
                  <a:schemeClr val="tx1"/>
                </a:solidFill>
              </a:rPr>
            </a:br>
            <a:r>
              <a:rPr lang="fi-FI" sz="3200" dirty="0" smtClean="0">
                <a:solidFill>
                  <a:schemeClr val="tx1"/>
                </a:solidFill>
              </a:rPr>
              <a:t>huomaaminen eri tuoteryhmissä</a:t>
            </a:r>
            <a:endParaRPr lang="fi-FI" sz="3200" dirty="0">
              <a:solidFill>
                <a:schemeClr val="tx1"/>
              </a:solidFill>
            </a:endParaRPr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2638425" y="2565400"/>
            <a:ext cx="1795982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fi-FI" sz="9600">
                <a:solidFill>
                  <a:srgbClr val="000000"/>
                </a:solidFill>
              </a:rPr>
              <a:t>+-0</a:t>
            </a:r>
          </a:p>
        </p:txBody>
      </p:sp>
      <p:sp>
        <p:nvSpPr>
          <p:cNvPr id="62469" name="Text Box 6"/>
          <p:cNvSpPr txBox="1">
            <a:spLocks noChangeArrowheads="1"/>
          </p:cNvSpPr>
          <p:nvPr/>
        </p:nvSpPr>
        <p:spPr bwMode="auto">
          <a:xfrm>
            <a:off x="5216525" y="2565400"/>
            <a:ext cx="1795982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fi-FI" sz="9600">
                <a:solidFill>
                  <a:srgbClr val="000000"/>
                </a:solidFill>
              </a:rPr>
              <a:t>+-0</a:t>
            </a:r>
          </a:p>
        </p:txBody>
      </p:sp>
      <p:sp>
        <p:nvSpPr>
          <p:cNvPr id="63495" name="Oval 7"/>
          <p:cNvSpPr>
            <a:spLocks noChangeArrowheads="1"/>
          </p:cNvSpPr>
          <p:nvPr/>
        </p:nvSpPr>
        <p:spPr bwMode="auto">
          <a:xfrm>
            <a:off x="6265899" y="1417638"/>
            <a:ext cx="1423190" cy="1388954"/>
          </a:xfrm>
          <a:prstGeom prst="ellipse">
            <a:avLst/>
          </a:prstGeom>
          <a:solidFill>
            <a:schemeClr val="bg1"/>
          </a:solidFill>
          <a:ln w="36000">
            <a:solidFill>
              <a:srgbClr val="00B0F0"/>
            </a:solidFill>
            <a:round/>
            <a:headEnd/>
            <a:tailEnd/>
          </a:ln>
          <a:effectLst/>
          <a:extLst/>
        </p:spPr>
        <p:txBody>
          <a:bodyPr wrap="none" lIns="108000" tIns="63000" rIns="108000" bIns="63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dirty="0" smtClean="0">
                <a:solidFill>
                  <a:srgbClr val="000000"/>
                </a:solidFill>
              </a:rPr>
              <a:t>autot</a:t>
            </a: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3496" name="Oval 8"/>
          <p:cNvSpPr>
            <a:spLocks noChangeArrowheads="1"/>
          </p:cNvSpPr>
          <p:nvPr/>
        </p:nvSpPr>
        <p:spPr bwMode="auto">
          <a:xfrm>
            <a:off x="1403648" y="4725143"/>
            <a:ext cx="1512168" cy="1370049"/>
          </a:xfrm>
          <a:prstGeom prst="ellipse">
            <a:avLst/>
          </a:prstGeom>
          <a:solidFill>
            <a:schemeClr val="bg1"/>
          </a:solidFill>
          <a:ln w="36000">
            <a:solidFill>
              <a:srgbClr val="00B0F0"/>
            </a:solidFill>
            <a:round/>
            <a:headEnd/>
            <a:tailEnd/>
          </a:ln>
          <a:effectLst/>
          <a:extLst/>
        </p:spPr>
        <p:txBody>
          <a:bodyPr wrap="none" lIns="108000" tIns="63000" rIns="108000" bIns="63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dirty="0" smtClean="0">
                <a:solidFill>
                  <a:srgbClr val="000000"/>
                </a:solidFill>
              </a:rPr>
              <a:t>sisus-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dirty="0" err="1" smtClean="0">
                <a:solidFill>
                  <a:srgbClr val="000000"/>
                </a:solidFill>
              </a:rPr>
              <a:t>taminen</a:t>
            </a: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3497" name="Oval 9"/>
          <p:cNvSpPr>
            <a:spLocks noChangeArrowheads="1"/>
          </p:cNvSpPr>
          <p:nvPr/>
        </p:nvSpPr>
        <p:spPr bwMode="auto">
          <a:xfrm>
            <a:off x="3203847" y="4293096"/>
            <a:ext cx="1458269" cy="1341586"/>
          </a:xfrm>
          <a:prstGeom prst="ellipse">
            <a:avLst/>
          </a:prstGeom>
          <a:solidFill>
            <a:schemeClr val="bg1"/>
          </a:solidFill>
          <a:ln w="36000">
            <a:solidFill>
              <a:srgbClr val="00B0F0"/>
            </a:solidFill>
            <a:round/>
            <a:headEnd/>
            <a:tailEnd/>
          </a:ln>
          <a:effectLst/>
          <a:extLst/>
        </p:spPr>
        <p:txBody>
          <a:bodyPr wrap="none" lIns="108000" tIns="63000" rIns="108000" bIns="63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dirty="0" err="1" smtClean="0">
                <a:solidFill>
                  <a:srgbClr val="000000"/>
                </a:solidFill>
              </a:rPr>
              <a:t>kosme-</a:t>
            </a:r>
            <a:endParaRPr lang="fi-FI" dirty="0" smtClean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dirty="0" err="1" smtClean="0">
                <a:solidFill>
                  <a:srgbClr val="000000"/>
                </a:solidFill>
              </a:rPr>
              <a:t>tiikka</a:t>
            </a: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3498" name="Oval 10"/>
          <p:cNvSpPr>
            <a:spLocks noChangeArrowheads="1"/>
          </p:cNvSpPr>
          <p:nvPr/>
        </p:nvSpPr>
        <p:spPr bwMode="auto">
          <a:xfrm>
            <a:off x="4932040" y="4980954"/>
            <a:ext cx="1440160" cy="1307455"/>
          </a:xfrm>
          <a:prstGeom prst="ellipse">
            <a:avLst/>
          </a:prstGeom>
          <a:solidFill>
            <a:schemeClr val="bg1"/>
          </a:solidFill>
          <a:ln w="36000">
            <a:solidFill>
              <a:srgbClr val="00B0F0"/>
            </a:solidFill>
            <a:round/>
            <a:headEnd/>
            <a:tailEnd/>
          </a:ln>
          <a:effectLst/>
          <a:extLst/>
        </p:spPr>
        <p:txBody>
          <a:bodyPr wrap="none" lIns="108000" tIns="63000" rIns="108000" bIns="63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dirty="0" smtClean="0">
                <a:solidFill>
                  <a:srgbClr val="000000"/>
                </a:solidFill>
              </a:rPr>
              <a:t>elin-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dirty="0" smtClean="0">
                <a:solidFill>
                  <a:srgbClr val="000000"/>
                </a:solidFill>
              </a:rPr>
              <a:t>tarvikkeet</a:t>
            </a: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3499" name="Oval 11"/>
          <p:cNvSpPr>
            <a:spLocks noChangeArrowheads="1"/>
          </p:cNvSpPr>
          <p:nvPr/>
        </p:nvSpPr>
        <p:spPr bwMode="auto">
          <a:xfrm>
            <a:off x="6560078" y="4293096"/>
            <a:ext cx="1440160" cy="1327378"/>
          </a:xfrm>
          <a:prstGeom prst="ellipse">
            <a:avLst/>
          </a:prstGeom>
          <a:solidFill>
            <a:schemeClr val="bg1"/>
          </a:solidFill>
          <a:ln w="36000">
            <a:solidFill>
              <a:srgbClr val="00B0F0"/>
            </a:solidFill>
            <a:round/>
            <a:headEnd/>
            <a:tailEnd/>
          </a:ln>
          <a:effectLst/>
          <a:extLst/>
        </p:spPr>
        <p:txBody>
          <a:bodyPr wrap="none" lIns="108000" tIns="63000" rIns="108000" bIns="63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dirty="0" smtClean="0">
                <a:solidFill>
                  <a:srgbClr val="000000"/>
                </a:solidFill>
              </a:rPr>
              <a:t>matkailu</a:t>
            </a: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3500" name="Oval 12"/>
          <p:cNvSpPr>
            <a:spLocks noChangeArrowheads="1"/>
          </p:cNvSpPr>
          <p:nvPr/>
        </p:nvSpPr>
        <p:spPr bwMode="auto">
          <a:xfrm>
            <a:off x="589445" y="1772816"/>
            <a:ext cx="1462275" cy="1440159"/>
          </a:xfrm>
          <a:prstGeom prst="ellipse">
            <a:avLst/>
          </a:prstGeom>
          <a:solidFill>
            <a:schemeClr val="bg1"/>
          </a:solidFill>
          <a:ln w="36000">
            <a:solidFill>
              <a:srgbClr val="00B0F0"/>
            </a:solidFill>
            <a:round/>
            <a:headEnd/>
            <a:tailEnd/>
          </a:ln>
          <a:effectLst/>
          <a:extLst/>
        </p:spPr>
        <p:txBody>
          <a:bodyPr wrap="none" lIns="108000" tIns="63000" rIns="108000" bIns="63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dirty="0" err="1" smtClean="0">
                <a:solidFill>
                  <a:srgbClr val="000000"/>
                </a:solidFill>
              </a:rPr>
              <a:t>rakenta-</a:t>
            </a:r>
            <a:endParaRPr lang="fi-FI" dirty="0" smtClean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dirty="0" err="1" smtClean="0">
                <a:solidFill>
                  <a:srgbClr val="000000"/>
                </a:solidFill>
              </a:rPr>
              <a:t>minen</a:t>
            </a: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3501" name="Oval 13"/>
          <p:cNvSpPr>
            <a:spLocks noChangeArrowheads="1"/>
          </p:cNvSpPr>
          <p:nvPr/>
        </p:nvSpPr>
        <p:spPr bwMode="auto">
          <a:xfrm>
            <a:off x="899592" y="3323543"/>
            <a:ext cx="1440160" cy="1373823"/>
          </a:xfrm>
          <a:prstGeom prst="ellipse">
            <a:avLst/>
          </a:prstGeom>
          <a:solidFill>
            <a:schemeClr val="bg1"/>
          </a:solidFill>
          <a:ln w="36000">
            <a:solidFill>
              <a:srgbClr val="00B0F0"/>
            </a:solidFill>
            <a:round/>
            <a:headEnd/>
            <a:tailEnd/>
          </a:ln>
          <a:effectLst/>
          <a:extLst/>
        </p:spPr>
        <p:txBody>
          <a:bodyPr wrap="none" lIns="108000" tIns="63000" rIns="108000" bIns="63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dirty="0" smtClean="0">
                <a:solidFill>
                  <a:srgbClr val="000000"/>
                </a:solidFill>
              </a:rPr>
              <a:t>terveys/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dirty="0" smtClean="0">
                <a:solidFill>
                  <a:srgbClr val="000000"/>
                </a:solidFill>
              </a:rPr>
              <a:t>lääkkeet</a:t>
            </a:r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63502" name="Oval 14"/>
          <p:cNvSpPr>
            <a:spLocks noChangeArrowheads="1"/>
          </p:cNvSpPr>
          <p:nvPr/>
        </p:nvSpPr>
        <p:spPr bwMode="auto">
          <a:xfrm>
            <a:off x="6999832" y="2924944"/>
            <a:ext cx="1440160" cy="1318270"/>
          </a:xfrm>
          <a:prstGeom prst="ellipse">
            <a:avLst/>
          </a:prstGeom>
          <a:solidFill>
            <a:schemeClr val="bg1"/>
          </a:solidFill>
          <a:ln w="36000">
            <a:solidFill>
              <a:srgbClr val="00B0F0"/>
            </a:solidFill>
            <a:round/>
            <a:headEnd/>
            <a:tailEnd/>
          </a:ln>
          <a:effectLst/>
          <a:extLst/>
        </p:spPr>
        <p:txBody>
          <a:bodyPr wrap="none" lIns="108000" tIns="63000" rIns="108000" bIns="63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dirty="0" smtClean="0">
                <a:solidFill>
                  <a:srgbClr val="000000"/>
                </a:solidFill>
              </a:rPr>
              <a:t>pankit</a:t>
            </a:r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584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5" grpId="0" animBg="1"/>
      <p:bldP spid="63496" grpId="0" animBg="1"/>
      <p:bldP spid="63497" grpId="0" animBg="1"/>
      <p:bldP spid="63498" grpId="0" animBg="1"/>
      <p:bldP spid="63499" grpId="0" animBg="1"/>
      <p:bldP spid="63500" grpId="0" animBg="1"/>
      <p:bldP spid="63501" grpId="0" animBg="1"/>
      <p:bldP spid="635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36904" cy="1120775"/>
          </a:xfrm>
        </p:spPr>
        <p:txBody>
          <a:bodyPr>
            <a:noAutofit/>
          </a:bodyPr>
          <a:lstStyle/>
          <a:p>
            <a:pPr indent="-338138"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3200" dirty="0" smtClean="0"/>
              <a:t>Erikoisratkaisut </a:t>
            </a:r>
            <a:r>
              <a:rPr lang="fi-FI" sz="3200" smtClean="0"/>
              <a:t>tuovat tehoa </a:t>
            </a:r>
            <a:r>
              <a:rPr lang="fi-FI" sz="3200" dirty="0" smtClean="0"/>
              <a:t>myös automainontaan</a:t>
            </a:r>
            <a:endParaRPr lang="fi-FI" sz="3200" dirty="0"/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1079502" y="6264275"/>
            <a:ext cx="4824413" cy="431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1" y="1268760"/>
            <a:ext cx="7236913" cy="4814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8941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36904" cy="1120775"/>
          </a:xfrm>
        </p:spPr>
        <p:txBody>
          <a:bodyPr>
            <a:noAutofit/>
          </a:bodyPr>
          <a:lstStyle/>
          <a:p>
            <a:pPr indent="-338138"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3600" dirty="0" smtClean="0"/>
              <a:t>Tätä jäädään selailemaan</a:t>
            </a:r>
            <a:endParaRPr lang="fi-FI" sz="3600" dirty="0"/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1079502" y="6264275"/>
            <a:ext cx="4824413" cy="431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6" name="Picture 2" descr="C:\Users\sit\Pictures\Erikoisratkaisut\Kuva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579705" cy="5041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8187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ikakausmedia_2013">
  <a:themeElements>
    <a:clrScheme name="Aikakausmedia">
      <a:dk1>
        <a:srgbClr val="E24426"/>
      </a:dk1>
      <a:lt1>
        <a:sysClr val="window" lastClr="FFFFFF"/>
      </a:lt1>
      <a:dk2>
        <a:srgbClr val="000000"/>
      </a:dk2>
      <a:lt2>
        <a:srgbClr val="F2F6F7"/>
      </a:lt2>
      <a:accent1>
        <a:srgbClr val="E24426"/>
      </a:accent1>
      <a:accent2>
        <a:srgbClr val="7AC3BB"/>
      </a:accent2>
      <a:accent3>
        <a:srgbClr val="EBD656"/>
      </a:accent3>
      <a:accent4>
        <a:srgbClr val="F4A89D"/>
      </a:accent4>
      <a:accent5>
        <a:srgbClr val="F2F6F7"/>
      </a:accent5>
      <a:accent6>
        <a:srgbClr val="000000"/>
      </a:accent6>
      <a:hlink>
        <a:srgbClr val="F4A89D"/>
      </a:hlink>
      <a:folHlink>
        <a:srgbClr val="7AC3BB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Aikakausmedia_2013</Template>
  <TotalTime>612</TotalTime>
  <Words>137</Words>
  <Application>Microsoft Office PowerPoint</Application>
  <PresentationFormat>Näytössä katseltava diaesitys (4:3)</PresentationFormat>
  <Paragraphs>97</Paragraphs>
  <Slides>12</Slides>
  <Notes>7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Aikakausmedia_2013</vt:lpstr>
      <vt:lpstr> Tervetuloa viidennen vaikuttavuustutkimuksen julkistustilaisuuteen!</vt:lpstr>
      <vt:lpstr> Huomioarvomittaus  </vt:lpstr>
      <vt:lpstr>PowerPoint-esitys</vt:lpstr>
      <vt:lpstr>PowerPoint-esitys</vt:lpstr>
      <vt:lpstr>PowerPoint-esitys</vt:lpstr>
      <vt:lpstr>PowerPoint-esitys</vt:lpstr>
      <vt:lpstr>PowerPoint-esitys</vt:lpstr>
      <vt:lpstr>Erikoisratkaisut tuovat tehoa myös automainontaan</vt:lpstr>
      <vt:lpstr>Tätä jäädään selailemaan</vt:lpstr>
      <vt:lpstr>Tässä haetaan jo ajotuntumaa</vt:lpstr>
      <vt:lpstr>Mainonta aikakauslehdissä toimii! 5 asiaa, jotka kannattaa huomioida</vt:lpstr>
      <vt:lpstr>Koko huomioarvotutkimus  osoitteessa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SaaraI</dc:creator>
  <cp:lastModifiedBy>Saara Itävuo</cp:lastModifiedBy>
  <cp:revision>48</cp:revision>
  <dcterms:created xsi:type="dcterms:W3CDTF">2013-09-23T19:19:01Z</dcterms:created>
  <dcterms:modified xsi:type="dcterms:W3CDTF">2014-03-27T12:51:42Z</dcterms:modified>
</cp:coreProperties>
</file>