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5"/>
  </p:notesMasterIdLst>
  <p:sldIdLst>
    <p:sldId id="256" r:id="rId2"/>
    <p:sldId id="264" r:id="rId3"/>
    <p:sldId id="267" r:id="rId4"/>
    <p:sldId id="294" r:id="rId5"/>
    <p:sldId id="295" r:id="rId6"/>
    <p:sldId id="296" r:id="rId7"/>
    <p:sldId id="297" r:id="rId8"/>
    <p:sldId id="258" r:id="rId9"/>
    <p:sldId id="290" r:id="rId10"/>
    <p:sldId id="293" r:id="rId11"/>
    <p:sldId id="289" r:id="rId12"/>
    <p:sldId id="303" r:id="rId13"/>
    <p:sldId id="304" r:id="rId14"/>
    <p:sldId id="298" r:id="rId15"/>
    <p:sldId id="299" r:id="rId16"/>
    <p:sldId id="300" r:id="rId17"/>
    <p:sldId id="301" r:id="rId18"/>
    <p:sldId id="302" r:id="rId19"/>
    <p:sldId id="307" r:id="rId20"/>
    <p:sldId id="279" r:id="rId21"/>
    <p:sldId id="306" r:id="rId22"/>
    <p:sldId id="310" r:id="rId23"/>
    <p:sldId id="277" r:id="rId24"/>
    <p:sldId id="311" r:id="rId25"/>
    <p:sldId id="309" r:id="rId26"/>
    <p:sldId id="312" r:id="rId27"/>
    <p:sldId id="313" r:id="rId28"/>
    <p:sldId id="266" r:id="rId29"/>
    <p:sldId id="317" r:id="rId30"/>
    <p:sldId id="318" r:id="rId31"/>
    <p:sldId id="314" r:id="rId32"/>
    <p:sldId id="315" r:id="rId33"/>
    <p:sldId id="316" r:id="rId34"/>
    <p:sldId id="319" r:id="rId35"/>
    <p:sldId id="320" r:id="rId36"/>
    <p:sldId id="321" r:id="rId37"/>
    <p:sldId id="322" r:id="rId38"/>
    <p:sldId id="323" r:id="rId39"/>
    <p:sldId id="283" r:id="rId40"/>
    <p:sldId id="324" r:id="rId41"/>
    <p:sldId id="325" r:id="rId42"/>
    <p:sldId id="286" r:id="rId43"/>
    <p:sldId id="259" r:id="rId4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3"/>
    <p:restoredTop sz="94674"/>
  </p:normalViewPr>
  <p:slideViewPr>
    <p:cSldViewPr snapToGrid="0" snapToObjects="1">
      <p:cViewPr>
        <p:scale>
          <a:sx n="138" d="100"/>
          <a:sy n="138" d="100"/>
        </p:scale>
        <p:origin x="1224" y="61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luen lehden jokaisen numeron</c:v>
                </c:pt>
                <c:pt idx="1">
                  <c:v>luen noin joka toisen numeron</c:v>
                </c:pt>
                <c:pt idx="2">
                  <c:v>luen lehteä harvemmin</c:v>
                </c:pt>
                <c:pt idx="3">
                  <c:v>en lue lehteä juuri koskaan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0.81662724453029</c:v>
                </c:pt>
                <c:pt idx="1">
                  <c:v>0.0871959310298885</c:v>
                </c:pt>
                <c:pt idx="2">
                  <c:v>0.0592345072312219</c:v>
                </c:pt>
                <c:pt idx="3">
                  <c:v>0.034644165548917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7492480"/>
        <c:axId val="-2107494800"/>
      </c:barChart>
      <c:valAx>
        <c:axId val="-2107494800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7492480"/>
        <c:crosses val="autoZero"/>
        <c:crossBetween val="between"/>
      </c:valAx>
      <c:catAx>
        <c:axId val="-21074924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-21074948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charset="0"/>
          <a:ea typeface="Times New Roman" charset="0"/>
          <a:cs typeface="Times New Roman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Lehti on edustamansa alan tiedonlähteenä minulle erittäin tärkeä</c:v>
                </c:pt>
                <c:pt idx="1">
                  <c:v>Lehti on melko tärkeä</c:v>
                </c:pt>
                <c:pt idx="2">
                  <c:v>Lehti ei ole kovin tärkeä</c:v>
                </c:pt>
                <c:pt idx="3">
                  <c:v>Lehti on minulle merkityksetön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0.345479772961892</c:v>
                </c:pt>
                <c:pt idx="1">
                  <c:v>0.508257228512096</c:v>
                </c:pt>
                <c:pt idx="2">
                  <c:v>0.134504625303447</c:v>
                </c:pt>
                <c:pt idx="3">
                  <c:v>0.0117583732225645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422784"/>
        <c:axId val="2107420464"/>
      </c:barChart>
      <c:valAx>
        <c:axId val="2107420464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107422784"/>
        <c:crosses val="autoZero"/>
        <c:crossBetween val="between"/>
      </c:valAx>
      <c:catAx>
        <c:axId val="2107422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1074204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charset="0"/>
          <a:ea typeface="Times New Roman" charset="0"/>
          <a:cs typeface="Times New Roman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3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positiivinen</c:v>
                </c:pt>
                <c:pt idx="1">
                  <c:v>neutraali</c:v>
                </c:pt>
                <c:pt idx="2">
                  <c:v>negatiivinen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0.688894326146927</c:v>
                </c:pt>
                <c:pt idx="1">
                  <c:v>0.307940805497226</c:v>
                </c:pt>
                <c:pt idx="2">
                  <c:v>0.00316486835584612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451920"/>
        <c:axId val="2107449168"/>
      </c:barChart>
      <c:valAx>
        <c:axId val="2107449168"/>
        <c:scaling>
          <c:orientation val="minMax"/>
          <c:max val="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107451920"/>
        <c:crosses val="autoZero"/>
        <c:crossBetween val="between"/>
      </c:valAx>
      <c:catAx>
        <c:axId val="21074519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pPr>
            <a:endParaRPr lang="en-US"/>
          </a:p>
        </c:txPr>
        <c:crossAx val="21074491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charset="0"/>
          <a:ea typeface="Times New Roman" charset="0"/>
          <a:cs typeface="Times New Roman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1488918073557"/>
          <c:y val="0.0300082069689401"/>
          <c:w val="0.912840489467915"/>
          <c:h val="0.9266466051870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57.71247134405835</c:v>
                </c:pt>
                <c:pt idx="1">
                  <c:v>20.04968318083657</c:v>
                </c:pt>
                <c:pt idx="2">
                  <c:v>19.36871134442929</c:v>
                </c:pt>
                <c:pt idx="3">
                  <c:v>1.876398015764439</c:v>
                </c:pt>
                <c:pt idx="4">
                  <c:v>0.992736114911292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02/2017</c:v>
                </c:pt>
                <c:pt idx="1">
                  <c:v>03/2017</c:v>
                </c:pt>
                <c:pt idx="2">
                  <c:v>04/2017</c:v>
                </c:pt>
                <c:pt idx="3">
                  <c:v>05/2017</c:v>
                </c:pt>
                <c:pt idx="4">
                  <c:v>06/2017</c:v>
                </c:pt>
                <c:pt idx="5">
                  <c:v>07/2017</c:v>
                </c:pt>
                <c:pt idx="6">
                  <c:v>08/2017</c:v>
                </c:pt>
                <c:pt idx="7">
                  <c:v>09/2017</c:v>
                </c:pt>
                <c:pt idx="8">
                  <c:v>10/2017</c:v>
                </c:pt>
                <c:pt idx="9">
                  <c:v>11/2017</c:v>
                </c:pt>
                <c:pt idx="10">
                  <c:v>12/2017</c:v>
                </c:pt>
                <c:pt idx="11">
                  <c:v>01/2018</c:v>
                </c:pt>
                <c:pt idx="12">
                  <c:v>02/2018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2.735605E6</c:v>
                </c:pt>
                <c:pt idx="1">
                  <c:v>2.786731E6</c:v>
                </c:pt>
                <c:pt idx="2">
                  <c:v>2.838139E6</c:v>
                </c:pt>
                <c:pt idx="3">
                  <c:v>2.897755E6</c:v>
                </c:pt>
                <c:pt idx="4">
                  <c:v>2.930227E6</c:v>
                </c:pt>
                <c:pt idx="5">
                  <c:v>2.965561E6</c:v>
                </c:pt>
                <c:pt idx="6">
                  <c:v>2.963049E6</c:v>
                </c:pt>
                <c:pt idx="7">
                  <c:v>3.006016E6</c:v>
                </c:pt>
                <c:pt idx="8">
                  <c:v>3.054396E6</c:v>
                </c:pt>
                <c:pt idx="9">
                  <c:v>3.105783E6</c:v>
                </c:pt>
                <c:pt idx="10">
                  <c:v>3.149774E6</c:v>
                </c:pt>
                <c:pt idx="11">
                  <c:v>3.200949E6</c:v>
                </c:pt>
                <c:pt idx="12">
                  <c:v>3.234495E6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02/2017</c:v>
                </c:pt>
                <c:pt idx="1">
                  <c:v>03/2017</c:v>
                </c:pt>
                <c:pt idx="2">
                  <c:v>04/2017</c:v>
                </c:pt>
                <c:pt idx="3">
                  <c:v>05/2017</c:v>
                </c:pt>
                <c:pt idx="4">
                  <c:v>06/2017</c:v>
                </c:pt>
                <c:pt idx="5">
                  <c:v>07/2017</c:v>
                </c:pt>
                <c:pt idx="6">
                  <c:v>08/2017</c:v>
                </c:pt>
                <c:pt idx="7">
                  <c:v>09/2017</c:v>
                </c:pt>
                <c:pt idx="8">
                  <c:v>10/2017</c:v>
                </c:pt>
                <c:pt idx="9">
                  <c:v>11/2017</c:v>
                </c:pt>
                <c:pt idx="10">
                  <c:v>12/2017</c:v>
                </c:pt>
                <c:pt idx="11">
                  <c:v>01/2018</c:v>
                </c:pt>
                <c:pt idx="12">
                  <c:v>02/2018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1.626564E6</c:v>
                </c:pt>
                <c:pt idx="1">
                  <c:v>1.651837E6</c:v>
                </c:pt>
                <c:pt idx="2">
                  <c:v>1.677036E6</c:v>
                </c:pt>
                <c:pt idx="3">
                  <c:v>1.712485E6</c:v>
                </c:pt>
                <c:pt idx="4">
                  <c:v>1.7296E6</c:v>
                </c:pt>
                <c:pt idx="5">
                  <c:v>1.748986E6</c:v>
                </c:pt>
                <c:pt idx="6">
                  <c:v>1.728307E6</c:v>
                </c:pt>
                <c:pt idx="7">
                  <c:v>1.753609E6</c:v>
                </c:pt>
                <c:pt idx="8">
                  <c:v>1.785311E6</c:v>
                </c:pt>
                <c:pt idx="9">
                  <c:v>1.814282E6</c:v>
                </c:pt>
                <c:pt idx="10">
                  <c:v>1.839306E6</c:v>
                </c:pt>
                <c:pt idx="11">
                  <c:v>1.84986E6</c:v>
                </c:pt>
                <c:pt idx="12">
                  <c:v>1.866707E6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02/2017</c:v>
                </c:pt>
                <c:pt idx="1">
                  <c:v>03/2017</c:v>
                </c:pt>
                <c:pt idx="2">
                  <c:v>04/2017</c:v>
                </c:pt>
                <c:pt idx="3">
                  <c:v>05/2017</c:v>
                </c:pt>
                <c:pt idx="4">
                  <c:v>06/2017</c:v>
                </c:pt>
                <c:pt idx="5">
                  <c:v>07/2017</c:v>
                </c:pt>
                <c:pt idx="6">
                  <c:v>08/2017</c:v>
                </c:pt>
                <c:pt idx="7">
                  <c:v>09/2017</c:v>
                </c:pt>
                <c:pt idx="8">
                  <c:v>10/2017</c:v>
                </c:pt>
                <c:pt idx="9">
                  <c:v>11/2017</c:v>
                </c:pt>
                <c:pt idx="10">
                  <c:v>12/2017</c:v>
                </c:pt>
                <c:pt idx="11">
                  <c:v>01/2018</c:v>
                </c:pt>
                <c:pt idx="12">
                  <c:v>02/2018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566347.0</c:v>
                </c:pt>
                <c:pt idx="1">
                  <c:v>578885.0</c:v>
                </c:pt>
                <c:pt idx="2">
                  <c:v>589890.0</c:v>
                </c:pt>
                <c:pt idx="3">
                  <c:v>596406.0</c:v>
                </c:pt>
                <c:pt idx="4">
                  <c:v>604910.0</c:v>
                </c:pt>
                <c:pt idx="5">
                  <c:v>609603.0</c:v>
                </c:pt>
                <c:pt idx="6">
                  <c:v>616575.0</c:v>
                </c:pt>
                <c:pt idx="7">
                  <c:v>623022.0</c:v>
                </c:pt>
                <c:pt idx="8">
                  <c:v>629866.0</c:v>
                </c:pt>
                <c:pt idx="9">
                  <c:v>634718.0</c:v>
                </c:pt>
                <c:pt idx="10">
                  <c:v>640966.0</c:v>
                </c:pt>
                <c:pt idx="11">
                  <c:v>646578.0</c:v>
                </c:pt>
                <c:pt idx="12">
                  <c:v>648506.0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02/2017</c:v>
                </c:pt>
                <c:pt idx="1">
                  <c:v>03/2017</c:v>
                </c:pt>
                <c:pt idx="2">
                  <c:v>04/2017</c:v>
                </c:pt>
                <c:pt idx="3">
                  <c:v>05/2017</c:v>
                </c:pt>
                <c:pt idx="4">
                  <c:v>06/2017</c:v>
                </c:pt>
                <c:pt idx="5">
                  <c:v>07/2017</c:v>
                </c:pt>
                <c:pt idx="6">
                  <c:v>08/2017</c:v>
                </c:pt>
                <c:pt idx="7">
                  <c:v>09/2017</c:v>
                </c:pt>
                <c:pt idx="8">
                  <c:v>10/2017</c:v>
                </c:pt>
                <c:pt idx="9">
                  <c:v>11/2017</c:v>
                </c:pt>
                <c:pt idx="10">
                  <c:v>12/2017</c:v>
                </c:pt>
                <c:pt idx="11">
                  <c:v>01/2018</c:v>
                </c:pt>
                <c:pt idx="12">
                  <c:v>02/2018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464709.0</c:v>
                </c:pt>
                <c:pt idx="1">
                  <c:v>477330.0</c:v>
                </c:pt>
                <c:pt idx="2">
                  <c:v>491682.0</c:v>
                </c:pt>
                <c:pt idx="3">
                  <c:v>507919.0</c:v>
                </c:pt>
                <c:pt idx="4">
                  <c:v>514113.0</c:v>
                </c:pt>
                <c:pt idx="5">
                  <c:v>524927.0</c:v>
                </c:pt>
                <c:pt idx="6">
                  <c:v>535493.0</c:v>
                </c:pt>
                <c:pt idx="7">
                  <c:v>546245.0</c:v>
                </c:pt>
                <c:pt idx="8">
                  <c:v>558365.0</c:v>
                </c:pt>
                <c:pt idx="9">
                  <c:v>571752.0</c:v>
                </c:pt>
                <c:pt idx="10">
                  <c:v>581845.0</c:v>
                </c:pt>
                <c:pt idx="11">
                  <c:v>614420.0</c:v>
                </c:pt>
                <c:pt idx="12">
                  <c:v>626480.0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7501600"/>
        <c:axId val="2107504864"/>
      </c:lineChart>
      <c:catAx>
        <c:axId val="210750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107504864"/>
        <c:crosses val="autoZero"/>
        <c:auto val="1"/>
        <c:lblAlgn val="ctr"/>
        <c:lblOffset val="100"/>
        <c:noMultiLvlLbl val="0"/>
      </c:catAx>
      <c:valAx>
        <c:axId val="2107504864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US"/>
          </a:p>
        </c:txPr>
        <c:crossAx val="2107501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1488918073557"/>
          <c:y val="0.0300082069689401"/>
          <c:w val="0.912840489467915"/>
          <c:h val="0.9266466051870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60.99797078628644</c:v>
                </c:pt>
                <c:pt idx="1">
                  <c:v>13.01687400497922</c:v>
                </c:pt>
                <c:pt idx="2">
                  <c:v>22.62486241389383</c:v>
                </c:pt>
                <c:pt idx="3">
                  <c:v>2.186521300940712</c:v>
                </c:pt>
                <c:pt idx="4">
                  <c:v>1.173771493899785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1488918073557"/>
          <c:y val="0.0300082069689401"/>
          <c:w val="0.912840489467915"/>
          <c:h val="0.9266466051870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38.10669975186102</c:v>
                </c:pt>
                <c:pt idx="1">
                  <c:v>55.19142148174401</c:v>
                </c:pt>
                <c:pt idx="2">
                  <c:v>6.27756114852889</c:v>
                </c:pt>
                <c:pt idx="3">
                  <c:v>0.423785891527827</c:v>
                </c:pt>
                <c:pt idx="4">
                  <c:v>0.000531726338177951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501488918073557"/>
          <c:y val="0.0300082069689401"/>
          <c:w val="0.912840489467915"/>
          <c:h val="0.92664660518703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Twitter</c:v>
                </c:pt>
                <c:pt idx="2">
                  <c:v>Instagram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87.74634716540035</c:v>
                </c:pt>
                <c:pt idx="1">
                  <c:v>0.774985388661601</c:v>
                </c:pt>
                <c:pt idx="2">
                  <c:v>7.325540619520744</c:v>
                </c:pt>
                <c:pt idx="3">
                  <c:v>2.086499123319696</c:v>
                </c:pt>
                <c:pt idx="4">
                  <c:v>2.066627703097604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Helmikuu 2018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00188816852361857"/>
                  <c:y val="0.0039357919740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332221394429981"/>
                  <c:y val="0.0087746086317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054397983442295"/>
                  <c:y val="-0.0004518577988306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0830553486074953"/>
                  <c:y val="0.004386958858831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Twitter</c:v>
                </c:pt>
                <c:pt idx="3">
                  <c:v>Instagram</c:v>
                </c:pt>
              </c:strCache>
            </c:strRef>
          </c:cat>
          <c:val>
            <c:numRef>
              <c:f>Sheet1!$B$2:$B$5</c:f>
              <c:numCache>
                <c:formatCode>#,##0</c:formatCode>
                <c:ptCount val="4"/>
                <c:pt idx="0">
                  <c:v>33546.0</c:v>
                </c:pt>
                <c:pt idx="1">
                  <c:v>16847.0</c:v>
                </c:pt>
                <c:pt idx="2">
                  <c:v>1928.0</c:v>
                </c:pt>
                <c:pt idx="3">
                  <c:v>12060.0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0.0216846397569081"/>
                  <c:y val="0.00416172087348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204163126459681"/>
                  <c:y val="0.00821151366835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20733361724747"/>
                  <c:y val="0.008493061150040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1608908974477"/>
                  <c:y val="0.009106938297228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BAEC-406D-82AA-7358C672574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Twitter</c:v>
                </c:pt>
                <c:pt idx="3">
                  <c:v>Instagram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54654.28</c:v>
                </c:pt>
                <c:pt idx="1">
                  <c:v>27634.63999999994</c:v>
                </c:pt>
                <c:pt idx="2">
                  <c:v>9072.16</c:v>
                </c:pt>
                <c:pt idx="3">
                  <c:v>16060.28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7617840"/>
        <c:axId val="2107620592"/>
      </c:barChart>
      <c:catAx>
        <c:axId val="2107617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107620592"/>
        <c:crosses val="autoZero"/>
        <c:auto val="1"/>
        <c:lblAlgn val="ctr"/>
        <c:lblOffset val="100"/>
        <c:noMultiLvlLbl val="0"/>
      </c:catAx>
      <c:valAx>
        <c:axId val="2107620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21076178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US"/>
          </a:p>
        </c:txPr>
      </c:legendEntry>
      <c:layout/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B7CBD-601D-F444-A318-0C5E70F29762}" type="datetimeFigureOut">
              <a:rPr lang="en-US" smtClean="0"/>
              <a:t>3/9/18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86774-E067-664B-857E-7B97D051BD2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091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58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60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601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3178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760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Q39 </a:t>
            </a:r>
          </a:p>
          <a:p>
            <a:pPr lvl="0">
              <a:spcBef>
                <a:spcPts val="0"/>
              </a:spcBef>
              <a:buNone/>
            </a:pPr>
            <a:r>
              <a:rPr lang="en-GB" dirty="0"/>
              <a:t>Q45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Q101 OPTIONS…</a:t>
            </a:r>
          </a:p>
          <a:p>
            <a:pPr lvl="0" rtl="0">
              <a:spcBef>
                <a:spcPts val="0"/>
              </a:spcBef>
              <a:buNone/>
            </a:pPr>
            <a:r>
              <a:rPr lang="en-GB" dirty="0"/>
              <a:t>75 MILLION PIECES RIPPED OUT PER YEAR AT LEAST</a:t>
            </a:r>
          </a:p>
        </p:txBody>
      </p:sp>
    </p:spTree>
    <p:extLst>
      <p:ext uri="{BB962C8B-B14F-4D97-AF65-F5344CB8AC3E}">
        <p14:creationId xmlns:p14="http://schemas.microsoft.com/office/powerpoint/2010/main" val="1649912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Shape 5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/>
              <a:t>Q 101 ALL FACTS</a:t>
            </a:r>
          </a:p>
        </p:txBody>
      </p:sp>
    </p:spTree>
    <p:extLst>
      <p:ext uri="{BB962C8B-B14F-4D97-AF65-F5344CB8AC3E}">
        <p14:creationId xmlns:p14="http://schemas.microsoft.com/office/powerpoint/2010/main" val="1971169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186774-E067-664B-857E-7B97D051BD2F}" type="slidenum">
              <a:rPr lang="fi-FI" smtClean="0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subtitle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tsikko ja merk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62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3" name="Slide Number"/>
          <p:cNvSpPr>
            <a:spLocks noGrp="1"/>
          </p:cNvSpPr>
          <p:nvPr>
            <p:ph type="sldNum" sz="quarter" idx="2"/>
          </p:nvPr>
        </p:nvSpPr>
        <p:spPr>
          <a:xfrm>
            <a:off x="43243" y="38100"/>
            <a:ext cx="175451" cy="1762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498237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3/9/18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pic>
        <p:nvPicPr>
          <p:cNvPr id="5" name="Picture 4" descr="AM_logo_RGB_nega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247" y="4749478"/>
            <a:ext cx="1568450" cy="12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FFFFFF"/>
          </a:solidFill>
          <a:latin typeface="Calibri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FFFFFF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FFFFFF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2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jpeg"/><Relationship Id="rId7" Type="http://schemas.openxmlformats.org/officeDocument/2006/relationships/image" Target="../media/image10.jpeg"/><Relationship Id="rId8" Type="http://schemas.openxmlformats.org/officeDocument/2006/relationships/image" Target="../media/image21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9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3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kakauslehdet.fi/tunteestatoimintaan/" TargetMode="External"/><Relationship Id="rId4" Type="http://schemas.openxmlformats.org/officeDocument/2006/relationships/hyperlink" Target="http://www.aikakauslehdet.fi/some/" TargetMode="External"/><Relationship Id="rId5" Type="http://schemas.openxmlformats.org/officeDocument/2006/relationships/hyperlink" Target="http://www.aikakauslehdet.fi/KMT/" TargetMode="External"/><Relationship Id="rId6" Type="http://schemas.openxmlformats.org/officeDocument/2006/relationships/hyperlink" Target="http://www.mediakortit.fi/" TargetMode="External"/><Relationship Id="rId7" Type="http://schemas.openxmlformats.org/officeDocument/2006/relationships/hyperlink" Target="http://www.aikakausmedia.fi/sinaoletsiell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hyperlink" Target="mailto:outi.sonkamuotka@aikakausmedia.fi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4" Type="http://schemas.openxmlformats.org/officeDocument/2006/relationships/image" Target="../media/image32.emf"/><Relationship Id="rId5" Type="http://schemas.openxmlformats.org/officeDocument/2006/relationships/image" Target="../media/image33.emf"/><Relationship Id="rId6" Type="http://schemas.openxmlformats.org/officeDocument/2006/relationships/image" Target="../media/image34.emf"/><Relationship Id="rId7" Type="http://schemas.openxmlformats.org/officeDocument/2006/relationships/image" Target="../media/image35.emf"/><Relationship Id="rId8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5609"/>
            <a:ext cx="7772400" cy="1486491"/>
          </a:xfrm>
          <a:solidFill>
            <a:srgbClr val="FFFFFF"/>
          </a:solidFill>
        </p:spPr>
        <p:txBody>
          <a:bodyPr>
            <a:normAutofit fontScale="90000"/>
          </a:bodyPr>
          <a:lstStyle/>
          <a:p>
            <a:r>
              <a:rPr lang="fi-FI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Ajankohtaista aikakausmedioista</a:t>
            </a:r>
            <a:br>
              <a:rPr lang="fi-FI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kevät </a:t>
            </a:r>
            <a:r>
              <a:rPr lang="fi-FI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2018</a:t>
            </a:r>
            <a:endParaRPr lang="fi-FI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9876" y="3332292"/>
            <a:ext cx="4464248" cy="382548"/>
          </a:xfrm>
          <a:solidFill>
            <a:srgbClr val="FFFFFF"/>
          </a:solidFill>
        </p:spPr>
        <p:txBody>
          <a:bodyPr anchor="ctr">
            <a:normAutofit/>
          </a:bodyPr>
          <a:lstStyle/>
          <a:p>
            <a:r>
              <a:rPr lang="fi-FI" sz="1400" dirty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Outi Sonkamuotka  |  @OutiSonkamuotka   |  </a:t>
            </a:r>
            <a:r>
              <a:rPr lang="fi-FI" sz="1400" dirty="0" smtClean="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rPr>
              <a:t>7.3.2018</a:t>
            </a:r>
            <a:endParaRPr lang="fi-FI" sz="1400" dirty="0">
              <a:solidFill>
                <a:srgbClr val="0000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8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ies_puolikas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799" y="3883507"/>
            <a:ext cx="3448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Miehet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syventyvät </a:t>
            </a:r>
            <a:r>
              <a:rPr lang="fi-FI" b="1" dirty="0" err="1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aikkariinsa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b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43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minuutiksi </a:t>
            </a:r>
          </a:p>
          <a:p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(pojat 12–19-v. </a:t>
            </a:r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40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minuutiksi)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67312" y="938667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81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44036" y="2315380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77 min</a:t>
            </a:r>
            <a:endParaRPr lang="fi-FI" b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87724" y="3698841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76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73596" y="232505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Lähde</a:t>
            </a:r>
            <a:r>
              <a:rPr lang="en-US" sz="800" dirty="0">
                <a:solidFill>
                  <a:srgbClr val="FFFFFF"/>
                </a:solidFill>
              </a:rPr>
              <a:t>: KMT AL + total </a:t>
            </a:r>
            <a:r>
              <a:rPr lang="en-US" sz="800" dirty="0" smtClean="0">
                <a:solidFill>
                  <a:srgbClr val="FFFFFF"/>
                </a:solidFill>
              </a:rPr>
              <a:t>2017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1" name="Picture 8" descr="uomen Kuvaleh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870" y="330297"/>
            <a:ext cx="1619307" cy="20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405" y="1343774"/>
            <a:ext cx="1600631" cy="209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doee0n9o2n4cc.cloudfront.net/image/index/pKISb0x7P1OoDcKbvWjPuOZ_QO47Zpj842X_hdYeQe6cMkMOb2R-Rzcn0bXpifwW_T9OYTtbYJgKEiW059zWZtPBy6izNcrD96SBXMbqDY3Fk22iP7MvsAl5oJmLc3oxFz5PlNKi87BIgpDCuHPwFCejFCR_9JYFGq1EwgGvo9on__SoiyggozTYb8yqCbbe2FGG2m22_jTzYB-U8WNPEg**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275" y="2634513"/>
            <a:ext cx="1608254" cy="212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88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112" y="88353"/>
            <a:ext cx="1557138" cy="20121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767312" y="938667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97 min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784" y="1576716"/>
            <a:ext cx="1430138" cy="197868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44036" y="2315380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81 min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920" y="2607410"/>
            <a:ext cx="1595728" cy="228455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87724" y="3698841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</a:rPr>
              <a:t>75 min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473596" y="232505"/>
            <a:ext cx="13529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Lähde</a:t>
            </a:r>
            <a:r>
              <a:rPr lang="en-US" sz="800" dirty="0">
                <a:solidFill>
                  <a:srgbClr val="FFFFFF"/>
                </a:solidFill>
              </a:rPr>
              <a:t>: KMT AL + total 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39999" y="938667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108 min</a:t>
            </a:r>
          </a:p>
        </p:txBody>
      </p:sp>
      <p:pic>
        <p:nvPicPr>
          <p:cNvPr id="5" name="Picture 4" descr="nainen_puolika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8011" y="1576716"/>
            <a:ext cx="3448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u="sng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Naiset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 uppoutuvat lehteensä </a:t>
            </a:r>
            <a:b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55 minuutiksi </a:t>
            </a:r>
            <a:endParaRPr lang="fi-FI" b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(tytöt 12–19-v. </a:t>
            </a:r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36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minuutiksi)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77488" y="2321514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108 min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17291" y="3729516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99 min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625996" y="4651195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Lähde</a:t>
            </a:r>
            <a:r>
              <a:rPr lang="en-US" sz="800" dirty="0">
                <a:solidFill>
                  <a:srgbClr val="FFFFFF"/>
                </a:solidFill>
              </a:rPr>
              <a:t>: KMT AL + total </a:t>
            </a:r>
            <a:r>
              <a:rPr lang="en-US" sz="800" dirty="0" smtClean="0">
                <a:solidFill>
                  <a:srgbClr val="FFFFFF"/>
                </a:solidFill>
              </a:rPr>
              <a:t>2017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25" name="Picture 4" descr="T-leh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51" y="302525"/>
            <a:ext cx="1663605" cy="20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vopaper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67" y="1496058"/>
            <a:ext cx="1561040" cy="205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ntiikki &amp; Desig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6" y="2707533"/>
            <a:ext cx="1604032" cy="207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7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355600"/>
            <a:ext cx="81026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359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0" b="4227"/>
          <a:stretch/>
        </p:blipFill>
        <p:spPr>
          <a:xfrm>
            <a:off x="358986" y="0"/>
            <a:ext cx="8422600" cy="5143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43013" y="2025017"/>
            <a:ext cx="26676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Loppuosa</a:t>
            </a:r>
            <a:b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65 %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762000" y="4735636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Lähde: </a:t>
            </a:r>
            <a:r>
              <a:rPr lang="fi-FI" sz="800" dirty="0" err="1">
                <a:latin typeface="Times New Roman" charset="0"/>
                <a:ea typeface="Times New Roman" charset="0"/>
                <a:cs typeface="Times New Roman" charset="0"/>
              </a:rPr>
              <a:t>JHelske</a:t>
            </a:r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fi-FI" sz="800" dirty="0" err="1"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 2016. Lehtien lukijapaneelit 2014-2016: CIL Suomi 2015-2016, </a:t>
            </a:r>
            <a:r>
              <a:rPr lang="fi-FI" sz="800" dirty="0" err="1">
                <a:latin typeface="Times New Roman" charset="0"/>
                <a:ea typeface="Times New Roman" charset="0"/>
                <a:cs typeface="Times New Roman" charset="0"/>
              </a:rPr>
              <a:t>Interquest</a:t>
            </a:r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 Oy 2014-2016, </a:t>
            </a:r>
            <a:b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IRO </a:t>
            </a:r>
            <a:r>
              <a:rPr lang="fi-FI" sz="800" dirty="0" err="1"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fi-FI" sz="800" dirty="0">
                <a:latin typeface="Times New Roman" charset="0"/>
                <a:ea typeface="Times New Roman" charset="0"/>
                <a:cs typeface="Times New Roman" charset="0"/>
              </a:rPr>
              <a:t> 2015-2016, RAM 2014-2016. Tutkittuja mainoksia 2 163.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62000" y="335565"/>
            <a:ext cx="7620000" cy="857250"/>
          </a:xfrm>
        </p:spPr>
        <p:txBody>
          <a:bodyPr>
            <a:noAutofit/>
          </a:bodyPr>
          <a:lstStyle/>
          <a:p>
            <a:r>
              <a:rPr lang="fi-FI" sz="3000" dirty="0" smtClean="0">
                <a:solidFill>
                  <a:schemeClr val="tx2">
                    <a:lumMod val="1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Järjestelmällisestä lukemisesta kertoo myös mainonnan huomaaminen lehden eri osissa</a:t>
            </a:r>
            <a:r>
              <a:rPr lang="fi-FI" sz="3000" dirty="0">
                <a:solidFill>
                  <a:schemeClr val="tx2">
                    <a:lumMod val="1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3000" dirty="0">
                <a:solidFill>
                  <a:schemeClr val="tx2">
                    <a:lumMod val="1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fi-FI" sz="1688" dirty="0">
              <a:solidFill>
                <a:schemeClr val="bg1">
                  <a:lumMod val="6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3487" y="2025017"/>
            <a:ext cx="26676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Keskiosa</a:t>
            </a:r>
          </a:p>
          <a:p>
            <a:pPr algn="ctr"/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66 %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69412" y="2025017"/>
            <a:ext cx="266769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Alkuosa</a:t>
            </a:r>
            <a:b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fi-FI" sz="2250" b="1" dirty="0">
                <a:solidFill>
                  <a:schemeClr val="tx2">
                    <a:lumMod val="1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67 %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92815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600" b="1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Kokosivun mainokset, mainoksen huomanneiden osuus lukijoista</a:t>
            </a:r>
            <a:endParaRPr lang="fi-FI" sz="1600" b="1" dirty="0"/>
          </a:p>
        </p:txBody>
      </p:sp>
    </p:spTree>
    <p:extLst>
      <p:ext uri="{BB962C8B-B14F-4D97-AF65-F5344CB8AC3E}">
        <p14:creationId xmlns:p14="http://schemas.microsoft.com/office/powerpoint/2010/main" val="1745095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84000" y="85050"/>
            <a:ext cx="8976000" cy="4973400"/>
          </a:xfrm>
          <a:prstGeom prst="rect">
            <a:avLst/>
          </a:prstGeom>
          <a:solidFill>
            <a:srgbClr val="74CB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fi-FI" sz="32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73" name="Shape 373"/>
          <p:cNvCxnSpPr/>
          <p:nvPr/>
        </p:nvCxnSpPr>
        <p:spPr>
          <a:xfrm>
            <a:off x="4572000" y="85050"/>
            <a:ext cx="0" cy="4973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dash"/>
            <a:round/>
            <a:headEnd type="none" w="lg" len="lg"/>
            <a:tailEnd type="none" w="lg" len="lg"/>
          </a:ln>
        </p:spPr>
      </p:cxnSp>
      <p:sp>
        <p:nvSpPr>
          <p:cNvPr id="374" name="Shape 374"/>
          <p:cNvSpPr txBox="1"/>
          <p:nvPr/>
        </p:nvSpPr>
        <p:spPr>
          <a:xfrm>
            <a:off x="1322450" y="2310718"/>
            <a:ext cx="1880100" cy="3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fi-FI" sz="68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3</a:t>
            </a:r>
            <a:r>
              <a:rPr lang="fi-FI" sz="48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%</a:t>
            </a:r>
          </a:p>
        </p:txBody>
      </p:sp>
      <p:sp>
        <p:nvSpPr>
          <p:cNvPr id="375" name="Shape 375"/>
          <p:cNvSpPr txBox="1"/>
          <p:nvPr/>
        </p:nvSpPr>
        <p:spPr>
          <a:xfrm>
            <a:off x="1164162" y="3397568"/>
            <a:ext cx="2604274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buClr>
                <a:schemeClr val="dk1"/>
              </a:buClr>
              <a:buSzPct val="91666"/>
            </a:pPr>
            <a:r>
              <a:rPr lang="fi-FI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Lukeminen loppuu siksi, </a:t>
            </a:r>
            <a:r>
              <a:rPr lang="fi-FI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/>
            </a:r>
            <a:br>
              <a:rPr lang="fi-FI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</a:br>
            <a:r>
              <a:rPr lang="fi-FI" sz="16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että </a:t>
            </a:r>
            <a:r>
              <a:rPr lang="fi-FI" sz="1600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joku häiritsee lukemista. 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7738" y="944318"/>
            <a:ext cx="1489524" cy="148952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Shape 377"/>
          <p:cNvSpPr txBox="1"/>
          <p:nvPr/>
        </p:nvSpPr>
        <p:spPr>
          <a:xfrm>
            <a:off x="5904600" y="2354718"/>
            <a:ext cx="2024700" cy="3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fi-FI" sz="6800" b="1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78</a:t>
            </a:r>
            <a:r>
              <a:rPr lang="fi-FI" sz="48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%</a:t>
            </a:r>
          </a:p>
        </p:txBody>
      </p:sp>
      <p:sp>
        <p:nvSpPr>
          <p:cNvPr id="378" name="Shape 378"/>
          <p:cNvSpPr txBox="1"/>
          <p:nvPr/>
        </p:nvSpPr>
        <p:spPr>
          <a:xfrm>
            <a:off x="5750421" y="3448418"/>
            <a:ext cx="2781125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i-FI" sz="16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Lukijoista lukee ostamansa tai tilaamansa aikakauslehden täysin tai lähes kokonaan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2525" y="938230"/>
            <a:ext cx="1349300" cy="13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Shape 380"/>
          <p:cNvSpPr txBox="1"/>
          <p:nvPr/>
        </p:nvSpPr>
        <p:spPr>
          <a:xfrm>
            <a:off x="239346" y="250950"/>
            <a:ext cx="84879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HEIKKO LOPETUSKEHOTE</a:t>
            </a:r>
          </a:p>
        </p:txBody>
      </p:sp>
      <p:pic>
        <p:nvPicPr>
          <p:cNvPr id="14" name="1530_logo_musta_pieni.png" descr="1530_logo_musta_pieni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04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92100"/>
            <a:ext cx="8331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682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/>
          <p:nvPr/>
        </p:nvSpPr>
        <p:spPr>
          <a:xfrm>
            <a:off x="84000" y="85050"/>
            <a:ext cx="8976000" cy="4973400"/>
          </a:xfrm>
          <a:prstGeom prst="rect">
            <a:avLst/>
          </a:prstGeom>
          <a:solidFill>
            <a:srgbClr val="74CBC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fi-FI" sz="32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9" name="Shape 559"/>
          <p:cNvSpPr txBox="1"/>
          <p:nvPr/>
        </p:nvSpPr>
        <p:spPr>
          <a:xfrm>
            <a:off x="961120" y="2803450"/>
            <a:ext cx="1761900" cy="3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fi-FI" sz="6800" b="1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31</a:t>
            </a:r>
            <a:r>
              <a:rPr lang="fi-FI" sz="48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%</a:t>
            </a:r>
          </a:p>
        </p:txBody>
      </p:sp>
      <p:sp>
        <p:nvSpPr>
          <p:cNvPr id="560" name="Shape 560"/>
          <p:cNvSpPr txBox="1"/>
          <p:nvPr/>
        </p:nvSpPr>
        <p:spPr>
          <a:xfrm>
            <a:off x="1089150" y="3820950"/>
            <a:ext cx="1914600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i-FI" sz="16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Vie paperinkeräykseen tai heittää roskiin </a:t>
            </a:r>
          </a:p>
        </p:txBody>
      </p:sp>
      <p:pic>
        <p:nvPicPr>
          <p:cNvPr id="561" name="Shape 561" descr="ico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4144" y="1459200"/>
            <a:ext cx="1349300" cy="13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Shape 562" descr="gif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27619" y="1530350"/>
            <a:ext cx="1349300" cy="13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Shape 563"/>
          <p:cNvSpPr txBox="1"/>
          <p:nvPr/>
        </p:nvSpPr>
        <p:spPr>
          <a:xfrm>
            <a:off x="3627745" y="2774200"/>
            <a:ext cx="1761900" cy="3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/>
            <a:r>
              <a:rPr lang="fi-FI" sz="6800" b="1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69</a:t>
            </a:r>
            <a:r>
              <a:rPr lang="fi-FI" sz="48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%</a:t>
            </a:r>
          </a:p>
        </p:txBody>
      </p:sp>
      <p:sp>
        <p:nvSpPr>
          <p:cNvPr id="564" name="Shape 564"/>
          <p:cNvSpPr txBox="1"/>
          <p:nvPr/>
        </p:nvSpPr>
        <p:spPr>
          <a:xfrm>
            <a:off x="3639548" y="3820950"/>
            <a:ext cx="1710000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just"/>
            <a:endParaRPr lang="fi-FI" sz="675" dirty="0">
              <a:solidFill>
                <a:schemeClr val="lt1"/>
              </a:solidFill>
              <a:latin typeface="Arial" charset="0"/>
              <a:ea typeface="Arial" charset="0"/>
              <a:cs typeface="Arial" charset="0"/>
              <a:sym typeface="Proxima Nova"/>
            </a:endParaRPr>
          </a:p>
        </p:txBody>
      </p:sp>
      <p:sp>
        <p:nvSpPr>
          <p:cNvPr id="565" name="Shape 565"/>
          <p:cNvSpPr txBox="1"/>
          <p:nvPr/>
        </p:nvSpPr>
        <p:spPr>
          <a:xfrm>
            <a:off x="945025" y="327150"/>
            <a:ext cx="7171800" cy="384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AIKAKAUSLEHTI SOSIAALISENA JA </a:t>
            </a:r>
            <a:br>
              <a:rPr lang="fi-FI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</a:br>
            <a:r>
              <a:rPr lang="fi-FI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TOISTUVANA  HERÄTTEENÄ</a:t>
            </a:r>
          </a:p>
          <a:p>
            <a:endParaRPr lang="fi-FI" sz="24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  <a:sym typeface="Proxima Nova"/>
            </a:endParaRPr>
          </a:p>
        </p:txBody>
      </p:sp>
      <p:sp>
        <p:nvSpPr>
          <p:cNvPr id="566" name="Shape 566"/>
          <p:cNvSpPr/>
          <p:nvPr/>
        </p:nvSpPr>
        <p:spPr>
          <a:xfrm>
            <a:off x="2927600" y="2026250"/>
            <a:ext cx="2988000" cy="45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endParaRPr lang="fi-FI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7" name="Shape 567"/>
          <p:cNvSpPr txBox="1"/>
          <p:nvPr/>
        </p:nvSpPr>
        <p:spPr>
          <a:xfrm>
            <a:off x="5737350" y="3363750"/>
            <a:ext cx="3089100" cy="671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r>
              <a:rPr lang="fi-FI" sz="16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Antaa lahjaksi</a:t>
            </a:r>
          </a:p>
          <a:p>
            <a:r>
              <a:rPr lang="fi-FI" sz="16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Jättää näkyville kotona muille luettavaksi</a:t>
            </a:r>
          </a:p>
          <a:p>
            <a:r>
              <a:rPr lang="fi-FI" sz="1600" dirty="0">
                <a:solidFill>
                  <a:schemeClr val="lt1"/>
                </a:solidFill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Säilyttää palatakseen lehteen</a:t>
            </a:r>
          </a:p>
        </p:txBody>
      </p:sp>
      <p:pic>
        <p:nvPicPr>
          <p:cNvPr id="15" name="1530_logo_musta_pieni.png" descr="1530_logo_musta_pieni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79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31800"/>
            <a:ext cx="80264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75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42" y="4617292"/>
            <a:ext cx="317466" cy="419055"/>
          </a:xfrm>
          <a:prstGeom prst="rect">
            <a:avLst/>
          </a:prstGeom>
          <a:ln w="3175">
            <a:miter lim="400000"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0" y="4781791"/>
            <a:ext cx="1176338" cy="952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90500"/>
            <a:ext cx="79502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98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9212"/>
            <a:ext cx="7772400" cy="3865101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1. Miten aikakauslehtiä luetaan?</a:t>
            </a: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Uutta ammatti- </a:t>
            </a: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 </a:t>
            </a: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järjestölehdistä</a:t>
            </a: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 Aikakausmediat </a:t>
            </a:r>
            <a:r>
              <a:rPr lang="fi-FI" sz="2500" dirty="0" err="1" smtClean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somessa</a:t>
            </a:r>
            <a:endParaRPr lang="fi-FI" sz="2500" dirty="0">
              <a:solidFill>
                <a:schemeClr val="bg1">
                  <a:lumMod val="6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3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9212"/>
            <a:ext cx="7772400" cy="3865101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1. </a:t>
            </a: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Miten aikakauslehtiä luetaan?</a:t>
            </a: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2. </a:t>
            </a:r>
            <a:r>
              <a:rPr lang="fi-FI" sz="2500" dirty="0" smtClean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Uutta ammatti- ja järjestölehdistä</a:t>
            </a:r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3. Aikakausmediat </a:t>
            </a:r>
            <a:r>
              <a:rPr lang="fi-FI" sz="2500" dirty="0" err="1" smtClean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somessa</a:t>
            </a:r>
            <a:endParaRPr lang="fi-FI" sz="2500" dirty="0">
              <a:solidFill>
                <a:schemeClr val="bg1">
                  <a:lumMod val="65000"/>
                </a:scheme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Ammatti- ja järjestölehtien suurin arvo lukijalle </a:t>
            </a:r>
            <a:b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on usein </a:t>
            </a:r>
            <a:r>
              <a:rPr lang="fi-FI" sz="25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ainutlaatuisuus</a:t>
            </a: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endParaRPr lang="fi-FI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Oman alan tiedon parissa viihdytään </a:t>
            </a:r>
            <a:b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keskimäärin </a:t>
            </a:r>
            <a:r>
              <a:rPr lang="fi-FI" sz="25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38 minuuttia</a:t>
            </a: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(miehet hieman </a:t>
            </a:r>
            <a:b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pidempään kuin naiset).</a:t>
            </a:r>
            <a:endParaRPr lang="fi-FI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4702905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chemeClr val="tx2"/>
                </a:solidFill>
              </a:rPr>
              <a:t>Lähde</a:t>
            </a:r>
            <a:r>
              <a:rPr lang="en-US" sz="800" dirty="0">
                <a:solidFill>
                  <a:schemeClr val="tx2"/>
                </a:solidFill>
              </a:rPr>
              <a:t>: KMT AL + total </a:t>
            </a:r>
            <a:r>
              <a:rPr lang="en-US" sz="800" dirty="0" smtClean="0">
                <a:solidFill>
                  <a:schemeClr val="tx2"/>
                </a:solidFill>
              </a:rPr>
              <a:t>2017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62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143499"/>
          </a:xfrm>
        </p:spPr>
        <p:txBody>
          <a:bodyPr>
            <a:normAutofit/>
          </a:bodyPr>
          <a:lstStyle/>
          <a:p>
            <a:r>
              <a:rPr lang="fi-FI" sz="3000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fi-FI" sz="3000" dirty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Lehti on ainoa, jonka luen joka kerta ja sen lukeminen on minulle tärkeää, sillä näin pysyn ajan tasalla mitä alalla tapahtuu.”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7159" y="4693668"/>
            <a:ext cx="80065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solidFill>
                  <a:schemeClr val="tx2"/>
                </a:solidFill>
              </a:rPr>
              <a:t>Lähde</a:t>
            </a:r>
            <a:r>
              <a:rPr lang="en-US" sz="800" dirty="0">
                <a:solidFill>
                  <a:schemeClr val="tx2"/>
                </a:solidFill>
              </a:rPr>
              <a:t>: </a:t>
            </a:r>
            <a:r>
              <a:rPr lang="en-US" sz="800" dirty="0" smtClean="0">
                <a:solidFill>
                  <a:schemeClr val="tx2"/>
                </a:solidFill>
              </a:rPr>
              <a:t>ADAM-</a:t>
            </a:r>
            <a:r>
              <a:rPr lang="en-US" sz="800" dirty="0" err="1" smtClean="0">
                <a:solidFill>
                  <a:schemeClr val="tx2"/>
                </a:solidFill>
              </a:rPr>
              <a:t>tutkimus</a:t>
            </a:r>
            <a:r>
              <a:rPr lang="en-US" sz="800" dirty="0" smtClean="0">
                <a:solidFill>
                  <a:schemeClr val="tx2"/>
                </a:solidFill>
              </a:rPr>
              <a:t>, </a:t>
            </a:r>
            <a:r>
              <a:rPr lang="en-US" sz="800" dirty="0" err="1" smtClean="0">
                <a:solidFill>
                  <a:schemeClr val="tx2"/>
                </a:solidFill>
              </a:rPr>
              <a:t>JHelske</a:t>
            </a:r>
            <a:r>
              <a:rPr lang="en-US" sz="800" dirty="0" smtClean="0">
                <a:solidFill>
                  <a:schemeClr val="tx2"/>
                </a:solidFill>
              </a:rPr>
              <a:t> Research, Aikakausmedia 2016</a:t>
            </a:r>
            <a:endParaRPr lang="en-US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fi-FI" sz="3000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631388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800" dirty="0" err="1"/>
              <a:t>Lähde</a:t>
            </a:r>
            <a:r>
              <a:rPr lang="en-US" sz="800" dirty="0"/>
              <a:t>: ADAM-</a:t>
            </a:r>
            <a:r>
              <a:rPr lang="en-US" sz="800" dirty="0" err="1"/>
              <a:t>tutkimukset</a:t>
            </a:r>
            <a:r>
              <a:rPr lang="en-US" sz="800" dirty="0"/>
              <a:t> 2015-2017, </a:t>
            </a:r>
            <a:r>
              <a:rPr lang="en-US" sz="800" dirty="0" err="1"/>
              <a:t>yhteensä</a:t>
            </a:r>
            <a:r>
              <a:rPr lang="en-US" sz="800" dirty="0"/>
              <a:t> 10 </a:t>
            </a:r>
            <a:r>
              <a:rPr lang="en-US" sz="800" dirty="0" err="1" smtClean="0"/>
              <a:t>tutkimusta</a:t>
            </a:r>
            <a:r>
              <a:rPr lang="en-US" sz="800" dirty="0" smtClean="0"/>
              <a:t>, </a:t>
            </a:r>
            <a:r>
              <a:rPr lang="en-US" sz="800" dirty="0" err="1" smtClean="0"/>
              <a:t>JHelske</a:t>
            </a:r>
            <a:r>
              <a:rPr lang="en-US" sz="800" dirty="0" smtClean="0"/>
              <a:t> Research</a:t>
            </a:r>
            <a:endParaRPr lang="en-US" sz="8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717700"/>
            <a:ext cx="7620000" cy="857250"/>
          </a:xfrm>
        </p:spPr>
        <p:txBody>
          <a:bodyPr>
            <a:noAutofit/>
          </a:bodyPr>
          <a:lstStyle/>
          <a:p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”Miten </a:t>
            </a:r>
            <a:r>
              <a:rPr lang="fi-FI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säännöllisesti yleensä luet tätä lehteä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?”</a:t>
            </a:r>
            <a:endParaRPr lang="fi-FI" sz="2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85471366"/>
              </p:ext>
            </p:extLst>
          </p:nvPr>
        </p:nvGraphicFramePr>
        <p:xfrm>
          <a:off x="1440872" y="1518805"/>
          <a:ext cx="4045527" cy="269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5588001" y="1034473"/>
            <a:ext cx="2583872" cy="3339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6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82% 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lukee jokaisen </a:t>
            </a:r>
            <a:br>
              <a:rPr lang="fi-FI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numeron.</a:t>
            </a:r>
            <a:endParaRPr lang="fi-FI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62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fi-FI" sz="3000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631388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800" dirty="0" err="1"/>
              <a:t>Lähde</a:t>
            </a:r>
            <a:r>
              <a:rPr lang="en-US" sz="800" dirty="0"/>
              <a:t>: ADAM-</a:t>
            </a:r>
            <a:r>
              <a:rPr lang="en-US" sz="800" dirty="0" err="1"/>
              <a:t>tutkimukset</a:t>
            </a:r>
            <a:r>
              <a:rPr lang="en-US" sz="800" dirty="0"/>
              <a:t> 2015-2017, </a:t>
            </a:r>
            <a:r>
              <a:rPr lang="en-US" sz="800" dirty="0" err="1"/>
              <a:t>yhteensä</a:t>
            </a:r>
            <a:r>
              <a:rPr lang="en-US" sz="800" dirty="0"/>
              <a:t> 10 </a:t>
            </a:r>
            <a:r>
              <a:rPr lang="en-US" sz="800" dirty="0" err="1" smtClean="0"/>
              <a:t>tutkimusta</a:t>
            </a:r>
            <a:r>
              <a:rPr lang="en-US" sz="800" dirty="0" smtClean="0"/>
              <a:t>, </a:t>
            </a:r>
            <a:r>
              <a:rPr lang="en-US" sz="800" dirty="0" err="1" smtClean="0"/>
              <a:t>JHelske</a:t>
            </a:r>
            <a:r>
              <a:rPr lang="en-US" sz="800" dirty="0" smtClean="0"/>
              <a:t> Research</a:t>
            </a:r>
            <a:endParaRPr lang="en-US" sz="8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717700"/>
            <a:ext cx="7620000" cy="857250"/>
          </a:xfrm>
        </p:spPr>
        <p:txBody>
          <a:bodyPr>
            <a:noAutofit/>
          </a:bodyPr>
          <a:lstStyle/>
          <a:p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2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Kuinka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tärkeäksi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koet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tämän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lehden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?“</a:t>
            </a:r>
            <a:endParaRPr lang="fi-FI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17769910"/>
              </p:ext>
            </p:extLst>
          </p:nvPr>
        </p:nvGraphicFramePr>
        <p:xfrm>
          <a:off x="1440872" y="1518805"/>
          <a:ext cx="4045527" cy="269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5588001" y="1034473"/>
            <a:ext cx="2583872" cy="3339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60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86% 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16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pitää lukemaansa lehteä melko tai erittäin tärkeänä alan tiedonlähteenä.</a:t>
            </a:r>
            <a:endParaRPr lang="fi-FI" sz="16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36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fi-FI" sz="3000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631388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800" dirty="0" err="1"/>
              <a:t>Lähde</a:t>
            </a:r>
            <a:r>
              <a:rPr lang="en-US" sz="800" dirty="0"/>
              <a:t>: ADAM-</a:t>
            </a:r>
            <a:r>
              <a:rPr lang="en-US" sz="800" dirty="0" err="1"/>
              <a:t>tutkimukset</a:t>
            </a:r>
            <a:r>
              <a:rPr lang="en-US" sz="800" dirty="0"/>
              <a:t> 2015-2017, </a:t>
            </a:r>
            <a:r>
              <a:rPr lang="en-US" sz="800" dirty="0" err="1"/>
              <a:t>yhteensä</a:t>
            </a:r>
            <a:r>
              <a:rPr lang="en-US" sz="800" dirty="0"/>
              <a:t> 10 </a:t>
            </a:r>
            <a:r>
              <a:rPr lang="en-US" sz="800" dirty="0" err="1" smtClean="0"/>
              <a:t>tutkimusta</a:t>
            </a:r>
            <a:r>
              <a:rPr lang="en-US" sz="800" dirty="0" smtClean="0"/>
              <a:t>, </a:t>
            </a:r>
            <a:r>
              <a:rPr lang="en-US" sz="800" dirty="0" err="1" smtClean="0"/>
              <a:t>JHelske</a:t>
            </a:r>
            <a:r>
              <a:rPr lang="en-US" sz="800" dirty="0" smtClean="0"/>
              <a:t> Research</a:t>
            </a:r>
            <a:endParaRPr lang="en-US" sz="8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56509" y="509213"/>
            <a:ext cx="5430982" cy="3865100"/>
          </a:xfrm>
        </p:spPr>
        <p:txBody>
          <a:bodyPr>
            <a:noAutofit/>
          </a:bodyPr>
          <a:lstStyle/>
          <a:p>
            <a:r>
              <a:rPr lang="fi-FI" sz="88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43% 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sanoo lukemansa ammatti- </a:t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 järjestölehden olevan </a:t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200" u="sng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tärkein ammattitiedon lähde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fi-FI" sz="2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9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fi-FI" sz="3000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631388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800" dirty="0" err="1"/>
              <a:t>Lähde</a:t>
            </a:r>
            <a:r>
              <a:rPr lang="en-US" sz="800" dirty="0"/>
              <a:t>: ADAM-</a:t>
            </a:r>
            <a:r>
              <a:rPr lang="en-US" sz="800" dirty="0" err="1"/>
              <a:t>tutkimukset</a:t>
            </a:r>
            <a:r>
              <a:rPr lang="en-US" sz="800" dirty="0"/>
              <a:t> 2015-2017, </a:t>
            </a:r>
            <a:r>
              <a:rPr lang="en-US" sz="800" dirty="0" err="1"/>
              <a:t>yhteensä</a:t>
            </a:r>
            <a:r>
              <a:rPr lang="en-US" sz="800" dirty="0"/>
              <a:t> 10 </a:t>
            </a:r>
            <a:r>
              <a:rPr lang="en-US" sz="800" dirty="0" err="1" smtClean="0"/>
              <a:t>tutkimusta</a:t>
            </a:r>
            <a:r>
              <a:rPr lang="en-US" sz="800" dirty="0" smtClean="0"/>
              <a:t>, </a:t>
            </a:r>
            <a:r>
              <a:rPr lang="en-US" sz="800" dirty="0" err="1" smtClean="0"/>
              <a:t>JHelske</a:t>
            </a:r>
            <a:r>
              <a:rPr lang="en-US" sz="800" dirty="0" smtClean="0"/>
              <a:t> Research</a:t>
            </a:r>
            <a:endParaRPr lang="en-US" sz="8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346036" y="509213"/>
            <a:ext cx="4451928" cy="3865100"/>
          </a:xfrm>
        </p:spPr>
        <p:txBody>
          <a:bodyPr>
            <a:noAutofit/>
          </a:bodyPr>
          <a:lstStyle/>
          <a:p>
            <a:r>
              <a:rPr lang="fi-FI" sz="88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8,3 </a:t>
            </a: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ammatti- ja järjestölehtien lukijoiden antama kouluarvosana omalle lehdelleen.</a:t>
            </a:r>
            <a:endParaRPr lang="fi-FI" sz="2200" b="1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00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fi-FI" sz="3000" i="1" dirty="0">
              <a:solidFill>
                <a:schemeClr val="tx1"/>
              </a:solidFill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762000" y="4631388"/>
            <a:ext cx="6203336" cy="3296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000000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800" dirty="0" err="1"/>
              <a:t>Lähde</a:t>
            </a:r>
            <a:r>
              <a:rPr lang="en-US" sz="800" dirty="0"/>
              <a:t>: ADAM-</a:t>
            </a:r>
            <a:r>
              <a:rPr lang="en-US" sz="800" dirty="0" err="1"/>
              <a:t>tutkimukset</a:t>
            </a:r>
            <a:r>
              <a:rPr lang="en-US" sz="800" dirty="0"/>
              <a:t> 2015-2017, </a:t>
            </a:r>
            <a:r>
              <a:rPr lang="en-US" sz="800" dirty="0" err="1"/>
              <a:t>yhteensä</a:t>
            </a:r>
            <a:r>
              <a:rPr lang="en-US" sz="800" dirty="0"/>
              <a:t> 10 </a:t>
            </a:r>
            <a:r>
              <a:rPr lang="en-US" sz="800" dirty="0" err="1" smtClean="0"/>
              <a:t>tutkimusta</a:t>
            </a:r>
            <a:r>
              <a:rPr lang="en-US" sz="800" dirty="0" smtClean="0"/>
              <a:t>, </a:t>
            </a:r>
            <a:r>
              <a:rPr lang="en-US" sz="800" dirty="0" err="1" smtClean="0"/>
              <a:t>JHelske</a:t>
            </a:r>
            <a:r>
              <a:rPr lang="en-US" sz="800" dirty="0" smtClean="0"/>
              <a:t> Research</a:t>
            </a:r>
            <a:endParaRPr lang="en-US" sz="800" dirty="0">
              <a:latin typeface="Calibri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0" y="533017"/>
            <a:ext cx="7620000" cy="1129527"/>
          </a:xfrm>
        </p:spPr>
        <p:txBody>
          <a:bodyPr>
            <a:noAutofit/>
          </a:bodyPr>
          <a:lstStyle/>
          <a:p>
            <a:r>
              <a:rPr lang="fi-FI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r>
              <a:rPr lang="en-US" sz="2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Miten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kuvailisit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suhtautumistasi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2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ammatti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- 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ja </a:t>
            </a:r>
            <a:r>
              <a:rPr lang="en-US" sz="22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järjestölehtiin</a:t>
            </a:r>
            <a:r>
              <a:rPr lang="en-US" sz="22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yleisesti</a:t>
            </a:r>
            <a:r>
              <a:rPr lang="en-US" sz="2200" dirty="0" smtClean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?”</a:t>
            </a:r>
            <a:endParaRPr lang="fi-FI" sz="22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808750966"/>
              </p:ext>
            </p:extLst>
          </p:nvPr>
        </p:nvGraphicFramePr>
        <p:xfrm>
          <a:off x="1440872" y="1518805"/>
          <a:ext cx="4045527" cy="269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7115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9212"/>
            <a:ext cx="7772400" cy="3865101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1. Miten aikakauslehtiä luetaan?</a:t>
            </a: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2. Uutta ammatti- ja järjestölehdistä</a:t>
            </a:r>
            <a:br>
              <a:rPr lang="fi-FI" sz="2500" dirty="0">
                <a:solidFill>
                  <a:schemeClr val="bg1">
                    <a:lumMod val="6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5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3. Aikakausmediat </a:t>
            </a:r>
            <a:r>
              <a:rPr lang="fi-FI" sz="2500" dirty="0" err="1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somessa</a:t>
            </a:r>
            <a:endParaRPr lang="fi-FI" sz="2500" dirty="0">
              <a:solidFill>
                <a:schemeClr val="tx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375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143499"/>
          </a:xfrm>
        </p:spPr>
        <p:txBody>
          <a:bodyPr/>
          <a:lstStyle/>
          <a:p>
            <a:r>
              <a:rPr lang="fi-FI" dirty="0"/>
              <a:t>Aikakausmedioilla oli </a:t>
            </a:r>
            <a:r>
              <a:rPr lang="fi-FI" dirty="0" smtClean="0"/>
              <a:t>helmikuun lopussa </a:t>
            </a:r>
            <a:r>
              <a:rPr lang="fi-FI" dirty="0"/>
              <a:t/>
            </a:r>
            <a:br>
              <a:rPr lang="fi-FI" dirty="0"/>
            </a:br>
            <a:r>
              <a:rPr lang="fi-FI" sz="8800" dirty="0" smtClean="0"/>
              <a:t>3 234 495</a:t>
            </a:r>
            <a:r>
              <a:rPr lang="fi-FI" sz="8800" dirty="0"/>
              <a:t/>
            </a:r>
            <a:br>
              <a:rPr lang="fi-FI" sz="8800" dirty="0"/>
            </a:br>
            <a:r>
              <a:rPr lang="fi-FI" dirty="0"/>
              <a:t>seuraajaa </a:t>
            </a:r>
            <a:r>
              <a:rPr lang="fi-FI" dirty="0" err="1" smtClean="0"/>
              <a:t>somessa</a:t>
            </a:r>
            <a:r>
              <a:rPr lang="fi-FI" dirty="0" smtClean="0"/>
              <a:t>* </a:t>
            </a:r>
            <a:endParaRPr lang="fi-FI" dirty="0"/>
          </a:p>
        </p:txBody>
      </p:sp>
      <p:sp>
        <p:nvSpPr>
          <p:cNvPr id="4" name="Rectangle 3"/>
          <p:cNvSpPr/>
          <p:nvPr/>
        </p:nvSpPr>
        <p:spPr>
          <a:xfrm>
            <a:off x="500064" y="4640720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</a:rPr>
              <a:t>*) Kaikkien seurattujen lehtien somekanavien tykkääjät, seuraajat ja tilaajat Facebookissa, Twitterissä, Instagramissa,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2959158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4570379" y="993097"/>
          <a:ext cx="4156872" cy="34355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helmikuu 2018,</a:t>
                      </a:r>
                    </a:p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%-osuus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yleisöstä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muutos %-osuudessa</a:t>
                      </a:r>
                      <a:r>
                        <a:rPr lang="fi-FI" sz="1200" b="1" baseline="0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 vrt. helmikuu 2017</a:t>
                      </a:r>
                      <a:endParaRPr lang="fi-FI" sz="12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57,7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-1,7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20,0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-0,7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+2,4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1,9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0,1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1,0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-0,1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helmikuu 2018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3 234 495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067" y="3892695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210" y="2393216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Twitterissä, Instagramissa, YouTubessa ja Pinterestissä.</a:t>
            </a:r>
          </a:p>
        </p:txBody>
      </p:sp>
    </p:spTree>
    <p:extLst>
      <p:ext uri="{BB962C8B-B14F-4D97-AF65-F5344CB8AC3E}">
        <p14:creationId xmlns:p14="http://schemas.microsoft.com/office/powerpoint/2010/main" val="162519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918269"/>
            <a:ext cx="6908800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Aikakauslehti on lukijan omaa aikaa. </a:t>
            </a:r>
          </a:p>
          <a:p>
            <a:pPr algn="ctr"/>
            <a:endParaRPr lang="fi-FI" sz="2400" b="1" dirty="0" smtClean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Itse </a:t>
            </a:r>
            <a:r>
              <a:rPr lang="fi-FI" sz="2400" b="1" dirty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valitun sisällön parissa halutaan </a:t>
            </a:r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rentoutua – </a:t>
            </a:r>
            <a:b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lehti otetaan esiin vasta silloin, kun olosuhteet ovat suotuisat ja </a:t>
            </a:r>
            <a:r>
              <a:rPr lang="fi-FI" sz="2400" b="1" u="sng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aikaa on riittävästi</a:t>
            </a:r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algn="ctr"/>
            <a:endParaRPr lang="fi-FI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i-FI" sz="2400" b="1" u="sng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Mikrohetkissä</a:t>
            </a:r>
            <a:r>
              <a:rPr lang="fi-FI" sz="2400" b="1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käännytään digitaalisen median puoleen.</a:t>
            </a:r>
            <a:endParaRPr lang="fi-FI" sz="2400" b="1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80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02/2017 – 02/2018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graphicFrame>
        <p:nvGraphicFramePr>
          <p:cNvPr id="15" name="Chart 14"/>
          <p:cNvGraphicFramePr/>
          <p:nvPr>
            <p:extLst/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38456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876867" y="3395812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365973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876867" y="1275640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60010" y="1693137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21975" y="2583269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5507" y="3532384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039003" y="3451279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22995" y="983856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3 234 495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07414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1 866 707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306599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648 506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668053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626 480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39718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2 735 605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7236" y="228881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1 626 564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3113565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566 347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5742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464 709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6785425" y="2684573"/>
            <a:ext cx="599465" cy="599465"/>
            <a:chOff x="1893980" y="1646882"/>
            <a:chExt cx="597802" cy="597802"/>
          </a:xfrm>
        </p:grpSpPr>
        <p:sp>
          <p:nvSpPr>
            <p:cNvPr id="75" name="Oval 7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66" name="Group 65"/>
          <p:cNvGrpSpPr/>
          <p:nvPr/>
        </p:nvGrpSpPr>
        <p:grpSpPr>
          <a:xfrm>
            <a:off x="6785425" y="3496517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+ 240 143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15 %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+ 498 890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18 %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500132" y="271605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+ 82 159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15 %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500132" y="3498757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+ 161 771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35 %</a:t>
            </a:r>
          </a:p>
        </p:txBody>
      </p:sp>
    </p:spTree>
    <p:extLst>
      <p:ext uri="{BB962C8B-B14F-4D97-AF65-F5344CB8AC3E}">
        <p14:creationId xmlns:p14="http://schemas.microsoft.com/office/powerpoint/2010/main" val="463037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712946" y="1370463"/>
          <a:ext cx="2614091" cy="277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61,0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13,0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22,6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1,2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 err="1">
                <a:solidFill>
                  <a:schemeClr val="accent6">
                    <a:lumMod val="85000"/>
                    <a:lumOff val="15000"/>
                  </a:schemeClr>
                </a:solidFill>
              </a:rPr>
              <a:t>Someyleisöt</a:t>
            </a:r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3200" u="sng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yleisölehdissä</a:t>
            </a:r>
            <a:r>
              <a:rPr lang="fi-FI" sz="3200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 </a:t>
            </a:r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(133 kpl)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6342" y="93053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577" y="205130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6630" y="4055490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175" y="272166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55" y="184353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6988" y="1486286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8517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Aikakausmediat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fi-FI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Yleisölehtien </a:t>
            </a:r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somekanavien tykkääjät, seuraajat ja tilaajat Facebookissa, Twitterissä, Instagramissa, YouTubessa ja Pinterestissä.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4367115A-5782-4CAA-A74A-304062DD821D}"/>
              </a:ext>
            </a:extLst>
          </p:cNvPr>
          <p:cNvSpPr txBox="1"/>
          <p:nvPr/>
        </p:nvSpPr>
        <p:spPr>
          <a:xfrm>
            <a:off x="1596155" y="2195960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2 584 745</a:t>
            </a:r>
          </a:p>
        </p:txBody>
      </p:sp>
    </p:spTree>
    <p:extLst>
      <p:ext uri="{BB962C8B-B14F-4D97-AF65-F5344CB8AC3E}">
        <p14:creationId xmlns:p14="http://schemas.microsoft.com/office/powerpoint/2010/main" val="897736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712946" y="1370463"/>
          <a:ext cx="2614091" cy="277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38,1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55,2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6,3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0,4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0,0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 err="1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Someyleisöt</a:t>
            </a:r>
            <a:r>
              <a:rPr lang="fi-FI" sz="3200" dirty="0" smtClean="0">
                <a:solidFill>
                  <a:schemeClr val="accent6">
                    <a:lumMod val="85000"/>
                    <a:lumOff val="15000"/>
                  </a:schemeClr>
                </a:solidFill>
              </a:rPr>
              <a:t> ammatti- </a:t>
            </a:r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ja järjestölehdissä (71 kpl)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6342" y="93053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870" y="1268471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869" y="4098635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6894" y="1935054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083" y="1730869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311" y="1370463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8517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Aikakausmediat </a:t>
            </a:r>
            <a:r>
              <a:rPr lang="en-US" sz="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Twitterissä, Instagramissa, YouTubessa ja Pinterestissä.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7BF69F83-33E9-4561-A839-DAF488B64905}"/>
              </a:ext>
            </a:extLst>
          </p:cNvPr>
          <p:cNvSpPr txBox="1"/>
          <p:nvPr/>
        </p:nvSpPr>
        <p:spPr>
          <a:xfrm>
            <a:off x="1590498" y="2329390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564 200</a:t>
            </a:r>
          </a:p>
        </p:txBody>
      </p:sp>
    </p:spTree>
    <p:extLst>
      <p:ext uri="{BB962C8B-B14F-4D97-AF65-F5344CB8AC3E}">
        <p14:creationId xmlns:p14="http://schemas.microsoft.com/office/powerpoint/2010/main" val="42142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/>
          </p:nvPr>
        </p:nvGraphicFramePr>
        <p:xfrm>
          <a:off x="5712946" y="1370463"/>
          <a:ext cx="2614091" cy="27723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Facebook</a:t>
                      </a:r>
                    </a:p>
                  </a:txBody>
                  <a:tcPr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87,7</a:t>
                      </a:r>
                    </a:p>
                  </a:txBody>
                  <a:tcPr marL="12700" marR="12700" marT="12700" marB="0" anchor="ctr"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Twitter</a:t>
                      </a:r>
                    </a:p>
                  </a:txBody>
                  <a:tcPr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0,8</a:t>
                      </a:r>
                    </a:p>
                  </a:txBody>
                  <a:tcPr marL="12700" marR="12700" marT="12700" marB="0" anchor="ctr">
                    <a:solidFill>
                      <a:schemeClr val="accent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Instagram</a:t>
                      </a:r>
                    </a:p>
                  </a:txBody>
                  <a:tcPr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12700" marR="12700" marT="12700" marB="0" anchor="ctr">
                    <a:solidFill>
                      <a:schemeClr val="accent3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YouTube</a:t>
                      </a:r>
                    </a:p>
                  </a:txBody>
                  <a:tcPr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12700" marR="12700" marT="12700" marB="0" anchor="ctr"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solidFill>
                            <a:schemeClr val="tx2">
                              <a:lumMod val="85000"/>
                              <a:lumOff val="15000"/>
                            </a:schemeClr>
                          </a:solidFill>
                        </a:rPr>
                        <a:t>Pinterest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2,1</a:t>
                      </a:r>
                    </a:p>
                  </a:txBody>
                  <a:tcPr marL="12700" marR="12700" marT="12700" marB="0" anchor="ctr">
                    <a:solidFill>
                      <a:schemeClr val="bg1">
                        <a:lumMod val="8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 err="1">
                <a:solidFill>
                  <a:schemeClr val="accent6">
                    <a:lumMod val="85000"/>
                    <a:lumOff val="15000"/>
                  </a:schemeClr>
                </a:solidFill>
              </a:rPr>
              <a:t>Someyleisöt</a:t>
            </a:r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asiakaslehdissä (3 kpl)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56342" y="93053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793" y="3399879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615" y="2571750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913" y="2141601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655" y="184353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6535" y="1430097"/>
            <a:ext cx="335280" cy="335280"/>
          </a:xfrm>
          <a:prstGeom prst="rect">
            <a:avLst/>
          </a:prstGeom>
        </p:spPr>
      </p:pic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5327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Twitterissä, Instagramissa, YouTubessa ja Pinterestissä.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xmlns="" id="{E2E217B8-06DF-46A5-9809-FC679E0F80E7}"/>
              </a:ext>
            </a:extLst>
          </p:cNvPr>
          <p:cNvSpPr txBox="1"/>
          <p:nvPr/>
        </p:nvSpPr>
        <p:spPr>
          <a:xfrm>
            <a:off x="1590498" y="2245581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Seuraajia kaikissa</a:t>
            </a:r>
            <a:b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fi-FI" sz="1200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kanavissa* (kpl) </a:t>
            </a:r>
            <a: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/>
            </a:r>
            <a:br>
              <a:rPr lang="fi-FI" b="1" dirty="0">
                <a:solidFill>
                  <a:schemeClr val="accent6">
                    <a:lumMod val="85000"/>
                    <a:lumOff val="15000"/>
                  </a:schemeClr>
                </a:solidFill>
              </a:rPr>
            </a:br>
            <a:r>
              <a:rPr lang="en-US" sz="4000" b="1" dirty="0">
                <a:solidFill>
                  <a:schemeClr val="accent1"/>
                </a:solidFill>
              </a:rPr>
              <a:t>85 550</a:t>
            </a:r>
          </a:p>
        </p:txBody>
      </p:sp>
    </p:spTree>
    <p:extLst>
      <p:ext uri="{BB962C8B-B14F-4D97-AF65-F5344CB8AC3E}">
        <p14:creationId xmlns:p14="http://schemas.microsoft.com/office/powerpoint/2010/main" val="1767129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kasvu / helmikuu 2018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302882" y="856153"/>
            <a:ext cx="8519407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5"/>
            <a:chOff x="720308" y="909225"/>
            <a:chExt cx="7645504" cy="3695595"/>
          </a:xfrm>
        </p:grpSpPr>
        <p:graphicFrame>
          <p:nvGraphicFramePr>
            <p:cNvPr id="4" name="Chart 3"/>
            <p:cNvGraphicFramePr/>
            <p:nvPr>
              <p:extLst/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5269505" y="3803941"/>
              <a:ext cx="800879" cy="800879"/>
              <a:chOff x="1893980" y="1646882"/>
              <a:chExt cx="597802" cy="597802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7" name="Picture 7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6963234" y="3803941"/>
              <a:ext cx="800879" cy="800879"/>
              <a:chOff x="2537512" y="1646882"/>
              <a:chExt cx="597802" cy="597802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6481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2018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3608170" y="686141"/>
            <a:ext cx="1907504" cy="343540"/>
            <a:chOff x="3608170" y="680816"/>
            <a:chExt cx="1907504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0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2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6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9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cxnSp>
        <p:nvCxnSpPr>
          <p:cNvPr id="43" name="Straight Connector 42"/>
          <p:cNvCxnSpPr/>
          <p:nvPr/>
        </p:nvCxnSpPr>
        <p:spPr>
          <a:xfrm flipV="1">
            <a:off x="302882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708184" y="852586"/>
            <a:ext cx="3114105" cy="3568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Twitterissä, Instagramissa,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4737616" y="994032"/>
          <a:ext cx="4175763" cy="359324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1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/>
                        <a:t>seuraajia* 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62 789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59 126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58 716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53 284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46 215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42 138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40 454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39 647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39 034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02882" y="994031"/>
          <a:ext cx="4175763" cy="359323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483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seuraajia*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204 583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198 978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144 739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144 715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133 488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109 189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78 163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77 484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74 738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Idealista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64 234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404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02882" y="994031"/>
          <a:ext cx="4175763" cy="358057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150 190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95 352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81 871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63 249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58 663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Idealista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52 845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50 131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48 997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47 332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36 918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2018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34 104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34 029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31 141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30 390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29 213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Vauva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26 257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GTi-Magazine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24 702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23 430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23 099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4371927" y="621708"/>
            <a:ext cx="452383" cy="452383"/>
            <a:chOff x="1227668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3853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163 049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116 269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Markkinointi &amp; Mainonta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73 684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51 072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20 918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18 583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15 422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  <a:endParaRPr lang="fi-FI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11 227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Vihreä Lanka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9 462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9 174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helmikuu 2018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Urheilulehti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8 572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7 347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5 607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5 493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4 932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4 873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4 228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Jääkiekkolehti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3 895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4359542" y="630590"/>
            <a:ext cx="452383" cy="452383"/>
            <a:chOff x="1893980" y="1646882"/>
            <a:chExt cx="597802" cy="597802"/>
          </a:xfrm>
        </p:grpSpPr>
        <p:sp>
          <p:nvSpPr>
            <p:cNvPr id="15" name="Oval 14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12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/>
          </p:nvPr>
        </p:nvGraphicFramePr>
        <p:xfrm>
          <a:off x="302882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39 333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31 148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30 560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27 155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rgbClr val="E24426"/>
                          </a:solidFill>
                          <a:effectLst/>
                          <a:latin typeface="Calibri" panose="020F0502020204030204" pitchFamily="34" charset="0"/>
                        </a:rPr>
                        <a:t>26 545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24 498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20 321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20 191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19 517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2"/>
                </a:solidFill>
              </a:rPr>
              <a:t> 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TOP 20 / helmikuu 2018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955544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2/2018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/>
          </p:nvPr>
        </p:nvGraphicFramePr>
        <p:xfrm>
          <a:off x="4737616" y="994031"/>
          <a:ext cx="4175763" cy="3580577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969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4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b="0" noProof="0">
                          <a:solidFill>
                            <a:schemeClr val="accent6"/>
                          </a:solidFill>
                        </a:rPr>
                        <a:t>seuraajia</a:t>
                      </a:r>
                      <a:endParaRPr lang="fi-FI" sz="1100" b="0" noProof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11.</a:t>
                      </a:r>
                    </a:p>
                  </a:txBody>
                  <a:tcPr marL="12700" marR="12700" marT="1270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18 443</a:t>
                      </a:r>
                    </a:p>
                  </a:txBody>
                  <a:tcPr marL="9525" marR="9525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Mondo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18 305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18 220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 &amp;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16 024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15 525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Elle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14 266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Trendi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13 769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Kauneus &amp; Terveys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13 634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19.</a:t>
                      </a:r>
                    </a:p>
                  </a:txBody>
                  <a:tcPr marL="12700" marR="12700" marT="12700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Cosmopolitan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13 470</a:t>
                      </a:r>
                    </a:p>
                  </a:txBody>
                  <a:tcPr marL="9525" marR="9525" marT="9525" marB="0" anchor="ctr"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20.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2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13 039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cxnSp>
        <p:nvCxnSpPr>
          <p:cNvPr id="33" name="Straight Connector 32"/>
          <p:cNvCxnSpPr/>
          <p:nvPr/>
        </p:nvCxnSpPr>
        <p:spPr>
          <a:xfrm>
            <a:off x="302882" y="852586"/>
            <a:ext cx="3957835" cy="0"/>
          </a:xfrm>
          <a:prstGeom prst="line">
            <a:avLst/>
          </a:prstGeom>
          <a:ln w="28575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4367762" y="630590"/>
            <a:ext cx="452383" cy="452383"/>
            <a:chOff x="2537512" y="1646882"/>
            <a:chExt cx="597802" cy="597802"/>
          </a:xfrm>
        </p:grpSpPr>
        <p:sp>
          <p:nvSpPr>
            <p:cNvPr id="14" name="Oval 13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93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3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+</a:t>
            </a:r>
            <a:br>
              <a:rPr lang="fi-FI" sz="3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3000" dirty="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rPr>
              <a:t>Tulossa!</a:t>
            </a:r>
          </a:p>
        </p:txBody>
      </p:sp>
    </p:spTree>
    <p:extLst>
      <p:ext uri="{BB962C8B-B14F-4D97-AF65-F5344CB8AC3E}">
        <p14:creationId xmlns:p14="http://schemas.microsoft.com/office/powerpoint/2010/main" val="3743711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9920" y="1134501"/>
            <a:ext cx="5344160" cy="266226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/>
            <a:r>
              <a:rPr lang="fi-FI" sz="2400" b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Unelmien lukuhetki:</a:t>
            </a:r>
          </a:p>
          <a:p>
            <a:pPr algn="ctr"/>
            <a:endParaRPr lang="fi-FI" sz="2400" dirty="0" smtClean="0">
              <a:solidFill>
                <a:schemeClr val="bg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fi-FI" sz="2400" i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“Kiireetön, rauhallinen ja hiljainen hetki jolloin kädessä on kuppi kahvia. Puhelin on äänettömällä ja TV kiinni.”</a:t>
            </a:r>
          </a:p>
          <a:p>
            <a:pPr algn="ctr"/>
            <a:endParaRPr kumimoji="0" lang="fi-FI" sz="2400" i="1" u="none" strike="noStrike" cap="none" spc="0" normalizeH="0" baseline="0" dirty="0" smtClean="0">
              <a:ln>
                <a:noFill/>
              </a:ln>
              <a:solidFill>
                <a:schemeClr val="bg2"/>
              </a:solidFill>
              <a:effectLst/>
              <a:uFillTx/>
              <a:latin typeface="Times New Roman" charset="0"/>
              <a:ea typeface="Times New Roman" charset="0"/>
              <a:cs typeface="Times New Roman" charset="0"/>
              <a:sym typeface="BebasNeue"/>
            </a:endParaRPr>
          </a:p>
          <a:p>
            <a:pPr algn="ctr"/>
            <a:r>
              <a:rPr lang="fi-FI" sz="2400" b="1" dirty="0" smtClean="0">
                <a:solidFill>
                  <a:schemeClr val="bg2"/>
                </a:solidFill>
                <a:latin typeface="Times New Roman" charset="0"/>
                <a:ea typeface="Times New Roman" charset="0"/>
                <a:cs typeface="Times New Roman" charset="0"/>
              </a:rPr>
              <a:t>Nainen, 35 v.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" y="4682164"/>
            <a:ext cx="59131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Aikakauslehtihetki -tutkimus, 15/30 </a:t>
            </a:r>
            <a:r>
              <a:rPr lang="fi-FI" sz="9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fi-FI" sz="9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fi-FI" sz="900" dirty="0" err="1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kvalihaastattelu</a:t>
            </a:r>
            <a:r>
              <a:rPr lang="fi-FI" sz="900" dirty="0" smtClean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rPr>
              <a:t> 2017</a:t>
            </a:r>
            <a:endParaRPr lang="fi-FI" sz="900" dirty="0">
              <a:solidFill>
                <a:schemeClr val="bg1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509212"/>
            <a:ext cx="7772400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1700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4654" y="733601"/>
            <a:ext cx="6474692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30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Tulossa 10.4.2018: </a:t>
            </a:r>
            <a:r>
              <a:rPr lang="fi-FI" sz="30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Tubettaa</a:t>
            </a:r>
            <a:r>
              <a:rPr lang="fi-FI" sz="30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-tutkimus</a:t>
            </a:r>
            <a:endParaRPr lang="fi-FI" sz="1400" b="1" dirty="0" smtClean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endParaRPr lang="fi-FI" sz="1400" b="1" dirty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Miten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tubettajat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itse kokevat oman vaikutusvaltansa ja toisaalta minkälaisen vastuun se tuo mukanaan?</a:t>
            </a:r>
            <a:b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fi-FI" sz="1400" b="1" dirty="0" smtClean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Mitkä ovat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tubettamisen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tavoitteita ja motiiveita, millaista on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tubettajan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arki? Miten nämä asiat ovat yhteydessä vaikuttamiseen ja kaupallisiin yhteistyömahdollisuuksiin?</a:t>
            </a:r>
            <a:b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fi-FI" sz="1400" b="1" dirty="0" smtClean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Tutkimukseen haastateltiin 14 suomalaista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tubettajaa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endParaRPr lang="fi-FI" sz="1400" b="1" dirty="0" smtClean="0">
              <a:solidFill>
                <a:schemeClr val="tx2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457200" indent="-457200">
              <a:buFont typeface="Arial" charset="0"/>
              <a:buChar char="•"/>
            </a:pP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Tutkimuksen toteutti 15/30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Research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yhdessä </a:t>
            </a:r>
            <a:r>
              <a:rPr lang="fi-FI" sz="1400" b="1" dirty="0" err="1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Aikakausmedian</a:t>
            </a:r>
            <a:r>
              <a:rPr lang="fi-FI" sz="1400" b="1" dirty="0" smtClean="0">
                <a:solidFill>
                  <a:schemeClr val="tx2"/>
                </a:solidFill>
                <a:latin typeface="Times New Roman" charset="0"/>
                <a:ea typeface="Times New Roman" charset="0"/>
                <a:cs typeface="Times New Roman" charset="0"/>
              </a:rPr>
              <a:t> ja A-lehtien kanssa. Tutkimusta oli mukana rahoittamassa Viestintäalan tutkimussäätiö.</a:t>
            </a:r>
          </a:p>
          <a:p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664247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09212"/>
            <a:ext cx="4432376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2400" dirty="0" smtClean="0">
                <a:solidFill>
                  <a:schemeClr val="tx1"/>
                </a:solidFill>
              </a:rPr>
              <a:t>Katso lisää:</a:t>
            </a:r>
            <a:endParaRPr lang="fi-FI" sz="2400" dirty="0">
              <a:solidFill>
                <a:schemeClr val="tx1"/>
              </a:solidFill>
              <a:sym typeface="Wingdings"/>
            </a:endParaRPr>
          </a:p>
          <a:p>
            <a:endParaRPr lang="fi-FI" sz="1400" dirty="0">
              <a:solidFill>
                <a:schemeClr val="tx1"/>
              </a:solidFill>
              <a:sym typeface="Wingdings"/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Aikakauslehtihetki-tutkimus: </a:t>
            </a:r>
            <a:r>
              <a:rPr lang="fi-FI" sz="1400" dirty="0" smtClean="0">
                <a:solidFill>
                  <a:schemeClr val="tx1"/>
                </a:solidFill>
                <a:hlinkClick r:id="rId3"/>
              </a:rPr>
              <a:t>www.aikakauslehdet.fi/tunteestatoimintaan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 smtClean="0">
                <a:solidFill>
                  <a:schemeClr val="tx1"/>
                </a:solidFill>
              </a:rPr>
              <a:t>Aikakausmediat </a:t>
            </a:r>
            <a:r>
              <a:rPr lang="fi-FI" sz="1400" dirty="0" err="1" smtClean="0">
                <a:solidFill>
                  <a:schemeClr val="tx1"/>
                </a:solidFill>
              </a:rPr>
              <a:t>somessa</a:t>
            </a:r>
            <a:r>
              <a:rPr lang="fi-FI" sz="1400" dirty="0" smtClean="0">
                <a:solidFill>
                  <a:schemeClr val="tx1"/>
                </a:solidFill>
              </a:rPr>
              <a:t> -seuranta (</a:t>
            </a:r>
            <a:r>
              <a:rPr lang="fi-FI" sz="1400" dirty="0">
                <a:solidFill>
                  <a:schemeClr val="tx1"/>
                </a:solidFill>
              </a:rPr>
              <a:t>päivittyy kuukausittain): </a:t>
            </a:r>
            <a:r>
              <a:rPr lang="fi-FI" sz="1400" dirty="0" smtClean="0">
                <a:solidFill>
                  <a:schemeClr val="tx1"/>
                </a:solidFill>
                <a:hlinkClick r:id="rId4"/>
              </a:rPr>
              <a:t>www.aikakauslehdet.fi/some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KMT-koosteita: </a:t>
            </a:r>
            <a:r>
              <a:rPr lang="fi-FI" sz="1400" dirty="0" smtClean="0">
                <a:solidFill>
                  <a:schemeClr val="tx1"/>
                </a:solidFill>
                <a:hlinkClick r:id="rId5"/>
              </a:rPr>
              <a:t>www.aikakauslehdet.fi/KMT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Mediakorttipalvelu: </a:t>
            </a:r>
            <a:r>
              <a:rPr lang="fi-FI" sz="1400" dirty="0" smtClean="0">
                <a:solidFill>
                  <a:schemeClr val="tx1"/>
                </a:solidFill>
                <a:hlinkClick r:id="rId6"/>
              </a:rPr>
              <a:t>www.mediakortit.fi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Perustietoa </a:t>
            </a:r>
            <a:r>
              <a:rPr lang="fi-FI" sz="1400" dirty="0" err="1">
                <a:solidFill>
                  <a:schemeClr val="tx1"/>
                </a:solidFill>
              </a:rPr>
              <a:t>aikakausmedioista</a:t>
            </a:r>
            <a:r>
              <a:rPr lang="fi-FI" sz="1400" dirty="0">
                <a:solidFill>
                  <a:schemeClr val="tx1"/>
                </a:solidFill>
              </a:rPr>
              <a:t>: </a:t>
            </a:r>
            <a:r>
              <a:rPr lang="fi-FI" sz="1400" dirty="0" smtClean="0">
                <a:solidFill>
                  <a:schemeClr val="tx1"/>
                </a:solidFill>
                <a:hlinkClick r:id="rId7"/>
              </a:rPr>
              <a:t>www.aikakausmedia.fi/sinaoletsiella</a:t>
            </a:r>
            <a:endParaRPr lang="fi-FI" sz="1400" dirty="0" smtClean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61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509212"/>
            <a:ext cx="4432376" cy="3865101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FFFFFF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fi-FI" sz="2400" dirty="0">
                <a:solidFill>
                  <a:schemeClr val="tx1"/>
                </a:solidFill>
              </a:rPr>
              <a:t>Kiitos! </a:t>
            </a:r>
            <a:r>
              <a:rPr lang="fi-FI" sz="2400" dirty="0">
                <a:solidFill>
                  <a:schemeClr val="tx1"/>
                </a:solidFill>
                <a:sym typeface="Wingdings"/>
              </a:rPr>
              <a:t></a:t>
            </a:r>
          </a:p>
          <a:p>
            <a:endParaRPr lang="fi-FI" sz="2400" dirty="0">
              <a:solidFill>
                <a:schemeClr val="tx1"/>
              </a:solidFill>
              <a:sym typeface="Wingdings"/>
            </a:endParaRPr>
          </a:p>
          <a:p>
            <a:r>
              <a:rPr lang="fi-FI" sz="1400" dirty="0">
                <a:solidFill>
                  <a:schemeClr val="tx1"/>
                </a:solidFill>
              </a:rPr>
              <a:t>Outi Sonkamuotka</a:t>
            </a:r>
          </a:p>
          <a:p>
            <a:r>
              <a:rPr lang="fi-FI" sz="1400" dirty="0">
                <a:solidFill>
                  <a:schemeClr val="tx1"/>
                </a:solidFill>
              </a:rPr>
              <a:t>  </a:t>
            </a:r>
            <a:r>
              <a:rPr lang="fi-FI" sz="1400" dirty="0">
                <a:solidFill>
                  <a:schemeClr val="tx1"/>
                </a:solidFill>
                <a:hlinkClick r:id="rId3"/>
              </a:rPr>
              <a:t>outi.sonkamuotka@aikakausmedia.fi</a:t>
            </a:r>
            <a:r>
              <a:rPr lang="fi-FI" sz="1400" dirty="0">
                <a:solidFill>
                  <a:schemeClr val="tx1"/>
                </a:solidFill>
              </a:rPr>
              <a:t>   </a:t>
            </a:r>
            <a:br>
              <a:rPr lang="fi-FI" sz="1400" dirty="0">
                <a:solidFill>
                  <a:schemeClr val="tx1"/>
                </a:solidFill>
              </a:rPr>
            </a:br>
            <a:r>
              <a:rPr lang="fi-FI" sz="1400" dirty="0">
                <a:solidFill>
                  <a:schemeClr val="tx1"/>
                </a:solidFill>
              </a:rPr>
              <a:t>040 540 1820  |  @</a:t>
            </a:r>
            <a:r>
              <a:rPr lang="fi-FI" sz="1400" dirty="0" err="1">
                <a:solidFill>
                  <a:schemeClr val="tx1"/>
                </a:solidFill>
              </a:rPr>
              <a:t>OutiSonkamuotka</a:t>
            </a:r>
            <a:r>
              <a:rPr lang="fi-FI" sz="1400" dirty="0">
                <a:solidFill>
                  <a:schemeClr val="tx1"/>
                </a:solidFill>
              </a:rPr>
              <a:t> </a:t>
            </a:r>
            <a:endParaRPr lang="fi-FI" sz="1400" dirty="0">
              <a:solidFill>
                <a:schemeClr val="tx1"/>
              </a:solidFill>
              <a:sym typeface="Wingdings"/>
            </a:endParaRPr>
          </a:p>
          <a:p>
            <a:endParaRPr lang="fi-FI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26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/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90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4608620"/>
            <a:ext cx="312436" cy="412416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" y="4814828"/>
            <a:ext cx="1157701" cy="93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66700"/>
            <a:ext cx="834390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4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4608620"/>
            <a:ext cx="312436" cy="412416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" y="4814828"/>
            <a:ext cx="1157701" cy="93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93700"/>
            <a:ext cx="85344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530_logo_musta_pieni.png" descr="1530_logo_musta_pien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350" y="4608620"/>
            <a:ext cx="312436" cy="412416"/>
          </a:xfrm>
          <a:prstGeom prst="rect">
            <a:avLst/>
          </a:prstGeom>
          <a:ln w="3175">
            <a:miter lim="400000"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36" y="4814828"/>
            <a:ext cx="1157701" cy="937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37318" y="4790204"/>
            <a:ext cx="23638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smtClean="0">
                <a:latin typeface="Times New Roman" charset="0"/>
                <a:ea typeface="Times New Roman" charset="0"/>
                <a:cs typeface="Times New Roman" charset="0"/>
              </a:rPr>
              <a:t>Aikakauslehtihetki-tutkimus 2017, N=1171</a:t>
            </a:r>
            <a:endParaRPr lang="fi-FI" sz="9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Shape 216"/>
          <p:cNvSpPr txBox="1"/>
          <p:nvPr/>
        </p:nvSpPr>
        <p:spPr>
          <a:xfrm>
            <a:off x="5107709" y="2384589"/>
            <a:ext cx="3749964" cy="2093458"/>
          </a:xfrm>
          <a:prstGeom prst="rect">
            <a:avLst/>
          </a:prstGeom>
          <a:noFill/>
          <a:ln>
            <a:noFill/>
          </a:ln>
        </p:spPr>
        <p:txBody>
          <a:bodyPr wrap="square" lIns="243800" tIns="243800" rIns="243800" bIns="243800" anchor="ctr" anchorCtr="0">
            <a:noAutofit/>
          </a:bodyPr>
          <a:lstStyle/>
          <a:p>
            <a:pPr algn="ctr"/>
            <a:r>
              <a:rPr lang="fi-FI" sz="3600" b="1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68 %</a:t>
            </a:r>
            <a:r>
              <a:rPr lang="fi-FI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/>
            </a:r>
            <a:br>
              <a:rPr lang="fi-FI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</a:br>
            <a:r>
              <a:rPr lang="fi-FI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18-24-vuotiaista lukee mieluummin lomallaan painettua lehteä kuin käyttää digitaalista laitetta. </a:t>
            </a:r>
          </a:p>
          <a:p>
            <a:pPr algn="ctr"/>
            <a:r>
              <a:rPr lang="fi-FI" sz="1200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/>
            </a:r>
            <a:br>
              <a:rPr lang="fi-FI" sz="1200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</a:br>
            <a:r>
              <a:rPr lang="fi-FI" sz="1200" dirty="0" smtClean="0">
                <a:latin typeface="Times New Roman" charset="0"/>
                <a:ea typeface="Times New Roman" charset="0"/>
                <a:cs typeface="Times New Roman" charset="0"/>
                <a:sym typeface="Proxima Nova"/>
              </a:rPr>
              <a:t>(vs 22 % digitaalinen media)</a:t>
            </a:r>
            <a:endParaRPr lang="fi-FI" sz="1200" dirty="0">
              <a:latin typeface="Times New Roman" charset="0"/>
              <a:ea typeface="Times New Roman" charset="0"/>
              <a:cs typeface="Times New Roman" charset="0"/>
              <a:sym typeface="Proxima Nova"/>
            </a:endParaRPr>
          </a:p>
        </p:txBody>
      </p:sp>
      <p:pic>
        <p:nvPicPr>
          <p:cNvPr id="11" name="Shape 219" descr="sun-umbrella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43417" y="-91435"/>
            <a:ext cx="2571565" cy="257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9" y="357128"/>
            <a:ext cx="47625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5143499"/>
          </a:xfrm>
        </p:spPr>
        <p:txBody>
          <a:bodyPr>
            <a:normAutofit/>
          </a:bodyPr>
          <a:lstStyle/>
          <a:p>
            <a: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  <a:t>Yhtä </a:t>
            </a:r>
            <a:r>
              <a:rPr lang="fi-FI" sz="3500" dirty="0">
                <a:latin typeface="Times New Roman" charset="0"/>
                <a:ea typeface="Times New Roman" charset="0"/>
                <a:cs typeface="Times New Roman" charset="0"/>
              </a:rPr>
              <a:t>aikakauslehteä luetaan keskimäärin </a:t>
            </a:r>
            <a:r>
              <a:rPr lang="fi-FI" sz="3500" u="sng" dirty="0" smtClean="0">
                <a:latin typeface="Times New Roman" charset="0"/>
                <a:ea typeface="Times New Roman" charset="0"/>
                <a:cs typeface="Times New Roman" charset="0"/>
              </a:rPr>
              <a:t>50 </a:t>
            </a:r>
            <a:r>
              <a:rPr lang="fi-FI" sz="3500" u="sng" dirty="0">
                <a:latin typeface="Times New Roman" charset="0"/>
                <a:ea typeface="Times New Roman" charset="0"/>
                <a:cs typeface="Times New Roman" charset="0"/>
              </a:rPr>
              <a:t>minuuttia</a:t>
            </a:r>
            <a: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3500" dirty="0">
                <a:latin typeface="Times New Roman" charset="0"/>
                <a:ea typeface="Times New Roman" charset="0"/>
                <a:cs typeface="Times New Roman" charset="0"/>
              </a:rPr>
              <a:t/>
            </a:r>
            <a:br>
              <a:rPr lang="fi-FI" sz="35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  <a:t>Yhteen numeroon palataan </a:t>
            </a:r>
            <a:b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3500" u="sng" dirty="0" smtClean="0">
                <a:latin typeface="Times New Roman" charset="0"/>
                <a:ea typeface="Times New Roman" charset="0"/>
                <a:cs typeface="Times New Roman" charset="0"/>
              </a:rPr>
              <a:t>2,5 kertaa</a:t>
            </a:r>
            <a:r>
              <a:rPr lang="fi-FI" sz="35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fi-FI" sz="35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73596" y="232505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Lähde</a:t>
            </a:r>
            <a:r>
              <a:rPr lang="en-US" sz="800" dirty="0">
                <a:solidFill>
                  <a:srgbClr val="FFFFFF"/>
                </a:solidFill>
              </a:rPr>
              <a:t>: KMT AL + total </a:t>
            </a:r>
            <a:r>
              <a:rPr lang="en-US" sz="800" dirty="0" smtClean="0">
                <a:solidFill>
                  <a:srgbClr val="FFFFFF"/>
                </a:solidFill>
              </a:rPr>
              <a:t>2017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9715" y="1599261"/>
            <a:ext cx="1618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94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11210" y="1599261"/>
            <a:ext cx="193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92 </a:t>
            </a:r>
            <a:r>
              <a:rPr lang="fi-FI" b="1" dirty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92722" y="1599261"/>
            <a:ext cx="17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90 min</a:t>
            </a:r>
            <a:endParaRPr lang="fi-FI" b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637" y="4682585"/>
            <a:ext cx="13227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err="1">
                <a:solidFill>
                  <a:srgbClr val="FFFFFF"/>
                </a:solidFill>
              </a:rPr>
              <a:t>Lähde</a:t>
            </a:r>
            <a:r>
              <a:rPr lang="en-US" sz="800" dirty="0">
                <a:solidFill>
                  <a:srgbClr val="FFFFFF"/>
                </a:solidFill>
              </a:rPr>
              <a:t>: KMT AL + total </a:t>
            </a:r>
            <a:r>
              <a:rPr lang="en-US" sz="800" dirty="0" smtClean="0">
                <a:solidFill>
                  <a:srgbClr val="FFFFFF"/>
                </a:solidFill>
              </a:rPr>
              <a:t>2017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otilies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5" y="2095831"/>
            <a:ext cx="1571117" cy="202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-leh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309" y="2095832"/>
            <a:ext cx="1663605" cy="2025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tiikki &amp; Desig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944" y="2095831"/>
            <a:ext cx="1573967" cy="20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omen Kuvaleht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60" y="2095831"/>
            <a:ext cx="1589994" cy="205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e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97" y="2090513"/>
            <a:ext cx="1548696" cy="20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638058" y="1599261"/>
            <a:ext cx="17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84 min</a:t>
            </a:r>
            <a:endParaRPr lang="fi-FI" b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85940" y="1599261"/>
            <a:ext cx="170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b="1" dirty="0" smtClean="0">
                <a:solidFill>
                  <a:srgbClr val="FFFFFF"/>
                </a:solidFill>
                <a:latin typeface="Times New Roman" charset="0"/>
                <a:ea typeface="Times New Roman" charset="0"/>
                <a:cs typeface="Times New Roman" charset="0"/>
              </a:rPr>
              <a:t>80 min</a:t>
            </a:r>
            <a:endParaRPr lang="fi-FI" b="1" dirty="0">
              <a:solidFill>
                <a:srgbClr val="FFFFFF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620000" cy="1696719"/>
          </a:xfrm>
        </p:spPr>
        <p:txBody>
          <a:bodyPr>
            <a:normAutofit/>
          </a:bodyPr>
          <a:lstStyle/>
          <a:p>
            <a:r>
              <a:rPr lang="fi-FI" sz="3000" dirty="0" smtClean="0">
                <a:latin typeface="Times New Roman" charset="0"/>
                <a:ea typeface="Times New Roman" charset="0"/>
                <a:cs typeface="Times New Roman" charset="0"/>
              </a:rPr>
              <a:t>Pisimpään luetut lehdet ovat </a:t>
            </a:r>
            <a:r>
              <a:rPr lang="fi-FI" sz="3000" u="sng" dirty="0" smtClean="0">
                <a:latin typeface="Times New Roman" charset="0"/>
                <a:ea typeface="Times New Roman" charset="0"/>
                <a:cs typeface="Times New Roman" charset="0"/>
              </a:rPr>
              <a:t>tilattuja</a:t>
            </a:r>
            <a:r>
              <a:rPr lang="fi-FI" sz="3000" dirty="0" smtClean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br>
              <a:rPr lang="fi-FI" sz="30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fi-FI" sz="3000" dirty="0" smtClean="0">
                <a:latin typeface="Times New Roman" charset="0"/>
                <a:ea typeface="Times New Roman" charset="0"/>
                <a:cs typeface="Times New Roman" charset="0"/>
              </a:rPr>
              <a:t>lukijan varta vasten valitsemaa sisältöä</a:t>
            </a:r>
            <a:endParaRPr lang="fi-FI" sz="3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55950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Aikakausmedia_widescreen_2017.thmx</Template>
  <TotalTime>1290</TotalTime>
  <Words>1279</Words>
  <Application>Microsoft Macintosh PowerPoint</Application>
  <PresentationFormat>On-screen Show (16:9)</PresentationFormat>
  <Paragraphs>475</Paragraphs>
  <Slides>43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BebasNeue</vt:lpstr>
      <vt:lpstr>Calibri</vt:lpstr>
      <vt:lpstr>Proxima Nova</vt:lpstr>
      <vt:lpstr>Times New Roman</vt:lpstr>
      <vt:lpstr>Wingdings</vt:lpstr>
      <vt:lpstr>Arial</vt:lpstr>
      <vt:lpstr>Aikakausmedia_widescreen_2017</vt:lpstr>
      <vt:lpstr>Ajankohtaista aikakausmedioista kevät 2018</vt:lpstr>
      <vt:lpstr>1. Miten aikakauslehtiä luetaan? 2. Uutta ammatti- ja järjestölehdistä 3. Aikakausmediat somessa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Yhtä aikakauslehteä luetaan keskimäärin 50 minuuttia.  Yhteen numeroon palataan  2,5 kertaa.</vt:lpstr>
      <vt:lpstr>Pisimpään luetut lehdet ovat tilattuja,  lukijan varta vasten valitsemaa sisältöä</vt:lpstr>
      <vt:lpstr>PowerPoint Presentation</vt:lpstr>
      <vt:lpstr>PowerPoint Presentation</vt:lpstr>
      <vt:lpstr>PowerPoint Presentation</vt:lpstr>
      <vt:lpstr>Järjestelmällisestä lukemisesta kertoo myös mainonnan huomaaminen lehden eri osissa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Miten aikakauslehtiä luetaan? 2. Uutta ammatti- ja järjestölehdistä 3. Aikakausmediat somessa</vt:lpstr>
      <vt:lpstr>PowerPoint Presentation</vt:lpstr>
      <vt:lpstr>”Lehti on ainoa, jonka luen joka kerta ja sen lukeminen on minulle tärkeää, sillä näin pysyn ajan tasalla mitä alalla tapahtuu.” </vt:lpstr>
      <vt:lpstr>”Miten säännöllisesti yleensä luet tätä lehteä?”</vt:lpstr>
      <vt:lpstr>”Kuinka tärkeäksi koet tämän lehden?“</vt:lpstr>
      <vt:lpstr>43%  sanoo lukemansa ammatti-  ja järjestölehden olevan  tärkein ammattitiedon lähde.</vt:lpstr>
      <vt:lpstr>8,3  ammatti- ja järjestölehtien lukijoiden antama kouluarvosana omalle lehdelleen.</vt:lpstr>
      <vt:lpstr>”Miten kuvailisit suhtautumistasi  ammatti- ja järjestölehtiin yleisesti?”</vt:lpstr>
      <vt:lpstr>1. Miten aikakauslehtiä luetaan? 2. Uutta ammatti- ja järjestölehdistä 3. Aikakausmediat somessa</vt:lpstr>
      <vt:lpstr>Aikakausmedioilla oli helmikuun lopussa  3 234 495 seuraajaa somessa* </vt:lpstr>
      <vt:lpstr>Aikakausmedioiden someyleisöt / helmikuu 2018</vt:lpstr>
      <vt:lpstr>Yleisömäärien kehitys 02/2017 – 02/2018</vt:lpstr>
      <vt:lpstr>Someyleisöt yleisölehdissä (133 kpl)</vt:lpstr>
      <vt:lpstr>Someyleisöt ammatti- ja järjestölehdissä (71 kpl)</vt:lpstr>
      <vt:lpstr>Someyleisöt asiakaslehdissä (3 kpl)</vt:lpstr>
      <vt:lpstr>Yleisömäärien kasvu / helmikuu 2018</vt:lpstr>
      <vt:lpstr>Eniten seuraajia kaikissa kanavissa TOP 20 / helmikuu 2018</vt:lpstr>
      <vt:lpstr>Eniten seuraajia Facebookissa TOP 20 / helmikuu 2018</vt:lpstr>
      <vt:lpstr>Eniten seuraajia Twitterissä TOP 20 / helmikuu 2018</vt:lpstr>
      <vt:lpstr>Eniten seuraajia Instagramissa TOP 20 / helmikuu 2018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Ajankohtaista aikakausmedioista kevät 2017</dc:title>
  <dc:subject/>
  <dc:creator>Outi Sonkamuotka</dc:creator>
  <cp:keywords/>
  <dc:description/>
  <cp:lastModifiedBy>Outi Sonkamuotka</cp:lastModifiedBy>
  <cp:revision>89</cp:revision>
  <dcterms:created xsi:type="dcterms:W3CDTF">2017-04-24T07:56:03Z</dcterms:created>
  <dcterms:modified xsi:type="dcterms:W3CDTF">2018-03-09T13:30:09Z</dcterms:modified>
  <cp:category/>
</cp:coreProperties>
</file>