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7" r:id="rId2"/>
    <p:sldId id="260" r:id="rId3"/>
    <p:sldId id="262" r:id="rId4"/>
    <p:sldId id="259" r:id="rId5"/>
    <p:sldId id="261" r:id="rId6"/>
    <p:sldId id="264" r:id="rId7"/>
    <p:sldId id="265" r:id="rId8"/>
    <p:sldId id="266" r:id="rId9"/>
    <p:sldId id="267" r:id="rId10"/>
    <p:sldId id="258" r:id="rId11"/>
    <p:sldId id="268" r:id="rId12"/>
    <p:sldId id="272" r:id="rId13"/>
    <p:sldId id="274" r:id="rId14"/>
    <p:sldId id="273" r:id="rId15"/>
    <p:sldId id="269" r:id="rId16"/>
    <p:sldId id="270" r:id="rId17"/>
    <p:sldId id="271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8" autoAdjust="0"/>
    <p:restoredTop sz="94575" autoAdjust="0"/>
  </p:normalViewPr>
  <p:slideViewPr>
    <p:cSldViewPr snapToGrid="0" snapToObjects="1">
      <p:cViewPr>
        <p:scale>
          <a:sx n="173" d="100"/>
          <a:sy n="173" d="100"/>
        </p:scale>
        <p:origin x="1112" y="9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01488918073557"/>
          <c:y val="0.0300082069689401"/>
          <c:w val="0.912840489467915"/>
          <c:h val="0.9266466051870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Twitter</c:v>
                </c:pt>
                <c:pt idx="2">
                  <c:v>Instagram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57.8</c:v>
                </c:pt>
                <c:pt idx="1">
                  <c:v>20.2</c:v>
                </c:pt>
                <c:pt idx="2">
                  <c:v>19.2</c:v>
                </c:pt>
                <c:pt idx="3">
                  <c:v>1.8</c:v>
                </c:pt>
                <c:pt idx="4">
                  <c:v>1.038457345794822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01/2017</c:v>
                </c:pt>
                <c:pt idx="1">
                  <c:v>02/2017</c:v>
                </c:pt>
                <c:pt idx="2">
                  <c:v>03/2017</c:v>
                </c:pt>
                <c:pt idx="3">
                  <c:v>04/2017</c:v>
                </c:pt>
                <c:pt idx="4">
                  <c:v>05/2017</c:v>
                </c:pt>
                <c:pt idx="5">
                  <c:v>06/2017</c:v>
                </c:pt>
                <c:pt idx="6">
                  <c:v>07/2017</c:v>
                </c:pt>
                <c:pt idx="7">
                  <c:v>08/2017</c:v>
                </c:pt>
                <c:pt idx="8">
                  <c:v>09/2017</c:v>
                </c:pt>
                <c:pt idx="9">
                  <c:v>10/2017</c:v>
                </c:pt>
                <c:pt idx="10">
                  <c:v>11/2017</c:v>
                </c:pt>
                <c:pt idx="11">
                  <c:v>12/2017</c:v>
                </c:pt>
                <c:pt idx="12">
                  <c:v>01/2018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2.684939E6</c:v>
                </c:pt>
                <c:pt idx="1">
                  <c:v>2.735605E6</c:v>
                </c:pt>
                <c:pt idx="2">
                  <c:v>2.786731E6</c:v>
                </c:pt>
                <c:pt idx="3">
                  <c:v>2.838139E6</c:v>
                </c:pt>
                <c:pt idx="4">
                  <c:v>2.897755E6</c:v>
                </c:pt>
                <c:pt idx="5">
                  <c:v>2.930227E6</c:v>
                </c:pt>
                <c:pt idx="6">
                  <c:v>2.965561E6</c:v>
                </c:pt>
                <c:pt idx="7">
                  <c:v>2.963049E6</c:v>
                </c:pt>
                <c:pt idx="8">
                  <c:v>3.006016E6</c:v>
                </c:pt>
                <c:pt idx="9">
                  <c:v>3.054396E6</c:v>
                </c:pt>
                <c:pt idx="10">
                  <c:v>3.105783E6</c:v>
                </c:pt>
                <c:pt idx="11">
                  <c:v>3.149774E6</c:v>
                </c:pt>
                <c:pt idx="12">
                  <c:v>3.200949E6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01/2017</c:v>
                </c:pt>
                <c:pt idx="1">
                  <c:v>02/2017</c:v>
                </c:pt>
                <c:pt idx="2">
                  <c:v>03/2017</c:v>
                </c:pt>
                <c:pt idx="3">
                  <c:v>04/2017</c:v>
                </c:pt>
                <c:pt idx="4">
                  <c:v>05/2017</c:v>
                </c:pt>
                <c:pt idx="5">
                  <c:v>06/2017</c:v>
                </c:pt>
                <c:pt idx="6">
                  <c:v>07/2017</c:v>
                </c:pt>
                <c:pt idx="7">
                  <c:v>08/2017</c:v>
                </c:pt>
                <c:pt idx="8">
                  <c:v>09/2017</c:v>
                </c:pt>
                <c:pt idx="9">
                  <c:v>10/2017</c:v>
                </c:pt>
                <c:pt idx="10">
                  <c:v>11/2017</c:v>
                </c:pt>
                <c:pt idx="11">
                  <c:v>12/2017</c:v>
                </c:pt>
                <c:pt idx="12">
                  <c:v>01/2018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1.597178E6</c:v>
                </c:pt>
                <c:pt idx="1">
                  <c:v>1.626564E6</c:v>
                </c:pt>
                <c:pt idx="2">
                  <c:v>1.651837E6</c:v>
                </c:pt>
                <c:pt idx="3">
                  <c:v>1.677036E6</c:v>
                </c:pt>
                <c:pt idx="4">
                  <c:v>1.712485E6</c:v>
                </c:pt>
                <c:pt idx="5">
                  <c:v>1.7296E6</c:v>
                </c:pt>
                <c:pt idx="6">
                  <c:v>1.748986E6</c:v>
                </c:pt>
                <c:pt idx="7">
                  <c:v>1.728307E6</c:v>
                </c:pt>
                <c:pt idx="8">
                  <c:v>1.753609E6</c:v>
                </c:pt>
                <c:pt idx="9">
                  <c:v>1.785311E6</c:v>
                </c:pt>
                <c:pt idx="10">
                  <c:v>1.814282E6</c:v>
                </c:pt>
                <c:pt idx="11">
                  <c:v>1.839306E6</c:v>
                </c:pt>
                <c:pt idx="12">
                  <c:v>1.84986E6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01/2017</c:v>
                </c:pt>
                <c:pt idx="1">
                  <c:v>02/2017</c:v>
                </c:pt>
                <c:pt idx="2">
                  <c:v>03/2017</c:v>
                </c:pt>
                <c:pt idx="3">
                  <c:v>04/2017</c:v>
                </c:pt>
                <c:pt idx="4">
                  <c:v>05/2017</c:v>
                </c:pt>
                <c:pt idx="5">
                  <c:v>06/2017</c:v>
                </c:pt>
                <c:pt idx="6">
                  <c:v>07/2017</c:v>
                </c:pt>
                <c:pt idx="7">
                  <c:v>08/2017</c:v>
                </c:pt>
                <c:pt idx="8">
                  <c:v>09/2017</c:v>
                </c:pt>
                <c:pt idx="9">
                  <c:v>10/2017</c:v>
                </c:pt>
                <c:pt idx="10">
                  <c:v>11/2017</c:v>
                </c:pt>
                <c:pt idx="11">
                  <c:v>12/2017</c:v>
                </c:pt>
                <c:pt idx="12">
                  <c:v>01/2018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559254.0</c:v>
                </c:pt>
                <c:pt idx="1">
                  <c:v>566347.0</c:v>
                </c:pt>
                <c:pt idx="2">
                  <c:v>578885.0</c:v>
                </c:pt>
                <c:pt idx="3">
                  <c:v>589890.0</c:v>
                </c:pt>
                <c:pt idx="4">
                  <c:v>596406.0</c:v>
                </c:pt>
                <c:pt idx="5">
                  <c:v>604910.0</c:v>
                </c:pt>
                <c:pt idx="6">
                  <c:v>609603.0</c:v>
                </c:pt>
                <c:pt idx="7">
                  <c:v>616575.0</c:v>
                </c:pt>
                <c:pt idx="8">
                  <c:v>623022.0</c:v>
                </c:pt>
                <c:pt idx="9">
                  <c:v>629866.0</c:v>
                </c:pt>
                <c:pt idx="10">
                  <c:v>634718.0</c:v>
                </c:pt>
                <c:pt idx="11">
                  <c:v>640966.0</c:v>
                </c:pt>
                <c:pt idx="12">
                  <c:v>646578.0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01/2017</c:v>
                </c:pt>
                <c:pt idx="1">
                  <c:v>02/2017</c:v>
                </c:pt>
                <c:pt idx="2">
                  <c:v>03/2017</c:v>
                </c:pt>
                <c:pt idx="3">
                  <c:v>04/2017</c:v>
                </c:pt>
                <c:pt idx="4">
                  <c:v>05/2017</c:v>
                </c:pt>
                <c:pt idx="5">
                  <c:v>06/2017</c:v>
                </c:pt>
                <c:pt idx="6">
                  <c:v>07/2017</c:v>
                </c:pt>
                <c:pt idx="7">
                  <c:v>08/2017</c:v>
                </c:pt>
                <c:pt idx="8">
                  <c:v>09/2017</c:v>
                </c:pt>
                <c:pt idx="9">
                  <c:v>10/2017</c:v>
                </c:pt>
                <c:pt idx="10">
                  <c:v>11/2017</c:v>
                </c:pt>
                <c:pt idx="11">
                  <c:v>12/2017</c:v>
                </c:pt>
                <c:pt idx="12">
                  <c:v>01/2018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451191.0</c:v>
                </c:pt>
                <c:pt idx="1">
                  <c:v>464709.0</c:v>
                </c:pt>
                <c:pt idx="2">
                  <c:v>477330.0</c:v>
                </c:pt>
                <c:pt idx="3">
                  <c:v>491682.0</c:v>
                </c:pt>
                <c:pt idx="4">
                  <c:v>507919.0</c:v>
                </c:pt>
                <c:pt idx="5">
                  <c:v>514113.0</c:v>
                </c:pt>
                <c:pt idx="6">
                  <c:v>524927.0</c:v>
                </c:pt>
                <c:pt idx="7">
                  <c:v>535493.0</c:v>
                </c:pt>
                <c:pt idx="8">
                  <c:v>546245.0</c:v>
                </c:pt>
                <c:pt idx="9">
                  <c:v>558365.0</c:v>
                </c:pt>
                <c:pt idx="10">
                  <c:v>571752.0</c:v>
                </c:pt>
                <c:pt idx="11">
                  <c:v>581845.0</c:v>
                </c:pt>
                <c:pt idx="12">
                  <c:v>614420.0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5466208"/>
        <c:axId val="455466736"/>
      </c:lineChart>
      <c:catAx>
        <c:axId val="455466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55466736"/>
        <c:crosses val="autoZero"/>
        <c:auto val="1"/>
        <c:lblAlgn val="ctr"/>
        <c:lblOffset val="100"/>
        <c:noMultiLvlLbl val="0"/>
      </c:catAx>
      <c:valAx>
        <c:axId val="455466736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455466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Tammikuu 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054397983442295"/>
                  <c:y val="-0.000451857798830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51175.0</c:v>
                </c:pt>
                <c:pt idx="1">
                  <c:v>10554.0</c:v>
                </c:pt>
                <c:pt idx="2">
                  <c:v>5612.0</c:v>
                </c:pt>
                <c:pt idx="3">
                  <c:v>32575.0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 *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55533.79166666666</c:v>
                </c:pt>
                <c:pt idx="1">
                  <c:v>28084.125</c:v>
                </c:pt>
                <c:pt idx="2">
                  <c:v>9369.833333333334</c:v>
                </c:pt>
                <c:pt idx="3">
                  <c:v>16226.95833333333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6706944"/>
        <c:axId val="496709424"/>
      </c:barChart>
      <c:catAx>
        <c:axId val="4967069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496709424"/>
        <c:crosses val="autoZero"/>
        <c:auto val="1"/>
        <c:lblAlgn val="ctr"/>
        <c:lblOffset val="100"/>
        <c:noMultiLvlLbl val="0"/>
      </c:catAx>
      <c:valAx>
        <c:axId val="4967094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496706944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1/2018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1/2018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007578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tammikuu 2018,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tammikuu 2017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57,8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-1,7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20,2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-0,6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19,2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+2,4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0,0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-0,1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tammikuu 2018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687130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3 200 949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067" y="3892695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210" y="2393216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1/2018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tammikuu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Advokaatti      Aku Ankka      Alibi      Allergia, Iho &amp; Astma      Anna      Antiikki &amp; Design      Apu      Arkkitehti      Arkkitehtiuutiset      Aromi      Arvopaperi      Askel      Asuntoinfo      Auto Bild Suomi      Automaatioväylä      Avotakka      Baana      Bussiammattilainen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Elintarvike ja Terveys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 Matkaopas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HerkkuLeivonta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Kommuntorget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Finlands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kommuntidning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Koululainen      Kuluttaja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Leivotaan      Lumo      Maailman Kuvalehti      Maalla      Maku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Maku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Kaneli &amp; Sokeri      Markkinointi &amp; Mainonta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Moodi      Moottori      Motiivi      National Geographic Suomi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tammikuu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95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Perhokalastus      Perusta      Pieni on Suurin      Pikkukaupunki      Pinni      Plaza Koti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Raymond      Reserviläinen      Riffi      RONDO Classic      Sairaanhoitaja      Sana      Sanansaattaja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Siivet      Soppa365      Sport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Systeri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Vinkki      VIVA      Voi hyvin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      Ympäristö ja Terveys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Uudet kanavat seurannassa / tammikuu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540949"/>
              </p:ext>
            </p:extLst>
          </p:nvPr>
        </p:nvGraphicFramePr>
        <p:xfrm>
          <a:off x="302882" y="957744"/>
          <a:ext cx="8519406" cy="36576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3H+K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34522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Aarre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96065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Advokaatti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32286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Allergia, Iho &amp; Astma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79989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Arkkitehtiuutiset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96175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Bussiammattilainen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76342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Elintarvike ja Terveys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93460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 err="1"/>
                        <a:t>Kommuntorget</a:t>
                      </a:r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65505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Koneviesti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30602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Koululainen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0002890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Maku Kaneli &amp; Sokeri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87620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Meillä Kotona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632533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Moodi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68643287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Oma Aika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142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995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Uudet kanavat seurannassa / tammikuu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065075"/>
              </p:ext>
            </p:extLst>
          </p:nvPr>
        </p:nvGraphicFramePr>
        <p:xfrm>
          <a:off x="302882" y="957744"/>
          <a:ext cx="8519406" cy="243840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Sana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3452206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Sanansaattaja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6960651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Super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9322869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Suuri Käsityö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57998985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Taito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961752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Talotekniikka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8763426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Tekniikan Maailma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5934604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Urakointi Uutiset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6550579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/>
                        <a:t>Vihreä Lanka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9306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492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tammikuu 2018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103321"/>
              </p:ext>
            </p:extLst>
          </p:nvPr>
        </p:nvGraphicFramePr>
        <p:xfrm>
          <a:off x="302882" y="957744"/>
          <a:ext cx="8519406" cy="318306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 err="1"/>
                        <a:t>Costume</a:t>
                      </a:r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15408211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ET Matkaopas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686214629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Leija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20290112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Nuorten Luonto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975982257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Pro Hockey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39535889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 err="1"/>
                        <a:t>Proresto</a:t>
                      </a:r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00131577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Puuvene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111126019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Sieppo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42885464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 err="1"/>
                        <a:t>Språkbruk</a:t>
                      </a:r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77643066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Tekstiiliopettaja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23169845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Villivarsa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26940963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Vitonen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07460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01/2017 – 01/2018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1/2018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908828613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84138" y="2364367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5876867" y="3348274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84138" y="3319998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903156" y="1305983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40993" y="1725481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21975" y="2566992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20739" y="3476131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17524" y="3380761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222995" y="100505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3 200 949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51553" y="207414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1 849 860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65992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646 578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6805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614 420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46048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2 684 939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7236" y="2303132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1 597 178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1356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559 254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7237" y="375742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451 191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/>
        </p:nvGrpSpPr>
        <p:grpSpPr>
          <a:xfrm>
            <a:off x="6785425" y="2684573"/>
            <a:ext cx="599465" cy="599465"/>
            <a:chOff x="1893980" y="1646882"/>
            <a:chExt cx="597802" cy="597802"/>
          </a:xfrm>
        </p:grpSpPr>
        <p:sp>
          <p:nvSpPr>
            <p:cNvPr id="75" name="Oval 7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6785425" y="3496517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+ 252 682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16 %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+ 516 010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19 %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00132" y="271605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+ 87 324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16 %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00132" y="3498757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+ 163 229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36 %</a:t>
            </a:r>
          </a:p>
        </p:txBody>
      </p: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tammikuu 2018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1/2018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5"/>
            <a:chOff x="720308" y="909225"/>
            <a:chExt cx="7645504" cy="3695595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1521660931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269505" y="3803941"/>
              <a:ext cx="800879" cy="800879"/>
              <a:chOff x="1893980" y="1646882"/>
              <a:chExt cx="597802" cy="597802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6963234" y="3803941"/>
              <a:ext cx="800879" cy="800879"/>
              <a:chOff x="2537512" y="1646882"/>
              <a:chExt cx="597802" cy="59780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2256114" y="4813017"/>
            <a:ext cx="227979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*) </a:t>
            </a:r>
            <a:r>
              <a:rPr 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kuukausien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keskiarvo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2016 </a:t>
            </a:r>
            <a:r>
              <a:rPr 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tammikuusta</a:t>
            </a: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alkaen</a:t>
            </a:r>
            <a:endParaRPr lang="en-US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tammikuu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833806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62 175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60 062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58 494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54 243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53 212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45 763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41 838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40 422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39 256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38 851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260417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203 406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196 924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144 270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142 318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132 616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106 821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77 053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76 719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74 142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63 952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016008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150 104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93 830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81 521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63 269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57 828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52 700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50 076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47 229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45 273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36 434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tammikuu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16170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33 893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33 821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30 934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30 292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28 967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25 801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24 866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24 780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Raymond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23 576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23 287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186887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161 250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115 550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73 105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51 191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20 908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18 491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15 236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11 187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9 411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8 891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tammikuu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835246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8 487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7 242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6 754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5 501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5 481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4 782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4 709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4 700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4 223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Jääkiekkolehti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3 891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917178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38 735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30 126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29 433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26 822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25 908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24 119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19 954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19 870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19 028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18 798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tammikuu 2018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1/2018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574515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18 186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18 144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18 053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15 664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14 987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13 989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13 667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13 520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13 450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12 896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tammikuu 2018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1/2018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467734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Hyvä Terveys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034463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5 433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3 794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2 427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1 793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1 392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965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tammikuu 2018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1/2018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290718"/>
              </p:ext>
            </p:extLst>
          </p:nvPr>
        </p:nvGraphicFramePr>
        <p:xfrm>
          <a:off x="3254011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2 021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Tehy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120451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/>
                        <a:t>FACEBOOK</a:t>
                      </a:r>
                      <a:endParaRPr lang="fi-FI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5 051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2.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Tieteen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8.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Hyvä Terveys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ET-lehti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399695"/>
              </p:ext>
            </p:extLst>
          </p:nvPr>
        </p:nvGraphicFramePr>
        <p:xfrm>
          <a:off x="6179379" y="917625"/>
          <a:ext cx="2642910" cy="36305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7353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3 088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4293077" y="1011641"/>
            <a:ext cx="184773" cy="184773"/>
            <a:chOff x="1893980" y="1646882"/>
            <a:chExt cx="597802" cy="597802"/>
          </a:xfrm>
        </p:grpSpPr>
        <p:sp>
          <p:nvSpPr>
            <p:cNvPr id="48" name="Oval 47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7573681" y="1002759"/>
            <a:ext cx="184773" cy="184773"/>
            <a:chOff x="2537512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</TotalTime>
  <Words>1493</Words>
  <Application>Microsoft Macintosh PowerPoint</Application>
  <PresentationFormat>On-screen Show (16:9)</PresentationFormat>
  <Paragraphs>586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Times New Roman</vt:lpstr>
      <vt:lpstr>Wingdings</vt:lpstr>
      <vt:lpstr>Arial</vt:lpstr>
      <vt:lpstr>Aikakausmedia_widescreen_2017</vt:lpstr>
      <vt:lpstr>Aikakausmedioiden someyleisöt / tammikuu 2018</vt:lpstr>
      <vt:lpstr>Yleisömäärien kehitys 01/2017 – 01/2018</vt:lpstr>
      <vt:lpstr>Yleisömäärien kasvu / tammikuu 2018</vt:lpstr>
      <vt:lpstr>Eniten seuraajia kaikissa kanavissa TOP 20 / tammikuu 2018</vt:lpstr>
      <vt:lpstr>Eniten seuraajia Facebookissa TOP 20 / tammikuu 2018</vt:lpstr>
      <vt:lpstr>Eniten seuraajia Twitterissä TOP 20 / tammikuu 2018</vt:lpstr>
      <vt:lpstr>Eniten seuraajia Instagramissa TOP 20 / tammikuu 2018</vt:lpstr>
      <vt:lpstr>Eniten uusia seuraajia kaikissa kanavissa / tammikuu 2018</vt:lpstr>
      <vt:lpstr>Eniten uusia seuraajia Facebookissa, Twitterissä ja Instagramissa / tammikuu 2018</vt:lpstr>
      <vt:lpstr>Mukana olleet mediat (209 kpl) / tammikuu 2018</vt:lpstr>
      <vt:lpstr>Mukana olleet mediat (209 kpl) / tammikuu 2018</vt:lpstr>
      <vt:lpstr>Uudet kanavat seurannassa / tammikuu 2018</vt:lpstr>
      <vt:lpstr>Uudet kanavat seurannassa / tammikuu 2018</vt:lpstr>
      <vt:lpstr>Seurannasta poistuneet kanavat / tammikuu 2018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Outi Sonkamuotka</cp:lastModifiedBy>
  <cp:revision>209</cp:revision>
  <dcterms:created xsi:type="dcterms:W3CDTF">2016-11-29T11:48:27Z</dcterms:created>
  <dcterms:modified xsi:type="dcterms:W3CDTF">2018-02-06T09:43:45Z</dcterms:modified>
  <cp:category/>
</cp:coreProperties>
</file>