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7" r:id="rId2"/>
    <p:sldId id="260" r:id="rId3"/>
    <p:sldId id="262" r:id="rId4"/>
    <p:sldId id="259" r:id="rId5"/>
    <p:sldId id="261" r:id="rId6"/>
    <p:sldId id="264" r:id="rId7"/>
    <p:sldId id="265" r:id="rId8"/>
    <p:sldId id="266" r:id="rId9"/>
    <p:sldId id="267" r:id="rId10"/>
    <p:sldId id="258" r:id="rId11"/>
    <p:sldId id="268" r:id="rId12"/>
    <p:sldId id="273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2" autoAdjust="0"/>
    <p:restoredTop sz="94541" autoAdjust="0"/>
  </p:normalViewPr>
  <p:slideViewPr>
    <p:cSldViewPr snapToGrid="0" snapToObjects="1">
      <p:cViewPr varScale="1">
        <p:scale>
          <a:sx n="165" d="100"/>
          <a:sy n="165" d="100"/>
        </p:scale>
        <p:origin x="752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1488918073557"/>
          <c:y val="0.0300082069689401"/>
          <c:w val="0.912840489467915"/>
          <c:h val="0.9266466051870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Twitter</c:v>
                </c:pt>
                <c:pt idx="2">
                  <c:v>Instagram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57.71247134405835</c:v>
                </c:pt>
                <c:pt idx="1">
                  <c:v>20.04968318083657</c:v>
                </c:pt>
                <c:pt idx="2">
                  <c:v>19.36871134442934</c:v>
                </c:pt>
                <c:pt idx="3">
                  <c:v>1.876398015764439</c:v>
                </c:pt>
                <c:pt idx="4">
                  <c:v>0.992736114911292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02/2017</c:v>
                </c:pt>
                <c:pt idx="1">
                  <c:v>03/2017</c:v>
                </c:pt>
                <c:pt idx="2">
                  <c:v>04/2017</c:v>
                </c:pt>
                <c:pt idx="3">
                  <c:v>05/2017</c:v>
                </c:pt>
                <c:pt idx="4">
                  <c:v>06/2017</c:v>
                </c:pt>
                <c:pt idx="5">
                  <c:v>07/2017</c:v>
                </c:pt>
                <c:pt idx="6">
                  <c:v>08/2017</c:v>
                </c:pt>
                <c:pt idx="7">
                  <c:v>09/2017</c:v>
                </c:pt>
                <c:pt idx="8">
                  <c:v>10/2017</c:v>
                </c:pt>
                <c:pt idx="9">
                  <c:v>11/2017</c:v>
                </c:pt>
                <c:pt idx="10">
                  <c:v>12/2017</c:v>
                </c:pt>
                <c:pt idx="11">
                  <c:v>01/2018</c:v>
                </c:pt>
                <c:pt idx="12">
                  <c:v>02/2018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2.735605E6</c:v>
                </c:pt>
                <c:pt idx="1">
                  <c:v>2.786731E6</c:v>
                </c:pt>
                <c:pt idx="2">
                  <c:v>2.838139E6</c:v>
                </c:pt>
                <c:pt idx="3">
                  <c:v>2.897755E6</c:v>
                </c:pt>
                <c:pt idx="4">
                  <c:v>2.930227E6</c:v>
                </c:pt>
                <c:pt idx="5">
                  <c:v>2.965561E6</c:v>
                </c:pt>
                <c:pt idx="6">
                  <c:v>2.963049E6</c:v>
                </c:pt>
                <c:pt idx="7">
                  <c:v>3.006016E6</c:v>
                </c:pt>
                <c:pt idx="8">
                  <c:v>3.054396E6</c:v>
                </c:pt>
                <c:pt idx="9">
                  <c:v>3.105783E6</c:v>
                </c:pt>
                <c:pt idx="10">
                  <c:v>3.149774E6</c:v>
                </c:pt>
                <c:pt idx="11">
                  <c:v>3.200949E6</c:v>
                </c:pt>
                <c:pt idx="12">
                  <c:v>3.234495E6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02/2017</c:v>
                </c:pt>
                <c:pt idx="1">
                  <c:v>03/2017</c:v>
                </c:pt>
                <c:pt idx="2">
                  <c:v>04/2017</c:v>
                </c:pt>
                <c:pt idx="3">
                  <c:v>05/2017</c:v>
                </c:pt>
                <c:pt idx="4">
                  <c:v>06/2017</c:v>
                </c:pt>
                <c:pt idx="5">
                  <c:v>07/2017</c:v>
                </c:pt>
                <c:pt idx="6">
                  <c:v>08/2017</c:v>
                </c:pt>
                <c:pt idx="7">
                  <c:v>09/2017</c:v>
                </c:pt>
                <c:pt idx="8">
                  <c:v>10/2017</c:v>
                </c:pt>
                <c:pt idx="9">
                  <c:v>11/2017</c:v>
                </c:pt>
                <c:pt idx="10">
                  <c:v>12/2017</c:v>
                </c:pt>
                <c:pt idx="11">
                  <c:v>01/2018</c:v>
                </c:pt>
                <c:pt idx="12">
                  <c:v>02/2018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1.626564E6</c:v>
                </c:pt>
                <c:pt idx="1">
                  <c:v>1.651837E6</c:v>
                </c:pt>
                <c:pt idx="2">
                  <c:v>1.677036E6</c:v>
                </c:pt>
                <c:pt idx="3">
                  <c:v>1.712485E6</c:v>
                </c:pt>
                <c:pt idx="4">
                  <c:v>1.7296E6</c:v>
                </c:pt>
                <c:pt idx="5">
                  <c:v>1.748986E6</c:v>
                </c:pt>
                <c:pt idx="6">
                  <c:v>1.728307E6</c:v>
                </c:pt>
                <c:pt idx="7">
                  <c:v>1.753609E6</c:v>
                </c:pt>
                <c:pt idx="8">
                  <c:v>1.785311E6</c:v>
                </c:pt>
                <c:pt idx="9">
                  <c:v>1.814282E6</c:v>
                </c:pt>
                <c:pt idx="10">
                  <c:v>1.839306E6</c:v>
                </c:pt>
                <c:pt idx="11">
                  <c:v>1.84986E6</c:v>
                </c:pt>
                <c:pt idx="12">
                  <c:v>1.866707E6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02/2017</c:v>
                </c:pt>
                <c:pt idx="1">
                  <c:v>03/2017</c:v>
                </c:pt>
                <c:pt idx="2">
                  <c:v>04/2017</c:v>
                </c:pt>
                <c:pt idx="3">
                  <c:v>05/2017</c:v>
                </c:pt>
                <c:pt idx="4">
                  <c:v>06/2017</c:v>
                </c:pt>
                <c:pt idx="5">
                  <c:v>07/2017</c:v>
                </c:pt>
                <c:pt idx="6">
                  <c:v>08/2017</c:v>
                </c:pt>
                <c:pt idx="7">
                  <c:v>09/2017</c:v>
                </c:pt>
                <c:pt idx="8">
                  <c:v>10/2017</c:v>
                </c:pt>
                <c:pt idx="9">
                  <c:v>11/2017</c:v>
                </c:pt>
                <c:pt idx="10">
                  <c:v>12/2017</c:v>
                </c:pt>
                <c:pt idx="11">
                  <c:v>01/2018</c:v>
                </c:pt>
                <c:pt idx="12">
                  <c:v>02/2018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566347.0</c:v>
                </c:pt>
                <c:pt idx="1">
                  <c:v>578885.0</c:v>
                </c:pt>
                <c:pt idx="2">
                  <c:v>589890.0</c:v>
                </c:pt>
                <c:pt idx="3">
                  <c:v>596406.0</c:v>
                </c:pt>
                <c:pt idx="4">
                  <c:v>604910.0</c:v>
                </c:pt>
                <c:pt idx="5">
                  <c:v>609603.0</c:v>
                </c:pt>
                <c:pt idx="6">
                  <c:v>616575.0</c:v>
                </c:pt>
                <c:pt idx="7">
                  <c:v>623022.0</c:v>
                </c:pt>
                <c:pt idx="8">
                  <c:v>629866.0</c:v>
                </c:pt>
                <c:pt idx="9">
                  <c:v>634718.0</c:v>
                </c:pt>
                <c:pt idx="10">
                  <c:v>640966.0</c:v>
                </c:pt>
                <c:pt idx="11">
                  <c:v>646578.0</c:v>
                </c:pt>
                <c:pt idx="12">
                  <c:v>648506.0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02/2017</c:v>
                </c:pt>
                <c:pt idx="1">
                  <c:v>03/2017</c:v>
                </c:pt>
                <c:pt idx="2">
                  <c:v>04/2017</c:v>
                </c:pt>
                <c:pt idx="3">
                  <c:v>05/2017</c:v>
                </c:pt>
                <c:pt idx="4">
                  <c:v>06/2017</c:v>
                </c:pt>
                <c:pt idx="5">
                  <c:v>07/2017</c:v>
                </c:pt>
                <c:pt idx="6">
                  <c:v>08/2017</c:v>
                </c:pt>
                <c:pt idx="7">
                  <c:v>09/2017</c:v>
                </c:pt>
                <c:pt idx="8">
                  <c:v>10/2017</c:v>
                </c:pt>
                <c:pt idx="9">
                  <c:v>11/2017</c:v>
                </c:pt>
                <c:pt idx="10">
                  <c:v>12/2017</c:v>
                </c:pt>
                <c:pt idx="11">
                  <c:v>01/2018</c:v>
                </c:pt>
                <c:pt idx="12">
                  <c:v>02/2018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464709.0</c:v>
                </c:pt>
                <c:pt idx="1">
                  <c:v>477330.0</c:v>
                </c:pt>
                <c:pt idx="2">
                  <c:v>491682.0</c:v>
                </c:pt>
                <c:pt idx="3">
                  <c:v>507919.0</c:v>
                </c:pt>
                <c:pt idx="4">
                  <c:v>514113.0</c:v>
                </c:pt>
                <c:pt idx="5">
                  <c:v>524927.0</c:v>
                </c:pt>
                <c:pt idx="6">
                  <c:v>535493.0</c:v>
                </c:pt>
                <c:pt idx="7">
                  <c:v>546245.0</c:v>
                </c:pt>
                <c:pt idx="8">
                  <c:v>558365.0</c:v>
                </c:pt>
                <c:pt idx="9">
                  <c:v>571752.0</c:v>
                </c:pt>
                <c:pt idx="10">
                  <c:v>581845.0</c:v>
                </c:pt>
                <c:pt idx="11">
                  <c:v>614420.0</c:v>
                </c:pt>
                <c:pt idx="12">
                  <c:v>626480.0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6708480"/>
        <c:axId val="1482757952"/>
      </c:lineChart>
      <c:catAx>
        <c:axId val="1426708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82757952"/>
        <c:crosses val="autoZero"/>
        <c:auto val="1"/>
        <c:lblAlgn val="ctr"/>
        <c:lblOffset val="100"/>
        <c:noMultiLvlLbl val="0"/>
      </c:catAx>
      <c:valAx>
        <c:axId val="1482757952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  <c:crossAx val="1426708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Helmikuu 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88816852361857"/>
                  <c:y val="0.00393579197406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32221394429981"/>
                  <c:y val="0.0087746086317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054397983442295"/>
                  <c:y val="-0.000451857798830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0830553486074953"/>
                  <c:y val="0.00438695885883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33546.0</c:v>
                </c:pt>
                <c:pt idx="1">
                  <c:v>16847.0</c:v>
                </c:pt>
                <c:pt idx="2">
                  <c:v>1928.0</c:v>
                </c:pt>
                <c:pt idx="3">
                  <c:v>12060.0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0.0216846397569081"/>
                  <c:y val="0.0041617208734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04163126459681"/>
                  <c:y val="0.00821151366835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0733361724747"/>
                  <c:y val="0.00849306115004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1608908974477"/>
                  <c:y val="0.00910693829722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54654.28</c:v>
                </c:pt>
                <c:pt idx="1">
                  <c:v>27634.63999999999</c:v>
                </c:pt>
                <c:pt idx="2">
                  <c:v>9072.16</c:v>
                </c:pt>
                <c:pt idx="3">
                  <c:v>16060.28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2796752"/>
        <c:axId val="1482807456"/>
      </c:barChart>
      <c:catAx>
        <c:axId val="148279675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482807456"/>
        <c:crosses val="autoZero"/>
        <c:auto val="1"/>
        <c:lblAlgn val="ctr"/>
        <c:lblOffset val="100"/>
        <c:noMultiLvlLbl val="0"/>
      </c:catAx>
      <c:valAx>
        <c:axId val="148280745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82796752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2/2018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2/2018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4.emf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432280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helmikuu 2018,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helmikuu 2017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57,7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-1,7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20,0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-0,7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19,4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+2,4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1,9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0,1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helmikuu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765647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/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3 234 495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067" y="3892695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210" y="2393216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2/2018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(207 kpl) / helmikuu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Anna      Antiikki &amp; Design      Apu      Arkkitehti      Arkkitehtiuutiset      Aromi      Arvopaperi      Askel      Asuntoinfo      Auto Bild Suomi      Automaatioväylä      Avotakka      Baana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 Matkaopas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HerkkuLeivonta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Askartelut      Kauneimmat Käsityöt      Kauneus &amp; Terveys      Kello &amp; Kulta      Kemia-Kemi      Kippari      KITA Kiinteistö &amp; Talotekniikka      Kodin Kuvalehti      Koiramme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Kaneli &amp; Sokeri      Markkinointi &amp; Mainonta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(207 kpl) / helmikuu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Perhokalastus      Perusta      Pikkukaupunki      Pinni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Systeri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Seurannasta poistuneet kanavat / helmikuu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649867"/>
              </p:ext>
            </p:extLst>
          </p:nvPr>
        </p:nvGraphicFramePr>
        <p:xfrm>
          <a:off x="302882" y="957744"/>
          <a:ext cx="8519406" cy="97940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4851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Pieni on Suurin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885464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Plaza Koti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77643066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Raymond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23169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87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www.aikakauslehdet.fi/some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02/2017 – 02/2018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2/2018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294996054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384567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5876867" y="3395812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365973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876867" y="1275640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60010" y="1693137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21975" y="2583269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532384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51279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22995" y="983856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3 234 495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07414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1 866 707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065992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648 506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6805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626 480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39718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2 735 605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7236" y="228881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1 626 564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1356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566 347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75742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464 709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65" name="Group 64"/>
          <p:cNvGrpSpPr/>
          <p:nvPr/>
        </p:nvGrpSpPr>
        <p:grpSpPr>
          <a:xfrm>
            <a:off x="6785425" y="2684573"/>
            <a:ext cx="599465" cy="599465"/>
            <a:chOff x="1893980" y="1646882"/>
            <a:chExt cx="597802" cy="597802"/>
          </a:xfrm>
        </p:grpSpPr>
        <p:sp>
          <p:nvSpPr>
            <p:cNvPr id="75" name="Oval 7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66" name="Group 65"/>
          <p:cNvGrpSpPr/>
          <p:nvPr/>
        </p:nvGrpSpPr>
        <p:grpSpPr>
          <a:xfrm>
            <a:off x="6785425" y="3496517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+ 240 143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15 %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+ 498 890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18 %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500132" y="271605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+ 82 159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15 %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500132" y="3498757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+ 161 771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35 %</a:t>
            </a:r>
          </a:p>
        </p:txBody>
      </p: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helmikuu 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5"/>
            <a:chOff x="720308" y="909225"/>
            <a:chExt cx="7645504" cy="3695595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1469844656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5269505" y="3803941"/>
              <a:ext cx="800879" cy="800879"/>
              <a:chOff x="1893980" y="1646882"/>
              <a:chExt cx="597802" cy="597802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6963234" y="3803941"/>
              <a:ext cx="800879" cy="800879"/>
              <a:chOff x="2537512" y="1646882"/>
              <a:chExt cx="597802" cy="597802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helmikuu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722823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62 789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61 321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59 126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58 716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53 284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46 215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42 138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40 454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39 647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39 034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073370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204 583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198 978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144 739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144 715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133 488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109 189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78 163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77 484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74 738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64 234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238429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150 190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95 352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81 871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63 249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58 663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52 845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50 131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48 997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47 332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36 918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helmikuu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130971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34 104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34 029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31 141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30 390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29 213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26 257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24 872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24 702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23 430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23 099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807567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163 049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116 269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73 684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51 072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20 918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18 583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15 422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11 227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9 462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9 174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helmikuu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78209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8 572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7 347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6 866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5 607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5 493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4 932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4 873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4 685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4 228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Jääkiekkolehti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3 895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458644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39 333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31 148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30 560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27 155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26 545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24 498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20 321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20 191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19 517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19 067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helmikuu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91513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18 443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18 305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18 220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16 024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15 525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14 266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13 769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13 634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Cosmopolitan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13 470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13 039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helmikuu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645753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Tieteen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345537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4 473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2 421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2 368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2 054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1 294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872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helmikuu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2/2018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693322"/>
              </p:ext>
            </p:extLst>
          </p:nvPr>
        </p:nvGraphicFramePr>
        <p:xfrm>
          <a:off x="3254011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1 799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Sairaanhoitaja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535408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/>
                        <a:t>FACEBOOK</a:t>
                      </a:r>
                      <a:endParaRPr lang="fi-FI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3 724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2.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Tieteen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8.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Reserviläinen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76026"/>
              </p:ext>
            </p:extLst>
          </p:nvPr>
        </p:nvGraphicFramePr>
        <p:xfrm>
          <a:off x="6179379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Nuotta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37" name="Group 36"/>
          <p:cNvGrpSpPr/>
          <p:nvPr/>
        </p:nvGrpSpPr>
        <p:grpSpPr>
          <a:xfrm>
            <a:off x="4293077" y="1011641"/>
            <a:ext cx="184773" cy="184773"/>
            <a:chOff x="1893980" y="1646882"/>
            <a:chExt cx="597802" cy="597802"/>
          </a:xfrm>
        </p:grpSpPr>
        <p:sp>
          <p:nvSpPr>
            <p:cNvPr id="48" name="Oval 47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7573681" y="1002759"/>
            <a:ext cx="184773" cy="184773"/>
            <a:chOff x="2537512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1816</TotalTime>
  <Words>1376</Words>
  <Application>Microsoft Macintosh PowerPoint</Application>
  <PresentationFormat>On-screen Show (16:9)</PresentationFormat>
  <Paragraphs>503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Aikakausmedia_widescreen_2017</vt:lpstr>
      <vt:lpstr>Aikakausmedioiden someyleisöt / helmikuu 2018</vt:lpstr>
      <vt:lpstr>Yleisömäärien kehitys 02/2017 – 02/2018</vt:lpstr>
      <vt:lpstr>Yleisömäärien kasvu / helmikuu 2018</vt:lpstr>
      <vt:lpstr>Eniten seuraajia kaikissa kanavissa TOP 20 / helmikuu 2018</vt:lpstr>
      <vt:lpstr>Eniten seuraajia Facebookissa TOP 20 / helmikuu 2018</vt:lpstr>
      <vt:lpstr>Eniten seuraajia Twitterissä TOP 20 / helmikuu 2018</vt:lpstr>
      <vt:lpstr>Eniten seuraajia Instagramissa TOP 20 / helmikuu 2018</vt:lpstr>
      <vt:lpstr>Eniten uusia seuraajia kaikissa kanavissa / helmikuu 2018</vt:lpstr>
      <vt:lpstr>Eniten uusia seuraajia Facebookissa, Twitterissä ja Instagramissa / helmikuu 2018</vt:lpstr>
      <vt:lpstr>Mukana olleet mediat (207 kpl) / helmikuu 2018</vt:lpstr>
      <vt:lpstr>Mukana olleet mediat (207 kpl) / helmikuu 2018</vt:lpstr>
      <vt:lpstr>Seurannasta poistuneet kanavat / helmikuu 2018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Outi Sonkamuotka</cp:lastModifiedBy>
  <cp:revision>222</cp:revision>
  <dcterms:created xsi:type="dcterms:W3CDTF">2016-11-29T11:48:27Z</dcterms:created>
  <dcterms:modified xsi:type="dcterms:W3CDTF">2018-03-02T16:15:16Z</dcterms:modified>
  <cp:category/>
</cp:coreProperties>
</file>