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4" r:id="rId13"/>
    <p:sldId id="273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57.71247134405835</c:v>
                </c:pt>
                <c:pt idx="1">
                  <c:v>20.04968318083657</c:v>
                </c:pt>
                <c:pt idx="2">
                  <c:v>19.36871134442934</c:v>
                </c:pt>
                <c:pt idx="3">
                  <c:v>1.876398015764439</c:v>
                </c:pt>
                <c:pt idx="4">
                  <c:v>0.992736114911292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03/2017</c:v>
                </c:pt>
                <c:pt idx="1">
                  <c:v>04/2017</c:v>
                </c:pt>
                <c:pt idx="2">
                  <c:v>05/2017</c:v>
                </c:pt>
                <c:pt idx="3">
                  <c:v>06/2017</c:v>
                </c:pt>
                <c:pt idx="4">
                  <c:v>07/2017</c:v>
                </c:pt>
                <c:pt idx="5">
                  <c:v>08/2017</c:v>
                </c:pt>
                <c:pt idx="6">
                  <c:v>09/2017</c:v>
                </c:pt>
                <c:pt idx="7">
                  <c:v>10/2017</c:v>
                </c:pt>
                <c:pt idx="8">
                  <c:v>11/2017</c:v>
                </c:pt>
                <c:pt idx="9">
                  <c:v>12/2017</c:v>
                </c:pt>
                <c:pt idx="10">
                  <c:v>01/2018</c:v>
                </c:pt>
                <c:pt idx="11">
                  <c:v>02/2018</c:v>
                </c:pt>
                <c:pt idx="12">
                  <c:v>03/2018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2.786731E6</c:v>
                </c:pt>
                <c:pt idx="1">
                  <c:v>2.838139E6</c:v>
                </c:pt>
                <c:pt idx="2">
                  <c:v>2.897755E6</c:v>
                </c:pt>
                <c:pt idx="3">
                  <c:v>2.930227E6</c:v>
                </c:pt>
                <c:pt idx="4">
                  <c:v>2.965561E6</c:v>
                </c:pt>
                <c:pt idx="5">
                  <c:v>2.963049E6</c:v>
                </c:pt>
                <c:pt idx="6">
                  <c:v>3.006016E6</c:v>
                </c:pt>
                <c:pt idx="7">
                  <c:v>3.054396E6</c:v>
                </c:pt>
                <c:pt idx="8">
                  <c:v>3.105783E6</c:v>
                </c:pt>
                <c:pt idx="9">
                  <c:v>3.149774E6</c:v>
                </c:pt>
                <c:pt idx="10">
                  <c:v>3.200949E6</c:v>
                </c:pt>
                <c:pt idx="11">
                  <c:v>3.234495E6</c:v>
                </c:pt>
                <c:pt idx="12">
                  <c:v>3.274106E6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03/2017</c:v>
                </c:pt>
                <c:pt idx="1">
                  <c:v>04/2017</c:v>
                </c:pt>
                <c:pt idx="2">
                  <c:v>05/2017</c:v>
                </c:pt>
                <c:pt idx="3">
                  <c:v>06/2017</c:v>
                </c:pt>
                <c:pt idx="4">
                  <c:v>07/2017</c:v>
                </c:pt>
                <c:pt idx="5">
                  <c:v>08/2017</c:v>
                </c:pt>
                <c:pt idx="6">
                  <c:v>09/2017</c:v>
                </c:pt>
                <c:pt idx="7">
                  <c:v>10/2017</c:v>
                </c:pt>
                <c:pt idx="8">
                  <c:v>11/2017</c:v>
                </c:pt>
                <c:pt idx="9">
                  <c:v>12/2017</c:v>
                </c:pt>
                <c:pt idx="10">
                  <c:v>01/2018</c:v>
                </c:pt>
                <c:pt idx="11">
                  <c:v>02/2018</c:v>
                </c:pt>
                <c:pt idx="12">
                  <c:v>03/2018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1.651837E6</c:v>
                </c:pt>
                <c:pt idx="1">
                  <c:v>1.677036E6</c:v>
                </c:pt>
                <c:pt idx="2">
                  <c:v>1.712485E6</c:v>
                </c:pt>
                <c:pt idx="3">
                  <c:v>1.7296E6</c:v>
                </c:pt>
                <c:pt idx="4">
                  <c:v>1.748986E6</c:v>
                </c:pt>
                <c:pt idx="5">
                  <c:v>1.728307E6</c:v>
                </c:pt>
                <c:pt idx="6">
                  <c:v>1.753609E6</c:v>
                </c:pt>
                <c:pt idx="7">
                  <c:v>1.785311E6</c:v>
                </c:pt>
                <c:pt idx="8">
                  <c:v>1.814282E6</c:v>
                </c:pt>
                <c:pt idx="9">
                  <c:v>1.839306E6</c:v>
                </c:pt>
                <c:pt idx="10">
                  <c:v>1.84986E6</c:v>
                </c:pt>
                <c:pt idx="11">
                  <c:v>1.866707E6</c:v>
                </c:pt>
                <c:pt idx="12">
                  <c:v>1.888145E6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03/2017</c:v>
                </c:pt>
                <c:pt idx="1">
                  <c:v>04/2017</c:v>
                </c:pt>
                <c:pt idx="2">
                  <c:v>05/2017</c:v>
                </c:pt>
                <c:pt idx="3">
                  <c:v>06/2017</c:v>
                </c:pt>
                <c:pt idx="4">
                  <c:v>07/2017</c:v>
                </c:pt>
                <c:pt idx="5">
                  <c:v>08/2017</c:v>
                </c:pt>
                <c:pt idx="6">
                  <c:v>09/2017</c:v>
                </c:pt>
                <c:pt idx="7">
                  <c:v>10/2017</c:v>
                </c:pt>
                <c:pt idx="8">
                  <c:v>11/2017</c:v>
                </c:pt>
                <c:pt idx="9">
                  <c:v>12/2017</c:v>
                </c:pt>
                <c:pt idx="10">
                  <c:v>01/2018</c:v>
                </c:pt>
                <c:pt idx="11">
                  <c:v>02/2018</c:v>
                </c:pt>
                <c:pt idx="12">
                  <c:v>03/2018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578885.0</c:v>
                </c:pt>
                <c:pt idx="1">
                  <c:v>589890.0</c:v>
                </c:pt>
                <c:pt idx="2">
                  <c:v>596406.0</c:v>
                </c:pt>
                <c:pt idx="3">
                  <c:v>604910.0</c:v>
                </c:pt>
                <c:pt idx="4">
                  <c:v>609603.0</c:v>
                </c:pt>
                <c:pt idx="5">
                  <c:v>616575.0</c:v>
                </c:pt>
                <c:pt idx="6">
                  <c:v>623022.0</c:v>
                </c:pt>
                <c:pt idx="7">
                  <c:v>629866.0</c:v>
                </c:pt>
                <c:pt idx="8">
                  <c:v>634718.0</c:v>
                </c:pt>
                <c:pt idx="9">
                  <c:v>640966.0</c:v>
                </c:pt>
                <c:pt idx="10">
                  <c:v>646578.0</c:v>
                </c:pt>
                <c:pt idx="11">
                  <c:v>648506.0</c:v>
                </c:pt>
                <c:pt idx="12">
                  <c:v>658215.0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03/2017</c:v>
                </c:pt>
                <c:pt idx="1">
                  <c:v>04/2017</c:v>
                </c:pt>
                <c:pt idx="2">
                  <c:v>05/2017</c:v>
                </c:pt>
                <c:pt idx="3">
                  <c:v>06/2017</c:v>
                </c:pt>
                <c:pt idx="4">
                  <c:v>07/2017</c:v>
                </c:pt>
                <c:pt idx="5">
                  <c:v>08/2017</c:v>
                </c:pt>
                <c:pt idx="6">
                  <c:v>09/2017</c:v>
                </c:pt>
                <c:pt idx="7">
                  <c:v>10/2017</c:v>
                </c:pt>
                <c:pt idx="8">
                  <c:v>11/2017</c:v>
                </c:pt>
                <c:pt idx="9">
                  <c:v>12/2017</c:v>
                </c:pt>
                <c:pt idx="10">
                  <c:v>01/2018</c:v>
                </c:pt>
                <c:pt idx="11">
                  <c:v>02/2018</c:v>
                </c:pt>
                <c:pt idx="12">
                  <c:v>03/2018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477330.0</c:v>
                </c:pt>
                <c:pt idx="1">
                  <c:v>491682.0</c:v>
                </c:pt>
                <c:pt idx="2">
                  <c:v>507919.0</c:v>
                </c:pt>
                <c:pt idx="3">
                  <c:v>514113.0</c:v>
                </c:pt>
                <c:pt idx="4">
                  <c:v>524927.0</c:v>
                </c:pt>
                <c:pt idx="5">
                  <c:v>535493.0</c:v>
                </c:pt>
                <c:pt idx="6">
                  <c:v>546245.0</c:v>
                </c:pt>
                <c:pt idx="7">
                  <c:v>558365.0</c:v>
                </c:pt>
                <c:pt idx="8">
                  <c:v>571752.0</c:v>
                </c:pt>
                <c:pt idx="9">
                  <c:v>581845.0</c:v>
                </c:pt>
                <c:pt idx="10">
                  <c:v>614420.0</c:v>
                </c:pt>
                <c:pt idx="11">
                  <c:v>626480.0</c:v>
                </c:pt>
                <c:pt idx="12">
                  <c:v>633526.0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7232400"/>
        <c:axId val="987238544"/>
      </c:lineChart>
      <c:catAx>
        <c:axId val="98723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87238544"/>
        <c:crosses val="autoZero"/>
        <c:auto val="1"/>
        <c:lblAlgn val="ctr"/>
        <c:lblOffset val="100"/>
        <c:noMultiLvlLbl val="0"/>
      </c:catAx>
      <c:valAx>
        <c:axId val="98723854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987232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Maaliskuu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39611.0</c:v>
                </c:pt>
                <c:pt idx="1">
                  <c:v>21438.0</c:v>
                </c:pt>
                <c:pt idx="2">
                  <c:v>9709.0</c:v>
                </c:pt>
                <c:pt idx="3">
                  <c:v>7046.0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54075.6923076923</c:v>
                </c:pt>
                <c:pt idx="1">
                  <c:v>27396.3076923077</c:v>
                </c:pt>
                <c:pt idx="2">
                  <c:v>9096.653846153847</c:v>
                </c:pt>
                <c:pt idx="3">
                  <c:v>15713.57692307692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043808"/>
        <c:axId val="1058046128"/>
      </c:barChart>
      <c:catAx>
        <c:axId val="10580438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58046128"/>
        <c:crosses val="autoZero"/>
        <c:auto val="1"/>
        <c:lblAlgn val="ctr"/>
        <c:lblOffset val="100"/>
        <c:noMultiLvlLbl val="0"/>
      </c:catAx>
      <c:valAx>
        <c:axId val="10580461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58043808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790498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maaliskuu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maaliskuu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57,7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-1,6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20,1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-0,7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19,3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+2,2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+0,1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maaliskuu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765647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3 274 106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(207 kpl) / maaliskuu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Apu      Arkkitehti      Arkkitehtiuutiset      Aromi      Arvopaperi      Askel      Asuntoinfo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(207 kpl) / maaliskuu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maaliskuu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8520"/>
              </p:ext>
            </p:extLst>
          </p:nvPr>
        </p:nvGraphicFramePr>
        <p:xfrm>
          <a:off x="302882" y="957744"/>
          <a:ext cx="8519406" cy="8839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Improbatur (seurattava tili korjattu oikeaksi)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x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492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maaliskuu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73726"/>
              </p:ext>
            </p:extLst>
          </p:nvPr>
        </p:nvGraphicFramePr>
        <p:xfrm>
          <a:off x="302882" y="957744"/>
          <a:ext cx="8519406" cy="88594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Terveydeksi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85464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 smtClean="0"/>
                        <a:t>Improbatur (seurattava tili korjattu oikeaksi)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x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03/2017 – 03/2018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660893769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371866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76867" y="3395812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365973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76867" y="1257771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67013" y="1660101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39003" y="2558769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32384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38758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94348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3 274 106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0741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1 888 145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6599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658 215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633 526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6577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2 786 731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7236" y="227634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1 651 837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3384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578 885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477 330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+ 236 308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14 %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+ 487 375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17 %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+ 79 330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14 %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+ 156 196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33 %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maaliskuu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449975022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377417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63 486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63 311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62 695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59 915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46 916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42 893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40 644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40 092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39 180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297368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204 983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201 025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146 272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144 894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134 384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109 033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79 321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78 148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75 479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5606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150 175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96 001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81 825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63 070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59 525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52 982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52 695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47 360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37 544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2169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34 401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34 237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31 533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30 371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29 677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27 808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24 638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23 571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23 540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701436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164 919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117 009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74 405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51 010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20 901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15 596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11 273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9 512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maaliskuu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2809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8 646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7 443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6 964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5 079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5 033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4 248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Jääkiekkolehti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802749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40 015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30 962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27 521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27 148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24 810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20 660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20 484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20 234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maaliskuu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42828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18 728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18 329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16 331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14 512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14 003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13 734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13 593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13 113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maaliskuu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687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4619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4 595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1 533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1 374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maaliskuu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90924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1 870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454468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3 698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7.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666104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1402</Words>
  <Application>Microsoft Macintosh PowerPoint</Application>
  <PresentationFormat>On-screen Show (16:9)</PresentationFormat>
  <Paragraphs>510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Aikakausmedia_widescreen_2017</vt:lpstr>
      <vt:lpstr>Aikakausmedioiden someyleisöt / maaliskuu 2018</vt:lpstr>
      <vt:lpstr>Yleisömäärien kehitys 03/2017 – 03/2018</vt:lpstr>
      <vt:lpstr>Yleisömäärien kasvu / maaliskuu 2018</vt:lpstr>
      <vt:lpstr>Eniten seuraajia kaikissa kanavissa TOP 20 / maaliskuu 2018</vt:lpstr>
      <vt:lpstr>Eniten seuraajia Facebookissa TOP 20 / maaliskuu 2018</vt:lpstr>
      <vt:lpstr>Eniten seuraajia Twitterissä TOP 20 / maaliskuu 2018</vt:lpstr>
      <vt:lpstr>Eniten seuraajia Instagramissa TOP 20 / maaliskuu 2018</vt:lpstr>
      <vt:lpstr>Eniten uusia seuraajia kaikissa kanavissa / maaliskuu 2018</vt:lpstr>
      <vt:lpstr>Eniten uusia seuraajia Facebookissa, Twitterissä ja Instagramissa / maaliskuu 2018</vt:lpstr>
      <vt:lpstr>Mukana olleet mediat (207 kpl) / maaliskuu 2018</vt:lpstr>
      <vt:lpstr>Mukana olleet mediat (207 kpl) / maaliskuu 2018</vt:lpstr>
      <vt:lpstr>Uudet kanavat seurannassa / maaliskuu 2018</vt:lpstr>
      <vt:lpstr>Seurannasta poistuneet kanavat / maaliskuu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234</cp:revision>
  <dcterms:created xsi:type="dcterms:W3CDTF">2016-11-29T11:48:27Z</dcterms:created>
  <dcterms:modified xsi:type="dcterms:W3CDTF">2018-04-05T12:39:32Z</dcterms:modified>
  <cp:category/>
</cp:coreProperties>
</file>