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7"/>
  </p:notes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73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75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575.0</c:v>
                </c:pt>
                <c:pt idx="1">
                  <c:v>201.0</c:v>
                </c:pt>
                <c:pt idx="2">
                  <c:v>195.0</c:v>
                </c:pt>
                <c:pt idx="3">
                  <c:v>19.0</c:v>
                </c:pt>
                <c:pt idx="4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04/2017</c:v>
                </c:pt>
                <c:pt idx="1">
                  <c:v>05/2017</c:v>
                </c:pt>
                <c:pt idx="2">
                  <c:v>06/2017</c:v>
                </c:pt>
                <c:pt idx="3">
                  <c:v>07/2017</c:v>
                </c:pt>
                <c:pt idx="4">
                  <c:v>08/2017</c:v>
                </c:pt>
                <c:pt idx="5">
                  <c:v>09/2017</c:v>
                </c:pt>
                <c:pt idx="6">
                  <c:v>10/2017</c:v>
                </c:pt>
                <c:pt idx="7">
                  <c:v>11/2017</c:v>
                </c:pt>
                <c:pt idx="8">
                  <c:v>12/2017</c:v>
                </c:pt>
                <c:pt idx="9">
                  <c:v>01/2018</c:v>
                </c:pt>
                <c:pt idx="10">
                  <c:v>02/2018</c:v>
                </c:pt>
                <c:pt idx="11">
                  <c:v>03/2018</c:v>
                </c:pt>
                <c:pt idx="12">
                  <c:v>04/2018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2.838139E6</c:v>
                </c:pt>
                <c:pt idx="1">
                  <c:v>2.897755E6</c:v>
                </c:pt>
                <c:pt idx="2">
                  <c:v>2.930227E6</c:v>
                </c:pt>
                <c:pt idx="3">
                  <c:v>2.965561E6</c:v>
                </c:pt>
                <c:pt idx="4">
                  <c:v>2.963049E6</c:v>
                </c:pt>
                <c:pt idx="5">
                  <c:v>3.006016E6</c:v>
                </c:pt>
                <c:pt idx="6">
                  <c:v>3.054396E6</c:v>
                </c:pt>
                <c:pt idx="7">
                  <c:v>3.105783E6</c:v>
                </c:pt>
                <c:pt idx="8">
                  <c:v>3.149774E6</c:v>
                </c:pt>
                <c:pt idx="9">
                  <c:v>3.200949E6</c:v>
                </c:pt>
                <c:pt idx="10">
                  <c:v>3.234495E6</c:v>
                </c:pt>
                <c:pt idx="11">
                  <c:v>3.274106E6</c:v>
                </c:pt>
                <c:pt idx="12">
                  <c:v>3.308991E6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04/2017</c:v>
                </c:pt>
                <c:pt idx="1">
                  <c:v>05/2017</c:v>
                </c:pt>
                <c:pt idx="2">
                  <c:v>06/2017</c:v>
                </c:pt>
                <c:pt idx="3">
                  <c:v>07/2017</c:v>
                </c:pt>
                <c:pt idx="4">
                  <c:v>08/2017</c:v>
                </c:pt>
                <c:pt idx="5">
                  <c:v>09/2017</c:v>
                </c:pt>
                <c:pt idx="6">
                  <c:v>10/2017</c:v>
                </c:pt>
                <c:pt idx="7">
                  <c:v>11/2017</c:v>
                </c:pt>
                <c:pt idx="8">
                  <c:v>12/2017</c:v>
                </c:pt>
                <c:pt idx="9">
                  <c:v>01/2018</c:v>
                </c:pt>
                <c:pt idx="10">
                  <c:v>02/2018</c:v>
                </c:pt>
                <c:pt idx="11">
                  <c:v>03/2018</c:v>
                </c:pt>
                <c:pt idx="12">
                  <c:v>04/2018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1.677036E6</c:v>
                </c:pt>
                <c:pt idx="1">
                  <c:v>1.712485E6</c:v>
                </c:pt>
                <c:pt idx="2">
                  <c:v>1.7296E6</c:v>
                </c:pt>
                <c:pt idx="3">
                  <c:v>1.748986E6</c:v>
                </c:pt>
                <c:pt idx="4">
                  <c:v>1.728307E6</c:v>
                </c:pt>
                <c:pt idx="5">
                  <c:v>1.753609E6</c:v>
                </c:pt>
                <c:pt idx="6">
                  <c:v>1.785311E6</c:v>
                </c:pt>
                <c:pt idx="7">
                  <c:v>1.814282E6</c:v>
                </c:pt>
                <c:pt idx="8">
                  <c:v>1.839306E6</c:v>
                </c:pt>
                <c:pt idx="9">
                  <c:v>1.84986E6</c:v>
                </c:pt>
                <c:pt idx="10">
                  <c:v>1.866707E6</c:v>
                </c:pt>
                <c:pt idx="11">
                  <c:v>1.888145E6</c:v>
                </c:pt>
                <c:pt idx="12">
                  <c:v>1.902952E6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04/2017</c:v>
                </c:pt>
                <c:pt idx="1">
                  <c:v>05/2017</c:v>
                </c:pt>
                <c:pt idx="2">
                  <c:v>06/2017</c:v>
                </c:pt>
                <c:pt idx="3">
                  <c:v>07/2017</c:v>
                </c:pt>
                <c:pt idx="4">
                  <c:v>08/2017</c:v>
                </c:pt>
                <c:pt idx="5">
                  <c:v>09/2017</c:v>
                </c:pt>
                <c:pt idx="6">
                  <c:v>10/2017</c:v>
                </c:pt>
                <c:pt idx="7">
                  <c:v>11/2017</c:v>
                </c:pt>
                <c:pt idx="8">
                  <c:v>12/2017</c:v>
                </c:pt>
                <c:pt idx="9">
                  <c:v>01/2018</c:v>
                </c:pt>
                <c:pt idx="10">
                  <c:v>02/2018</c:v>
                </c:pt>
                <c:pt idx="11">
                  <c:v>03/2018</c:v>
                </c:pt>
                <c:pt idx="12">
                  <c:v>04/2018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589890.0</c:v>
                </c:pt>
                <c:pt idx="1">
                  <c:v>596406.0</c:v>
                </c:pt>
                <c:pt idx="2">
                  <c:v>604910.0</c:v>
                </c:pt>
                <c:pt idx="3">
                  <c:v>609603.0</c:v>
                </c:pt>
                <c:pt idx="4">
                  <c:v>616575.0</c:v>
                </c:pt>
                <c:pt idx="5">
                  <c:v>623022.0</c:v>
                </c:pt>
                <c:pt idx="6">
                  <c:v>629866.0</c:v>
                </c:pt>
                <c:pt idx="7">
                  <c:v>634718.0</c:v>
                </c:pt>
                <c:pt idx="8">
                  <c:v>640966.0</c:v>
                </c:pt>
                <c:pt idx="9">
                  <c:v>646578.0</c:v>
                </c:pt>
                <c:pt idx="10">
                  <c:v>648506.0</c:v>
                </c:pt>
                <c:pt idx="11">
                  <c:v>658215.0</c:v>
                </c:pt>
                <c:pt idx="12">
                  <c:v>663774.0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04/2017</c:v>
                </c:pt>
                <c:pt idx="1">
                  <c:v>05/2017</c:v>
                </c:pt>
                <c:pt idx="2">
                  <c:v>06/2017</c:v>
                </c:pt>
                <c:pt idx="3">
                  <c:v>07/2017</c:v>
                </c:pt>
                <c:pt idx="4">
                  <c:v>08/2017</c:v>
                </c:pt>
                <c:pt idx="5">
                  <c:v>09/2017</c:v>
                </c:pt>
                <c:pt idx="6">
                  <c:v>10/2017</c:v>
                </c:pt>
                <c:pt idx="7">
                  <c:v>11/2017</c:v>
                </c:pt>
                <c:pt idx="8">
                  <c:v>12/2017</c:v>
                </c:pt>
                <c:pt idx="9">
                  <c:v>01/2018</c:v>
                </c:pt>
                <c:pt idx="10">
                  <c:v>02/2018</c:v>
                </c:pt>
                <c:pt idx="11">
                  <c:v>03/2018</c:v>
                </c:pt>
                <c:pt idx="12">
                  <c:v>04/2018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491682.0</c:v>
                </c:pt>
                <c:pt idx="1">
                  <c:v>507919.0</c:v>
                </c:pt>
                <c:pt idx="2">
                  <c:v>514113.0</c:v>
                </c:pt>
                <c:pt idx="3">
                  <c:v>524927.0</c:v>
                </c:pt>
                <c:pt idx="4">
                  <c:v>535493.0</c:v>
                </c:pt>
                <c:pt idx="5">
                  <c:v>546245.0</c:v>
                </c:pt>
                <c:pt idx="6">
                  <c:v>558365.0</c:v>
                </c:pt>
                <c:pt idx="7">
                  <c:v>571752.0</c:v>
                </c:pt>
                <c:pt idx="8">
                  <c:v>581845.0</c:v>
                </c:pt>
                <c:pt idx="9">
                  <c:v>614420.0</c:v>
                </c:pt>
                <c:pt idx="10">
                  <c:v>626480.0</c:v>
                </c:pt>
                <c:pt idx="11">
                  <c:v>633526.0</c:v>
                </c:pt>
                <c:pt idx="12">
                  <c:v>645460.0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66607568"/>
        <c:axId val="1164175440"/>
      </c:lineChart>
      <c:catAx>
        <c:axId val="126660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4175440"/>
        <c:crosses val="autoZero"/>
        <c:auto val="1"/>
        <c:lblAlgn val="ctr"/>
        <c:lblOffset val="100"/>
        <c:noMultiLvlLbl val="0"/>
      </c:catAx>
      <c:valAx>
        <c:axId val="1164175440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1266607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Huhtikuu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34885.0</c:v>
                </c:pt>
                <c:pt idx="1">
                  <c:v>14807.0</c:v>
                </c:pt>
                <c:pt idx="2">
                  <c:v>5559.0</c:v>
                </c:pt>
                <c:pt idx="3">
                  <c:v>11934.0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53365.0</c:v>
                </c:pt>
                <c:pt idx="1">
                  <c:v>26930.0</c:v>
                </c:pt>
                <c:pt idx="2">
                  <c:v>8966.0</c:v>
                </c:pt>
                <c:pt idx="3">
                  <c:v>15574.0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4228880"/>
        <c:axId val="1164231200"/>
      </c:barChart>
      <c:catAx>
        <c:axId val="116422888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164231200"/>
        <c:crosses val="autoZero"/>
        <c:auto val="1"/>
        <c:lblAlgn val="ctr"/>
        <c:lblOffset val="100"/>
        <c:noMultiLvlLbl val="0"/>
      </c:catAx>
      <c:valAx>
        <c:axId val="11642312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16422888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3.5.2018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4/2018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94343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huhtikuu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huhtikuu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57,5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-1,6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20,1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-0,7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19,5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+2,2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+0,2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huhtikuu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701665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3 308 991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huhtikuu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Apu      Arkkitehti      Arkkitehtiuutiset      Aromi      Arvopaperi      Askel      Asuntoinfo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 Matkaopas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HerkkuLeivonta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huhtikuu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huhtikuu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48514"/>
              </p:ext>
            </p:extLst>
          </p:nvPr>
        </p:nvGraphicFramePr>
        <p:xfrm>
          <a:off x="302882" y="957744"/>
          <a:ext cx="8519406" cy="48970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Systeri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8546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04/2017 – 04/2018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455006948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36486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5876867" y="3395812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365973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918458" y="1224016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54524" y="161536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44610" y="2549684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32384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38758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94348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3 308 991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07414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1 902 952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6599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663 774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645 460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35075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2 838 139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25615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1 677 036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3384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589 890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491 682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+ 225 916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13 %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+ 470 852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17 %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+ 73 884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13 %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+ 153 778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31 %</a:t>
            </a:r>
          </a:p>
        </p:txBody>
      </p: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huhtikuu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966837558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huhtikuu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9494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64 708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64 471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63 846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60 559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47 591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44 768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40 739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40 468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39 513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56090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206 996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203 139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147 299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144 981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135 215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108 722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80 083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78 822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76 200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67 166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03647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150 132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96 207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81 773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62 845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59 991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55 618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53 139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47 440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38 519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huhtikuu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23056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34 510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34 437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32 898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30 387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30 197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28 570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24 599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23 808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23 706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78654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166 798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117 775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75 108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50 938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20 874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18 698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15 699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11 312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9 555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9 499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huhtikuu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03026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8 736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7 507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7 014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5 195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4 253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3 931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07314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40 587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31 605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30 821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27 866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27 728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20 996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20 966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20 765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19 509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huhtikuu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04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19 002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18 574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18 416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16 662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16 491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14 689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14 133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13 938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13 709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13 112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huhtikuu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452550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69471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3 855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2 013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1 875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1 776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Leivotaan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1 027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huhtikuu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4/2018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42127"/>
              </p:ext>
            </p:extLst>
          </p:nvPr>
        </p:nvGraphicFramePr>
        <p:xfrm>
          <a:off x="3254011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1 879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829712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/>
                        <a:t>FACEBOOK</a:t>
                      </a:r>
                      <a:endParaRPr lang="fi-FI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2 923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2.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Leivotaan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V8-Magazine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12592"/>
              </p:ext>
            </p:extLst>
          </p:nvPr>
        </p:nvGraphicFramePr>
        <p:xfrm>
          <a:off x="6179379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</TotalTime>
  <Words>1374</Words>
  <Application>Microsoft Macintosh PowerPoint</Application>
  <PresentationFormat>On-screen Show (16:9)</PresentationFormat>
  <Paragraphs>498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Aikakausmedia_widescreen_2017</vt:lpstr>
      <vt:lpstr>Aikakausmedioiden someyleisöt / huhtikuu 2018</vt:lpstr>
      <vt:lpstr>Yleisömäärien kehitys 04/2017 – 04/2018</vt:lpstr>
      <vt:lpstr>Yleisömäärien kasvu / huhtikuu 2018</vt:lpstr>
      <vt:lpstr>Eniten seuraajia kaikissa kanavissa TOP 20 / huhtikuu 2018</vt:lpstr>
      <vt:lpstr>Eniten seuraajia Facebookissa TOP 20 / huhtikuu 2018</vt:lpstr>
      <vt:lpstr>Eniten seuraajia Twitterissä TOP 20 / huhtikuu 2018</vt:lpstr>
      <vt:lpstr>Eniten seuraajia Instagramissa TOP 20 / huhtikuu 2018</vt:lpstr>
      <vt:lpstr>Eniten uusia seuraajia kaikissa kanavissa / huhtikuu 2018</vt:lpstr>
      <vt:lpstr>Eniten uusia seuraajia Facebookissa, Twitterissä ja Instagramissa / huhtikuu 2018</vt:lpstr>
      <vt:lpstr>Mukana olleet mediat (206 kpl) / huhtikuu 2018</vt:lpstr>
      <vt:lpstr>Mukana olleet mediat (206 kpl) / huhtikuu 2018</vt:lpstr>
      <vt:lpstr>Seurannasta poistuneet kanavat / huhtikuu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241</cp:revision>
  <dcterms:created xsi:type="dcterms:W3CDTF">2016-11-29T11:48:27Z</dcterms:created>
  <dcterms:modified xsi:type="dcterms:W3CDTF">2018-05-03T11:57:26Z</dcterms:modified>
  <cp:category/>
</cp:coreProperties>
</file>