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8"/>
  </p:notesMasterIdLst>
  <p:sldIdLst>
    <p:sldId id="257" r:id="rId2"/>
    <p:sldId id="260" r:id="rId3"/>
    <p:sldId id="262" r:id="rId4"/>
    <p:sldId id="259" r:id="rId5"/>
    <p:sldId id="261" r:id="rId6"/>
    <p:sldId id="264" r:id="rId7"/>
    <p:sldId id="265" r:id="rId8"/>
    <p:sldId id="266" r:id="rId9"/>
    <p:sldId id="267" r:id="rId10"/>
    <p:sldId id="258" r:id="rId11"/>
    <p:sldId id="268" r:id="rId12"/>
    <p:sldId id="273" r:id="rId13"/>
    <p:sldId id="274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752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Instagram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575.0</c:v>
                </c:pt>
                <c:pt idx="1">
                  <c:v>201.0</c:v>
                </c:pt>
                <c:pt idx="2">
                  <c:v>195.0</c:v>
                </c:pt>
                <c:pt idx="3">
                  <c:v>19.0</c:v>
                </c:pt>
                <c:pt idx="4">
                  <c:v>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05/2017</c:v>
                </c:pt>
                <c:pt idx="1">
                  <c:v>06/2017</c:v>
                </c:pt>
                <c:pt idx="2">
                  <c:v>07/2017</c:v>
                </c:pt>
                <c:pt idx="3">
                  <c:v>08/2017</c:v>
                </c:pt>
                <c:pt idx="4">
                  <c:v>09/2017</c:v>
                </c:pt>
                <c:pt idx="5">
                  <c:v>10/2017</c:v>
                </c:pt>
                <c:pt idx="6">
                  <c:v>11/2017</c:v>
                </c:pt>
                <c:pt idx="7">
                  <c:v>12/2017</c:v>
                </c:pt>
                <c:pt idx="8">
                  <c:v>01/2018</c:v>
                </c:pt>
                <c:pt idx="9">
                  <c:v>02/2018</c:v>
                </c:pt>
                <c:pt idx="10">
                  <c:v>03/2018</c:v>
                </c:pt>
                <c:pt idx="11">
                  <c:v>04/2018</c:v>
                </c:pt>
                <c:pt idx="12">
                  <c:v>05/2018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2.897755E6</c:v>
                </c:pt>
                <c:pt idx="1">
                  <c:v>2.930227E6</c:v>
                </c:pt>
                <c:pt idx="2">
                  <c:v>2.965561E6</c:v>
                </c:pt>
                <c:pt idx="3">
                  <c:v>2.963049E6</c:v>
                </c:pt>
                <c:pt idx="4">
                  <c:v>3.006016E6</c:v>
                </c:pt>
                <c:pt idx="5">
                  <c:v>3.054396E6</c:v>
                </c:pt>
                <c:pt idx="6">
                  <c:v>3.105783E6</c:v>
                </c:pt>
                <c:pt idx="7">
                  <c:v>3.149774E6</c:v>
                </c:pt>
                <c:pt idx="8">
                  <c:v>3.200949E6</c:v>
                </c:pt>
                <c:pt idx="9">
                  <c:v>3.234495E6</c:v>
                </c:pt>
                <c:pt idx="10">
                  <c:v>3.274106E6</c:v>
                </c:pt>
                <c:pt idx="11">
                  <c:v>3.308991E6</c:v>
                </c:pt>
                <c:pt idx="12">
                  <c:v>3.337959E6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05/2017</c:v>
                </c:pt>
                <c:pt idx="1">
                  <c:v>06/2017</c:v>
                </c:pt>
                <c:pt idx="2">
                  <c:v>07/2017</c:v>
                </c:pt>
                <c:pt idx="3">
                  <c:v>08/2017</c:v>
                </c:pt>
                <c:pt idx="4">
                  <c:v>09/2017</c:v>
                </c:pt>
                <c:pt idx="5">
                  <c:v>10/2017</c:v>
                </c:pt>
                <c:pt idx="6">
                  <c:v>11/2017</c:v>
                </c:pt>
                <c:pt idx="7">
                  <c:v>12/2017</c:v>
                </c:pt>
                <c:pt idx="8">
                  <c:v>01/2018</c:v>
                </c:pt>
                <c:pt idx="9">
                  <c:v>02/2018</c:v>
                </c:pt>
                <c:pt idx="10">
                  <c:v>03/2018</c:v>
                </c:pt>
                <c:pt idx="11">
                  <c:v>04/2018</c:v>
                </c:pt>
                <c:pt idx="12">
                  <c:v>05/2018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1.712485E6</c:v>
                </c:pt>
                <c:pt idx="1">
                  <c:v>1.7296E6</c:v>
                </c:pt>
                <c:pt idx="2">
                  <c:v>1.748986E6</c:v>
                </c:pt>
                <c:pt idx="3">
                  <c:v>1.728307E6</c:v>
                </c:pt>
                <c:pt idx="4">
                  <c:v>1.753609E6</c:v>
                </c:pt>
                <c:pt idx="5">
                  <c:v>1.785311E6</c:v>
                </c:pt>
                <c:pt idx="6">
                  <c:v>1.814282E6</c:v>
                </c:pt>
                <c:pt idx="7">
                  <c:v>1.839306E6</c:v>
                </c:pt>
                <c:pt idx="8">
                  <c:v>1.84986E6</c:v>
                </c:pt>
                <c:pt idx="9">
                  <c:v>1.866707E6</c:v>
                </c:pt>
                <c:pt idx="10">
                  <c:v>1.888145E6</c:v>
                </c:pt>
                <c:pt idx="11">
                  <c:v>1.902952E6</c:v>
                </c:pt>
                <c:pt idx="12">
                  <c:v>1.917951E6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05/2017</c:v>
                </c:pt>
                <c:pt idx="1">
                  <c:v>06/2017</c:v>
                </c:pt>
                <c:pt idx="2">
                  <c:v>07/2017</c:v>
                </c:pt>
                <c:pt idx="3">
                  <c:v>08/2017</c:v>
                </c:pt>
                <c:pt idx="4">
                  <c:v>09/2017</c:v>
                </c:pt>
                <c:pt idx="5">
                  <c:v>10/2017</c:v>
                </c:pt>
                <c:pt idx="6">
                  <c:v>11/2017</c:v>
                </c:pt>
                <c:pt idx="7">
                  <c:v>12/2017</c:v>
                </c:pt>
                <c:pt idx="8">
                  <c:v>01/2018</c:v>
                </c:pt>
                <c:pt idx="9">
                  <c:v>02/2018</c:v>
                </c:pt>
                <c:pt idx="10">
                  <c:v>03/2018</c:v>
                </c:pt>
                <c:pt idx="11">
                  <c:v>04/2018</c:v>
                </c:pt>
                <c:pt idx="12">
                  <c:v>05/2018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596406.0</c:v>
                </c:pt>
                <c:pt idx="1">
                  <c:v>604910.0</c:v>
                </c:pt>
                <c:pt idx="2">
                  <c:v>609603.0</c:v>
                </c:pt>
                <c:pt idx="3">
                  <c:v>616575.0</c:v>
                </c:pt>
                <c:pt idx="4">
                  <c:v>623022.0</c:v>
                </c:pt>
                <c:pt idx="5">
                  <c:v>629866.0</c:v>
                </c:pt>
                <c:pt idx="6">
                  <c:v>634718.0</c:v>
                </c:pt>
                <c:pt idx="7">
                  <c:v>640966.0</c:v>
                </c:pt>
                <c:pt idx="8">
                  <c:v>646578.0</c:v>
                </c:pt>
                <c:pt idx="9">
                  <c:v>648506.0</c:v>
                </c:pt>
                <c:pt idx="10">
                  <c:v>658215.0</c:v>
                </c:pt>
                <c:pt idx="11">
                  <c:v>663774.0</c:v>
                </c:pt>
                <c:pt idx="12">
                  <c:v>665475.0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05/2017</c:v>
                </c:pt>
                <c:pt idx="1">
                  <c:v>06/2017</c:v>
                </c:pt>
                <c:pt idx="2">
                  <c:v>07/2017</c:v>
                </c:pt>
                <c:pt idx="3">
                  <c:v>08/2017</c:v>
                </c:pt>
                <c:pt idx="4">
                  <c:v>09/2017</c:v>
                </c:pt>
                <c:pt idx="5">
                  <c:v>10/2017</c:v>
                </c:pt>
                <c:pt idx="6">
                  <c:v>11/2017</c:v>
                </c:pt>
                <c:pt idx="7">
                  <c:v>12/2017</c:v>
                </c:pt>
                <c:pt idx="8">
                  <c:v>01/2018</c:v>
                </c:pt>
                <c:pt idx="9">
                  <c:v>02/2018</c:v>
                </c:pt>
                <c:pt idx="10">
                  <c:v>03/2018</c:v>
                </c:pt>
                <c:pt idx="11">
                  <c:v>04/2018</c:v>
                </c:pt>
                <c:pt idx="12">
                  <c:v>05/2018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507919.0</c:v>
                </c:pt>
                <c:pt idx="1">
                  <c:v>514113.0</c:v>
                </c:pt>
                <c:pt idx="2">
                  <c:v>524927.0</c:v>
                </c:pt>
                <c:pt idx="3">
                  <c:v>535493.0</c:v>
                </c:pt>
                <c:pt idx="4">
                  <c:v>546245.0</c:v>
                </c:pt>
                <c:pt idx="5">
                  <c:v>558365.0</c:v>
                </c:pt>
                <c:pt idx="6">
                  <c:v>571752.0</c:v>
                </c:pt>
                <c:pt idx="7">
                  <c:v>581845.0</c:v>
                </c:pt>
                <c:pt idx="8">
                  <c:v>614420.0</c:v>
                </c:pt>
                <c:pt idx="9">
                  <c:v>626480.0</c:v>
                </c:pt>
                <c:pt idx="10">
                  <c:v>633526.0</c:v>
                </c:pt>
                <c:pt idx="11">
                  <c:v>645460.0</c:v>
                </c:pt>
                <c:pt idx="12">
                  <c:v>655436.0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5699744"/>
        <c:axId val="1695702576"/>
      </c:lineChart>
      <c:catAx>
        <c:axId val="1695699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95702576"/>
        <c:crosses val="autoZero"/>
        <c:auto val="1"/>
        <c:lblAlgn val="ctr"/>
        <c:lblOffset val="100"/>
        <c:noMultiLvlLbl val="0"/>
      </c:catAx>
      <c:valAx>
        <c:axId val="169570257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1695699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Toukokuu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054397983442295"/>
                  <c:y val="-0.00045185779883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28968.0</c:v>
                </c:pt>
                <c:pt idx="1">
                  <c:v>14999.0</c:v>
                </c:pt>
                <c:pt idx="2">
                  <c:v>1701.0</c:v>
                </c:pt>
                <c:pt idx="3">
                  <c:v>9976.0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52493.60714285714</c:v>
                </c:pt>
                <c:pt idx="1">
                  <c:v>26503.92857142857</c:v>
                </c:pt>
                <c:pt idx="2">
                  <c:v>8706.178571428569</c:v>
                </c:pt>
                <c:pt idx="3">
                  <c:v>15373.67857142857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0422496"/>
        <c:axId val="1660424816"/>
      </c:barChart>
      <c:catAx>
        <c:axId val="16604224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660424816"/>
        <c:crosses val="autoZero"/>
        <c:auto val="1"/>
        <c:lblAlgn val="ctr"/>
        <c:lblOffset val="100"/>
        <c:noMultiLvlLbl val="0"/>
      </c:catAx>
      <c:valAx>
        <c:axId val="166042481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660422496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7.6.2018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5/2018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5/2018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6/7/18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6/7/18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6/7/18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6/7/18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6/7/18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6/7/18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13025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toukokuu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toukokuu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57,5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-1,6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-0,6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19,6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+2,1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2,0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+0,2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toukokuu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701665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3 337 959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067" y="3892695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210" y="2393216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toukokuu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95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Apteekkarilehti     Apu      Arkkitehti      Arkkitehtiuutiset      Aromi      Arvopaperi      Askel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toukokuu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toukokuu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16899"/>
              </p:ext>
            </p:extLst>
          </p:nvPr>
        </p:nvGraphicFramePr>
        <p:xfrm>
          <a:off x="302882" y="957744"/>
          <a:ext cx="8519406" cy="73455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Asuntoinfo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85464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Herkkuleivonta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78273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Uudet kanavat seurannassa / toukokuu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733830"/>
              </p:ext>
            </p:extLst>
          </p:nvPr>
        </p:nvGraphicFramePr>
        <p:xfrm>
          <a:off x="302882" y="957744"/>
          <a:ext cx="8519406" cy="9753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Apteekkarilehti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3452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Kolmiokirjan Ristikot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96065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Pieni on Suurin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322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49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05/2017 – 05/2018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405528390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530515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5876867" y="3441858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31755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918458" y="1539576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5024" y="187209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685494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52118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91384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21319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3337959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3860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1 917 951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13178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665 475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485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655 436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54152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2 897 755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38113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1 712 485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9962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596 406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5742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507 919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6785425" y="2684573"/>
            <a:ext cx="599465" cy="599465"/>
            <a:chOff x="1893980" y="1646882"/>
            <a:chExt cx="597802" cy="597802"/>
          </a:xfrm>
        </p:grpSpPr>
        <p:sp>
          <p:nvSpPr>
            <p:cNvPr id="75" name="Oval 7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6785425" y="3496517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+ 205 466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12 %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+ 440 204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15 %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00132" y="271605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+ 69 069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12 %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00132" y="3498757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+ 147 517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29 %</a:t>
            </a:r>
          </a:p>
        </p:txBody>
      </p: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toukokuu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5"/>
            <a:chOff x="720308" y="909225"/>
            <a:chExt cx="7645504" cy="3695595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151799421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269505" y="3803941"/>
              <a:ext cx="800879" cy="800879"/>
              <a:chOff x="1893980" y="1646882"/>
              <a:chExt cx="597802" cy="597802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6963234" y="3803941"/>
              <a:ext cx="800879" cy="800879"/>
              <a:chOff x="2537512" y="1646882"/>
              <a:chExt cx="597802" cy="59780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toukokuu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295566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65 298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64 755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64 075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60 889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53 496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48 559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45 462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40 791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40 774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39 730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577220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207 457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203 508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148 457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145 043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135 347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108 773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80 907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79 525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76 260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71 922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104000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149 791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96 470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81 793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62 663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60 558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59 495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53 179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47 642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38 852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toukokuu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113866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34 612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34 549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33 384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31 077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30 446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28 892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</a:t>
                      </a:r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24 567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24 090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23 791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184518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166 954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117 839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75 155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50 838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20 837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18 730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15 766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11 317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9 623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9 594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toukokuu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894764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8 788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7 556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7 076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5 767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5 549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5 342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5 283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4 259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4 007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464822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41 241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31 808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30 534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28 215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28 169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25 214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21 478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21 202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20 950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19 344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toukokuu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725184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19 249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18 675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18 485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16 935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16 869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14 911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14 214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14 098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13 648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13 192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toukokuu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932722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Reserviläinen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Antiikki &amp; Design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ET-lehti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921252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4 756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1 160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1 158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1 046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toukokuu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5/2018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37881"/>
              </p:ext>
            </p:extLst>
          </p:nvPr>
        </p:nvGraphicFramePr>
        <p:xfrm>
          <a:off x="3254011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  <a:endParaRPr lang="fi-FI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732804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3 877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Antiikki &amp; Design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ET-lehti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Reserviläinen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99792"/>
              </p:ext>
            </p:extLst>
          </p:nvPr>
        </p:nvGraphicFramePr>
        <p:xfrm>
          <a:off x="6179379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4293077" y="1011641"/>
            <a:ext cx="184773" cy="184773"/>
            <a:chOff x="1893980" y="1646882"/>
            <a:chExt cx="597802" cy="597802"/>
          </a:xfrm>
        </p:grpSpPr>
        <p:sp>
          <p:nvSpPr>
            <p:cNvPr id="48" name="Oval 47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573681" y="1002759"/>
            <a:ext cx="184773" cy="184773"/>
            <a:chOff x="2537512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</TotalTime>
  <Words>1393</Words>
  <Application>Microsoft Macintosh PowerPoint</Application>
  <PresentationFormat>On-screen Show (16:9)</PresentationFormat>
  <Paragraphs>515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Aikakausmedia_widescreen_2017</vt:lpstr>
      <vt:lpstr>Aikakausmedioiden someyleisöt / toukokuu 2018</vt:lpstr>
      <vt:lpstr>Yleisömäärien kehitys 05/2017 – 05/2018</vt:lpstr>
      <vt:lpstr>Yleisömäärien kasvu / toukokuu 2018</vt:lpstr>
      <vt:lpstr>Eniten seuraajia kaikissa kanavissa TOP 20 / toukokuu 2018</vt:lpstr>
      <vt:lpstr>Eniten seuraajia Facebookissa TOP 20 / toukokuu 2018</vt:lpstr>
      <vt:lpstr>Eniten seuraajia Twitterissä TOP 20 / toukokuu 2018</vt:lpstr>
      <vt:lpstr>Eniten seuraajia Instagramissa TOP 20 / toukokuu 2018</vt:lpstr>
      <vt:lpstr>Eniten uusia seuraajia kaikissa kanavissa / toukokuu 2018</vt:lpstr>
      <vt:lpstr>Eniten uusia seuraajia Facebookissa, Twitterissä ja Instagramissa / toukokuu 2018</vt:lpstr>
      <vt:lpstr>Mukana olleet mediat (206 kpl) / toukokuu 2018</vt:lpstr>
      <vt:lpstr>Mukana olleet mediat (206 kpl) / toukokuu 2018</vt:lpstr>
      <vt:lpstr>Seurannasta poistuneet kanavat / toukokuu 2018</vt:lpstr>
      <vt:lpstr>Uudet kanavat seurannassa / toukokuu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257</cp:revision>
  <dcterms:created xsi:type="dcterms:W3CDTF">2016-11-29T11:48:27Z</dcterms:created>
  <dcterms:modified xsi:type="dcterms:W3CDTF">2018-06-07T11:04:23Z</dcterms:modified>
  <cp:category/>
</cp:coreProperties>
</file>