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6"/>
  </p:notesMasterIdLst>
  <p:sldIdLst>
    <p:sldId id="257" r:id="rId2"/>
    <p:sldId id="260" r:id="rId3"/>
    <p:sldId id="262" r:id="rId4"/>
    <p:sldId id="259" r:id="rId5"/>
    <p:sldId id="261" r:id="rId6"/>
    <p:sldId id="264" r:id="rId7"/>
    <p:sldId id="265" r:id="rId8"/>
    <p:sldId id="266" r:id="rId9"/>
    <p:sldId id="267" r:id="rId10"/>
    <p:sldId id="258" r:id="rId11"/>
    <p:sldId id="268" r:id="rId12"/>
    <p:sldId id="269" r:id="rId13"/>
    <p:sldId id="270" r:id="rId14"/>
    <p:sldId id="271" r:id="rId1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2" autoAdjust="0"/>
    <p:restoredTop sz="94541" autoAdjust="0"/>
  </p:normalViewPr>
  <p:slideViewPr>
    <p:cSldViewPr snapToGrid="0" snapToObjects="1">
      <p:cViewPr varScale="1">
        <p:scale>
          <a:sx n="165" d="100"/>
          <a:sy n="165" d="100"/>
        </p:scale>
        <p:origin x="752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01488918073557"/>
          <c:y val="0.0300082069689401"/>
          <c:w val="0.912840489467915"/>
          <c:h val="0.92664660518703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osuus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9C8-468D-8D11-630A98115723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9C8-468D-8D11-630A98115723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9C8-468D-8D11-630A98115723}"/>
              </c:ext>
            </c:extLst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Twitter</c:v>
                </c:pt>
                <c:pt idx="2">
                  <c:v>Instagram</c:v>
                </c:pt>
                <c:pt idx="3">
                  <c:v>YouTube</c:v>
                </c:pt>
                <c:pt idx="4">
                  <c:v>Pinterest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573.0</c:v>
                </c:pt>
                <c:pt idx="1">
                  <c:v>198.0</c:v>
                </c:pt>
                <c:pt idx="2">
                  <c:v>198.0</c:v>
                </c:pt>
                <c:pt idx="3">
                  <c:v>20.0</c:v>
                </c:pt>
                <c:pt idx="4">
                  <c:v>10.0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9C8-468D-8D11-630A9811572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16"/>
        <c:holeSize val="68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0815936770992"/>
          <c:y val="0.0422555743084553"/>
          <c:w val="0.842767994741687"/>
          <c:h val="0.77415668641660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06/2017</c:v>
                </c:pt>
                <c:pt idx="1">
                  <c:v>07/2017</c:v>
                </c:pt>
                <c:pt idx="2">
                  <c:v>08/2017</c:v>
                </c:pt>
                <c:pt idx="3">
                  <c:v>09/2017</c:v>
                </c:pt>
                <c:pt idx="4">
                  <c:v>10/2017</c:v>
                </c:pt>
                <c:pt idx="5">
                  <c:v>11/2017</c:v>
                </c:pt>
                <c:pt idx="6">
                  <c:v>12/2017</c:v>
                </c:pt>
                <c:pt idx="7">
                  <c:v>01/2018</c:v>
                </c:pt>
                <c:pt idx="8">
                  <c:v>02/2018</c:v>
                </c:pt>
                <c:pt idx="9">
                  <c:v>03/2018</c:v>
                </c:pt>
                <c:pt idx="10">
                  <c:v>04/2018</c:v>
                </c:pt>
                <c:pt idx="11">
                  <c:v>05/2018</c:v>
                </c:pt>
                <c:pt idx="12">
                  <c:v>06/2018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2.930227E6</c:v>
                </c:pt>
                <c:pt idx="1">
                  <c:v>2.965561E6</c:v>
                </c:pt>
                <c:pt idx="2">
                  <c:v>2.963049E6</c:v>
                </c:pt>
                <c:pt idx="3">
                  <c:v>3.006016E6</c:v>
                </c:pt>
                <c:pt idx="4">
                  <c:v>3.054396E6</c:v>
                </c:pt>
                <c:pt idx="5">
                  <c:v>3.105783E6</c:v>
                </c:pt>
                <c:pt idx="6">
                  <c:v>3.149774E6</c:v>
                </c:pt>
                <c:pt idx="7">
                  <c:v>3.200949E6</c:v>
                </c:pt>
                <c:pt idx="8">
                  <c:v>3.234495E6</c:v>
                </c:pt>
                <c:pt idx="9">
                  <c:v>3.274106E6</c:v>
                </c:pt>
                <c:pt idx="10">
                  <c:v>3.308991E6</c:v>
                </c:pt>
                <c:pt idx="11">
                  <c:v>3.337959E6</c:v>
                </c:pt>
                <c:pt idx="12">
                  <c:v>3.369907E6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C8D-44E8-B1BE-A3179C9448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</c:v>
                </c:pt>
              </c:strCache>
            </c:strRef>
          </c:tx>
          <c:spPr>
            <a:ln>
              <a:solidFill>
                <a:srgbClr val="E2442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06/2017</c:v>
                </c:pt>
                <c:pt idx="1">
                  <c:v>07/2017</c:v>
                </c:pt>
                <c:pt idx="2">
                  <c:v>08/2017</c:v>
                </c:pt>
                <c:pt idx="3">
                  <c:v>09/2017</c:v>
                </c:pt>
                <c:pt idx="4">
                  <c:v>10/2017</c:v>
                </c:pt>
                <c:pt idx="5">
                  <c:v>11/2017</c:v>
                </c:pt>
                <c:pt idx="6">
                  <c:v>12/2017</c:v>
                </c:pt>
                <c:pt idx="7">
                  <c:v>01/2018</c:v>
                </c:pt>
                <c:pt idx="8">
                  <c:v>02/2018</c:v>
                </c:pt>
                <c:pt idx="9">
                  <c:v>03/2018</c:v>
                </c:pt>
                <c:pt idx="10">
                  <c:v>04/2018</c:v>
                </c:pt>
                <c:pt idx="11">
                  <c:v>05/2018</c:v>
                </c:pt>
                <c:pt idx="12">
                  <c:v>06/2018</c:v>
                </c:pt>
              </c:strCache>
            </c:strRef>
          </c:cat>
          <c:val>
            <c:numRef>
              <c:f>Sheet1!$C$2:$C$14</c:f>
              <c:numCache>
                <c:formatCode>#,##0</c:formatCode>
                <c:ptCount val="13"/>
                <c:pt idx="0">
                  <c:v>1.7296E6</c:v>
                </c:pt>
                <c:pt idx="1">
                  <c:v>1.748986E6</c:v>
                </c:pt>
                <c:pt idx="2">
                  <c:v>1.728307E6</c:v>
                </c:pt>
                <c:pt idx="3">
                  <c:v>1.753609E6</c:v>
                </c:pt>
                <c:pt idx="4">
                  <c:v>1.785311E6</c:v>
                </c:pt>
                <c:pt idx="5">
                  <c:v>1.814282E6</c:v>
                </c:pt>
                <c:pt idx="6">
                  <c:v>1.839306E6</c:v>
                </c:pt>
                <c:pt idx="7">
                  <c:v>1.84986E6</c:v>
                </c:pt>
                <c:pt idx="8">
                  <c:v>1.866707E6</c:v>
                </c:pt>
                <c:pt idx="9">
                  <c:v>1.888145E6</c:v>
                </c:pt>
                <c:pt idx="10">
                  <c:v>1.902952E6</c:v>
                </c:pt>
                <c:pt idx="11">
                  <c:v>1.917951E6</c:v>
                </c:pt>
                <c:pt idx="12">
                  <c:v>1.932335E6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C8D-44E8-B1BE-A3179C9448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</c:v>
                </c:pt>
              </c:strCache>
            </c:strRef>
          </c:tx>
          <c:spPr>
            <a:ln>
              <a:solidFill>
                <a:srgbClr val="7AC3BB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06/2017</c:v>
                </c:pt>
                <c:pt idx="1">
                  <c:v>07/2017</c:v>
                </c:pt>
                <c:pt idx="2">
                  <c:v>08/2017</c:v>
                </c:pt>
                <c:pt idx="3">
                  <c:v>09/2017</c:v>
                </c:pt>
                <c:pt idx="4">
                  <c:v>10/2017</c:v>
                </c:pt>
                <c:pt idx="5">
                  <c:v>11/2017</c:v>
                </c:pt>
                <c:pt idx="6">
                  <c:v>12/2017</c:v>
                </c:pt>
                <c:pt idx="7">
                  <c:v>01/2018</c:v>
                </c:pt>
                <c:pt idx="8">
                  <c:v>02/2018</c:v>
                </c:pt>
                <c:pt idx="9">
                  <c:v>03/2018</c:v>
                </c:pt>
                <c:pt idx="10">
                  <c:v>04/2018</c:v>
                </c:pt>
                <c:pt idx="11">
                  <c:v>05/2018</c:v>
                </c:pt>
                <c:pt idx="12">
                  <c:v>06/2018</c:v>
                </c:pt>
              </c:strCache>
            </c:strRef>
          </c:cat>
          <c:val>
            <c:numRef>
              <c:f>Sheet1!$D$2:$D$14</c:f>
              <c:numCache>
                <c:formatCode>#,##0</c:formatCode>
                <c:ptCount val="13"/>
                <c:pt idx="0">
                  <c:v>604910.0</c:v>
                </c:pt>
                <c:pt idx="1">
                  <c:v>609603.0</c:v>
                </c:pt>
                <c:pt idx="2">
                  <c:v>616575.0</c:v>
                </c:pt>
                <c:pt idx="3">
                  <c:v>623022.0</c:v>
                </c:pt>
                <c:pt idx="4">
                  <c:v>629866.0</c:v>
                </c:pt>
                <c:pt idx="5">
                  <c:v>634718.0</c:v>
                </c:pt>
                <c:pt idx="6">
                  <c:v>640966.0</c:v>
                </c:pt>
                <c:pt idx="7">
                  <c:v>646578.0</c:v>
                </c:pt>
                <c:pt idx="8">
                  <c:v>648506.0</c:v>
                </c:pt>
                <c:pt idx="9">
                  <c:v>658215.0</c:v>
                </c:pt>
                <c:pt idx="10">
                  <c:v>663774.0</c:v>
                </c:pt>
                <c:pt idx="11">
                  <c:v>665475.0</c:v>
                </c:pt>
                <c:pt idx="12">
                  <c:v>666901.0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C8D-44E8-B1BE-A3179C9448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Instagram</c:v>
                </c:pt>
              </c:strCache>
            </c:strRef>
          </c:tx>
          <c:spPr>
            <a:ln>
              <a:solidFill>
                <a:srgbClr val="EBD65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06/2017</c:v>
                </c:pt>
                <c:pt idx="1">
                  <c:v>07/2017</c:v>
                </c:pt>
                <c:pt idx="2">
                  <c:v>08/2017</c:v>
                </c:pt>
                <c:pt idx="3">
                  <c:v>09/2017</c:v>
                </c:pt>
                <c:pt idx="4">
                  <c:v>10/2017</c:v>
                </c:pt>
                <c:pt idx="5">
                  <c:v>11/2017</c:v>
                </c:pt>
                <c:pt idx="6">
                  <c:v>12/2017</c:v>
                </c:pt>
                <c:pt idx="7">
                  <c:v>01/2018</c:v>
                </c:pt>
                <c:pt idx="8">
                  <c:v>02/2018</c:v>
                </c:pt>
                <c:pt idx="9">
                  <c:v>03/2018</c:v>
                </c:pt>
                <c:pt idx="10">
                  <c:v>04/2018</c:v>
                </c:pt>
                <c:pt idx="11">
                  <c:v>05/2018</c:v>
                </c:pt>
                <c:pt idx="12">
                  <c:v>06/2018</c:v>
                </c:pt>
              </c:strCache>
            </c:strRef>
          </c:cat>
          <c:val>
            <c:numRef>
              <c:f>Sheet1!$E$2:$E$14</c:f>
              <c:numCache>
                <c:formatCode>#,##0</c:formatCode>
                <c:ptCount val="13"/>
                <c:pt idx="0">
                  <c:v>514113.0</c:v>
                </c:pt>
                <c:pt idx="1">
                  <c:v>524927.0</c:v>
                </c:pt>
                <c:pt idx="2">
                  <c:v>535493.0</c:v>
                </c:pt>
                <c:pt idx="3">
                  <c:v>546245.0</c:v>
                </c:pt>
                <c:pt idx="4">
                  <c:v>558365.0</c:v>
                </c:pt>
                <c:pt idx="5">
                  <c:v>571752.0</c:v>
                </c:pt>
                <c:pt idx="6">
                  <c:v>581845.0</c:v>
                </c:pt>
                <c:pt idx="7">
                  <c:v>614420.0</c:v>
                </c:pt>
                <c:pt idx="8">
                  <c:v>626480.0</c:v>
                </c:pt>
                <c:pt idx="9">
                  <c:v>633526.0</c:v>
                </c:pt>
                <c:pt idx="10">
                  <c:v>645460.0</c:v>
                </c:pt>
                <c:pt idx="11">
                  <c:v>655436.0</c:v>
                </c:pt>
                <c:pt idx="12">
                  <c:v>668373.0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C8D-44E8-B1BE-A3179C944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5304960"/>
        <c:axId val="375871968"/>
      </c:lineChart>
      <c:catAx>
        <c:axId val="375304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75871968"/>
        <c:crosses val="autoZero"/>
        <c:auto val="1"/>
        <c:lblAlgn val="ctr"/>
        <c:lblOffset val="100"/>
        <c:noMultiLvlLbl val="0"/>
      </c:catAx>
      <c:valAx>
        <c:axId val="375871968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bg1">
                    <a:lumMod val="65000"/>
                  </a:schemeClr>
                </a:solidFill>
              </a:defRPr>
            </a:pPr>
            <a:endParaRPr lang="en-US"/>
          </a:p>
        </c:txPr>
        <c:crossAx val="3753049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Kesäkuu 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00188816852361857"/>
                  <c:y val="0.003935791974065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332221394429981"/>
                  <c:y val="0.00877460863172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0054397983442295"/>
                  <c:y val="-0.0004518577988306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00830553486074953"/>
                  <c:y val="0.004386958858831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Twitter</c:v>
                </c:pt>
                <c:pt idx="3">
                  <c:v>Instagram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 formatCode="0">
                  <c:v>31948.0</c:v>
                </c:pt>
                <c:pt idx="1">
                  <c:v>14384.0</c:v>
                </c:pt>
                <c:pt idx="2" formatCode="0">
                  <c:v>1426.0</c:v>
                </c:pt>
                <c:pt idx="3" formatCode="0">
                  <c:v>12937.0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keskimääräinen kuukausi *</c:v>
                </c:pt>
              </c:strCache>
            </c:strRef>
          </c:tx>
          <c:spPr>
            <a:ln w="47625" cap="flat">
              <a:prstDash val="sysDash"/>
            </a:ln>
          </c:spPr>
          <c:invertIfNegative val="0"/>
          <c:dLbls>
            <c:dLbl>
              <c:idx val="0"/>
              <c:layout>
                <c:manualLayout>
                  <c:x val="0.0216846397569081"/>
                  <c:y val="0.00416172087348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204163126459681"/>
                  <c:y val="0.008211513668352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20733361724747"/>
                  <c:y val="0.008493061150040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21608908974477"/>
                  <c:y val="0.009106938297228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Twitter</c:v>
                </c:pt>
                <c:pt idx="3">
                  <c:v>Instagram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51785.13793103449</c:v>
                </c:pt>
                <c:pt idx="1">
                  <c:v>26086.0</c:v>
                </c:pt>
                <c:pt idx="2">
                  <c:v>8455.137931034481</c:v>
                </c:pt>
                <c:pt idx="3">
                  <c:v>15289.65517241379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8650688"/>
        <c:axId val="488653440"/>
      </c:barChart>
      <c:catAx>
        <c:axId val="48865068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488653440"/>
        <c:crosses val="autoZero"/>
        <c:auto val="1"/>
        <c:lblAlgn val="ctr"/>
        <c:lblOffset val="100"/>
        <c:noMultiLvlLbl val="0"/>
      </c:catAx>
      <c:valAx>
        <c:axId val="48865344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488650688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b="1">
                <a:solidFill>
                  <a:srgbClr val="A6A6A6"/>
                </a:solidFill>
              </a:defRPr>
            </a:pPr>
            <a:endParaRPr lang="en-US"/>
          </a:p>
        </c:txPr>
      </c:legendEntry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28DAD-5AC3-4CC5-A29E-4DF5FBD0C187}" type="datetimeFigureOut">
              <a:rPr lang="fi-FI" smtClean="0"/>
              <a:t>6.7.2018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88803-6FD5-48EA-BEE4-DBA655EB37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265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8589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427297" y="4767264"/>
            <a:ext cx="23310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Lähde: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Aikakausmediat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somessa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6/2018</a:t>
            </a:r>
          </a:p>
        </p:txBody>
      </p:sp>
    </p:spTree>
    <p:extLst>
      <p:ext uri="{BB962C8B-B14F-4D97-AF65-F5344CB8AC3E}">
        <p14:creationId xmlns:p14="http://schemas.microsoft.com/office/powerpoint/2010/main" val="60806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7/6/18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7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7/6/18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199" y="4767264"/>
            <a:ext cx="2506203" cy="2738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err="1"/>
              <a:t>Lähde</a:t>
            </a:r>
            <a:r>
              <a:rPr lang="en-US" dirty="0"/>
              <a:t>: </a:t>
            </a:r>
            <a:r>
              <a:rPr lang="en-US" dirty="0" err="1"/>
              <a:t>Aikakausmediat</a:t>
            </a:r>
            <a:r>
              <a:rPr lang="en-US" dirty="0"/>
              <a:t> </a:t>
            </a:r>
            <a:r>
              <a:rPr lang="en-US" dirty="0" err="1"/>
              <a:t>somessa</a:t>
            </a:r>
            <a:r>
              <a:rPr lang="en-US" dirty="0"/>
              <a:t> 6/2018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2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7/6/18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4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1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51335"/>
            <a:ext cx="3735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631156"/>
            <a:ext cx="37353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37369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37369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7/6/18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5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7/6/18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7/6/18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9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204787"/>
            <a:ext cx="2534181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9"/>
            <a:ext cx="4591435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1335" y="1076327"/>
            <a:ext cx="2534181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7/6/18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0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7/6/18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9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200151"/>
            <a:ext cx="7620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  <p:pic>
        <p:nvPicPr>
          <p:cNvPr id="4" name="Picture 3" descr="AM_logo_RGB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469829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1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000000"/>
          </a:solidFill>
          <a:latin typeface="Calibri"/>
          <a:ea typeface="+mn-ea"/>
          <a:cs typeface="Calibri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000000"/>
          </a:solidFill>
          <a:latin typeface="Calibri"/>
          <a:ea typeface="+mn-ea"/>
          <a:cs typeface="Calibri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rgbClr val="000000"/>
          </a:solidFill>
          <a:latin typeface="Calibri"/>
          <a:ea typeface="+mn-ea"/>
          <a:cs typeface="Calibri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8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192588"/>
              </p:ext>
            </p:extLst>
          </p:nvPr>
        </p:nvGraphicFramePr>
        <p:xfrm>
          <a:off x="4570379" y="993097"/>
          <a:ext cx="4156872" cy="34355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9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41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27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kesäkuu 2018,</a:t>
                      </a:r>
                    </a:p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%-osuus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yleisöstä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muutos %-osuudessa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vrt. kesäkuu 2017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Facebook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57,3</a:t>
                      </a:r>
                    </a:p>
                  </a:txBody>
                  <a:tcPr marL="12700" marR="12700" marT="12700" marB="0"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-1,7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Twitter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19,8</a:t>
                      </a:r>
                    </a:p>
                  </a:txBody>
                  <a:tcPr marL="12700" marR="12700" marT="12700" marB="0"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-0,9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Instagram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19,8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+2,3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YouTube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2,0</a:t>
                      </a:r>
                    </a:p>
                  </a:txBody>
                  <a:tcPr marL="12700" marR="12700" marT="12700" marB="0"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+0,3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Pinterest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0,0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Aikakausmedioiden someyleisöt / kesäkuu 2018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2772974"/>
              </p:ext>
            </p:extLst>
          </p:nvPr>
        </p:nvGraphicFramePr>
        <p:xfrm>
          <a:off x="353029" y="882070"/>
          <a:ext cx="3866566" cy="380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1010" y="2152289"/>
            <a:ext cx="2398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Seuraajia kaikissa</a:t>
            </a:r>
            <a:b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kanavissa* (kpl) </a:t>
            </a:r>
            <a: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/>
            </a:r>
            <a:b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en-US" sz="4000" b="1" dirty="0">
                <a:solidFill>
                  <a:schemeClr val="accent1"/>
                </a:solidFill>
              </a:rPr>
              <a:t>3 369 907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264" y="2002843"/>
            <a:ext cx="314960" cy="31496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3067" y="3892695"/>
            <a:ext cx="386080" cy="31496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210" y="2393216"/>
            <a:ext cx="314960" cy="31496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342" y="1795073"/>
            <a:ext cx="436880" cy="18288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3675" y="1437826"/>
            <a:ext cx="335280" cy="335280"/>
          </a:xfrm>
          <a:prstGeom prst="rect">
            <a:avLst/>
          </a:prstGeom>
        </p:spPr>
      </p:pic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6/2018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</p:spTree>
    <p:extLst>
      <p:ext uri="{BB962C8B-B14F-4D97-AF65-F5344CB8AC3E}">
        <p14:creationId xmlns:p14="http://schemas.microsoft.com/office/powerpoint/2010/main" val="192689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(206 kpl) / kesäkuu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1681"/>
            <a:ext cx="8519407" cy="395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3H+K      Aarre      Advokaatti      Aku Ankka      Alibi      Allergia, Iho &amp; Astma      Anna      Antiikki &amp; Design      Apteekkarilehti     Apu      Arkkitehti      Arkkitehtiuutiset      Aromi      Arvopaperi      Askel      Auto Bild Suomi      Automaatioväylä      Avotakka      Baana      Bussiammattilainen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Caravan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Cosmopolitan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Diabetes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DigiKuva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Eeva      Elintarvike ja Terveys      Elle      Elämä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Enertec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Erä      ET-lehti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Fakta      FIT      GEO      Gloria      Glorian Koti      Glorian ruoka &amp; viini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-Magazine      Hevoshullu      Hifimaailma      Hiihto      HR Viesti      Hymy      Hyvä Terveys      Idealista      Ihana      Image      Improbatur      Insinööri      Juoksija      Jääkiekkolehti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Kaksplus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Kameralehti      Katso      Kauneimmat Askartelut      Kauneimmat Käsityöt      Kauneus &amp; Terveys      Kello &amp; Kulta      Kemia-Kemi      Kippari      KITA Kiinteistö &amp; Talotekniikka      Kodin Kuvalehti      Koiramme      Kolmiokirjan Ristikot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Kommuntorget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Finlands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kommuntidning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Koneviesti      Koti ja keittiö      Kotiliesi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Kotiliesi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Käsityö      Kotilääkäri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KotiMikro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Kotipuutarha      Kotitalo      Kotivinkki      Koululainen      Kuluttaja      Kuntalehti      Kuntatekniikka      Kunto Plus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Kuriren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Lapsen Maailma      Leivotaan      Lumo      Maailman Kuvalehti      Maalla      Maku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Maku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Kaneli &amp; Sokeri      Markkinointi &amp; Mainonta Matkaopas      Me Naiset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Mediuutiset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Meidän Mökki      Meidän Perhe      Meidän Talo      Meillä Kotona      Metsälehti      Mikrobitti      Minä Olen      Mondo      Moodi      Moottori      Motiivi      National Geographic Suomi      </a:t>
            </a:r>
            <a:r>
              <a:rPr lang="fi-FI" sz="14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258431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(206 kpl) / kesäkuu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4773"/>
            <a:ext cx="8519407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fi-FI" sz="1400" dirty="0"/>
              <a:t>…      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Nuotta      Nyyrikki      Oluelle      Oma Aika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OMjooga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Ortodoksiviesti      Palokuntalainen      Parnasso      Partiojohtaja      Pelastustieto      Pelit      Perhokalastus      Perusta      Pieni on Suurin      Pikkukaupunki      Pinni      Positio      Potilaan Lääkärilehti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Print&amp;Media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prointerior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Projektiuutiset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prometalli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metallialan ammattilehti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PUUTARHA&amp;kauppa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Pyöräily+Triathlon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Rakennuslehti      Reserviläinen      Riffi      RONDO Classic      Sairaanhoitaja      Sana      Sanansaattaja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Secretarius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Seiska      Selkosanomat      Seura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Siivet      Soppa365      Sport      Suomen Kiinteistölehti      Suomen Kuvalehti      Suomen Luonto      Suomen Lääkärilehti      Suomen Sotilas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SuomiViihde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Super      Suuri Käsityö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Systole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Sähköala.Fi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Taide      Taika      TAITO      Talentia      Talotekniikka      Talouselämä      Taloustaito      Teatteri &amp; Tanssi -lehti      Tee Itse      Tehy      Tekniikan Historia      Tekniikan Maailma      Tekniikka &amp; Talous      Terveydeksi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Tidningen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Folkhälsan      Tiede      Tieteen Kuvalehti      Tieteen Kuvalehti Historia      Tilisanomat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Tivi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TM Rakennusmaailma      Trendi      Tunne &amp; Mieli      Tuulilasi      TV-maailma      Työ Terveys Turvallisuus      Ulkopolitiikka      Ultra      Unelmien Talo &amp; Koti      Urakointi Uutiset      Urheilulehti      Uusiouutiset      V8-Magazine      Valitut Palat - Reader's Digest      Vapaa-ajan Kalastaja      Vapaussoturi      Vauva      Vegaanikeittiö      Vene      Verotus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ViherPiha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Vihreä Lanka      Viini      Vinkki      VIVA      Voi hyvin      X      Yhteishyvä      Ylioppilaslehti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Ylioppilaslehti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Aino      Ympäristö ja Terveys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508826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15452" y="1682412"/>
            <a:ext cx="6957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Aikakausmedia seuraa kuukausittain suomalaisten aikakausmedioiden seuraaja-, tykkääjä- ja tilaajamääriä Facebookissa, Twitterissä, Instagramissa, YouTubessa ja Pinterestissä.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Seurannassa ovat mukana Aikakausmedian jäsenten mediat, joilla on käytössään yksi tai useampi mainittu sosiaalisen median kanava.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Seuranta tehdään jokaisen kuukauden viimeisenä päivänä.</a:t>
            </a:r>
          </a:p>
        </p:txBody>
      </p:sp>
    </p:spTree>
    <p:extLst>
      <p:ext uri="{BB962C8B-B14F-4D97-AF65-F5344CB8AC3E}">
        <p14:creationId xmlns:p14="http://schemas.microsoft.com/office/powerpoint/2010/main" val="1174878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48592" y="1815630"/>
            <a:ext cx="64910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Someseurannan tulokset päivittyvät jokaisen kuukauden alussa: </a:t>
            </a:r>
            <a:br>
              <a:rPr lang="fi-FI" dirty="0"/>
            </a:br>
            <a:r>
              <a:rPr lang="fi-FI" b="1" dirty="0"/>
              <a:t>www.aikakauslehdet.fi/some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Seuraamalla Aikakausmediaa SlideSharessa saat ilmoituksen aina uuden raportin ilmestyttyä.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Kaikki raportit ovat ladattavissa PowerPointina ja </a:t>
            </a:r>
            <a:r>
              <a:rPr lang="fi-FI" dirty="0" err="1"/>
              <a:t>Pdf:nä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3312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495532"/>
            <a:ext cx="9144000" cy="2650226"/>
            <a:chOff x="0" y="1495532"/>
            <a:chExt cx="9144000" cy="2650226"/>
          </a:xfrm>
        </p:grpSpPr>
        <p:pic>
          <p:nvPicPr>
            <p:cNvPr id="26" name="Picture 25" descr="AM_logo_RGB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988" y="1495532"/>
              <a:ext cx="5618730" cy="43221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851064" y="3134675"/>
              <a:ext cx="3404004" cy="509106"/>
              <a:chOff x="3162699" y="2984185"/>
              <a:chExt cx="3369858" cy="50399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3162699" y="2984185"/>
                <a:ext cx="503998" cy="503998"/>
                <a:chOff x="1227668" y="1646882"/>
                <a:chExt cx="597802" cy="597802"/>
              </a:xfrm>
            </p:grpSpPr>
            <p:sp>
              <p:nvSpPr>
                <p:cNvPr id="12" name="Oval 11"/>
                <p:cNvSpPr/>
                <p:nvPr/>
              </p:nvSpPr>
              <p:spPr>
                <a:xfrm>
                  <a:off x="1227668" y="1646882"/>
                  <a:ext cx="597802" cy="59780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72121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19" name="Group 18"/>
              <p:cNvGrpSpPr/>
              <p:nvPr/>
            </p:nvGrpSpPr>
            <p:grpSpPr>
              <a:xfrm>
                <a:off x="3742548" y="2984185"/>
                <a:ext cx="503998" cy="503998"/>
                <a:chOff x="1893980" y="1646882"/>
                <a:chExt cx="597802" cy="597802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893980" y="1646882"/>
                  <a:ext cx="597802" cy="597802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020086" y="1785203"/>
                  <a:ext cx="38608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4315680" y="2984185"/>
                <a:ext cx="503998" cy="503998"/>
                <a:chOff x="2537512" y="1646882"/>
                <a:chExt cx="597802" cy="597802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2537512" y="1646882"/>
                  <a:ext cx="597802" cy="597802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84672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5457147" y="2984185"/>
                <a:ext cx="503998" cy="503998"/>
                <a:chOff x="3881527" y="1646882"/>
                <a:chExt cx="597802" cy="597802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3881527" y="1646882"/>
                  <a:ext cx="597802" cy="5978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60025" y="1859793"/>
                  <a:ext cx="436880" cy="182880"/>
                </a:xfrm>
                <a:prstGeom prst="rect">
                  <a:avLst/>
                </a:prstGeom>
              </p:spPr>
            </p:pic>
          </p:grpSp>
          <p:grpSp>
            <p:nvGrpSpPr>
              <p:cNvPr id="23" name="Group 22"/>
              <p:cNvGrpSpPr/>
              <p:nvPr/>
            </p:nvGrpSpPr>
            <p:grpSpPr>
              <a:xfrm>
                <a:off x="4892170" y="2984185"/>
                <a:ext cx="503998" cy="503998"/>
                <a:chOff x="3215214" y="1646882"/>
                <a:chExt cx="597802" cy="597802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3215214" y="1646882"/>
                  <a:ext cx="597802" cy="597802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50662" y="1773813"/>
                  <a:ext cx="335280" cy="335280"/>
                </a:xfrm>
                <a:prstGeom prst="rect">
                  <a:avLst/>
                </a:prstGeom>
              </p:spPr>
            </p:pic>
          </p:grpSp>
          <p:grpSp>
            <p:nvGrpSpPr>
              <p:cNvPr id="7" name="Group 6"/>
              <p:cNvGrpSpPr/>
              <p:nvPr/>
            </p:nvGrpSpPr>
            <p:grpSpPr>
              <a:xfrm>
                <a:off x="6028559" y="2984185"/>
                <a:ext cx="503998" cy="503998"/>
                <a:chOff x="6028559" y="2984185"/>
                <a:chExt cx="503998" cy="503998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6028559" y="2984185"/>
                  <a:ext cx="503998" cy="503998"/>
                </a:xfrm>
                <a:prstGeom prst="ellipse">
                  <a:avLst/>
                </a:prstGeom>
                <a:solidFill>
                  <a:schemeClr val="tx2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147801" y="3100801"/>
                  <a:ext cx="265538" cy="265538"/>
                </a:xfrm>
                <a:prstGeom prst="rect">
                  <a:avLst/>
                </a:prstGeom>
              </p:spPr>
            </p:pic>
          </p:grpSp>
        </p:grpSp>
        <p:sp>
          <p:nvSpPr>
            <p:cNvPr id="9" name="TextBox 8"/>
            <p:cNvSpPr txBox="1"/>
            <p:nvPr/>
          </p:nvSpPr>
          <p:spPr>
            <a:xfrm>
              <a:off x="0" y="2188990"/>
              <a:ext cx="914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>
                  <a:solidFill>
                    <a:schemeClr val="accent6"/>
                  </a:solidFill>
                </a:rPr>
                <a:t>www.aikakausmedia.fi    </a:t>
              </a:r>
              <a:r>
                <a:rPr lang="fi-FI" dirty="0">
                  <a:solidFill>
                    <a:schemeClr val="accent6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r>
                <a:rPr lang="fi-FI" dirty="0">
                  <a:solidFill>
                    <a:schemeClr val="accent6"/>
                  </a:solidFill>
                </a:rPr>
                <a:t>   www.mediakortit.fi</a:t>
              </a:r>
            </a:p>
            <a:p>
              <a:pPr algn="ctr"/>
              <a:endParaRPr lang="fi-FI" dirty="0">
                <a:solidFill>
                  <a:schemeClr val="accent6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0" y="3776426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/>
                <a:t>@aikakausmedia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874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kehitys 06/2017 – 06/2018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6/2018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3039886384"/>
              </p:ext>
            </p:extLst>
          </p:nvPr>
        </p:nvGraphicFramePr>
        <p:xfrm>
          <a:off x="131870" y="1028436"/>
          <a:ext cx="6189058" cy="370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876867" y="2523937"/>
            <a:ext cx="265568" cy="265568"/>
            <a:chOff x="1227668" y="1646882"/>
            <a:chExt cx="597802" cy="597802"/>
          </a:xfrm>
        </p:grpSpPr>
        <p:sp>
          <p:nvSpPr>
            <p:cNvPr id="39" name="Oval 3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5876867" y="3445995"/>
            <a:ext cx="265568" cy="265568"/>
            <a:chOff x="1893980" y="1646882"/>
            <a:chExt cx="597802" cy="597802"/>
          </a:xfrm>
        </p:grpSpPr>
        <p:sp>
          <p:nvSpPr>
            <p:cNvPr id="37" name="Oval 36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42" name="Oval 41"/>
          <p:cNvSpPr/>
          <p:nvPr/>
        </p:nvSpPr>
        <p:spPr>
          <a:xfrm>
            <a:off x="5918458" y="1513264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095024" y="1839204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056989" y="2685494"/>
            <a:ext cx="265568" cy="265568"/>
            <a:chOff x="1227668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1035507" y="3552118"/>
            <a:ext cx="265568" cy="265568"/>
            <a:chOff x="2537512" y="1646882"/>
            <a:chExt cx="597802" cy="597802"/>
          </a:xfrm>
        </p:grpSpPr>
        <p:sp>
          <p:nvSpPr>
            <p:cNvPr id="52" name="Oval 51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>
            <a:off x="1039003" y="3484806"/>
            <a:ext cx="265568" cy="265568"/>
            <a:chOff x="1893980" y="1646882"/>
            <a:chExt cx="597802" cy="597802"/>
          </a:xfrm>
        </p:grpSpPr>
        <p:sp>
          <p:nvSpPr>
            <p:cNvPr id="49" name="Oval 48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5251553" y="1213195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3 369 907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51553" y="2238605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1 932 335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245720" y="3131781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668 373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51553" y="3648564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666 901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7237" y="1541520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2 930 227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5245" y="2381139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1 729 600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5246" y="3199627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604 910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7237" y="3757428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514 113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785425" y="1887633"/>
            <a:ext cx="599465" cy="599465"/>
            <a:chOff x="1227668" y="1646882"/>
            <a:chExt cx="597802" cy="597802"/>
          </a:xfrm>
        </p:grpSpPr>
        <p:sp>
          <p:nvSpPr>
            <p:cNvPr id="79" name="Oval 7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65" name="Group 64"/>
          <p:cNvGrpSpPr/>
          <p:nvPr/>
        </p:nvGrpSpPr>
        <p:grpSpPr>
          <a:xfrm>
            <a:off x="6785425" y="2684573"/>
            <a:ext cx="599465" cy="599465"/>
            <a:chOff x="1893980" y="1646882"/>
            <a:chExt cx="597802" cy="597802"/>
          </a:xfrm>
        </p:grpSpPr>
        <p:sp>
          <p:nvSpPr>
            <p:cNvPr id="75" name="Oval 7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grpSp>
        <p:nvGrpSpPr>
          <p:cNvPr id="66" name="Group 65"/>
          <p:cNvGrpSpPr/>
          <p:nvPr/>
        </p:nvGrpSpPr>
        <p:grpSpPr>
          <a:xfrm>
            <a:off x="6785425" y="3496517"/>
            <a:ext cx="599465" cy="599465"/>
            <a:chOff x="2537512" y="1646882"/>
            <a:chExt cx="597802" cy="597802"/>
          </a:xfrm>
        </p:grpSpPr>
        <p:sp>
          <p:nvSpPr>
            <p:cNvPr id="73" name="Oval 72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54" name="TextBox 53"/>
          <p:cNvSpPr txBox="1"/>
          <p:nvPr/>
        </p:nvSpPr>
        <p:spPr>
          <a:xfrm>
            <a:off x="6785425" y="1004159"/>
            <a:ext cx="124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kaikki </a:t>
            </a:r>
            <a:br>
              <a:rPr lang="fi-FI" sz="1200" dirty="0"/>
            </a:br>
            <a:r>
              <a:rPr lang="fi-FI" sz="1200" dirty="0"/>
              <a:t>kanavat yhteensä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00132" y="188763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+ 202 735</a:t>
            </a:r>
          </a:p>
          <a:p>
            <a:r>
              <a:rPr lang="fi-FI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 12 %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500132" y="105921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+ 439 680</a:t>
            </a:r>
          </a:p>
          <a:p>
            <a:r>
              <a:rPr lang="fi-FI" sz="1200" b="1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/>
              <a:t> 15 %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500132" y="2716053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+ 61 991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10 %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500132" y="3498757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+ 154 260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30 %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873371" y="3413824"/>
            <a:ext cx="265568" cy="265568"/>
            <a:chOff x="2537512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064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kasvu / kesäkuu 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6/2018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0308" y="909225"/>
            <a:ext cx="7645504" cy="3695595"/>
            <a:chOff x="720308" y="909225"/>
            <a:chExt cx="7645504" cy="3695595"/>
          </a:xfrm>
        </p:grpSpPr>
        <p:graphicFrame>
          <p:nvGraphicFramePr>
            <p:cNvPr id="4" name="Chart 3"/>
            <p:cNvGraphicFramePr/>
            <p:nvPr>
              <p:extLst>
                <p:ext uri="{D42A27DB-BD31-4B8C-83A1-F6EECF244321}">
                  <p14:modId xmlns:p14="http://schemas.microsoft.com/office/powerpoint/2010/main" val="1212113822"/>
                </p:ext>
              </p:extLst>
            </p:nvPr>
          </p:nvGraphicFramePr>
          <p:xfrm>
            <a:off x="720308" y="909225"/>
            <a:ext cx="7645504" cy="28947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64" name="Group 63"/>
            <p:cNvGrpSpPr/>
            <p:nvPr/>
          </p:nvGrpSpPr>
          <p:grpSpPr>
            <a:xfrm>
              <a:off x="3581203" y="3803941"/>
              <a:ext cx="800879" cy="800879"/>
              <a:chOff x="1227668" y="1646882"/>
              <a:chExt cx="597802" cy="597802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80" name="Picture 7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5269505" y="3803941"/>
              <a:ext cx="800879" cy="800879"/>
              <a:chOff x="1893980" y="1646882"/>
              <a:chExt cx="597802" cy="597802"/>
            </a:xfrm>
          </p:grpSpPr>
          <p:sp>
            <p:nvSpPr>
              <p:cNvPr id="75" name="Oval 74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66" name="Group 65"/>
            <p:cNvGrpSpPr/>
            <p:nvPr/>
          </p:nvGrpSpPr>
          <p:grpSpPr>
            <a:xfrm>
              <a:off x="6963234" y="3803941"/>
              <a:ext cx="800879" cy="800879"/>
              <a:chOff x="2537512" y="1646882"/>
              <a:chExt cx="597802" cy="597802"/>
            </a:xfrm>
          </p:grpSpPr>
          <p:sp>
            <p:nvSpPr>
              <p:cNvPr id="73" name="Oval 72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4" name="Picture 73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sp>
          <p:nvSpPr>
            <p:cNvPr id="93" name="TextBox 92"/>
            <p:cNvSpPr txBox="1"/>
            <p:nvPr/>
          </p:nvSpPr>
          <p:spPr>
            <a:xfrm>
              <a:off x="1812119" y="3759531"/>
              <a:ext cx="1245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600" dirty="0"/>
                <a:t>kaikki </a:t>
              </a:r>
              <a:br>
                <a:rPr lang="fi-FI" sz="1600" dirty="0"/>
              </a:br>
              <a:r>
                <a:rPr lang="fi-FI" sz="1600" dirty="0"/>
                <a:t>kanavat yhteensä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2256114" y="4813017"/>
            <a:ext cx="22797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kuukausien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keskiarvo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2016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tammikuusta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alkaen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31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kesäkuu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6/2018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434577"/>
              </p:ext>
            </p:extLst>
          </p:nvPr>
        </p:nvGraphicFramePr>
        <p:xfrm>
          <a:off x="4737616" y="994032"/>
          <a:ext cx="4175763" cy="359324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81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66 616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65 054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64 611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61 371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53 400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50 201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45 929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41 079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40 838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Kauneus &amp; Terveys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39 801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084193"/>
              </p:ext>
            </p:extLst>
          </p:nvPr>
        </p:nvGraphicFramePr>
        <p:xfrm>
          <a:off x="302882" y="994031"/>
          <a:ext cx="4175763" cy="359323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483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210 491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203 671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251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149 433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145 144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135 499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108 422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837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81 836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80 599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77 489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76 197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151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869907"/>
              </p:ext>
            </p:extLst>
          </p:nvPr>
        </p:nvGraphicFramePr>
        <p:xfrm>
          <a:off x="302882" y="994031"/>
          <a:ext cx="4175763" cy="35805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149 918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96 599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81 815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62 523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61 958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61 157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53 444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50 192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47 866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39 635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1"/>
                </a:solidFill>
              </a:rPr>
              <a:t>Facebookissa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kesäkuu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6/2018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173103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34 758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34 659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33 735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32 598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30 486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29 312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GTi-Magazine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25 039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24 979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24 515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371927" y="621708"/>
            <a:ext cx="452383" cy="452383"/>
            <a:chOff x="1227668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504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812720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166 926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117 896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75 082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50 739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Mikrobitti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20 808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18 763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15 835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Tivi</a:t>
                      </a:r>
                      <a:endParaRPr lang="fi-FI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11 334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9 735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9 625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2"/>
                </a:solidFill>
              </a:rPr>
              <a:t>Twitterissä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kesäkuu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6/2018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826231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8 843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7 592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7 161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5 815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Ylioppilaslehti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5 559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5 486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5 380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4 613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4 267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4 099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359542" y="630590"/>
            <a:ext cx="452383" cy="452383"/>
            <a:chOff x="1893980" y="1646882"/>
            <a:chExt cx="597802" cy="597802"/>
          </a:xfrm>
        </p:grpSpPr>
        <p:sp>
          <p:nvSpPr>
            <p:cNvPr id="15" name="Oval 1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8007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716325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41 922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32 084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 err="1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200" b="1" i="0" u="none" strike="noStrike" dirty="0">
                        <a:solidFill>
                          <a:srgbClr val="E244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30 073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29 049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28 456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25 586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21 988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21 559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Koti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21 097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20 280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3"/>
                </a:solidFill>
              </a:rPr>
              <a:t>Instagramissa</a:t>
            </a:r>
            <a:r>
              <a:rPr lang="fi-FI" sz="2700" dirty="0">
                <a:solidFill>
                  <a:schemeClr val="accent2"/>
                </a:solidFill>
              </a:rPr>
              <a:t> 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TOP 20 / kesäkuu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6/2018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510689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19 573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18 967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18 538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17 515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17 189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15 109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14 312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Kauneus &amp; Terveys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14 092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Cosmopolitan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13 550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13 225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367762" y="630590"/>
            <a:ext cx="452383" cy="452383"/>
            <a:chOff x="2537512" y="1646882"/>
            <a:chExt cx="597802" cy="597802"/>
          </a:xfrm>
        </p:grpSpPr>
        <p:sp>
          <p:nvSpPr>
            <p:cNvPr id="14" name="Oval 13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0468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 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/ kesäkuu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6/2018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985848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uusia 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ET-lehti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006790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uusia 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5 567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3 034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1 642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1 430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1 318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929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460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0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</a:t>
            </a:r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Facebookissa, Twitterissä ja Instagramissa / kesäkuu 2018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6/2018</a:t>
            </a:r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755553"/>
              </p:ext>
            </p:extLst>
          </p:nvPr>
        </p:nvGraphicFramePr>
        <p:xfrm>
          <a:off x="3254011" y="917625"/>
          <a:ext cx="2642910" cy="36305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24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TWITTER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uusia seuraajia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Kuntalehti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Rakennuslehti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653067"/>
              </p:ext>
            </p:extLst>
          </p:nvPr>
        </p:nvGraphicFramePr>
        <p:xfrm>
          <a:off x="302882" y="917626"/>
          <a:ext cx="2642910" cy="364606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9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 dirty="0"/>
                        <a:t>FACEBOOK</a:t>
                      </a:r>
                      <a:endParaRPr lang="fi-FI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/>
                        <a:t>uusia</a:t>
                      </a:r>
                      <a:br>
                        <a:rPr lang="fi-FI" sz="1100" b="0" noProof="0"/>
                      </a:br>
                      <a:r>
                        <a:rPr lang="fi-FI" sz="1100" b="0" noProof="0"/>
                        <a:t>seuraajia </a:t>
                      </a:r>
                      <a:endParaRPr lang="fi-FI" sz="11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2 463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ET-lehti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151418"/>
              </p:ext>
            </p:extLst>
          </p:nvPr>
        </p:nvGraphicFramePr>
        <p:xfrm>
          <a:off x="6179379" y="917625"/>
          <a:ext cx="2642910" cy="363057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735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noProof="0" dirty="0"/>
                        <a:t>INSTAGRAM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uusia</a:t>
                      </a:r>
                      <a:br>
                        <a:rPr lang="fi-FI" sz="1100" b="0" noProof="0" dirty="0"/>
                      </a:br>
                      <a:r>
                        <a:rPr lang="fi-FI" sz="1100" b="0" noProof="0" dirty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2 992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528446" y="1005187"/>
            <a:ext cx="184773" cy="184773"/>
            <a:chOff x="1227668" y="1646882"/>
            <a:chExt cx="597802" cy="597802"/>
          </a:xfrm>
        </p:grpSpPr>
        <p:sp>
          <p:nvSpPr>
            <p:cNvPr id="53" name="Oval 52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37" name="Group 36"/>
          <p:cNvGrpSpPr/>
          <p:nvPr/>
        </p:nvGrpSpPr>
        <p:grpSpPr>
          <a:xfrm>
            <a:off x="4293077" y="1011641"/>
            <a:ext cx="184773" cy="184773"/>
            <a:chOff x="1893980" y="1646882"/>
            <a:chExt cx="597802" cy="597802"/>
          </a:xfrm>
        </p:grpSpPr>
        <p:sp>
          <p:nvSpPr>
            <p:cNvPr id="48" name="Oval 47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grpSp>
        <p:nvGrpSpPr>
          <p:cNvPr id="38" name="Group 37"/>
          <p:cNvGrpSpPr/>
          <p:nvPr/>
        </p:nvGrpSpPr>
        <p:grpSpPr>
          <a:xfrm>
            <a:off x="7573681" y="1002759"/>
            <a:ext cx="184773" cy="184773"/>
            <a:chOff x="2537512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78711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842047"/>
      </p:ext>
    </p:extLst>
  </p:cSld>
  <p:clrMapOvr>
    <a:masterClrMapping/>
  </p:clrMapOvr>
</p:sld>
</file>

<file path=ppt/theme/theme1.xml><?xml version="1.0" encoding="utf-8"?>
<a:theme xmlns:a="http://schemas.openxmlformats.org/drawingml/2006/main" name="Aikakausmedia_widescreen_2017">
  <a:themeElements>
    <a:clrScheme name="Aikakausmedia 2016">
      <a:dk1>
        <a:srgbClr val="000000"/>
      </a:dk1>
      <a:lt1>
        <a:sysClr val="window" lastClr="FFFFFF"/>
      </a:lt1>
      <a:dk2>
        <a:srgbClr val="000000"/>
      </a:dk2>
      <a:lt2>
        <a:srgbClr val="F2F6F7"/>
      </a:lt2>
      <a:accent1>
        <a:srgbClr val="E24426"/>
      </a:accent1>
      <a:accent2>
        <a:srgbClr val="7AC3BB"/>
      </a:accent2>
      <a:accent3>
        <a:srgbClr val="EBD656"/>
      </a:accent3>
      <a:accent4>
        <a:srgbClr val="F4A89D"/>
      </a:accent4>
      <a:accent5>
        <a:srgbClr val="F2F6F7"/>
      </a:accent5>
      <a:accent6>
        <a:srgbClr val="000000"/>
      </a:accent6>
      <a:hlink>
        <a:srgbClr val="F4A89D"/>
      </a:hlink>
      <a:folHlink>
        <a:srgbClr val="7AC3B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ikakausmedia 2016">
    <a:dk1>
      <a:srgbClr val="000000"/>
    </a:dk1>
    <a:lt1>
      <a:sysClr val="window" lastClr="FFFFFF"/>
    </a:lt1>
    <a:dk2>
      <a:srgbClr val="000000"/>
    </a:dk2>
    <a:lt2>
      <a:srgbClr val="F2F6F7"/>
    </a:lt2>
    <a:accent1>
      <a:srgbClr val="E24426"/>
    </a:accent1>
    <a:accent2>
      <a:srgbClr val="7AC3BB"/>
    </a:accent2>
    <a:accent3>
      <a:srgbClr val="EBD656"/>
    </a:accent3>
    <a:accent4>
      <a:srgbClr val="F4A89D"/>
    </a:accent4>
    <a:accent5>
      <a:srgbClr val="F2F6F7"/>
    </a:accent5>
    <a:accent6>
      <a:srgbClr val="000000"/>
    </a:accent6>
    <a:hlink>
      <a:srgbClr val="F4A89D"/>
    </a:hlink>
    <a:folHlink>
      <a:srgbClr val="7AC3BB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2411</TotalTime>
  <Words>1364</Words>
  <Application>Microsoft Macintosh PowerPoint</Application>
  <PresentationFormat>On-screen Show (16:9)</PresentationFormat>
  <Paragraphs>490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Aikakausmedia_widescreen_2017</vt:lpstr>
      <vt:lpstr>Aikakausmedioiden someyleisöt / kesäkuu 2018</vt:lpstr>
      <vt:lpstr>Yleisömäärien kehitys 06/2017 – 06/2018</vt:lpstr>
      <vt:lpstr>Yleisömäärien kasvu / kesäkuu 2018</vt:lpstr>
      <vt:lpstr>Eniten seuraajia kaikissa kanavissa TOP 20 / kesäkuu 2018</vt:lpstr>
      <vt:lpstr>Eniten seuraajia Facebookissa TOP 20 / kesäkuu 2018</vt:lpstr>
      <vt:lpstr>Eniten seuraajia Twitterissä TOP 20 / kesäkuu 2018</vt:lpstr>
      <vt:lpstr>Eniten seuraajia Instagramissa TOP 20 / kesäkuu 2018</vt:lpstr>
      <vt:lpstr>Eniten uusia seuraajia kaikissa kanavissa / kesäkuu 2018</vt:lpstr>
      <vt:lpstr>Eniten uusia seuraajia Facebookissa, Twitterissä ja Instagramissa / kesäkuu 2018</vt:lpstr>
      <vt:lpstr>Mukana olleet mediat (206 kpl) / kesäkuu 2018</vt:lpstr>
      <vt:lpstr>Mukana olleet mediat (206 kpl) / kesäkuu 2018</vt:lpstr>
      <vt:lpstr>Aikakausmediat somessa -seuranta</vt:lpstr>
      <vt:lpstr>Aikakausmediat somessa -seuranta</vt:lpstr>
      <vt:lpstr>PowerPoint Presentation</vt:lpstr>
    </vt:vector>
  </TitlesOfParts>
  <Manager/>
  <Company>Aikakausmedia</Company>
  <LinksUpToDate>false</LinksUpToDate>
  <SharedDoc>false</SharedDoc>
  <HyperlinkBase/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Aikakausmediat somessa 2016</dc:title>
  <dc:subject/>
  <dc:creator>Outi Sonkamuotka</dc:creator>
  <cp:keywords/>
  <dc:description/>
  <cp:lastModifiedBy>Microsoft Office User</cp:lastModifiedBy>
  <cp:revision>262</cp:revision>
  <dcterms:created xsi:type="dcterms:W3CDTF">2016-11-29T11:48:27Z</dcterms:created>
  <dcterms:modified xsi:type="dcterms:W3CDTF">2018-07-06T13:16:13Z</dcterms:modified>
  <cp:category/>
</cp:coreProperties>
</file>