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6"/>
  </p:notesMasterIdLst>
  <p:sldIdLst>
    <p:sldId id="257" r:id="rId2"/>
    <p:sldId id="260" r:id="rId3"/>
    <p:sldId id="262" r:id="rId4"/>
    <p:sldId id="259" r:id="rId5"/>
    <p:sldId id="261" r:id="rId6"/>
    <p:sldId id="265" r:id="rId7"/>
    <p:sldId id="264" r:id="rId8"/>
    <p:sldId id="266" r:id="rId9"/>
    <p:sldId id="267" r:id="rId10"/>
    <p:sldId id="258" r:id="rId11"/>
    <p:sldId id="268" r:id="rId12"/>
    <p:sldId id="269" r:id="rId13"/>
    <p:sldId id="270" r:id="rId14"/>
    <p:sldId id="271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541" autoAdjust="0"/>
  </p:normalViewPr>
  <p:slideViewPr>
    <p:cSldViewPr snapToGrid="0" snapToObjects="1">
      <p:cViewPr varScale="1">
        <p:scale>
          <a:sx n="165" d="100"/>
          <a:sy n="165" d="100"/>
        </p:scale>
        <p:origin x="89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488918073557"/>
          <c:y val="0.0300082069689401"/>
          <c:w val="0.912840489467915"/>
          <c:h val="0.926646605187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573.0</c:v>
                </c:pt>
                <c:pt idx="1">
                  <c:v>198.0</c:v>
                </c:pt>
                <c:pt idx="2">
                  <c:v>198.0</c:v>
                </c:pt>
                <c:pt idx="3">
                  <c:v>20.0</c:v>
                </c:pt>
                <c:pt idx="4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0.0422555743084553"/>
          <c:w val="0.842767994741687"/>
          <c:h val="0.7741566864166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07/2017</c:v>
                </c:pt>
                <c:pt idx="1">
                  <c:v>08/2017</c:v>
                </c:pt>
                <c:pt idx="2">
                  <c:v>09/2017</c:v>
                </c:pt>
                <c:pt idx="3">
                  <c:v>10/2017</c:v>
                </c:pt>
                <c:pt idx="4">
                  <c:v>11/2017</c:v>
                </c:pt>
                <c:pt idx="5">
                  <c:v>12/2017</c:v>
                </c:pt>
                <c:pt idx="6">
                  <c:v>01/2018</c:v>
                </c:pt>
                <c:pt idx="7">
                  <c:v>02/2018</c:v>
                </c:pt>
                <c:pt idx="8">
                  <c:v>03/2018</c:v>
                </c:pt>
                <c:pt idx="9">
                  <c:v>04/2018</c:v>
                </c:pt>
                <c:pt idx="10">
                  <c:v>05/2018</c:v>
                </c:pt>
                <c:pt idx="11">
                  <c:v>06/2018</c:v>
                </c:pt>
                <c:pt idx="12">
                  <c:v>07/2018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2.965561E6</c:v>
                </c:pt>
                <c:pt idx="1">
                  <c:v>2.963049E6</c:v>
                </c:pt>
                <c:pt idx="2">
                  <c:v>3.006016E6</c:v>
                </c:pt>
                <c:pt idx="3">
                  <c:v>3.054396E6</c:v>
                </c:pt>
                <c:pt idx="4">
                  <c:v>3.105783E6</c:v>
                </c:pt>
                <c:pt idx="5">
                  <c:v>3.149774E6</c:v>
                </c:pt>
                <c:pt idx="6">
                  <c:v>3.200949E6</c:v>
                </c:pt>
                <c:pt idx="7">
                  <c:v>3.234495E6</c:v>
                </c:pt>
                <c:pt idx="8">
                  <c:v>3.274106E6</c:v>
                </c:pt>
                <c:pt idx="9">
                  <c:v>3.308991E6</c:v>
                </c:pt>
                <c:pt idx="10">
                  <c:v>3.337959E6</c:v>
                </c:pt>
                <c:pt idx="11">
                  <c:v>3.369907E6</c:v>
                </c:pt>
                <c:pt idx="12">
                  <c:v>3.393208E6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07/2017</c:v>
                </c:pt>
                <c:pt idx="1">
                  <c:v>08/2017</c:v>
                </c:pt>
                <c:pt idx="2">
                  <c:v>09/2017</c:v>
                </c:pt>
                <c:pt idx="3">
                  <c:v>10/2017</c:v>
                </c:pt>
                <c:pt idx="4">
                  <c:v>11/2017</c:v>
                </c:pt>
                <c:pt idx="5">
                  <c:v>12/2017</c:v>
                </c:pt>
                <c:pt idx="6">
                  <c:v>01/2018</c:v>
                </c:pt>
                <c:pt idx="7">
                  <c:v>02/2018</c:v>
                </c:pt>
                <c:pt idx="8">
                  <c:v>03/2018</c:v>
                </c:pt>
                <c:pt idx="9">
                  <c:v>04/2018</c:v>
                </c:pt>
                <c:pt idx="10">
                  <c:v>05/2018</c:v>
                </c:pt>
                <c:pt idx="11">
                  <c:v>06/2018</c:v>
                </c:pt>
                <c:pt idx="12">
                  <c:v>07/2018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1.748986E6</c:v>
                </c:pt>
                <c:pt idx="1">
                  <c:v>1.728307E6</c:v>
                </c:pt>
                <c:pt idx="2">
                  <c:v>1.753609E6</c:v>
                </c:pt>
                <c:pt idx="3">
                  <c:v>1.785311E6</c:v>
                </c:pt>
                <c:pt idx="4">
                  <c:v>1.814282E6</c:v>
                </c:pt>
                <c:pt idx="5">
                  <c:v>1.839306E6</c:v>
                </c:pt>
                <c:pt idx="6">
                  <c:v>1.84986E6</c:v>
                </c:pt>
                <c:pt idx="7">
                  <c:v>1.866707E6</c:v>
                </c:pt>
                <c:pt idx="8">
                  <c:v>1.888145E6</c:v>
                </c:pt>
                <c:pt idx="9">
                  <c:v>1.902952E6</c:v>
                </c:pt>
                <c:pt idx="10">
                  <c:v>1.917951E6</c:v>
                </c:pt>
                <c:pt idx="11">
                  <c:v>1.932335E6</c:v>
                </c:pt>
                <c:pt idx="12">
                  <c:v>1.944929E6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07/2017</c:v>
                </c:pt>
                <c:pt idx="1">
                  <c:v>08/2017</c:v>
                </c:pt>
                <c:pt idx="2">
                  <c:v>09/2017</c:v>
                </c:pt>
                <c:pt idx="3">
                  <c:v>10/2017</c:v>
                </c:pt>
                <c:pt idx="4">
                  <c:v>11/2017</c:v>
                </c:pt>
                <c:pt idx="5">
                  <c:v>12/2017</c:v>
                </c:pt>
                <c:pt idx="6">
                  <c:v>01/2018</c:v>
                </c:pt>
                <c:pt idx="7">
                  <c:v>02/2018</c:v>
                </c:pt>
                <c:pt idx="8">
                  <c:v>03/2018</c:v>
                </c:pt>
                <c:pt idx="9">
                  <c:v>04/2018</c:v>
                </c:pt>
                <c:pt idx="10">
                  <c:v>05/2018</c:v>
                </c:pt>
                <c:pt idx="11">
                  <c:v>06/2018</c:v>
                </c:pt>
                <c:pt idx="12">
                  <c:v>07/2018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609603.0</c:v>
                </c:pt>
                <c:pt idx="1">
                  <c:v>616575.0</c:v>
                </c:pt>
                <c:pt idx="2">
                  <c:v>623022.0</c:v>
                </c:pt>
                <c:pt idx="3">
                  <c:v>629866.0</c:v>
                </c:pt>
                <c:pt idx="4">
                  <c:v>634718.0</c:v>
                </c:pt>
                <c:pt idx="5">
                  <c:v>640966.0</c:v>
                </c:pt>
                <c:pt idx="6">
                  <c:v>646578.0</c:v>
                </c:pt>
                <c:pt idx="7">
                  <c:v>648506.0</c:v>
                </c:pt>
                <c:pt idx="8">
                  <c:v>658215.0</c:v>
                </c:pt>
                <c:pt idx="9">
                  <c:v>663774.0</c:v>
                </c:pt>
                <c:pt idx="10">
                  <c:v>665475.0</c:v>
                </c:pt>
                <c:pt idx="11">
                  <c:v>666901.0</c:v>
                </c:pt>
                <c:pt idx="12">
                  <c:v>665294.0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07/2017</c:v>
                </c:pt>
                <c:pt idx="1">
                  <c:v>08/2017</c:v>
                </c:pt>
                <c:pt idx="2">
                  <c:v>09/2017</c:v>
                </c:pt>
                <c:pt idx="3">
                  <c:v>10/2017</c:v>
                </c:pt>
                <c:pt idx="4">
                  <c:v>11/2017</c:v>
                </c:pt>
                <c:pt idx="5">
                  <c:v>12/2017</c:v>
                </c:pt>
                <c:pt idx="6">
                  <c:v>01/2018</c:v>
                </c:pt>
                <c:pt idx="7">
                  <c:v>02/2018</c:v>
                </c:pt>
                <c:pt idx="8">
                  <c:v>03/2018</c:v>
                </c:pt>
                <c:pt idx="9">
                  <c:v>04/2018</c:v>
                </c:pt>
                <c:pt idx="10">
                  <c:v>05/2018</c:v>
                </c:pt>
                <c:pt idx="11">
                  <c:v>06/2018</c:v>
                </c:pt>
                <c:pt idx="12">
                  <c:v>07/2018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524927.0</c:v>
                </c:pt>
                <c:pt idx="1">
                  <c:v>535493.0</c:v>
                </c:pt>
                <c:pt idx="2">
                  <c:v>546245.0</c:v>
                </c:pt>
                <c:pt idx="3">
                  <c:v>558365.0</c:v>
                </c:pt>
                <c:pt idx="4">
                  <c:v>571752.0</c:v>
                </c:pt>
                <c:pt idx="5">
                  <c:v>581845.0</c:v>
                </c:pt>
                <c:pt idx="6">
                  <c:v>614420.0</c:v>
                </c:pt>
                <c:pt idx="7">
                  <c:v>626480.0</c:v>
                </c:pt>
                <c:pt idx="8">
                  <c:v>633526.0</c:v>
                </c:pt>
                <c:pt idx="9">
                  <c:v>645460.0</c:v>
                </c:pt>
                <c:pt idx="10">
                  <c:v>655436.0</c:v>
                </c:pt>
                <c:pt idx="11">
                  <c:v>668373.0</c:v>
                </c:pt>
                <c:pt idx="12">
                  <c:v>678894.0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24559968"/>
        <c:axId val="-924557136"/>
      </c:lineChart>
      <c:catAx>
        <c:axId val="-924559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924557136"/>
        <c:crosses val="autoZero"/>
        <c:auto val="1"/>
        <c:lblAlgn val="ctr"/>
        <c:lblOffset val="100"/>
        <c:noMultiLvlLbl val="0"/>
      </c:catAx>
      <c:valAx>
        <c:axId val="-92455713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-92455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Heinäkuu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0054397983442295"/>
                  <c:y val="-0.000451857798830697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mr-IN" sz="18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8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 formatCode="0">
                  <c:v>23301.0</c:v>
                </c:pt>
                <c:pt idx="1">
                  <c:v>12594.0</c:v>
                </c:pt>
                <c:pt idx="2" formatCode="0">
                  <c:v>10521.0</c:v>
                </c:pt>
                <c:pt idx="3" formatCode="0">
                  <c:v>-1607.0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50835.66666666666</c:v>
                </c:pt>
                <c:pt idx="1">
                  <c:v>25636.26666666667</c:v>
                </c:pt>
                <c:pt idx="2">
                  <c:v>15130.7</c:v>
                </c:pt>
                <c:pt idx="3">
                  <c:v>8119.733333333334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924494512"/>
        <c:axId val="-924492192"/>
      </c:barChart>
      <c:catAx>
        <c:axId val="-9244945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924492192"/>
        <c:crosses val="autoZero"/>
        <c:auto val="1"/>
        <c:lblAlgn val="ctr"/>
        <c:lblOffset val="100"/>
        <c:noMultiLvlLbl val="0"/>
      </c:catAx>
      <c:valAx>
        <c:axId val="-924492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924494512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13.8.2018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7/2018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7/2018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8/13/18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8/13/18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8/13/18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chart" Target="../charts/chart2.xml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3.emf"/><Relationship Id="rId5" Type="http://schemas.openxmlformats.org/officeDocument/2006/relationships/image" Target="../media/image2.emf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1469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heinäkuu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heinäkuu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57,3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-1,7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+2,3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-0,9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+0,3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0,0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heinäkuu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25320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3 393 208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02" y="2629069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5246" y="3980433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7/2018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heinäkuu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95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Apteekkarilehti     Apu      Arkkitehti      Arkkitehtiuutiset      Aromi      Arvopaperi      Askel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Matkaopas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heinäkuu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Pieni on Suurin      Pikkukaupunki      Pinni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www.aikakauslehdet.fi/some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785425" y="2682333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88" name="TextBox 87"/>
          <p:cNvSpPr txBox="1"/>
          <p:nvPr/>
        </p:nvSpPr>
        <p:spPr>
          <a:xfrm>
            <a:off x="7500132" y="268457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+ 153 967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29 %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85425" y="3501304"/>
            <a:ext cx="2290178" cy="616256"/>
            <a:chOff x="6785425" y="3501304"/>
            <a:chExt cx="2290178" cy="616256"/>
          </a:xfrm>
        </p:grpSpPr>
        <p:grpSp>
          <p:nvGrpSpPr>
            <p:cNvPr id="63" name="Group 62"/>
            <p:cNvGrpSpPr/>
            <p:nvPr/>
          </p:nvGrpSpPr>
          <p:grpSpPr>
            <a:xfrm>
              <a:off x="6785425" y="3501304"/>
              <a:ext cx="599465" cy="599465"/>
              <a:chOff x="1893980" y="1646882"/>
              <a:chExt cx="597802" cy="59780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sp>
          <p:nvSpPr>
            <p:cNvPr id="69" name="TextBox 68"/>
            <p:cNvSpPr txBox="1"/>
            <p:nvPr/>
          </p:nvSpPr>
          <p:spPr>
            <a:xfrm>
              <a:off x="7500132" y="3532784"/>
              <a:ext cx="1575471" cy="5847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i-FI" sz="1600" b="1" dirty="0">
                  <a:solidFill>
                    <a:srgbClr val="7F7F7F"/>
                  </a:solidFill>
                </a:rPr>
                <a:t>+ 55 691</a:t>
              </a:r>
              <a:br>
                <a:rPr lang="fi-FI" sz="1600" b="1" dirty="0">
                  <a:solidFill>
                    <a:srgbClr val="7F7F7F"/>
                  </a:solidFill>
                </a:rPr>
              </a:br>
              <a:r>
                <a:rPr lang="fi-FI" sz="1200" b="1" dirty="0">
                  <a:solidFill>
                    <a:srgbClr val="7F7F7F"/>
                  </a:solidFill>
                  <a:latin typeface="Wingdings"/>
                  <a:ea typeface="Wingdings"/>
                  <a:cs typeface="Wingdings"/>
                  <a:sym typeface="Wingdings"/>
                </a:rPr>
                <a:t></a:t>
              </a:r>
              <a:r>
                <a:rPr lang="fi-FI" sz="1600" b="1" dirty="0">
                  <a:solidFill>
                    <a:srgbClr val="7F7F7F"/>
                  </a:solidFill>
                </a:rPr>
                <a:t> 9 %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07/2017 – 07/2018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7/2018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854252142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523937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445995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918458" y="1513264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95024" y="1839204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685494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552118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84806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21319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3 393 208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23860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1 944 929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13178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678 894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4856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665 294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54152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2 965 561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38113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1 748 986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9962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609 603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5742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524 927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+ 195 943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11 %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+ 427 647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14 %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873371" y="3413824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heinäkuu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7/2018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7"/>
            <a:chOff x="720308" y="909225"/>
            <a:chExt cx="7645504" cy="3695597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1252039325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6963233" y="3803941"/>
              <a:ext cx="800879" cy="800879"/>
              <a:chOff x="3158233" y="1646882"/>
              <a:chExt cx="597802" cy="59780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58233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4340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5272218" y="3803942"/>
              <a:ext cx="800879" cy="800880"/>
              <a:chOff x="1275283" y="1646881"/>
              <a:chExt cx="597802" cy="5978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75283" y="1646881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6704" y="1782967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heinäkuu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7/2018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572590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67 475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65 272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65 224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61 877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53 378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52 025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47 140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41 407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40 992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40 776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764151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211 510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202 926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150 131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145 278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134 963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108 353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82 943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81 854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79 216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75 733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640121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 smtClean="0">
                          <a:solidFill>
                            <a:schemeClr val="accent6"/>
                          </a:solidFill>
                        </a:rPr>
                        <a:t>sivutykkäyksiä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149 946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96 629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82 304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63 128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62 356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61 846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53 523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50 171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48 008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40 136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heinäkuu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7/2018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62918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 smtClean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34 926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34 821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34 733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34 344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30 441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30 326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25 782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24 465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24 425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633364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42 426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32 314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29 966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28 761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26 003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22 318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21 947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21 108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20 961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heinäkuu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7/2018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71108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19 993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19 022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18 626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18 179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17 523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15 169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14 296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14 146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13 563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13 360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039304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165 975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117 251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74 604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49 951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20 590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18 796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15 896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11 347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9 851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9 642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heinäkuu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7/2018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908861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8 883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7 650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7 219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5 842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5 685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5 564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5 433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4 599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4 266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4 173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heinäkuu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7/2018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336675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ET-lehti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812851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1 824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1 727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1 255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1 243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1 211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716377"/>
              </p:ext>
            </p:extLst>
          </p:nvPr>
        </p:nvGraphicFramePr>
        <p:xfrm>
          <a:off x="3254011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648313" y="1002759"/>
            <a:ext cx="184773" cy="184773"/>
            <a:chOff x="2537512" y="1646882"/>
            <a:chExt cx="597802" cy="597802"/>
          </a:xfrm>
        </p:grpSpPr>
        <p:sp>
          <p:nvSpPr>
            <p:cNvPr id="25" name="Oval 2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005068"/>
              </p:ext>
            </p:extLst>
          </p:nvPr>
        </p:nvGraphicFramePr>
        <p:xfrm>
          <a:off x="6179379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7218445" y="1011641"/>
            <a:ext cx="184773" cy="184773"/>
            <a:chOff x="1893980" y="1646882"/>
            <a:chExt cx="597802" cy="597802"/>
          </a:xfrm>
        </p:grpSpPr>
        <p:sp>
          <p:nvSpPr>
            <p:cNvPr id="21" name="Oval 20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heinäkuu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7/2018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983089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FACEBOOK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Words>1363</Words>
  <Application>Microsoft Macintosh PowerPoint</Application>
  <PresentationFormat>On-screen Show (16:9)</PresentationFormat>
  <Paragraphs>490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Times New Roman</vt:lpstr>
      <vt:lpstr>Wingdings</vt:lpstr>
      <vt:lpstr>Arial</vt:lpstr>
      <vt:lpstr>Aikakausmedia_widescreen_2017</vt:lpstr>
      <vt:lpstr>Aikakausmedioiden someyleisöt / heinäkuu 2018</vt:lpstr>
      <vt:lpstr>Yleisömäärien kehitys 07/2017 – 07/2018</vt:lpstr>
      <vt:lpstr>Yleisömäärien kasvu / heinäkuu 2018</vt:lpstr>
      <vt:lpstr>Eniten seuraajia kaikissa kanavissa TOP 20 / heinäkuu 2018</vt:lpstr>
      <vt:lpstr>Eniten seuraajia Facebookissa TOP 20 / heinäkuu 2018</vt:lpstr>
      <vt:lpstr>Eniten seuraajia Instagramissa TOP 20 / heinäkuu 2018</vt:lpstr>
      <vt:lpstr>Eniten seuraajia Twitterissä TOP 20 / heinäkuu 2018</vt:lpstr>
      <vt:lpstr>Eniten uusia seuraajia kaikissa kanavissa / heinäkuu 2018</vt:lpstr>
      <vt:lpstr>Eniten uusia seuraajia Facebookissa, Twitterissä ja Instagramissa / heinäkuu 2018</vt:lpstr>
      <vt:lpstr>Mukana olleet mediat (206 kpl) / heinäkuu 2018</vt:lpstr>
      <vt:lpstr>Mukana olleet mediat (206 kpl) / heinäkuu 2018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Microsoft Office User</cp:lastModifiedBy>
  <cp:revision>271</cp:revision>
  <dcterms:created xsi:type="dcterms:W3CDTF">2016-11-29T11:48:27Z</dcterms:created>
  <dcterms:modified xsi:type="dcterms:W3CDTF">2018-08-13T07:50:17Z</dcterms:modified>
  <cp:category/>
</cp:coreProperties>
</file>