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72" r:id="rId14"/>
    <p:sldId id="275" r:id="rId15"/>
    <p:sldId id="273" r:id="rId16"/>
    <p:sldId id="269" r:id="rId17"/>
    <p:sldId id="270" r:id="rId18"/>
    <p:sldId id="271"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64" d="100"/>
          <a:sy n="164" d="100"/>
        </p:scale>
        <p:origin x="-120" y="-145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General</c:formatCode>
                <c:ptCount val="5"/>
                <c:pt idx="0">
                  <c:v>59.5</c:v>
                </c:pt>
                <c:pt idx="1">
                  <c:v>20.8</c:v>
                </c:pt>
                <c:pt idx="2">
                  <c:v>16.8</c:v>
                </c:pt>
                <c:pt idx="3">
                  <c:v>1.8</c:v>
                </c:pt>
                <c:pt idx="4">
                  <c:v>1.1</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01/2016</c:v>
                </c:pt>
                <c:pt idx="1">
                  <c:v>02/2016</c:v>
                </c:pt>
                <c:pt idx="2">
                  <c:v>03/2016</c:v>
                </c:pt>
                <c:pt idx="3">
                  <c:v>04/2016</c:v>
                </c:pt>
                <c:pt idx="4">
                  <c:v>05/2016</c:v>
                </c:pt>
                <c:pt idx="5">
                  <c:v>06/2016</c:v>
                </c:pt>
                <c:pt idx="6">
                  <c:v>07/2016</c:v>
                </c:pt>
                <c:pt idx="7">
                  <c:v>08/2016</c:v>
                </c:pt>
                <c:pt idx="8">
                  <c:v>09/2016</c:v>
                </c:pt>
                <c:pt idx="9">
                  <c:v>10/2016</c:v>
                </c:pt>
                <c:pt idx="10">
                  <c:v>11/2016</c:v>
                </c:pt>
                <c:pt idx="11">
                  <c:v>12/2016</c:v>
                </c:pt>
                <c:pt idx="12">
                  <c:v>01/2017</c:v>
                </c:pt>
              </c:strCache>
            </c:strRef>
          </c:cat>
          <c:val>
            <c:numRef>
              <c:f>Sheet1!$B$2:$B$14</c:f>
              <c:numCache>
                <c:formatCode>#,##0</c:formatCode>
                <c:ptCount val="13"/>
                <c:pt idx="0">
                  <c:v>1.868138E6</c:v>
                </c:pt>
                <c:pt idx="1">
                  <c:v>1.950356E6</c:v>
                </c:pt>
                <c:pt idx="2">
                  <c:v>2.021317E6</c:v>
                </c:pt>
                <c:pt idx="3">
                  <c:v>2.105977E6</c:v>
                </c:pt>
                <c:pt idx="4">
                  <c:v>2.161693E6</c:v>
                </c:pt>
                <c:pt idx="5">
                  <c:v>2.223343E6</c:v>
                </c:pt>
                <c:pt idx="6">
                  <c:v>2.285413E6</c:v>
                </c:pt>
                <c:pt idx="7">
                  <c:v>2.348672E6</c:v>
                </c:pt>
                <c:pt idx="8">
                  <c:v>2.415355E6</c:v>
                </c:pt>
                <c:pt idx="9">
                  <c:v>2.474169E6</c:v>
                </c:pt>
                <c:pt idx="10">
                  <c:v>2.532656E6</c:v>
                </c:pt>
                <c:pt idx="11">
                  <c:v>2.583267E6</c:v>
                </c:pt>
                <c:pt idx="12">
                  <c:v>2.684939E6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01/2016</c:v>
                </c:pt>
                <c:pt idx="1">
                  <c:v>02/2016</c:v>
                </c:pt>
                <c:pt idx="2">
                  <c:v>03/2016</c:v>
                </c:pt>
                <c:pt idx="3">
                  <c:v>04/2016</c:v>
                </c:pt>
                <c:pt idx="4">
                  <c:v>05/2016</c:v>
                </c:pt>
                <c:pt idx="5">
                  <c:v>06/2016</c:v>
                </c:pt>
                <c:pt idx="6">
                  <c:v>07/2016</c:v>
                </c:pt>
                <c:pt idx="7">
                  <c:v>08/2016</c:v>
                </c:pt>
                <c:pt idx="8">
                  <c:v>09/2016</c:v>
                </c:pt>
                <c:pt idx="9">
                  <c:v>10/2016</c:v>
                </c:pt>
                <c:pt idx="10">
                  <c:v>11/2016</c:v>
                </c:pt>
                <c:pt idx="11">
                  <c:v>12/2016</c:v>
                </c:pt>
                <c:pt idx="12">
                  <c:v>01/2017</c:v>
                </c:pt>
              </c:strCache>
            </c:strRef>
          </c:cat>
          <c:val>
            <c:numRef>
              <c:f>Sheet1!$C$2:$C$14</c:f>
              <c:numCache>
                <c:formatCode>#,##0</c:formatCode>
                <c:ptCount val="13"/>
                <c:pt idx="0">
                  <c:v>1.175841E6</c:v>
                </c:pt>
                <c:pt idx="1">
                  <c:v>1.2175E6</c:v>
                </c:pt>
                <c:pt idx="2">
                  <c:v>1.251676E6</c:v>
                </c:pt>
                <c:pt idx="3">
                  <c:v>1.306348E6</c:v>
                </c:pt>
                <c:pt idx="4">
                  <c:v>1.330263E6</c:v>
                </c:pt>
                <c:pt idx="5">
                  <c:v>1.360555E6</c:v>
                </c:pt>
                <c:pt idx="6">
                  <c:v>1.394329E6</c:v>
                </c:pt>
                <c:pt idx="7">
                  <c:v>1.427596E6</c:v>
                </c:pt>
                <c:pt idx="8">
                  <c:v>1.464476E6</c:v>
                </c:pt>
                <c:pt idx="9">
                  <c:v>1.493438E6</c:v>
                </c:pt>
                <c:pt idx="10">
                  <c:v>1.523073E6</c:v>
                </c:pt>
                <c:pt idx="11">
                  <c:v>1.550466E6</c:v>
                </c:pt>
                <c:pt idx="12">
                  <c:v>1.597178E6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01/2016</c:v>
                </c:pt>
                <c:pt idx="1">
                  <c:v>02/2016</c:v>
                </c:pt>
                <c:pt idx="2">
                  <c:v>03/2016</c:v>
                </c:pt>
                <c:pt idx="3">
                  <c:v>04/2016</c:v>
                </c:pt>
                <c:pt idx="4">
                  <c:v>05/2016</c:v>
                </c:pt>
                <c:pt idx="5">
                  <c:v>06/2016</c:v>
                </c:pt>
                <c:pt idx="6">
                  <c:v>07/2016</c:v>
                </c:pt>
                <c:pt idx="7">
                  <c:v>08/2016</c:v>
                </c:pt>
                <c:pt idx="8">
                  <c:v>09/2016</c:v>
                </c:pt>
                <c:pt idx="9">
                  <c:v>10/2016</c:v>
                </c:pt>
                <c:pt idx="10">
                  <c:v>11/2016</c:v>
                </c:pt>
                <c:pt idx="11">
                  <c:v>12/2016</c:v>
                </c:pt>
                <c:pt idx="12">
                  <c:v>01/2017</c:v>
                </c:pt>
              </c:strCache>
            </c:strRef>
          </c:cat>
          <c:val>
            <c:numRef>
              <c:f>Sheet1!$D$2:$D$14</c:f>
              <c:numCache>
                <c:formatCode>#,##0</c:formatCode>
                <c:ptCount val="13"/>
                <c:pt idx="0">
                  <c:v>421702.0</c:v>
                </c:pt>
                <c:pt idx="1">
                  <c:v>437426.0</c:v>
                </c:pt>
                <c:pt idx="2">
                  <c:v>451691.0</c:v>
                </c:pt>
                <c:pt idx="3">
                  <c:v>462712.0</c:v>
                </c:pt>
                <c:pt idx="4">
                  <c:v>472715.0</c:v>
                </c:pt>
                <c:pt idx="5">
                  <c:v>481101.0</c:v>
                </c:pt>
                <c:pt idx="6">
                  <c:v>488127.0</c:v>
                </c:pt>
                <c:pt idx="7">
                  <c:v>497164.0</c:v>
                </c:pt>
                <c:pt idx="8">
                  <c:v>507198.0</c:v>
                </c:pt>
                <c:pt idx="9">
                  <c:v>518778.0</c:v>
                </c:pt>
                <c:pt idx="10">
                  <c:v>530901.0</c:v>
                </c:pt>
                <c:pt idx="11">
                  <c:v>540766.0</c:v>
                </c:pt>
                <c:pt idx="12">
                  <c:v>559254.0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01/2016</c:v>
                </c:pt>
                <c:pt idx="1">
                  <c:v>02/2016</c:v>
                </c:pt>
                <c:pt idx="2">
                  <c:v>03/2016</c:v>
                </c:pt>
                <c:pt idx="3">
                  <c:v>04/2016</c:v>
                </c:pt>
                <c:pt idx="4">
                  <c:v>05/2016</c:v>
                </c:pt>
                <c:pt idx="5">
                  <c:v>06/2016</c:v>
                </c:pt>
                <c:pt idx="6">
                  <c:v>07/2016</c:v>
                </c:pt>
                <c:pt idx="7">
                  <c:v>08/2016</c:v>
                </c:pt>
                <c:pt idx="8">
                  <c:v>09/2016</c:v>
                </c:pt>
                <c:pt idx="9">
                  <c:v>10/2016</c:v>
                </c:pt>
                <c:pt idx="10">
                  <c:v>11/2016</c:v>
                </c:pt>
                <c:pt idx="11">
                  <c:v>12/2016</c:v>
                </c:pt>
                <c:pt idx="12">
                  <c:v>01/2017</c:v>
                </c:pt>
              </c:strCache>
            </c:strRef>
          </c:cat>
          <c:val>
            <c:numRef>
              <c:f>Sheet1!$E$2:$E$14</c:f>
              <c:numCache>
                <c:formatCode>#,##0</c:formatCode>
                <c:ptCount val="13"/>
                <c:pt idx="0">
                  <c:v>224973.0</c:v>
                </c:pt>
                <c:pt idx="1">
                  <c:v>247631.0</c:v>
                </c:pt>
                <c:pt idx="2">
                  <c:v>268362.0</c:v>
                </c:pt>
                <c:pt idx="3">
                  <c:v>286134.0</c:v>
                </c:pt>
                <c:pt idx="4">
                  <c:v>306747.0</c:v>
                </c:pt>
                <c:pt idx="5">
                  <c:v>328834.0</c:v>
                </c:pt>
                <c:pt idx="6">
                  <c:v>349157.0</c:v>
                </c:pt>
                <c:pt idx="7">
                  <c:v>368500.0</c:v>
                </c:pt>
                <c:pt idx="8">
                  <c:v>387439.0</c:v>
                </c:pt>
                <c:pt idx="9">
                  <c:v>405009.0</c:v>
                </c:pt>
                <c:pt idx="10">
                  <c:v>420829.0</c:v>
                </c:pt>
                <c:pt idx="11">
                  <c:v>433196.0</c:v>
                </c:pt>
                <c:pt idx="12">
                  <c:v>451191.0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marker val="1"/>
        <c:smooth val="0"/>
        <c:axId val="2143868728"/>
        <c:axId val="2143871912"/>
      </c:lineChart>
      <c:catAx>
        <c:axId val="2143868728"/>
        <c:scaling>
          <c:orientation val="minMax"/>
        </c:scaling>
        <c:delete val="0"/>
        <c:axPos val="b"/>
        <c:numFmt formatCode="General" sourceLinked="0"/>
        <c:majorTickMark val="out"/>
        <c:minorTickMark val="none"/>
        <c:tickLblPos val="nextTo"/>
        <c:txPr>
          <a:bodyPr/>
          <a:lstStyle/>
          <a:p>
            <a:pPr>
              <a:defRPr sz="1200"/>
            </a:pPr>
            <a:endParaRPr lang="en-US"/>
          </a:p>
        </c:txPr>
        <c:crossAx val="2143871912"/>
        <c:crosses val="autoZero"/>
        <c:auto val="1"/>
        <c:lblAlgn val="ctr"/>
        <c:lblOffset val="100"/>
        <c:noMultiLvlLbl val="0"/>
      </c:catAx>
      <c:valAx>
        <c:axId val="2143871912"/>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2143868728"/>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tammikuu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101672.0</c:v>
                </c:pt>
                <c:pt idx="1">
                  <c:v>46712.0</c:v>
                </c:pt>
                <c:pt idx="2">
                  <c:v>18488.0</c:v>
                </c:pt>
                <c:pt idx="3">
                  <c:v>17995.0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68067.0</c:v>
                </c:pt>
                <c:pt idx="1">
                  <c:v>35111.0</c:v>
                </c:pt>
                <c:pt idx="2">
                  <c:v>11463.0</c:v>
                </c:pt>
                <c:pt idx="3">
                  <c:v>18852.0</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068989384"/>
        <c:axId val="2067990088"/>
      </c:barChart>
      <c:catAx>
        <c:axId val="2068989384"/>
        <c:scaling>
          <c:orientation val="minMax"/>
        </c:scaling>
        <c:delete val="1"/>
        <c:axPos val="b"/>
        <c:numFmt formatCode="General" sourceLinked="0"/>
        <c:majorTickMark val="out"/>
        <c:minorTickMark val="none"/>
        <c:tickLblPos val="nextTo"/>
        <c:crossAx val="2067990088"/>
        <c:crosses val="autoZero"/>
        <c:auto val="1"/>
        <c:lblAlgn val="ctr"/>
        <c:lblOffset val="100"/>
        <c:noMultiLvlLbl val="0"/>
      </c:catAx>
      <c:valAx>
        <c:axId val="2067990088"/>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2068989384"/>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Aikakausmediat somessa 1/2017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a:t>Lähde: Aikakausmediat somessa 1/2017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17.2.2017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150161526"/>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tammikuu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tammikuu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59,5</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-3,5 </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20,8</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-1,7 </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16,8</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+4,8</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1,8</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1,1</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+0,8</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tammikuu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8039931"/>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2 684 939</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tammikuu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04604"/>
          </a:xfrm>
          <a:prstGeom prst="rect">
            <a:avLst/>
          </a:prstGeom>
          <a:noFill/>
        </p:spPr>
        <p:txBody>
          <a:bodyPr wrap="square" rtlCol="0">
            <a:spAutoFit/>
          </a:bodyPr>
          <a:lstStyle/>
          <a:p>
            <a:pPr>
              <a:lnSpc>
                <a:spcPct val="120000"/>
              </a:lnSpc>
            </a:pPr>
            <a:r>
              <a:rPr lang="fi-FI" sz="1400" dirty="0"/>
              <a:t>3H+K      Aarre      Aku Ankka      Alibi      Anna      Antiikki &amp; Design      Apteekkarilehti      Apu      Arkkitehti      Aromi      Arvopaperi      Askel      Asuntoinfo      Auto Bild Suomi      Automaatioväylä      Avotakka      </a:t>
            </a:r>
            <a:r>
              <a:rPr lang="fi-FI" sz="1400" dirty="0" err="1"/>
              <a:t>Caravan</a:t>
            </a:r>
            <a:r>
              <a:rPr lang="fi-FI" sz="1400" dirty="0"/>
              <a:t>      Cosmopolitan      Costume      Deko      </a:t>
            </a:r>
            <a:r>
              <a:rPr lang="fi-FI" sz="1400" dirty="0" err="1"/>
              <a:t>Demi</a:t>
            </a:r>
            <a:r>
              <a:rPr lang="fi-FI" sz="1400" dirty="0"/>
              <a:t>      Diabetes      DigiKuva      Divaani      Eeva      Elle      Elämä      Enertec      Erä      ET Matkaopas      ET-lehti      Evento      Fakta      FIT      GEO      Gloria      Glorian Koti      Glorian ruoka &amp; viini      Goal      GTi-Magazine      Hevoshullu      Hifimaailma      Hiihto      HR Viesti      Hymy      Hyvä Terveys      Idealista      Ihana      Image      Improbatur      Insinööri      Juoksija      Jääkiekkolehti      Kaksplus      Kameralehti      Katso      Kauneimmat Käsityöt      Kauneus &amp; Terveys      Kello &amp; Kulta      Kemia-Kemi      Kippari      Kirjastolehti      KITA Kiinteistö &amp; Talotekniikka      Kodin Kuvalehti      Koiramme      Koneviesti      Koti ja keittiö      Kotiliesi      Kotiliesi Käsityö      Kotilääkäri      KotiMikro      Kotipuutarha      Kotitalo      Kotivinkki      Kuluttaja-lehti      Kuntalehti      Kuntatekniikka      Kunto Plus      Kuriren      Lapsen Maailma      Leija      Lumo      Maailman Kuvalehti      Maalla      Maku      Maku Kaneli &amp; Sokeri      Markkinointi &amp; Mainonta      Me Naiset      Mediuutiset      Meidän Mökki      Meidän Perhe      Meidän Talo      Meillä Kotona      Metsälehti      Mikrobitti      Minä Olen      Mondo      Moottori      Motiivi      National Geographic Suomi      Nuorten Luonto      Nuotta      Nyyrikki      Oluelle      Oma Aika      Oma Koti Kullan Kallis      Ortodoksiviesti      Palokuntalainen      Parnasso      Partiojohtaja      Pelastustieto      </a:t>
            </a:r>
            <a:r>
              <a:rPr lang="fi-FI" sz="1400" dirty="0" smtClean="0"/>
              <a:t>Pelit      … </a:t>
            </a:r>
            <a:endParaRPr lang="fi-FI" sz="1400" dirty="0"/>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(209 kpl) / tammikuu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63136"/>
          </a:xfrm>
          <a:prstGeom prst="rect">
            <a:avLst/>
          </a:prstGeom>
          <a:noFill/>
        </p:spPr>
        <p:txBody>
          <a:bodyPr wrap="square" rtlCol="0">
            <a:spAutoFit/>
          </a:bodyPr>
          <a:lstStyle/>
          <a:p>
            <a:pPr>
              <a:lnSpc>
                <a:spcPct val="120000"/>
              </a:lnSpc>
            </a:pPr>
            <a:r>
              <a:rPr lang="fi-FI" sz="1400" dirty="0"/>
              <a:t>…      </a:t>
            </a:r>
            <a:r>
              <a:rPr lang="fi-FI" sz="1400" dirty="0" smtClean="0"/>
              <a:t>Perhokalastus      Perusta      </a:t>
            </a:r>
            <a:r>
              <a:rPr lang="fi-FI" sz="1400" dirty="0"/>
              <a:t>Pieni on Suurin      Pikkukaupunki      Pinni      </a:t>
            </a:r>
            <a:r>
              <a:rPr lang="fi-FI" sz="1400" dirty="0" err="1"/>
              <a:t>Plaza</a:t>
            </a:r>
            <a:r>
              <a:rPr lang="fi-FI" sz="1400" dirty="0"/>
              <a:t> Koti      Positio      Potilaan Lääkärilehti      </a:t>
            </a:r>
            <a:r>
              <a:rPr lang="fi-FI" sz="1400" dirty="0" err="1"/>
              <a:t>Print&amp;Media</a:t>
            </a:r>
            <a:r>
              <a:rPr lang="fi-FI" sz="1400" dirty="0"/>
              <a:t>      Pro Hockey      prointerior      Projektiuutiset      prometalli - metallialan ammattilehti      proresto      </a:t>
            </a:r>
            <a:r>
              <a:rPr lang="fi-FI" sz="1400" dirty="0" err="1"/>
              <a:t>PUUTARHA&amp;kauppa</a:t>
            </a:r>
            <a:r>
              <a:rPr lang="fi-FI" sz="1400" dirty="0"/>
              <a:t>      Puuvene      Pyöräily+Triathlon      Rakennuslehti      Raymond      Reserviläinen      Riffi      RONDO Classic      Sairaanhoitaja      Sana      Secretarius      Seiska      Selkosanomat      Seura      Shaker      Sieppo - Lasten luontolehti      Siivet      Soppa365      Sport      Språkbruk      Suomen Kiinteistölehti      Suomen Kuvalehti      Suomen Luonto      Suomen Lääkärilehti      Suomen Sotilas      SuomiViihde      Super      Suuri Käsityö      Sydän      Systeri      Systole      Sähköala.Fi      Taide      Taika      TAITO      Talentia      Talotekniikka      Talouselämä      Taloustaito      Teatteri &amp; Tanssi -lehti      Tee Itse      Tehy      Tekniikan Historia      Tekniikan Maailma      Tekniikka &amp; Talous      Tekstiiliopettaja      Terveydeksi      Tidningen Folkhälsan      Tiede      Tieteen Kuvalehti      Tieteen Kuvalehti Historia      Tilisanomat      Tivi      TM Rakennusmaailma      Trendi      Tunne &amp; Mieli      Tuulilasi      TV-maailma      Työ Terveys Turvallisuus      Ulkopolitiikka      Ultra      Unelmien Talo &amp; Koti      Urakointi Uutiset      Urheilulehti      Uusiouutiset      V8-Magazine      Valitut Palat - Reader's Digest      Vapaa-ajan Kalastaja      Vapaussoturi      Vauva      Vene      Verotus      ViherPiha      Vihreä Lanka      Viini      Villivarsa      Vinkki      Vitonen      VIVA      Voi hyvin      Yhteishyvä      Ylioppilaslehti      Ylioppilaslehti Aino      </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tammikuu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743054036"/>
              </p:ext>
            </p:extLst>
          </p:nvPr>
        </p:nvGraphicFramePr>
        <p:xfrm>
          <a:off x="302882" y="957744"/>
          <a:ext cx="8519406" cy="3672765"/>
        </p:xfrm>
        <a:graphic>
          <a:graphicData uri="http://schemas.openxmlformats.org/drawingml/2006/table">
            <a:tbl>
              <a:tblPr firstRow="1" bandRow="1">
                <a:tableStyleId>{D27102A9-8310-4765-A935-A1911B00CA55}</a:tableStyleId>
              </a:tblPr>
              <a:tblGrid>
                <a:gridCol w="1880991">
                  <a:extLst>
                    <a:ext uri="{9D8B030D-6E8A-4147-A177-3AD203B41FA5}">
                      <a16:colId xmlns:a16="http://schemas.microsoft.com/office/drawing/2014/main" xmlns="" val="20000"/>
                    </a:ext>
                  </a:extLst>
                </a:gridCol>
                <a:gridCol w="95881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Aarre</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r>
                        <a:rPr lang="fi-FI" sz="1000" dirty="0"/>
                        <a:t>x</a:t>
                      </a:r>
                    </a:p>
                  </a:txBody>
                  <a:tcPr>
                    <a:lnT w="12700" cmpd="sng">
                      <a:noFill/>
                    </a:lnT>
                  </a:tcPr>
                </a:tc>
                <a:tc>
                  <a:txBody>
                    <a:bodyPr/>
                    <a:lstStyle/>
                    <a:p>
                      <a:pPr algn="ctr"/>
                      <a:r>
                        <a:rPr lang="fi-FI" sz="1000" dirty="0"/>
                        <a:t>x</a:t>
                      </a:r>
                    </a:p>
                  </a:txBody>
                  <a:tcPr>
                    <a:lnT w="12700" cmpd="sng">
                      <a:noFill/>
                    </a:lnT>
                  </a:tcPr>
                </a:tc>
                <a:tc>
                  <a:txBody>
                    <a:bodyPr/>
                    <a:lstStyle/>
                    <a:p>
                      <a:pPr algn="ctr"/>
                      <a:endParaRPr lang="fi-FI" sz="1000" dirty="0"/>
                    </a:p>
                  </a:txBody>
                  <a:tcPr>
                    <a:lnT w="12700" cmpd="sng">
                      <a:noFill/>
                    </a:lnT>
                  </a:tcPr>
                </a:tc>
                <a:extLst>
                  <a:ext uri="{0D108BD9-81ED-4DB2-BD59-A6C34878D82A}">
                    <a16:rowId xmlns:a16="http://schemas.microsoft.com/office/drawing/2014/main" xmlns="" val="10001"/>
                  </a:ext>
                </a:extLst>
              </a:tr>
              <a:tr h="244851">
                <a:tc>
                  <a:txBody>
                    <a:bodyPr/>
                    <a:lstStyle/>
                    <a:p>
                      <a:r>
                        <a:rPr lang="fi-FI" sz="1000" dirty="0"/>
                        <a:t>Anna</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02"/>
                  </a:ext>
                </a:extLst>
              </a:tr>
              <a:tr h="244851">
                <a:tc>
                  <a:txBody>
                    <a:bodyPr/>
                    <a:lstStyle/>
                    <a:p>
                      <a:r>
                        <a:rPr lang="fi-FI" sz="1000" dirty="0"/>
                        <a:t>Arkkitehti</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3"/>
                  </a:ext>
                </a:extLst>
              </a:tr>
              <a:tr h="244851">
                <a:tc>
                  <a:txBody>
                    <a:bodyPr/>
                    <a:lstStyle/>
                    <a:p>
                      <a:r>
                        <a:rPr lang="fi-FI" sz="1000" dirty="0"/>
                        <a:t>Aromi</a:t>
                      </a:r>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4"/>
                  </a:ext>
                </a:extLst>
              </a:tr>
              <a:tr h="244851">
                <a:tc>
                  <a:txBody>
                    <a:bodyPr/>
                    <a:lstStyle/>
                    <a:p>
                      <a:r>
                        <a:rPr lang="fi-FI" sz="1000" dirty="0"/>
                        <a:t>Caravan</a:t>
                      </a:r>
                    </a:p>
                  </a:txBody>
                  <a:tcPr/>
                </a:tc>
                <a:tc>
                  <a:txBody>
                    <a:bodyPr/>
                    <a:lstStyle/>
                    <a:p>
                      <a:pPr algn="ctr"/>
                      <a:r>
                        <a:rPr lang="fi-FI" sz="1000" dirty="0"/>
                        <a:t>x</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5"/>
                  </a:ext>
                </a:extLst>
              </a:tr>
              <a:tr h="244851">
                <a:tc>
                  <a:txBody>
                    <a:bodyPr/>
                    <a:lstStyle/>
                    <a:p>
                      <a:r>
                        <a:rPr lang="fi-FI" sz="1000" dirty="0"/>
                        <a:t>Deko</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06"/>
                  </a:ext>
                </a:extLst>
              </a:tr>
              <a:tr h="244851">
                <a:tc>
                  <a:txBody>
                    <a:bodyPr/>
                    <a:lstStyle/>
                    <a:p>
                      <a:r>
                        <a:rPr lang="fi-FI" sz="1000" dirty="0"/>
                        <a:t>HR Viesti</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7"/>
                  </a:ext>
                </a:extLst>
              </a:tr>
              <a:tr h="244851">
                <a:tc>
                  <a:txBody>
                    <a:bodyPr/>
                    <a:lstStyle/>
                    <a:p>
                      <a:r>
                        <a:rPr lang="fi-FI" sz="1000" dirty="0"/>
                        <a:t>Hymy</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8"/>
                  </a:ext>
                </a:extLst>
              </a:tr>
              <a:tr h="244851">
                <a:tc>
                  <a:txBody>
                    <a:bodyPr/>
                    <a:lstStyle/>
                    <a:p>
                      <a:r>
                        <a:rPr lang="fi-FI" sz="1000" dirty="0"/>
                        <a:t>Kaksplus</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09"/>
                  </a:ext>
                </a:extLst>
              </a:tr>
              <a:tr h="244851">
                <a:tc>
                  <a:txBody>
                    <a:bodyPr/>
                    <a:lstStyle/>
                    <a:p>
                      <a:r>
                        <a:rPr lang="fi-FI" sz="1000" dirty="0"/>
                        <a:t>Kauneus &amp; Terveys</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10"/>
                  </a:ext>
                </a:extLst>
              </a:tr>
              <a:tr h="244851">
                <a:tc>
                  <a:txBody>
                    <a:bodyPr/>
                    <a:lstStyle/>
                    <a:p>
                      <a:r>
                        <a:rPr lang="fi-FI" sz="1000" dirty="0"/>
                        <a:t>Kotiliesi</a:t>
                      </a:r>
                    </a:p>
                  </a:txBody>
                  <a:tcPr>
                    <a:lnB>
                      <a:noFill/>
                    </a:lnB>
                  </a:tcPr>
                </a:tc>
                <a:tc>
                  <a:txBody>
                    <a:bodyPr/>
                    <a:lstStyle/>
                    <a:p>
                      <a:pPr algn="ctr"/>
                      <a:endParaRPr lang="fi-FI" sz="1000" dirty="0"/>
                    </a:p>
                  </a:txBody>
                  <a:tcPr>
                    <a:lnB>
                      <a:noFill/>
                    </a:lnB>
                  </a:tcPr>
                </a:tc>
                <a:tc>
                  <a:txBody>
                    <a:bodyPr/>
                    <a:lstStyle/>
                    <a:p>
                      <a:pPr algn="ctr"/>
                      <a:endParaRPr lang="fi-FI" sz="1000" dirty="0"/>
                    </a:p>
                  </a:txBody>
                  <a:tcPr>
                    <a:lnB>
                      <a:noFill/>
                    </a:lnB>
                  </a:tcPr>
                </a:tc>
                <a:tc>
                  <a:txBody>
                    <a:bodyPr/>
                    <a:lstStyle/>
                    <a:p>
                      <a:pPr algn="ctr"/>
                      <a:endParaRPr lang="fi-FI" sz="1000" dirty="0"/>
                    </a:p>
                  </a:txBody>
                  <a:tcPr>
                    <a:lnB>
                      <a:noFill/>
                    </a:lnB>
                  </a:tcPr>
                </a:tc>
                <a:tc>
                  <a:txBody>
                    <a:bodyPr/>
                    <a:lstStyle/>
                    <a:p>
                      <a:pPr algn="ctr"/>
                      <a:endParaRPr lang="fi-FI" sz="1000" dirty="0"/>
                    </a:p>
                  </a:txBody>
                  <a:tcPr>
                    <a:lnB>
                      <a:noFill/>
                    </a:lnB>
                  </a:tcPr>
                </a:tc>
                <a:tc>
                  <a:txBody>
                    <a:bodyPr/>
                    <a:lstStyle/>
                    <a:p>
                      <a:pPr algn="ctr"/>
                      <a:r>
                        <a:rPr lang="fi-FI" sz="1000" dirty="0"/>
                        <a:t>x</a:t>
                      </a:r>
                    </a:p>
                  </a:txBody>
                  <a:tcPr>
                    <a:lnB>
                      <a:noFill/>
                    </a:lnB>
                  </a:tcPr>
                </a:tc>
                <a:extLst>
                  <a:ext uri="{0D108BD9-81ED-4DB2-BD59-A6C34878D82A}">
                    <a16:rowId xmlns:a16="http://schemas.microsoft.com/office/drawing/2014/main" xmlns="" val="10011"/>
                  </a:ext>
                </a:extLst>
              </a:tr>
              <a:tr h="244851">
                <a:tc>
                  <a:txBody>
                    <a:bodyPr/>
                    <a:lstStyle/>
                    <a:p>
                      <a:r>
                        <a:rPr lang="fi-FI" sz="1000" dirty="0"/>
                        <a:t>Kotipuutarha</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12"/>
                  </a:ext>
                </a:extLst>
              </a:tr>
              <a:tr h="244851">
                <a:tc>
                  <a:txBody>
                    <a:bodyPr/>
                    <a:lstStyle/>
                    <a:p>
                      <a:r>
                        <a:rPr lang="fi-FI" sz="1000" dirty="0"/>
                        <a:t>Kotivinkki</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13"/>
                  </a:ext>
                </a:extLst>
              </a:tr>
              <a:tr h="244851">
                <a:tc>
                  <a:txBody>
                    <a:bodyPr/>
                    <a:lstStyle/>
                    <a:p>
                      <a:r>
                        <a:rPr lang="fi-FI" sz="1000" dirty="0"/>
                        <a:t>Kuntatekniikka</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tammikuu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355521357"/>
              </p:ext>
            </p:extLst>
          </p:nvPr>
        </p:nvGraphicFramePr>
        <p:xfrm>
          <a:off x="302882" y="957744"/>
          <a:ext cx="8519406" cy="3672765"/>
        </p:xfrm>
        <a:graphic>
          <a:graphicData uri="http://schemas.openxmlformats.org/drawingml/2006/table">
            <a:tbl>
              <a:tblPr firstRow="1" bandRow="1">
                <a:tableStyleId>{D27102A9-8310-4765-A935-A1911B00CA55}</a:tableStyleId>
              </a:tblPr>
              <a:tblGrid>
                <a:gridCol w="1880991">
                  <a:extLst>
                    <a:ext uri="{9D8B030D-6E8A-4147-A177-3AD203B41FA5}">
                      <a16:colId xmlns:a16="http://schemas.microsoft.com/office/drawing/2014/main" xmlns="" val="20000"/>
                    </a:ext>
                  </a:extLst>
                </a:gridCol>
                <a:gridCol w="95881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Maalla</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r>
                        <a:rPr lang="fi-FI" sz="1000" dirty="0"/>
                        <a:t>x</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extLst>
                  <a:ext uri="{0D108BD9-81ED-4DB2-BD59-A6C34878D82A}">
                    <a16:rowId xmlns:a16="http://schemas.microsoft.com/office/drawing/2014/main" xmlns="" val="10001"/>
                  </a:ext>
                </a:extLst>
              </a:tr>
              <a:tr h="244851">
                <a:tc>
                  <a:txBody>
                    <a:bodyPr/>
                    <a:lstStyle/>
                    <a:p>
                      <a:r>
                        <a:rPr lang="fi-FI" sz="1000" dirty="0"/>
                        <a:t>Minä Olen</a:t>
                      </a:r>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2"/>
                  </a:ext>
                </a:extLst>
              </a:tr>
              <a:tr h="244851">
                <a:tc>
                  <a:txBody>
                    <a:bodyPr/>
                    <a:lstStyle/>
                    <a:p>
                      <a:r>
                        <a:rPr lang="fi-FI" sz="1000" dirty="0"/>
                        <a:t>Motiivi</a:t>
                      </a:r>
                    </a:p>
                  </a:txBody>
                  <a:tcPr/>
                </a:tc>
                <a:tc>
                  <a:txBody>
                    <a:bodyPr/>
                    <a:lstStyle/>
                    <a:p>
                      <a:pPr algn="ctr"/>
                      <a:r>
                        <a:rPr lang="fi-FI" sz="1000" dirty="0"/>
                        <a:t>x</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3"/>
                  </a:ext>
                </a:extLst>
              </a:tr>
              <a:tr h="244851">
                <a:tc>
                  <a:txBody>
                    <a:bodyPr/>
                    <a:lstStyle/>
                    <a:p>
                      <a:r>
                        <a:rPr lang="fi-FI" sz="1000" dirty="0"/>
                        <a:t>Partiojohtaja</a:t>
                      </a:r>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4"/>
                  </a:ext>
                </a:extLst>
              </a:tr>
              <a:tr h="244851">
                <a:tc>
                  <a:txBody>
                    <a:bodyPr/>
                    <a:lstStyle/>
                    <a:p>
                      <a:r>
                        <a:rPr lang="fi-FI" sz="1000" dirty="0"/>
                        <a:t>Pelastustieto</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5"/>
                  </a:ext>
                </a:extLst>
              </a:tr>
              <a:tr h="244851">
                <a:tc>
                  <a:txBody>
                    <a:bodyPr/>
                    <a:lstStyle/>
                    <a:p>
                      <a:r>
                        <a:rPr lang="fi-FI" sz="1000" dirty="0"/>
                        <a:t>Perhokalastus</a:t>
                      </a:r>
                    </a:p>
                  </a:txBody>
                  <a:tcPr/>
                </a:tc>
                <a:tc>
                  <a:txBody>
                    <a:bodyPr/>
                    <a:lstStyle/>
                    <a:p>
                      <a:pPr algn="ctr"/>
                      <a:r>
                        <a:rPr lang="fi-FI" sz="1000" dirty="0"/>
                        <a:t>x</a:t>
                      </a:r>
                    </a:p>
                  </a:txBody>
                  <a:tcPr/>
                </a:tc>
                <a:tc>
                  <a:txBody>
                    <a:bodyPr/>
                    <a:lstStyle/>
                    <a:p>
                      <a:pPr algn="ctr"/>
                      <a:endParaRPr lang="fi-FI" sz="100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6"/>
                  </a:ext>
                </a:extLst>
              </a:tr>
              <a:tr h="244851">
                <a:tc>
                  <a:txBody>
                    <a:bodyPr/>
                    <a:lstStyle/>
                    <a:p>
                      <a:r>
                        <a:rPr lang="fi-FI" sz="1000" dirty="0"/>
                        <a:t>Perusta</a:t>
                      </a:r>
                    </a:p>
                  </a:txBody>
                  <a:tcPr/>
                </a:tc>
                <a:tc>
                  <a:txBody>
                    <a:bodyPr/>
                    <a:lstStyle/>
                    <a:p>
                      <a:pPr algn="ctr"/>
                      <a:r>
                        <a:rPr lang="fi-FI" sz="1000" dirty="0"/>
                        <a:t>x</a:t>
                      </a:r>
                    </a:p>
                  </a:txBody>
                  <a:tcPr/>
                </a:tc>
                <a:tc>
                  <a:txBody>
                    <a:bodyPr/>
                    <a:lstStyle/>
                    <a:p>
                      <a:pPr algn="ctr"/>
                      <a:endParaRPr lang="fi-FI" sz="100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7"/>
                  </a:ext>
                </a:extLst>
              </a:tr>
              <a:tr h="244851">
                <a:tc>
                  <a:txBody>
                    <a:bodyPr/>
                    <a:lstStyle/>
                    <a:p>
                      <a:r>
                        <a:rPr lang="fi-FI" sz="1000" dirty="0"/>
                        <a:t>Pieni</a:t>
                      </a:r>
                      <a:r>
                        <a:rPr lang="fi-FI" sz="1000" baseline="0" dirty="0"/>
                        <a:t> on suurin</a:t>
                      </a:r>
                      <a:endParaRPr lang="fi-FI" sz="1000" dirty="0"/>
                    </a:p>
                  </a:txBody>
                  <a:tcPr/>
                </a:tc>
                <a:tc>
                  <a:txBody>
                    <a:bodyPr/>
                    <a:lstStyle/>
                    <a:p>
                      <a:pPr algn="ctr"/>
                      <a:r>
                        <a:rPr lang="fi-FI" sz="1000" dirty="0"/>
                        <a:t>x</a:t>
                      </a:r>
                    </a:p>
                  </a:txBody>
                  <a:tcPr/>
                </a:tc>
                <a:tc>
                  <a:txBody>
                    <a:bodyPr/>
                    <a:lstStyle/>
                    <a:p>
                      <a:pPr algn="ctr"/>
                      <a:endParaRPr lang="fi-FI" sz="1000"/>
                    </a:p>
                  </a:txBody>
                  <a:tcPr/>
                </a:tc>
                <a:tc>
                  <a:txBody>
                    <a:bodyPr/>
                    <a:lstStyle/>
                    <a:p>
                      <a:pPr algn="ctr"/>
                      <a:endParaRPr lang="fi-FI" sz="100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8"/>
                  </a:ext>
                </a:extLst>
              </a:tr>
              <a:tr h="244851">
                <a:tc>
                  <a:txBody>
                    <a:bodyPr/>
                    <a:lstStyle/>
                    <a:p>
                      <a:r>
                        <a:rPr lang="fi-FI" sz="1000" dirty="0"/>
                        <a:t>Pikkukaupunki</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a:p>
                  </a:txBody>
                  <a:tcPr/>
                </a:tc>
                <a:tc>
                  <a:txBody>
                    <a:bodyPr/>
                    <a:lstStyle/>
                    <a:p>
                      <a:pPr algn="ctr"/>
                      <a:endParaRPr lang="fi-FI" sz="1000" dirty="0"/>
                    </a:p>
                  </a:txBody>
                  <a:tcPr/>
                </a:tc>
                <a:extLst>
                  <a:ext uri="{0D108BD9-81ED-4DB2-BD59-A6C34878D82A}">
                    <a16:rowId xmlns:a16="http://schemas.microsoft.com/office/drawing/2014/main" xmlns="" val="10009"/>
                  </a:ext>
                </a:extLst>
              </a:tr>
              <a:tr h="244851">
                <a:tc>
                  <a:txBody>
                    <a:bodyPr/>
                    <a:lstStyle/>
                    <a:p>
                      <a:r>
                        <a:rPr lang="fi-FI" sz="1000" dirty="0"/>
                        <a:t>Pinni</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extLst>
                  <a:ext uri="{0D108BD9-81ED-4DB2-BD59-A6C34878D82A}">
                    <a16:rowId xmlns:a16="http://schemas.microsoft.com/office/drawing/2014/main" xmlns="" val="10010"/>
                  </a:ext>
                </a:extLst>
              </a:tr>
              <a:tr h="244851">
                <a:tc>
                  <a:txBody>
                    <a:bodyPr/>
                    <a:lstStyle/>
                    <a:p>
                      <a:r>
                        <a:rPr lang="fi-FI" sz="1000" dirty="0"/>
                        <a:t>Projektiuutiset</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a:p>
                  </a:txBody>
                  <a:tcPr/>
                </a:tc>
                <a:tc>
                  <a:txBody>
                    <a:bodyPr/>
                    <a:lstStyle/>
                    <a:p>
                      <a:pPr algn="ctr"/>
                      <a:endParaRPr lang="fi-FI" sz="1000" dirty="0"/>
                    </a:p>
                  </a:txBody>
                  <a:tcPr/>
                </a:tc>
                <a:extLst>
                  <a:ext uri="{0D108BD9-81ED-4DB2-BD59-A6C34878D82A}">
                    <a16:rowId xmlns:a16="http://schemas.microsoft.com/office/drawing/2014/main" xmlns="" val="10011"/>
                  </a:ext>
                </a:extLst>
              </a:tr>
              <a:tr h="244851">
                <a:tc>
                  <a:txBody>
                    <a:bodyPr/>
                    <a:lstStyle/>
                    <a:p>
                      <a:r>
                        <a:rPr lang="fi-FI" sz="1000" dirty="0"/>
                        <a:t>Rondo Classic</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extLst>
                  <a:ext uri="{0D108BD9-81ED-4DB2-BD59-A6C34878D82A}">
                    <a16:rowId xmlns:a16="http://schemas.microsoft.com/office/drawing/2014/main" xmlns="" val="10012"/>
                  </a:ext>
                </a:extLst>
              </a:tr>
              <a:tr h="244851">
                <a:tc>
                  <a:txBody>
                    <a:bodyPr/>
                    <a:lstStyle/>
                    <a:p>
                      <a:r>
                        <a:rPr lang="fi-FI" sz="1000" dirty="0"/>
                        <a:t>Sana</a:t>
                      </a:r>
                    </a:p>
                  </a:txBody>
                  <a:tcPr>
                    <a:lnB>
                      <a:noFill/>
                    </a:lnB>
                  </a:tcPr>
                </a:tc>
                <a:tc>
                  <a:txBody>
                    <a:bodyPr/>
                    <a:lstStyle/>
                    <a:p>
                      <a:pPr algn="ctr"/>
                      <a:endParaRPr lang="fi-FI" sz="1000" dirty="0"/>
                    </a:p>
                  </a:txBody>
                  <a:tcPr>
                    <a:lnB>
                      <a:noFill/>
                    </a:lnB>
                  </a:tcPr>
                </a:tc>
                <a:tc>
                  <a:txBody>
                    <a:bodyPr/>
                    <a:lstStyle/>
                    <a:p>
                      <a:pPr algn="ctr"/>
                      <a:endParaRPr lang="fi-FI" sz="1000" dirty="0"/>
                    </a:p>
                  </a:txBody>
                  <a:tcPr>
                    <a:lnB>
                      <a:noFill/>
                    </a:lnB>
                  </a:tcPr>
                </a:tc>
                <a:tc>
                  <a:txBody>
                    <a:bodyPr/>
                    <a:lstStyle/>
                    <a:p>
                      <a:pPr algn="ctr"/>
                      <a:endParaRPr lang="fi-FI" sz="1000" dirty="0"/>
                    </a:p>
                  </a:txBody>
                  <a:tcPr>
                    <a:lnB>
                      <a:noFill/>
                    </a:lnB>
                  </a:tcPr>
                </a:tc>
                <a:tc>
                  <a:txBody>
                    <a:bodyPr/>
                    <a:lstStyle/>
                    <a:p>
                      <a:pPr algn="ctr"/>
                      <a:r>
                        <a:rPr lang="fi-FI" sz="1000" dirty="0"/>
                        <a:t>x</a:t>
                      </a:r>
                    </a:p>
                  </a:txBody>
                  <a:tcPr>
                    <a:lnB>
                      <a:noFill/>
                    </a:lnB>
                  </a:tcPr>
                </a:tc>
                <a:tc>
                  <a:txBody>
                    <a:bodyPr/>
                    <a:lstStyle/>
                    <a:p>
                      <a:pPr algn="ctr"/>
                      <a:endParaRPr lang="fi-FI" sz="1000" dirty="0"/>
                    </a:p>
                  </a:txBody>
                  <a:tcPr>
                    <a:lnB>
                      <a:noFill/>
                    </a:lnB>
                  </a:tcPr>
                </a:tc>
                <a:extLst>
                  <a:ext uri="{0D108BD9-81ED-4DB2-BD59-A6C34878D82A}">
                    <a16:rowId xmlns:a16="http://schemas.microsoft.com/office/drawing/2014/main" xmlns="" val="10013"/>
                  </a:ext>
                </a:extLst>
              </a:tr>
              <a:tr h="244851">
                <a:tc>
                  <a:txBody>
                    <a:bodyPr/>
                    <a:lstStyle/>
                    <a:p>
                      <a:r>
                        <a:rPr lang="fi-FI" sz="1000" dirty="0"/>
                        <a:t>Selkosanomat</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141429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tammikuu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37617245"/>
              </p:ext>
            </p:extLst>
          </p:nvPr>
        </p:nvGraphicFramePr>
        <p:xfrm>
          <a:off x="302882" y="895800"/>
          <a:ext cx="8519406" cy="3917616"/>
        </p:xfrm>
        <a:graphic>
          <a:graphicData uri="http://schemas.openxmlformats.org/drawingml/2006/table">
            <a:tbl>
              <a:tblPr firstRow="1" bandRow="1">
                <a:tableStyleId>{D27102A9-8310-4765-A935-A1911B00CA55}</a:tableStyleId>
              </a:tblPr>
              <a:tblGrid>
                <a:gridCol w="1880991">
                  <a:extLst>
                    <a:ext uri="{9D8B030D-6E8A-4147-A177-3AD203B41FA5}">
                      <a16:colId xmlns:a16="http://schemas.microsoft.com/office/drawing/2014/main" xmlns="" val="20000"/>
                    </a:ext>
                  </a:extLst>
                </a:gridCol>
                <a:gridCol w="95881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Seura</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tc>
                  <a:txBody>
                    <a:bodyPr/>
                    <a:lstStyle/>
                    <a:p>
                      <a:pPr algn="ctr"/>
                      <a:r>
                        <a:rPr lang="fi-FI" sz="1000" dirty="0"/>
                        <a:t>x</a:t>
                      </a:r>
                    </a:p>
                  </a:txBody>
                  <a:tcPr>
                    <a:lnT w="12700" cmpd="sng">
                      <a:noFill/>
                    </a:lnT>
                  </a:tcPr>
                </a:tc>
                <a:tc>
                  <a:txBody>
                    <a:bodyPr/>
                    <a:lstStyle/>
                    <a:p>
                      <a:pPr algn="ctr"/>
                      <a:endParaRPr lang="fi-FI" sz="1000" dirty="0"/>
                    </a:p>
                  </a:txBody>
                  <a:tcPr>
                    <a:lnT w="12700" cmpd="sng">
                      <a:noFill/>
                    </a:lnT>
                  </a:tcPr>
                </a:tc>
                <a:tc>
                  <a:txBody>
                    <a:bodyPr/>
                    <a:lstStyle/>
                    <a:p>
                      <a:pPr algn="ctr"/>
                      <a:endParaRPr lang="fi-FI" sz="1000" dirty="0"/>
                    </a:p>
                  </a:txBody>
                  <a:tcPr>
                    <a:lnT w="12700" cmpd="sng">
                      <a:noFill/>
                    </a:lnT>
                  </a:tcPr>
                </a:tc>
                <a:extLst>
                  <a:ext uri="{0D108BD9-81ED-4DB2-BD59-A6C34878D82A}">
                    <a16:rowId xmlns:a16="http://schemas.microsoft.com/office/drawing/2014/main" xmlns="" val="10001"/>
                  </a:ext>
                </a:extLst>
              </a:tr>
              <a:tr h="244851">
                <a:tc>
                  <a:txBody>
                    <a:bodyPr/>
                    <a:lstStyle/>
                    <a:p>
                      <a:r>
                        <a:rPr lang="fi-FI" sz="1000" dirty="0"/>
                        <a:t>Suomen Kiinteistölehti</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02"/>
                  </a:ext>
                </a:extLst>
              </a:tr>
              <a:tr h="244851">
                <a:tc>
                  <a:txBody>
                    <a:bodyPr/>
                    <a:lstStyle/>
                    <a:p>
                      <a:r>
                        <a:rPr lang="fi-FI" sz="1000" dirty="0"/>
                        <a:t>Suuri Käsityö</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03"/>
                  </a:ext>
                </a:extLst>
              </a:tr>
              <a:tr h="244851">
                <a:tc>
                  <a:txBody>
                    <a:bodyPr/>
                    <a:lstStyle/>
                    <a:p>
                      <a:r>
                        <a:rPr lang="fi-FI" sz="1000" dirty="0"/>
                        <a:t>Sähköala.Fi</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extLst>
                  <a:ext uri="{0D108BD9-81ED-4DB2-BD59-A6C34878D82A}">
                    <a16:rowId xmlns:a16="http://schemas.microsoft.com/office/drawing/2014/main" xmlns="" val="10004"/>
                  </a:ext>
                </a:extLst>
              </a:tr>
              <a:tr h="244851">
                <a:tc>
                  <a:txBody>
                    <a:bodyPr/>
                    <a:lstStyle/>
                    <a:p>
                      <a:r>
                        <a:rPr lang="fi-FI" sz="1000" dirty="0"/>
                        <a:t>TAITO</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5"/>
                  </a:ext>
                </a:extLst>
              </a:tr>
              <a:tr h="244851">
                <a:tc>
                  <a:txBody>
                    <a:bodyPr/>
                    <a:lstStyle/>
                    <a:p>
                      <a:r>
                        <a:rPr lang="fi-FI" sz="1000" dirty="0"/>
                        <a:t>Talentia</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6"/>
                  </a:ext>
                </a:extLst>
              </a:tr>
              <a:tr h="244851">
                <a:tc>
                  <a:txBody>
                    <a:bodyPr/>
                    <a:lstStyle/>
                    <a:p>
                      <a:r>
                        <a:rPr lang="fi-FI" sz="1000" dirty="0"/>
                        <a:t>Tekniikka &amp; Talous</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7"/>
                  </a:ext>
                </a:extLst>
              </a:tr>
              <a:tr h="244851">
                <a:tc>
                  <a:txBody>
                    <a:bodyPr/>
                    <a:lstStyle/>
                    <a:p>
                      <a:r>
                        <a:rPr lang="fi-FI" sz="1000" dirty="0"/>
                        <a:t>Tunne &amp; Mieli</a:t>
                      </a:r>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8"/>
                  </a:ext>
                </a:extLst>
              </a:tr>
              <a:tr h="244851">
                <a:tc>
                  <a:txBody>
                    <a:bodyPr/>
                    <a:lstStyle/>
                    <a:p>
                      <a:r>
                        <a:rPr lang="fi-FI" sz="1000" dirty="0"/>
                        <a:t>Työ Terveys Turvallisuus</a:t>
                      </a:r>
                    </a:p>
                  </a:txBody>
                  <a:tcPr/>
                </a:tc>
                <a:tc>
                  <a:txBody>
                    <a:bodyPr/>
                    <a:lstStyle/>
                    <a:p>
                      <a:pPr algn="ctr"/>
                      <a:r>
                        <a:rPr lang="fi-FI" sz="1000" dirty="0"/>
                        <a:t>x</a:t>
                      </a:r>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09"/>
                  </a:ext>
                </a:extLst>
              </a:tr>
              <a:tr h="244851">
                <a:tc>
                  <a:txBody>
                    <a:bodyPr/>
                    <a:lstStyle/>
                    <a:p>
                      <a:r>
                        <a:rPr lang="fi-FI" sz="1000" dirty="0"/>
                        <a:t>Unelmien Talo &amp; Koti</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r>
                        <a:rPr lang="fi-FI" sz="1000" dirty="0"/>
                        <a:t>x</a:t>
                      </a:r>
                    </a:p>
                  </a:txBody>
                  <a:tcPr/>
                </a:tc>
                <a:extLst>
                  <a:ext uri="{0D108BD9-81ED-4DB2-BD59-A6C34878D82A}">
                    <a16:rowId xmlns:a16="http://schemas.microsoft.com/office/drawing/2014/main" xmlns="" val="10010"/>
                  </a:ext>
                </a:extLst>
              </a:tr>
              <a:tr h="244851">
                <a:tc>
                  <a:txBody>
                    <a:bodyPr/>
                    <a:lstStyle/>
                    <a:p>
                      <a:r>
                        <a:rPr lang="fi-FI" sz="1000" dirty="0"/>
                        <a:t>Valitut Palat</a:t>
                      </a:r>
                    </a:p>
                  </a:txBody>
                  <a:tcPr/>
                </a:tc>
                <a:tc>
                  <a:txBody>
                    <a:bodyPr/>
                    <a:lstStyle/>
                    <a:p>
                      <a:pPr algn="ctr"/>
                      <a:endParaRPr lang="fi-FI" sz="1000" dirty="0"/>
                    </a:p>
                  </a:txBody>
                  <a:tcPr/>
                </a:tc>
                <a:tc>
                  <a:txBody>
                    <a:bodyPr/>
                    <a:lstStyle/>
                    <a:p>
                      <a:pPr algn="ctr"/>
                      <a:r>
                        <a:rPr lang="fi-FI" sz="1000" dirty="0"/>
                        <a:t>x</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11"/>
                  </a:ext>
                </a:extLst>
              </a:tr>
              <a:tr h="244851">
                <a:tc>
                  <a:txBody>
                    <a:bodyPr/>
                    <a:lstStyle/>
                    <a:p>
                      <a:r>
                        <a:rPr lang="fi-FI" sz="1000" dirty="0"/>
                        <a:t>Vapaussoturi</a:t>
                      </a:r>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tc>
                  <a:txBody>
                    <a:bodyPr/>
                    <a:lstStyle/>
                    <a:p>
                      <a:pPr algn="ctr"/>
                      <a:endParaRPr lang="fi-FI" sz="1000" dirty="0"/>
                    </a:p>
                  </a:txBody>
                  <a:tcPr/>
                </a:tc>
                <a:extLst>
                  <a:ext uri="{0D108BD9-81ED-4DB2-BD59-A6C34878D82A}">
                    <a16:rowId xmlns:a16="http://schemas.microsoft.com/office/drawing/2014/main" xmlns="" val="10012"/>
                  </a:ext>
                </a:extLst>
              </a:tr>
              <a:tr h="244851">
                <a:tc>
                  <a:txBody>
                    <a:bodyPr/>
                    <a:lstStyle/>
                    <a:p>
                      <a:r>
                        <a:rPr lang="fi-FI" sz="1000" dirty="0"/>
                        <a:t>Vene</a:t>
                      </a:r>
                    </a:p>
                  </a:txBody>
                  <a:tcPr>
                    <a:lnB>
                      <a:noFill/>
                    </a:lnB>
                  </a:tcPr>
                </a:tc>
                <a:tc>
                  <a:txBody>
                    <a:bodyPr/>
                    <a:lstStyle/>
                    <a:p>
                      <a:pPr algn="ctr"/>
                      <a:endParaRPr lang="fi-FI" sz="1000" dirty="0"/>
                    </a:p>
                  </a:txBody>
                  <a:tcPr>
                    <a:lnB>
                      <a:noFill/>
                    </a:lnB>
                  </a:tcPr>
                </a:tc>
                <a:tc>
                  <a:txBody>
                    <a:bodyPr/>
                    <a:lstStyle/>
                    <a:p>
                      <a:pPr algn="ctr"/>
                      <a:endParaRPr lang="fi-FI" sz="1000" dirty="0"/>
                    </a:p>
                  </a:txBody>
                  <a:tcPr>
                    <a:lnB>
                      <a:noFill/>
                    </a:lnB>
                  </a:tcPr>
                </a:tc>
                <a:tc>
                  <a:txBody>
                    <a:bodyPr/>
                    <a:lstStyle/>
                    <a:p>
                      <a:pPr algn="ctr"/>
                      <a:r>
                        <a:rPr lang="fi-FI" sz="1000" dirty="0"/>
                        <a:t>x</a:t>
                      </a:r>
                    </a:p>
                  </a:txBody>
                  <a:tcPr>
                    <a:lnB>
                      <a:noFill/>
                    </a:lnB>
                  </a:tcPr>
                </a:tc>
                <a:tc>
                  <a:txBody>
                    <a:bodyPr/>
                    <a:lstStyle/>
                    <a:p>
                      <a:pPr algn="ctr"/>
                      <a:r>
                        <a:rPr lang="fi-FI" sz="1000" dirty="0"/>
                        <a:t>x</a:t>
                      </a:r>
                    </a:p>
                  </a:txBody>
                  <a:tcPr>
                    <a:lnB>
                      <a:noFill/>
                    </a:lnB>
                  </a:tcPr>
                </a:tc>
                <a:tc>
                  <a:txBody>
                    <a:bodyPr/>
                    <a:lstStyle/>
                    <a:p>
                      <a:pPr algn="ctr"/>
                      <a:endParaRPr lang="fi-FI" sz="1000" dirty="0"/>
                    </a:p>
                  </a:txBody>
                  <a:tcPr>
                    <a:lnB>
                      <a:noFill/>
                    </a:lnB>
                  </a:tcPr>
                </a:tc>
                <a:extLst>
                  <a:ext uri="{0D108BD9-81ED-4DB2-BD59-A6C34878D82A}">
                    <a16:rowId xmlns:a16="http://schemas.microsoft.com/office/drawing/2014/main" xmlns="" val="10013"/>
                  </a:ext>
                </a:extLst>
              </a:tr>
              <a:tr h="244851">
                <a:tc>
                  <a:txBody>
                    <a:bodyPr/>
                    <a:lstStyle/>
                    <a:p>
                      <a:r>
                        <a:rPr lang="fi-FI" sz="1000" dirty="0"/>
                        <a:t>Viini</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14"/>
                  </a:ext>
                </a:extLst>
              </a:tr>
              <a:tr h="244851">
                <a:tc>
                  <a:txBody>
                    <a:bodyPr/>
                    <a:lstStyle/>
                    <a:p>
                      <a:r>
                        <a:rPr lang="fi-FI" sz="1000" dirty="0"/>
                        <a:t>VIVA</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15"/>
                  </a:ext>
                </a:extLst>
              </a:tr>
            </a:tbl>
          </a:graphicData>
        </a:graphic>
      </p:graphicFrame>
      <p:pic>
        <p:nvPicPr>
          <p:cNvPr id="5" name="Picture 4"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spTree>
    <p:extLst>
      <p:ext uri="{BB962C8B-B14F-4D97-AF65-F5344CB8AC3E}">
        <p14:creationId xmlns:p14="http://schemas.microsoft.com/office/powerpoint/2010/main" val="1175301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tammikuu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825096180"/>
              </p:ext>
            </p:extLst>
          </p:nvPr>
        </p:nvGraphicFramePr>
        <p:xfrm>
          <a:off x="302882" y="957744"/>
          <a:ext cx="8519406" cy="1224255"/>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KIDE</a:t>
                      </a:r>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1"/>
                  </a:ext>
                </a:extLst>
              </a:tr>
              <a:tr h="244851">
                <a:tc>
                  <a:txBody>
                    <a:bodyPr/>
                    <a:lstStyle/>
                    <a:p>
                      <a:r>
                        <a:rPr lang="fi-FI" sz="1000" dirty="0"/>
                        <a:t>Kauneimmat Käsityöt</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extLst>
                  <a:ext uri="{0D108BD9-81ED-4DB2-BD59-A6C34878D82A}">
                    <a16:rowId xmlns:a16="http://schemas.microsoft.com/office/drawing/2014/main" xmlns="" val="10002"/>
                  </a:ext>
                </a:extLst>
              </a:tr>
              <a:tr h="244851">
                <a:tc>
                  <a:txBody>
                    <a:bodyPr/>
                    <a:lstStyle/>
                    <a:p>
                      <a:r>
                        <a:rPr lang="fi-FI" sz="1000" dirty="0"/>
                        <a:t>Kauneus &amp; Terveys</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3"/>
                  </a:ext>
                </a:extLst>
              </a:tr>
              <a:tr h="244851">
                <a:tc>
                  <a:txBody>
                    <a:bodyPr/>
                    <a:lstStyle/>
                    <a:p>
                      <a:r>
                        <a:rPr lang="fi-FI" sz="1000" dirty="0"/>
                        <a:t>Oma Koti Kullan Kallis</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01/2016 – 01/2017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graphicFrame>
        <p:nvGraphicFramePr>
          <p:cNvPr id="15" name="Chart 14"/>
          <p:cNvGraphicFramePr/>
          <p:nvPr>
            <p:extLst>
              <p:ext uri="{D42A27DB-BD31-4B8C-83A1-F6EECF244321}">
                <p14:modId xmlns:p14="http://schemas.microsoft.com/office/powerpoint/2010/main" val="184705847"/>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19439" y="2396121"/>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19439" y="3482433"/>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13217" y="3376053"/>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51252" y="1357060"/>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79585" y="2143121"/>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79585" y="2787521"/>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79585" y="3693469"/>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79585" y="3510858"/>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408070" y="1014895"/>
            <a:ext cx="1097933" cy="338554"/>
          </a:xfrm>
          <a:prstGeom prst="rect">
            <a:avLst/>
          </a:prstGeom>
          <a:noFill/>
        </p:spPr>
        <p:txBody>
          <a:bodyPr wrap="square" rtlCol="0">
            <a:spAutoFit/>
          </a:bodyPr>
          <a:lstStyle/>
          <a:p>
            <a:pPr algn="ctr"/>
            <a:r>
              <a:rPr lang="en-US" sz="1600" b="1" dirty="0">
                <a:solidFill>
                  <a:srgbClr val="000000"/>
                </a:solidFill>
              </a:rPr>
              <a:t>2 684 939</a:t>
            </a:r>
          </a:p>
        </p:txBody>
      </p:sp>
      <p:sp>
        <p:nvSpPr>
          <p:cNvPr id="56" name="TextBox 55"/>
          <p:cNvSpPr txBox="1"/>
          <p:nvPr/>
        </p:nvSpPr>
        <p:spPr>
          <a:xfrm>
            <a:off x="5408070" y="2041582"/>
            <a:ext cx="1097933" cy="338554"/>
          </a:xfrm>
          <a:prstGeom prst="rect">
            <a:avLst/>
          </a:prstGeom>
          <a:noFill/>
        </p:spPr>
        <p:txBody>
          <a:bodyPr wrap="square" rtlCol="0">
            <a:spAutoFit/>
          </a:bodyPr>
          <a:lstStyle/>
          <a:p>
            <a:pPr algn="ctr"/>
            <a:r>
              <a:rPr lang="en-US" sz="1600" b="1" dirty="0">
                <a:solidFill>
                  <a:srgbClr val="000000"/>
                </a:solidFill>
              </a:rPr>
              <a:t>1 597 178</a:t>
            </a:r>
          </a:p>
        </p:txBody>
      </p:sp>
      <p:sp>
        <p:nvSpPr>
          <p:cNvPr id="57" name="TextBox 56"/>
          <p:cNvSpPr txBox="1"/>
          <p:nvPr/>
        </p:nvSpPr>
        <p:spPr>
          <a:xfrm>
            <a:off x="5408070" y="3036929"/>
            <a:ext cx="1097933" cy="338554"/>
          </a:xfrm>
          <a:prstGeom prst="rect">
            <a:avLst/>
          </a:prstGeom>
          <a:noFill/>
        </p:spPr>
        <p:txBody>
          <a:bodyPr wrap="square" rtlCol="0">
            <a:spAutoFit/>
          </a:bodyPr>
          <a:lstStyle/>
          <a:p>
            <a:pPr algn="ctr"/>
            <a:r>
              <a:rPr lang="en-US" sz="1600" b="1" dirty="0">
                <a:solidFill>
                  <a:srgbClr val="000000"/>
                </a:solidFill>
              </a:rPr>
              <a:t>559 254</a:t>
            </a:r>
          </a:p>
        </p:txBody>
      </p:sp>
      <p:sp>
        <p:nvSpPr>
          <p:cNvPr id="58" name="TextBox 57"/>
          <p:cNvSpPr txBox="1"/>
          <p:nvPr/>
        </p:nvSpPr>
        <p:spPr>
          <a:xfrm>
            <a:off x="5414292" y="3678584"/>
            <a:ext cx="1097933" cy="338554"/>
          </a:xfrm>
          <a:prstGeom prst="rect">
            <a:avLst/>
          </a:prstGeom>
          <a:noFill/>
        </p:spPr>
        <p:txBody>
          <a:bodyPr wrap="square" rtlCol="0">
            <a:spAutoFit/>
          </a:bodyPr>
          <a:lstStyle/>
          <a:p>
            <a:pPr algn="ctr"/>
            <a:r>
              <a:rPr lang="en-US" sz="1600" b="1" dirty="0">
                <a:solidFill>
                  <a:srgbClr val="000000"/>
                </a:solidFill>
              </a:rPr>
              <a:t>451 191</a:t>
            </a:r>
          </a:p>
        </p:txBody>
      </p:sp>
      <p:sp>
        <p:nvSpPr>
          <p:cNvPr id="59" name="TextBox 58"/>
          <p:cNvSpPr txBox="1"/>
          <p:nvPr/>
        </p:nvSpPr>
        <p:spPr>
          <a:xfrm>
            <a:off x="876082" y="1782500"/>
            <a:ext cx="1097933" cy="338554"/>
          </a:xfrm>
          <a:prstGeom prst="rect">
            <a:avLst/>
          </a:prstGeom>
          <a:noFill/>
        </p:spPr>
        <p:txBody>
          <a:bodyPr wrap="square" rtlCol="0">
            <a:spAutoFit/>
          </a:bodyPr>
          <a:lstStyle/>
          <a:p>
            <a:r>
              <a:rPr lang="en-US" sz="1600" b="1" dirty="0">
                <a:solidFill>
                  <a:srgbClr val="000000"/>
                </a:solidFill>
              </a:rPr>
              <a:t>1 868 138</a:t>
            </a:r>
          </a:p>
        </p:txBody>
      </p:sp>
      <p:sp>
        <p:nvSpPr>
          <p:cNvPr id="60" name="TextBox 59"/>
          <p:cNvSpPr txBox="1"/>
          <p:nvPr/>
        </p:nvSpPr>
        <p:spPr>
          <a:xfrm>
            <a:off x="876082" y="2428210"/>
            <a:ext cx="1097933" cy="338554"/>
          </a:xfrm>
          <a:prstGeom prst="rect">
            <a:avLst/>
          </a:prstGeom>
          <a:noFill/>
        </p:spPr>
        <p:txBody>
          <a:bodyPr wrap="square" rtlCol="0">
            <a:spAutoFit/>
          </a:bodyPr>
          <a:lstStyle/>
          <a:p>
            <a:r>
              <a:rPr lang="en-US" sz="1600" b="1" dirty="0">
                <a:solidFill>
                  <a:srgbClr val="000000"/>
                </a:solidFill>
              </a:rPr>
              <a:t>1 175 841</a:t>
            </a:r>
          </a:p>
        </p:txBody>
      </p:sp>
      <p:sp>
        <p:nvSpPr>
          <p:cNvPr id="61" name="TextBox 60"/>
          <p:cNvSpPr txBox="1"/>
          <p:nvPr/>
        </p:nvSpPr>
        <p:spPr>
          <a:xfrm>
            <a:off x="876082" y="3172669"/>
            <a:ext cx="1097933" cy="338554"/>
          </a:xfrm>
          <a:prstGeom prst="rect">
            <a:avLst/>
          </a:prstGeom>
          <a:noFill/>
        </p:spPr>
        <p:txBody>
          <a:bodyPr wrap="square" rtlCol="0">
            <a:spAutoFit/>
          </a:bodyPr>
          <a:lstStyle/>
          <a:p>
            <a:r>
              <a:rPr lang="en-US" sz="1600" b="1" dirty="0">
                <a:solidFill>
                  <a:srgbClr val="000000"/>
                </a:solidFill>
              </a:rPr>
              <a:t>421 702</a:t>
            </a:r>
          </a:p>
        </p:txBody>
      </p:sp>
      <p:sp>
        <p:nvSpPr>
          <p:cNvPr id="62" name="TextBox 61"/>
          <p:cNvSpPr txBox="1"/>
          <p:nvPr/>
        </p:nvSpPr>
        <p:spPr>
          <a:xfrm>
            <a:off x="882304" y="3867149"/>
            <a:ext cx="1097933" cy="338554"/>
          </a:xfrm>
          <a:prstGeom prst="rect">
            <a:avLst/>
          </a:prstGeom>
          <a:noFill/>
        </p:spPr>
        <p:txBody>
          <a:bodyPr wrap="square" rtlCol="0">
            <a:spAutoFit/>
          </a:bodyPr>
          <a:lstStyle/>
          <a:p>
            <a:r>
              <a:rPr lang="en-US" sz="1600" b="1" dirty="0">
                <a:solidFill>
                  <a:srgbClr val="000000"/>
                </a:solidFill>
              </a:rPr>
              <a:t>224 973</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3"/>
            <a:ext cx="1575471" cy="584776"/>
          </a:xfrm>
          <a:prstGeom prst="rect">
            <a:avLst/>
          </a:prstGeom>
          <a:noFill/>
        </p:spPr>
        <p:txBody>
          <a:bodyPr wrap="square" rtlCol="0" anchor="ctr">
            <a:spAutoFit/>
          </a:bodyPr>
          <a:lstStyle/>
          <a:p>
            <a:r>
              <a:rPr lang="fi-FI" sz="1600" b="1" dirty="0">
                <a:solidFill>
                  <a:schemeClr val="accent6">
                    <a:lumMod val="50000"/>
                    <a:lumOff val="50000"/>
                  </a:schemeClr>
                </a:solidFill>
              </a:rPr>
              <a:t>+ 421 337</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33 %</a:t>
            </a:r>
          </a:p>
        </p:txBody>
      </p:sp>
      <p:sp>
        <p:nvSpPr>
          <p:cNvPr id="86" name="TextBox 85"/>
          <p:cNvSpPr txBox="1"/>
          <p:nvPr/>
        </p:nvSpPr>
        <p:spPr>
          <a:xfrm>
            <a:off x="7500132" y="1059213"/>
            <a:ext cx="1575471" cy="584776"/>
          </a:xfrm>
          <a:prstGeom prst="rect">
            <a:avLst/>
          </a:prstGeom>
          <a:noFill/>
        </p:spPr>
        <p:txBody>
          <a:bodyPr wrap="square" rtlCol="0" anchor="ctr">
            <a:spAutoFit/>
          </a:bodyPr>
          <a:lstStyle/>
          <a:p>
            <a:r>
              <a:rPr lang="fi-FI" sz="1600" b="1" dirty="0"/>
              <a:t>+ 816 801</a:t>
            </a:r>
          </a:p>
          <a:p>
            <a:r>
              <a:rPr lang="fi-FI" sz="1200" b="1" dirty="0">
                <a:latin typeface="Wingdings"/>
                <a:ea typeface="Wingdings"/>
                <a:cs typeface="Wingdings"/>
                <a:sym typeface="Wingdings"/>
              </a:rPr>
              <a:t></a:t>
            </a:r>
            <a:r>
              <a:rPr lang="fi-FI" sz="1600" b="1" dirty="0"/>
              <a:t> 44 %</a:t>
            </a:r>
          </a:p>
        </p:txBody>
      </p:sp>
      <p:sp>
        <p:nvSpPr>
          <p:cNvPr id="87" name="TextBox 86"/>
          <p:cNvSpPr txBox="1"/>
          <p:nvPr/>
        </p:nvSpPr>
        <p:spPr>
          <a:xfrm>
            <a:off x="7500132" y="2684573"/>
            <a:ext cx="1575471" cy="584776"/>
          </a:xfrm>
          <a:prstGeom prst="rect">
            <a:avLst/>
          </a:prstGeom>
          <a:noFill/>
        </p:spPr>
        <p:txBody>
          <a:bodyPr wrap="square" rtlCol="0" anchor="ctr">
            <a:spAutoFit/>
          </a:bodyPr>
          <a:lstStyle/>
          <a:p>
            <a:r>
              <a:rPr lang="fi-FI" sz="1600" b="1" dirty="0">
                <a:solidFill>
                  <a:srgbClr val="7F7F7F"/>
                </a:solidFill>
              </a:rPr>
              <a:t>+ 137 552</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33 %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+ 226 218</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101 %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tammikuu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2389162000"/>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tammikuu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693808021"/>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6"/>
                          </a:solidFill>
                          <a:effectLst/>
                          <a:latin typeface="Calibri"/>
                        </a:rPr>
                        <a:t>11.</a:t>
                      </a:r>
                      <a:endParaRPr lang="fi-FI" sz="1300" b="0"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6"/>
                          </a:solidFill>
                          <a:effectLst/>
                          <a:latin typeface="Calibri"/>
                        </a:rPr>
                        <a:t>Kotivinkki</a:t>
                      </a:r>
                      <a:endParaRPr lang="fi-FI" sz="13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6"/>
                          </a:solidFill>
                          <a:effectLst/>
                          <a:latin typeface="Calibri"/>
                        </a:rPr>
                        <a:t>51 711</a:t>
                      </a:r>
                      <a:endParaRPr lang="fi-FI" sz="13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6"/>
                          </a:solidFill>
                          <a:effectLst/>
                          <a:latin typeface="Calibri"/>
                        </a:rPr>
                        <a:t>12.</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Urheilulehti</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48 177</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6"/>
                          </a:solidFill>
                          <a:effectLst/>
                          <a:latin typeface="Calibri"/>
                        </a:rPr>
                        <a:t>13.</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Suomen Sotilas</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48 086</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6"/>
                          </a:solidFill>
                          <a:effectLst/>
                          <a:latin typeface="Calibri"/>
                        </a:rPr>
                        <a:t>14.</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Maku</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47 464</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6"/>
                          </a:solidFill>
                          <a:effectLst/>
                          <a:latin typeface="Calibri"/>
                        </a:rPr>
                        <a:t>15.</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Me Naiset</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44 653</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16.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Tiede</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36 563</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17.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Trendi</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36 035</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18.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Image</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34 692</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19.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chemeClr val="accent6"/>
                          </a:solidFill>
                          <a:effectLst/>
                          <a:latin typeface="Calibri"/>
                        </a:rPr>
                        <a:t>Meidän Perhe</a:t>
                      </a:r>
                      <a:endParaRPr lang="fi-FI" sz="13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chemeClr val="accent6"/>
                          </a:solidFill>
                          <a:effectLst/>
                          <a:latin typeface="Calibri"/>
                        </a:rPr>
                        <a:t>34 080</a:t>
                      </a:r>
                      <a:endParaRPr lang="fi-FI" sz="13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20.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chemeClr val="accent6"/>
                          </a:solidFill>
                          <a:effectLst/>
                          <a:latin typeface="Calibri"/>
                        </a:rPr>
                        <a:t>Potilaan Lääkärilehti</a:t>
                      </a:r>
                      <a:endParaRPr lang="fi-FI" sz="13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chemeClr val="accent6"/>
                          </a:solidFill>
                          <a:effectLst/>
                          <a:latin typeface="Calibri"/>
                        </a:rPr>
                        <a:t>33 209</a:t>
                      </a:r>
                      <a:endParaRPr lang="fi-FI" sz="13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286055502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1"/>
                          </a:solidFill>
                          <a:effectLst/>
                          <a:latin typeface="Calibri"/>
                        </a:rPr>
                        <a:t>1.</a:t>
                      </a:r>
                      <a:endParaRPr lang="fi-FI" sz="1300" b="0"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1"/>
                          </a:solidFill>
                          <a:effectLst/>
                          <a:latin typeface="Calibri"/>
                        </a:rPr>
                        <a:t>Aku Ankka</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1"/>
                          </a:solidFill>
                          <a:effectLst/>
                          <a:latin typeface="Calibri"/>
                        </a:rPr>
                        <a:t>197 285</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1"/>
                          </a:solidFill>
                          <a:effectLst/>
                          <a:latin typeface="Calibri"/>
                        </a:rPr>
                        <a:t>2.</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Talouselämä</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158 825</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1"/>
                          </a:solidFill>
                          <a:effectLst/>
                          <a:latin typeface="Calibri"/>
                        </a:rPr>
                        <a:t>3.</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Seiska</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137 103</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1"/>
                          </a:solidFill>
                          <a:effectLst/>
                          <a:latin typeface="Calibri"/>
                        </a:rPr>
                        <a:t>4.</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Suomen Luonto</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117 670</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1"/>
                          </a:solidFill>
                          <a:effectLst/>
                          <a:latin typeface="Calibri"/>
                        </a:rPr>
                        <a:t>5.</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Suomen Kuvalehti</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115 601</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Demi</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102 421</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Soppa365</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63 732</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Markkinointi &amp; Mainonta</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58 898</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chemeClr val="accent6"/>
                          </a:solidFill>
                          <a:effectLst/>
                          <a:latin typeface="Calibri"/>
                        </a:rPr>
                        <a:t>Kodin Kuvalehti</a:t>
                      </a:r>
                      <a:endParaRPr lang="fi-FI" sz="13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chemeClr val="accent6"/>
                          </a:solidFill>
                          <a:effectLst/>
                          <a:latin typeface="Calibri"/>
                        </a:rPr>
                        <a:t>58 421</a:t>
                      </a:r>
                      <a:endParaRPr lang="fi-FI" sz="13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10.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chemeClr val="accent6"/>
                          </a:solidFill>
                          <a:effectLst/>
                          <a:latin typeface="Calibri"/>
                        </a:rPr>
                        <a:t>Idealista</a:t>
                      </a:r>
                      <a:endParaRPr lang="fi-FI" sz="13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chemeClr val="accent6"/>
                          </a:solidFill>
                          <a:effectLst/>
                          <a:latin typeface="Calibri"/>
                        </a:rPr>
                        <a:t>54 943</a:t>
                      </a:r>
                      <a:endParaRPr lang="fi-FI" sz="13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89017248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1"/>
                          </a:solidFill>
                          <a:effectLst/>
                          <a:latin typeface="Calibri"/>
                        </a:rPr>
                        <a:t>1.</a:t>
                      </a:r>
                      <a:endParaRPr lang="fi-FI" sz="1300" b="0"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rgbClr val="E24426"/>
                          </a:solidFill>
                          <a:effectLst/>
                          <a:latin typeface="Calibri"/>
                        </a:rPr>
                        <a:t>Aku Ankka</a:t>
                      </a:r>
                      <a:endParaRPr lang="fi-FI" sz="1300" b="1" i="0" u="none" strike="noStrike" noProof="0">
                        <a:solidFill>
                          <a:srgbClr val="E2442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rgbClr val="E24426"/>
                          </a:solidFill>
                          <a:effectLst/>
                          <a:latin typeface="Calibri"/>
                        </a:rPr>
                        <a:t>148 751</a:t>
                      </a:r>
                      <a:endParaRPr lang="fi-FI" sz="1300" b="1" i="0" u="none" strike="noStrike" noProof="0">
                        <a:solidFill>
                          <a:srgbClr val="E24426"/>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1"/>
                          </a:solidFill>
                          <a:effectLst/>
                          <a:latin typeface="Calibri"/>
                        </a:rPr>
                        <a:t>2.</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rgbClr val="E24426"/>
                          </a:solidFill>
                          <a:effectLst/>
                          <a:latin typeface="Calibri"/>
                        </a:rPr>
                        <a:t>Suomen Luonto</a:t>
                      </a:r>
                      <a:endParaRPr lang="fi-FI" sz="1300" b="1" i="0" u="none" strike="noStrike" noProof="0">
                        <a:solidFill>
                          <a:srgbClr val="E24426"/>
                        </a:solidFill>
                        <a:effectLst/>
                        <a:latin typeface="Calibri"/>
                      </a:endParaRPr>
                    </a:p>
                  </a:txBody>
                  <a:tcPr marL="12700" marR="12700" marT="12700" marB="0" anchor="b"/>
                </a:tc>
                <a:tc>
                  <a:txBody>
                    <a:bodyPr/>
                    <a:lstStyle/>
                    <a:p>
                      <a:pPr algn="r" fontAlgn="b"/>
                      <a:r>
                        <a:rPr lang="fi-FI" sz="1300" b="1" i="0" u="none" strike="noStrike" noProof="0" smtClean="0">
                          <a:solidFill>
                            <a:srgbClr val="E24426"/>
                          </a:solidFill>
                          <a:effectLst/>
                          <a:latin typeface="Calibri"/>
                        </a:rPr>
                        <a:t>83 003</a:t>
                      </a:r>
                      <a:endParaRPr lang="fi-FI" sz="1300" b="1" i="0" u="none" strike="noStrike" noProof="0">
                        <a:solidFill>
                          <a:srgbClr val="E24426"/>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1"/>
                          </a:solidFill>
                          <a:effectLst/>
                          <a:latin typeface="Calibri"/>
                        </a:rPr>
                        <a:t>3.</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rgbClr val="E24426"/>
                          </a:solidFill>
                          <a:effectLst/>
                          <a:latin typeface="Calibri"/>
                        </a:rPr>
                        <a:t>Seiska</a:t>
                      </a:r>
                      <a:endParaRPr lang="fi-FI" sz="1300" b="1" i="0" u="none" strike="noStrike" noProof="0">
                        <a:solidFill>
                          <a:srgbClr val="E24426"/>
                        </a:solidFill>
                        <a:effectLst/>
                        <a:latin typeface="Calibri"/>
                      </a:endParaRPr>
                    </a:p>
                  </a:txBody>
                  <a:tcPr marL="12700" marR="12700" marT="12700" marB="0" anchor="b"/>
                </a:tc>
                <a:tc>
                  <a:txBody>
                    <a:bodyPr/>
                    <a:lstStyle/>
                    <a:p>
                      <a:pPr algn="r" fontAlgn="b"/>
                      <a:r>
                        <a:rPr lang="fi-FI" sz="1300" b="1" i="0" u="none" strike="noStrike" noProof="0" smtClean="0">
                          <a:solidFill>
                            <a:srgbClr val="E24426"/>
                          </a:solidFill>
                          <a:effectLst/>
                          <a:latin typeface="Calibri"/>
                        </a:rPr>
                        <a:t>77 569</a:t>
                      </a:r>
                      <a:endParaRPr lang="fi-FI" sz="1300" b="1" i="0" u="none" strike="noStrike" noProof="0">
                        <a:solidFill>
                          <a:srgbClr val="E24426"/>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1"/>
                          </a:solidFill>
                          <a:effectLst/>
                          <a:latin typeface="Calibri"/>
                        </a:rPr>
                        <a:t>4.</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rgbClr val="E24426"/>
                          </a:solidFill>
                          <a:effectLst/>
                          <a:latin typeface="Calibri"/>
                        </a:rPr>
                        <a:t>Demi</a:t>
                      </a:r>
                      <a:endParaRPr lang="fi-FI" sz="1300" b="1" i="0" u="none" strike="noStrike" noProof="0">
                        <a:solidFill>
                          <a:srgbClr val="E24426"/>
                        </a:solidFill>
                        <a:effectLst/>
                        <a:latin typeface="Calibri"/>
                      </a:endParaRPr>
                    </a:p>
                  </a:txBody>
                  <a:tcPr marL="12700" marR="12700" marT="12700" marB="0" anchor="b"/>
                </a:tc>
                <a:tc>
                  <a:txBody>
                    <a:bodyPr/>
                    <a:lstStyle/>
                    <a:p>
                      <a:pPr algn="r" fontAlgn="b"/>
                      <a:r>
                        <a:rPr lang="fi-FI" sz="1300" b="1" i="0" u="none" strike="noStrike" noProof="0" smtClean="0">
                          <a:solidFill>
                            <a:srgbClr val="E24426"/>
                          </a:solidFill>
                          <a:effectLst/>
                          <a:latin typeface="Calibri"/>
                        </a:rPr>
                        <a:t>64 007</a:t>
                      </a:r>
                      <a:endParaRPr lang="fi-FI" sz="1300" b="1" i="0" u="none" strike="noStrike" noProof="0">
                        <a:solidFill>
                          <a:srgbClr val="E24426"/>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1"/>
                          </a:solidFill>
                          <a:effectLst/>
                          <a:latin typeface="Calibri"/>
                        </a:rPr>
                        <a:t>5.</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rgbClr val="E24426"/>
                          </a:solidFill>
                          <a:effectLst/>
                          <a:latin typeface="Calibri"/>
                        </a:rPr>
                        <a:t>Idealista</a:t>
                      </a:r>
                      <a:endParaRPr lang="fi-FI" sz="1300" b="1" i="0" u="none" strike="noStrike" noProof="0">
                        <a:solidFill>
                          <a:srgbClr val="E24426"/>
                        </a:solidFill>
                        <a:effectLst/>
                        <a:latin typeface="Calibri"/>
                      </a:endParaRPr>
                    </a:p>
                  </a:txBody>
                  <a:tcPr marL="12700" marR="12700" marT="12700" marB="0" anchor="b"/>
                </a:tc>
                <a:tc>
                  <a:txBody>
                    <a:bodyPr/>
                    <a:lstStyle/>
                    <a:p>
                      <a:pPr algn="r" fontAlgn="b"/>
                      <a:r>
                        <a:rPr lang="fi-FI" sz="1300" b="1" i="0" u="none" strike="noStrike" noProof="0" smtClean="0">
                          <a:solidFill>
                            <a:srgbClr val="E24426"/>
                          </a:solidFill>
                          <a:effectLst/>
                          <a:latin typeface="Calibri"/>
                        </a:rPr>
                        <a:t>47 169</a:t>
                      </a:r>
                      <a:endParaRPr lang="fi-FI" sz="1300" b="1" i="0" u="none" strike="noStrike" noProof="0">
                        <a:solidFill>
                          <a:srgbClr val="E24426"/>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Suomen Sotilas</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45 338</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Kodin Kuvalehti</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43 560</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Soppa365</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42 084</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chemeClr val="accent6"/>
                          </a:solidFill>
                          <a:effectLst/>
                          <a:latin typeface="Calibri"/>
                        </a:rPr>
                        <a:t>Urheilulehti</a:t>
                      </a:r>
                      <a:endParaRPr lang="fi-FI" sz="13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chemeClr val="accent6"/>
                          </a:solidFill>
                          <a:effectLst/>
                          <a:latin typeface="Calibri"/>
                        </a:rPr>
                        <a:t>39 192</a:t>
                      </a:r>
                      <a:endParaRPr lang="fi-FI" sz="13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10.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chemeClr val="accent6"/>
                          </a:solidFill>
                          <a:effectLst/>
                          <a:latin typeface="Calibri"/>
                        </a:rPr>
                        <a:t>Kotivinkki</a:t>
                      </a:r>
                      <a:endParaRPr lang="fi-FI" sz="13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chemeClr val="accent6"/>
                          </a:solidFill>
                          <a:effectLst/>
                          <a:latin typeface="Calibri"/>
                        </a:rPr>
                        <a:t>28 987</a:t>
                      </a:r>
                      <a:endParaRPr lang="fi-FI" sz="13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tammikuu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graphicFrame>
        <p:nvGraphicFramePr>
          <p:cNvPr id="60" name="Table 59"/>
          <p:cNvGraphicFramePr>
            <a:graphicFrameLocks noGrp="1"/>
          </p:cNvGraphicFramePr>
          <p:nvPr>
            <p:extLst>
              <p:ext uri="{D42A27DB-BD31-4B8C-83A1-F6EECF244321}">
                <p14:modId xmlns:p14="http://schemas.microsoft.com/office/powerpoint/2010/main" val="3119399741"/>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6"/>
                          </a:solidFill>
                          <a:effectLst/>
                          <a:latin typeface="Calibri"/>
                        </a:rPr>
                        <a:t>11.</a:t>
                      </a:r>
                      <a:endParaRPr lang="fi-FI" sz="1300" b="0"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rgbClr val="000000"/>
                          </a:solidFill>
                          <a:effectLst/>
                          <a:latin typeface="Calibri"/>
                        </a:rPr>
                        <a:t>Potilaan Lääkärilehti</a:t>
                      </a:r>
                      <a:endParaRPr lang="fi-FI" sz="1300" b="1" i="0" u="none" strike="noStrike" noProof="0">
                        <a:solidFill>
                          <a:srgbClr val="000000"/>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rgbClr val="000000"/>
                          </a:solidFill>
                          <a:effectLst/>
                          <a:latin typeface="Calibri"/>
                        </a:rPr>
                        <a:t>28 688</a:t>
                      </a:r>
                      <a:endParaRPr lang="fi-FI" sz="1300" b="1" i="0" u="none" strike="noStrike" noProof="0">
                        <a:solidFill>
                          <a:srgbClr val="000000"/>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6"/>
                          </a:solidFill>
                          <a:effectLst/>
                          <a:latin typeface="Calibri"/>
                        </a:rPr>
                        <a:t>12.</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Me Naiset</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27 217</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6"/>
                          </a:solidFill>
                          <a:effectLst/>
                          <a:latin typeface="Calibri"/>
                        </a:rPr>
                        <a:t>13.</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Talouselämä</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27 181</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6"/>
                          </a:solidFill>
                          <a:effectLst/>
                          <a:latin typeface="Calibri"/>
                        </a:rPr>
                        <a:t>14.</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Meidän Perhe</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25 255</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6"/>
                          </a:solidFill>
                          <a:effectLst/>
                          <a:latin typeface="Calibri"/>
                        </a:rPr>
                        <a:t>15.</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GTi-Magazine</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23 637</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16.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Raymond</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22 822</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17.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Trendi</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22 086</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18.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Tiede</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21 773</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19.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rgbClr val="000000"/>
                          </a:solidFill>
                          <a:effectLst/>
                          <a:latin typeface="Calibri"/>
                        </a:rPr>
                        <a:t>Vauva</a:t>
                      </a:r>
                      <a:endParaRPr lang="fi-FI" sz="1300" b="1" i="0" u="none" strike="noStrike" noProof="0">
                        <a:solidFill>
                          <a:srgbClr val="000000"/>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rgbClr val="000000"/>
                          </a:solidFill>
                          <a:effectLst/>
                          <a:latin typeface="Calibri"/>
                        </a:rPr>
                        <a:t>21 293</a:t>
                      </a:r>
                      <a:endParaRPr lang="fi-FI" sz="1300" b="1" i="0" u="none" strike="noStrike" noProof="0">
                        <a:solidFill>
                          <a:srgbClr val="000000"/>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20.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rgbClr val="000000"/>
                          </a:solidFill>
                          <a:effectLst/>
                          <a:latin typeface="Calibri"/>
                        </a:rPr>
                        <a:t>Valitut Palat - Reader's Digest</a:t>
                      </a:r>
                      <a:endParaRPr lang="fi-FI" sz="1300" b="1" i="0" u="none" strike="noStrike" noProof="0">
                        <a:solidFill>
                          <a:srgbClr val="000000"/>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rgbClr val="000000"/>
                          </a:solidFill>
                          <a:effectLst/>
                          <a:latin typeface="Calibri"/>
                        </a:rPr>
                        <a:t>20 664</a:t>
                      </a:r>
                      <a:endParaRPr lang="fi-FI" sz="1300" b="1" i="0" u="none" strike="noStrike" noProof="0" dirty="0">
                        <a:solidFill>
                          <a:srgbClr val="000000"/>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80379692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1"/>
                          </a:solidFill>
                          <a:effectLst/>
                          <a:latin typeface="Calibri"/>
                        </a:rPr>
                        <a:t>1.</a:t>
                      </a:r>
                      <a:endParaRPr lang="fi-FI" sz="1300" b="0"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1"/>
                          </a:solidFill>
                          <a:effectLst/>
                          <a:latin typeface="Calibri"/>
                        </a:rPr>
                        <a:t>Talouselämä</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1"/>
                          </a:solidFill>
                          <a:effectLst/>
                          <a:latin typeface="Calibri"/>
                        </a:rPr>
                        <a:t>130 358</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1"/>
                          </a:solidFill>
                          <a:effectLst/>
                          <a:latin typeface="Calibri"/>
                        </a:rPr>
                        <a:t>2.</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Suomen Kuvalehti</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102 123</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1"/>
                          </a:solidFill>
                          <a:effectLst/>
                          <a:latin typeface="Calibri"/>
                        </a:rPr>
                        <a:t>3.</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Markkinointi &amp; Mainonta</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58 088</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1"/>
                          </a:solidFill>
                          <a:effectLst/>
                          <a:latin typeface="Calibri"/>
                        </a:rPr>
                        <a:t>4.</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Seiska</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51 401</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1"/>
                          </a:solidFill>
                          <a:effectLst/>
                          <a:latin typeface="Calibri"/>
                        </a:rPr>
                        <a:t>5.</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Mikrobitti</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20 837</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Image</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17 055</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Tiede</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13 919</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Tivi</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10 531</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chemeClr val="accent6"/>
                          </a:solidFill>
                          <a:effectLst/>
                          <a:latin typeface="Calibri"/>
                        </a:rPr>
                        <a:t>Vihreä Lanka</a:t>
                      </a:r>
                      <a:endParaRPr lang="fi-FI" sz="13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chemeClr val="accent6"/>
                          </a:solidFill>
                          <a:effectLst/>
                          <a:latin typeface="Calibri"/>
                        </a:rPr>
                        <a:t>8 806</a:t>
                      </a:r>
                      <a:endParaRPr lang="fi-FI" sz="13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10.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chemeClr val="accent6"/>
                          </a:solidFill>
                          <a:effectLst/>
                          <a:latin typeface="Calibri"/>
                        </a:rPr>
                        <a:t>Urheilulehti</a:t>
                      </a:r>
                      <a:endParaRPr lang="fi-FI" sz="13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chemeClr val="accent6"/>
                          </a:solidFill>
                          <a:effectLst/>
                          <a:latin typeface="Calibri"/>
                        </a:rPr>
                        <a:t>7 592</a:t>
                      </a:r>
                      <a:endParaRPr lang="fi-FI" sz="13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tammikuu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graphicFrame>
        <p:nvGraphicFramePr>
          <p:cNvPr id="60" name="Table 59"/>
          <p:cNvGraphicFramePr>
            <a:graphicFrameLocks noGrp="1"/>
          </p:cNvGraphicFramePr>
          <p:nvPr>
            <p:extLst>
              <p:ext uri="{D42A27DB-BD31-4B8C-83A1-F6EECF244321}">
                <p14:modId xmlns:p14="http://schemas.microsoft.com/office/powerpoint/2010/main" val="813118216"/>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6"/>
                          </a:solidFill>
                          <a:effectLst/>
                          <a:latin typeface="Calibri"/>
                        </a:rPr>
                        <a:t>11.</a:t>
                      </a:r>
                      <a:endParaRPr lang="fi-FI" sz="1300" b="0"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200" b="1" i="0" u="none" strike="noStrike" noProof="0" smtClean="0">
                          <a:solidFill>
                            <a:schemeClr val="accent6"/>
                          </a:solidFill>
                          <a:effectLst/>
                          <a:latin typeface="Calibri"/>
                        </a:rPr>
                        <a:t>Suomen Luonto</a:t>
                      </a:r>
                      <a:endParaRPr lang="fi-FI" sz="12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200" b="1" i="0" u="none" strike="noStrike" noProof="0" smtClean="0">
                          <a:solidFill>
                            <a:schemeClr val="accent6"/>
                          </a:solidFill>
                          <a:effectLst/>
                          <a:latin typeface="Calibri"/>
                        </a:rPr>
                        <a:t>7 381</a:t>
                      </a:r>
                      <a:endParaRPr lang="fi-FI" sz="12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6"/>
                          </a:solidFill>
                          <a:effectLst/>
                          <a:latin typeface="Calibri"/>
                        </a:rPr>
                        <a:t>12.</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Arvopaperi</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6 069</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6"/>
                          </a:solidFill>
                          <a:effectLst/>
                          <a:latin typeface="Calibri"/>
                        </a:rPr>
                        <a:t>13.</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Tekniikka &amp; Talous</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5 571</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6"/>
                          </a:solidFill>
                          <a:effectLst/>
                          <a:latin typeface="Calibri"/>
                        </a:rPr>
                        <a:t>14.</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Ylioppilaslehti</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5 152</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6"/>
                          </a:solidFill>
                          <a:effectLst/>
                          <a:latin typeface="Calibri"/>
                        </a:rPr>
                        <a:t>15.</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Demi</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4 953</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16.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Potilaan Lääkärilehti</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4 516</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17.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Mondo</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4 019</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18.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200" b="1" i="0" u="none" strike="noStrike" noProof="0" smtClean="0">
                          <a:solidFill>
                            <a:schemeClr val="accent6"/>
                          </a:solidFill>
                          <a:effectLst/>
                          <a:latin typeface="Calibri"/>
                        </a:rPr>
                        <a:t>Jääkiekkolehti</a:t>
                      </a:r>
                      <a:endParaRPr lang="fi-FI" sz="1200" b="1" i="0" u="none" strike="noStrike" noProof="0">
                        <a:solidFill>
                          <a:schemeClr val="accent6"/>
                        </a:solidFill>
                        <a:effectLst/>
                        <a:latin typeface="Calibri"/>
                      </a:endParaRPr>
                    </a:p>
                  </a:txBody>
                  <a:tcPr marL="12700" marR="12700" marT="12700" marB="0" anchor="b"/>
                </a:tc>
                <a:tc>
                  <a:txBody>
                    <a:bodyPr/>
                    <a:lstStyle/>
                    <a:p>
                      <a:pPr algn="r" fontAlgn="b"/>
                      <a:r>
                        <a:rPr lang="fi-FI" sz="1200" b="1" i="0" u="none" strike="noStrike" noProof="0" smtClean="0">
                          <a:solidFill>
                            <a:schemeClr val="accent6"/>
                          </a:solidFill>
                          <a:effectLst/>
                          <a:latin typeface="Calibri"/>
                        </a:rPr>
                        <a:t>3 797</a:t>
                      </a:r>
                      <a:endParaRPr lang="fi-FI" sz="12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19.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200" b="1" i="0" u="none" strike="noStrike" noProof="0" smtClean="0">
                          <a:solidFill>
                            <a:schemeClr val="accent6"/>
                          </a:solidFill>
                          <a:effectLst/>
                          <a:latin typeface="Calibri"/>
                        </a:rPr>
                        <a:t>Suomen Lääkärilehti</a:t>
                      </a:r>
                      <a:endParaRPr lang="fi-FI" sz="12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200" b="1" i="0" u="none" strike="noStrike" noProof="0" smtClean="0">
                          <a:solidFill>
                            <a:schemeClr val="accent6"/>
                          </a:solidFill>
                          <a:effectLst/>
                          <a:latin typeface="Calibri"/>
                        </a:rPr>
                        <a:t>3 423</a:t>
                      </a:r>
                      <a:endParaRPr lang="fi-FI" sz="12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20.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noProof="0" smtClean="0">
                          <a:solidFill>
                            <a:schemeClr val="accent6"/>
                          </a:solidFill>
                          <a:effectLst/>
                          <a:latin typeface="Calibri"/>
                        </a:rPr>
                        <a:t>Soppa365</a:t>
                      </a:r>
                      <a:endParaRPr lang="fi-FI" sz="12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noProof="0" dirty="0" smtClean="0">
                          <a:solidFill>
                            <a:schemeClr val="accent6"/>
                          </a:solidFill>
                          <a:effectLst/>
                          <a:latin typeface="Calibri"/>
                        </a:rPr>
                        <a:t>3 339</a:t>
                      </a:r>
                      <a:endParaRPr lang="fi-FI" sz="12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522995055"/>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1"/>
                          </a:solidFill>
                          <a:effectLst/>
                          <a:latin typeface="Calibri"/>
                        </a:rPr>
                        <a:t>1.</a:t>
                      </a:r>
                      <a:endParaRPr lang="fi-FI" sz="1300" b="0"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1"/>
                          </a:solidFill>
                          <a:effectLst/>
                          <a:latin typeface="Calibri"/>
                        </a:rPr>
                        <a:t>Suomen Luonto</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1"/>
                          </a:solidFill>
                          <a:effectLst/>
                          <a:latin typeface="Calibri"/>
                        </a:rPr>
                        <a:t>26 768</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1"/>
                          </a:solidFill>
                          <a:effectLst/>
                          <a:latin typeface="Calibri"/>
                        </a:rPr>
                        <a:t>2.</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Demi</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25 888</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1"/>
                          </a:solidFill>
                          <a:effectLst/>
                          <a:latin typeface="Calibri"/>
                        </a:rPr>
                        <a:t>3.</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Maku</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23 305</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1"/>
                          </a:solidFill>
                          <a:effectLst/>
                          <a:latin typeface="Calibri"/>
                        </a:rPr>
                        <a:t>4.</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Avotakka</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20 073</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1"/>
                          </a:solidFill>
                          <a:effectLst/>
                          <a:latin typeface="Calibri"/>
                        </a:rPr>
                        <a:t>5.</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Kotivinkki</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19 053</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Soppa365</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18 270</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Aku Ankka</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17 247</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Glorian ruoka &amp; viini</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15 769</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rgbClr val="000000"/>
                          </a:solidFill>
                          <a:effectLst/>
                          <a:latin typeface="Calibri"/>
                        </a:rPr>
                        <a:t>Glorian Koti</a:t>
                      </a:r>
                      <a:endParaRPr lang="fi-FI" sz="1300" b="1" i="0" u="none" strike="noStrike" noProof="0">
                        <a:solidFill>
                          <a:srgbClr val="000000"/>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rgbClr val="000000"/>
                          </a:solidFill>
                          <a:effectLst/>
                          <a:latin typeface="Calibri"/>
                        </a:rPr>
                        <a:t>14 606</a:t>
                      </a:r>
                      <a:endParaRPr lang="fi-FI" sz="1300" b="1" i="0" u="none" strike="noStrike" noProof="0">
                        <a:solidFill>
                          <a:srgbClr val="000000"/>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10.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rgbClr val="000000"/>
                          </a:solidFill>
                          <a:effectLst/>
                          <a:latin typeface="Calibri"/>
                        </a:rPr>
                        <a:t>Mondo</a:t>
                      </a:r>
                      <a:endParaRPr lang="fi-FI" sz="1300" b="1" i="0" u="none" strike="noStrike" noProof="0">
                        <a:solidFill>
                          <a:srgbClr val="000000"/>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rgbClr val="000000"/>
                          </a:solidFill>
                          <a:effectLst/>
                          <a:latin typeface="Calibri"/>
                        </a:rPr>
                        <a:t>14 309</a:t>
                      </a:r>
                      <a:endParaRPr lang="fi-FI" sz="1300" b="1" i="0" u="none" strike="noStrike" noProof="0" dirty="0">
                        <a:solidFill>
                          <a:srgbClr val="000000"/>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tammikuu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graphicFrame>
        <p:nvGraphicFramePr>
          <p:cNvPr id="60" name="Table 59"/>
          <p:cNvGraphicFramePr>
            <a:graphicFrameLocks noGrp="1"/>
          </p:cNvGraphicFramePr>
          <p:nvPr>
            <p:extLst>
              <p:ext uri="{D42A27DB-BD31-4B8C-83A1-F6EECF244321}">
                <p14:modId xmlns:p14="http://schemas.microsoft.com/office/powerpoint/2010/main" val="3581886795"/>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6"/>
                          </a:solidFill>
                          <a:effectLst/>
                          <a:latin typeface="Calibri"/>
                        </a:rPr>
                        <a:t>11.</a:t>
                      </a:r>
                      <a:endParaRPr lang="fi-FI" sz="1300" b="0"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6"/>
                          </a:solidFill>
                          <a:effectLst/>
                          <a:latin typeface="Calibri"/>
                        </a:rPr>
                        <a:t>Kodin Kuvalehti</a:t>
                      </a:r>
                      <a:endParaRPr lang="fi-FI" sz="13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6"/>
                          </a:solidFill>
                          <a:effectLst/>
                          <a:latin typeface="Calibri"/>
                        </a:rPr>
                        <a:t>14 000</a:t>
                      </a:r>
                      <a:endParaRPr lang="fi-FI" sz="13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6"/>
                          </a:solidFill>
                          <a:effectLst/>
                          <a:latin typeface="Calibri"/>
                        </a:rPr>
                        <a:t>12.</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Deko</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13 643</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6"/>
                          </a:solidFill>
                          <a:effectLst/>
                          <a:latin typeface="Calibri"/>
                        </a:rPr>
                        <a:t>13.</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Cosmopolitan</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13 477</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6"/>
                          </a:solidFill>
                          <a:effectLst/>
                          <a:latin typeface="Calibri"/>
                        </a:rPr>
                        <a:t>14.</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Me Naiset</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13 342</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6"/>
                          </a:solidFill>
                          <a:effectLst/>
                          <a:latin typeface="Calibri"/>
                        </a:rPr>
                        <a:t>15.</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Trendi</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12 079</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16.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FIT</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11 768</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17.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Kauneus &amp; Terveys</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11 255</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18.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Elle</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11 069</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19.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chemeClr val="accent6"/>
                          </a:solidFill>
                          <a:effectLst/>
                          <a:latin typeface="Calibri"/>
                        </a:rPr>
                        <a:t>Unelmien Talo &amp; Koti</a:t>
                      </a:r>
                      <a:endParaRPr lang="fi-FI" sz="13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chemeClr val="accent6"/>
                          </a:solidFill>
                          <a:effectLst/>
                          <a:latin typeface="Calibri"/>
                        </a:rPr>
                        <a:t>10 835</a:t>
                      </a:r>
                      <a:endParaRPr lang="fi-FI" sz="13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20.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chemeClr val="accent6"/>
                          </a:solidFill>
                          <a:effectLst/>
                          <a:latin typeface="Calibri"/>
                        </a:rPr>
                        <a:t>Koti ja keittiö</a:t>
                      </a:r>
                      <a:endParaRPr lang="fi-FI" sz="13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chemeClr val="accent6"/>
                          </a:solidFill>
                          <a:effectLst/>
                          <a:latin typeface="Calibri"/>
                        </a:rPr>
                        <a:t>8 439</a:t>
                      </a:r>
                      <a:endParaRPr lang="fi-FI" sz="13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tammikuu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379243214"/>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6"/>
                          </a:solidFill>
                          <a:effectLst/>
                          <a:latin typeface="Calibri"/>
                        </a:rPr>
                        <a:t>11.</a:t>
                      </a:r>
                      <a:endParaRPr lang="fi-FI" sz="1300" b="0"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6"/>
                          </a:solidFill>
                          <a:effectLst/>
                          <a:latin typeface="Calibri"/>
                        </a:rPr>
                        <a:t>Meidän Perhe</a:t>
                      </a:r>
                      <a:endParaRPr lang="fi-FI" sz="13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6"/>
                          </a:solidFill>
                          <a:effectLst/>
                          <a:latin typeface="Calibri"/>
                        </a:rPr>
                        <a:t>1 446</a:t>
                      </a:r>
                      <a:endParaRPr lang="fi-FI" sz="1300" b="1" i="0" u="none" strike="noStrike" noProof="0">
                        <a:solidFill>
                          <a:schemeClr val="accent6"/>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6"/>
                          </a:solidFill>
                          <a:effectLst/>
                          <a:latin typeface="Calibri"/>
                        </a:rPr>
                        <a:t>12.</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Maku</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1 404</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6"/>
                          </a:solidFill>
                          <a:effectLst/>
                          <a:latin typeface="Calibri"/>
                        </a:rPr>
                        <a:t>13.</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Me Naiset</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1 401</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6"/>
                          </a:solidFill>
                          <a:effectLst/>
                          <a:latin typeface="Calibri"/>
                        </a:rPr>
                        <a:t>14.</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Tekniikan Maailma</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1 399</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6"/>
                          </a:solidFill>
                          <a:effectLst/>
                          <a:latin typeface="Calibri"/>
                        </a:rPr>
                        <a:t>15.</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Suomen Sotilas</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1 353</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16.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Mondo</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1 332</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17.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Suuri Käsityö</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1 282</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18.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chemeClr val="accent6"/>
                          </a:solidFill>
                          <a:effectLst/>
                          <a:latin typeface="Calibri"/>
                        </a:rPr>
                        <a:t>Koti ja keittiö</a:t>
                      </a:r>
                      <a:endParaRPr lang="fi-FI" sz="1300" b="1" i="0" u="none" strike="noStrike" noProof="0">
                        <a:solidFill>
                          <a:schemeClr val="accent6"/>
                        </a:solidFill>
                        <a:effectLst/>
                        <a:latin typeface="Calibri"/>
                      </a:endParaRPr>
                    </a:p>
                  </a:txBody>
                  <a:tcPr marL="12700" marR="12700" marT="12700" marB="0" anchor="b"/>
                </a:tc>
                <a:tc>
                  <a:txBody>
                    <a:bodyPr/>
                    <a:lstStyle/>
                    <a:p>
                      <a:pPr algn="r" fontAlgn="b"/>
                      <a:r>
                        <a:rPr lang="fi-FI" sz="1300" b="1" i="0" u="none" strike="noStrike" noProof="0" smtClean="0">
                          <a:solidFill>
                            <a:schemeClr val="accent6"/>
                          </a:solidFill>
                          <a:effectLst/>
                          <a:latin typeface="Calibri"/>
                        </a:rPr>
                        <a:t>1 195</a:t>
                      </a:r>
                      <a:endParaRPr lang="fi-FI" sz="1300" b="1" i="0" u="none" strike="noStrike" noProof="0">
                        <a:solidFill>
                          <a:schemeClr val="accent6"/>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19.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chemeClr val="accent6"/>
                          </a:solidFill>
                          <a:effectLst/>
                          <a:latin typeface="Calibri"/>
                        </a:rPr>
                        <a:t>Tehy</a:t>
                      </a:r>
                      <a:endParaRPr lang="fi-FI" sz="1300" b="1" i="0" u="none" strike="noStrike" noProof="0">
                        <a:solidFill>
                          <a:schemeClr val="accent6"/>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chemeClr val="accent6"/>
                          </a:solidFill>
                          <a:effectLst/>
                          <a:latin typeface="Calibri"/>
                        </a:rPr>
                        <a:t>1 114</a:t>
                      </a:r>
                      <a:endParaRPr lang="fi-FI" sz="1300" b="1" i="0" u="none" strike="noStrike" noProof="0">
                        <a:solidFill>
                          <a:schemeClr val="accent6"/>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20.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chemeClr val="accent6"/>
                          </a:solidFill>
                          <a:effectLst/>
                          <a:latin typeface="Calibri"/>
                        </a:rPr>
                        <a:t>Reserviläinen</a:t>
                      </a:r>
                      <a:endParaRPr lang="fi-FI" sz="1300" b="1"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chemeClr val="accent6"/>
                          </a:solidFill>
                          <a:effectLst/>
                          <a:latin typeface="Calibri"/>
                        </a:rPr>
                        <a:t>1 110</a:t>
                      </a:r>
                      <a:endParaRPr lang="fi-FI" sz="1300" b="1" i="0" u="none" strike="noStrike" noProof="0" dirty="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542406731"/>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1"/>
                          </a:solidFill>
                          <a:effectLst/>
                          <a:latin typeface="Calibri"/>
                        </a:rPr>
                        <a:t>1.</a:t>
                      </a:r>
                      <a:endParaRPr lang="fi-FI" sz="1300" b="0"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noProof="0" smtClean="0">
                          <a:solidFill>
                            <a:schemeClr val="accent1"/>
                          </a:solidFill>
                          <a:effectLst/>
                          <a:latin typeface="Calibri"/>
                        </a:rPr>
                        <a:t>Kotiliesi</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tc>
                  <a:txBody>
                    <a:bodyPr/>
                    <a:lstStyle/>
                    <a:p>
                      <a:pPr algn="r" fontAlgn="b"/>
                      <a:r>
                        <a:rPr lang="fi-FI" sz="1300" b="1" i="0" u="none" strike="noStrike" noProof="0" smtClean="0">
                          <a:solidFill>
                            <a:schemeClr val="accent1"/>
                          </a:solidFill>
                          <a:effectLst/>
                          <a:latin typeface="Calibri"/>
                        </a:rPr>
                        <a:t>6 940</a:t>
                      </a:r>
                      <a:endParaRPr lang="fi-FI" sz="1300" b="1" i="0" u="none" strike="noStrike" noProof="0">
                        <a:solidFill>
                          <a:schemeClr val="accent1"/>
                        </a:solidFill>
                        <a:effectLst/>
                        <a:latin typeface="Calibri"/>
                      </a:endParaRPr>
                    </a:p>
                  </a:txBody>
                  <a:tcPr marL="12700" marR="12700" marT="12700"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1"/>
                          </a:solidFill>
                          <a:effectLst/>
                          <a:latin typeface="Calibri"/>
                        </a:rPr>
                        <a:t>2.</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Talouselämä</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4 298</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1"/>
                          </a:solidFill>
                          <a:effectLst/>
                          <a:latin typeface="Calibri"/>
                        </a:rPr>
                        <a:t>3.</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Soppa365</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3 537</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1"/>
                          </a:solidFill>
                          <a:effectLst/>
                          <a:latin typeface="Calibri"/>
                        </a:rPr>
                        <a:t>4.</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Kotivinkki</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2 509</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1"/>
                          </a:solidFill>
                          <a:effectLst/>
                          <a:latin typeface="Calibri"/>
                        </a:rPr>
                        <a:t>5.</a:t>
                      </a:r>
                      <a:endParaRPr lang="fi-FI" sz="1300" b="0" i="0" u="none" strike="noStrike" noProof="0">
                        <a:solidFill>
                          <a:schemeClr val="accent1"/>
                        </a:solidFill>
                        <a:effectLst/>
                        <a:latin typeface="Calibri"/>
                      </a:endParaRPr>
                    </a:p>
                  </a:txBody>
                  <a:tcPr marL="12700" marR="12700" marT="12700" marB="0" anchor="b"/>
                </a:tc>
                <a:tc>
                  <a:txBody>
                    <a:bodyPr/>
                    <a:lstStyle/>
                    <a:p>
                      <a:pPr algn="l" fontAlgn="b"/>
                      <a:r>
                        <a:rPr lang="fi-FI" sz="1300" b="1" i="0" u="none" strike="noStrike" noProof="0" smtClean="0">
                          <a:solidFill>
                            <a:schemeClr val="accent1"/>
                          </a:solidFill>
                          <a:effectLst/>
                          <a:latin typeface="Calibri"/>
                        </a:rPr>
                        <a:t>Suomen Luonto</a:t>
                      </a:r>
                      <a:endParaRPr lang="fi-FI" sz="1300" b="1" i="0" u="none" strike="noStrike" noProof="0">
                        <a:solidFill>
                          <a:schemeClr val="accent1"/>
                        </a:solidFill>
                        <a:effectLst/>
                        <a:latin typeface="Calibri"/>
                      </a:endParaRPr>
                    </a:p>
                  </a:txBody>
                  <a:tcPr marL="12700" marR="12700" marT="12700" marB="0" anchor="b"/>
                </a:tc>
                <a:tc>
                  <a:txBody>
                    <a:bodyPr/>
                    <a:lstStyle/>
                    <a:p>
                      <a:pPr algn="r" fontAlgn="b"/>
                      <a:r>
                        <a:rPr lang="fi-FI" sz="1300" b="1" i="0" u="none" strike="noStrike" noProof="0" smtClean="0">
                          <a:solidFill>
                            <a:schemeClr val="accent1"/>
                          </a:solidFill>
                          <a:effectLst/>
                          <a:latin typeface="Calibri"/>
                        </a:rPr>
                        <a:t>2 452</a:t>
                      </a:r>
                      <a:endParaRPr lang="fi-FI" sz="1300" b="1" i="0" u="none" strike="noStrike" noProof="0">
                        <a:solidFill>
                          <a:schemeClr val="accent1"/>
                        </a:solidFill>
                        <a:effectLst/>
                        <a:latin typeface="Calibri"/>
                      </a:endParaRPr>
                    </a:p>
                  </a:txBody>
                  <a:tcPr marL="12700" marR="12700" marT="12700"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6.</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Suomen Kuvalehti</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2 294</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7.</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Meillä Kotona</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2 111</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8.</a:t>
                      </a:r>
                      <a:endParaRPr lang="fi-FI" sz="1300" b="0" i="0" u="none" strike="noStrike" noProof="0">
                        <a:solidFill>
                          <a:schemeClr val="accent6"/>
                        </a:solidFill>
                        <a:effectLst/>
                        <a:latin typeface="Calibri"/>
                      </a:endParaRPr>
                    </a:p>
                  </a:txBody>
                  <a:tcPr marL="12700" marR="12700" marT="12700" marB="0" anchor="b"/>
                </a:tc>
                <a:tc>
                  <a:txBody>
                    <a:bodyPr/>
                    <a:lstStyle/>
                    <a:p>
                      <a:pPr algn="l" fontAlgn="b"/>
                      <a:r>
                        <a:rPr lang="fi-FI" sz="1300" b="1" i="0" u="none" strike="noStrike" noProof="0" smtClean="0">
                          <a:solidFill>
                            <a:srgbClr val="000000"/>
                          </a:solidFill>
                          <a:effectLst/>
                          <a:latin typeface="Calibri"/>
                        </a:rPr>
                        <a:t>Kodin Kuvalehti</a:t>
                      </a:r>
                      <a:endParaRPr lang="fi-FI" sz="1300" b="1" i="0" u="none" strike="noStrike" noProof="0">
                        <a:solidFill>
                          <a:srgbClr val="000000"/>
                        </a:solidFill>
                        <a:effectLst/>
                        <a:latin typeface="Calibri"/>
                      </a:endParaRPr>
                    </a:p>
                  </a:txBody>
                  <a:tcPr marL="12700" marR="12700" marT="12700" marB="0" anchor="b"/>
                </a:tc>
                <a:tc>
                  <a:txBody>
                    <a:bodyPr/>
                    <a:lstStyle/>
                    <a:p>
                      <a:pPr algn="r" fontAlgn="b"/>
                      <a:r>
                        <a:rPr lang="fi-FI" sz="1300" b="1" i="0" u="none" strike="noStrike" noProof="0" smtClean="0">
                          <a:solidFill>
                            <a:srgbClr val="000000"/>
                          </a:solidFill>
                          <a:effectLst/>
                          <a:latin typeface="Calibri"/>
                        </a:rPr>
                        <a:t>1 925</a:t>
                      </a:r>
                      <a:endParaRPr lang="fi-FI" sz="1300" b="1" i="0" u="none" strike="noStrike" noProof="0">
                        <a:solidFill>
                          <a:srgbClr val="000000"/>
                        </a:solidFill>
                        <a:effectLst/>
                        <a:latin typeface="Calibri"/>
                      </a:endParaRPr>
                    </a:p>
                  </a:txBody>
                  <a:tcPr marL="12700" marR="12700" marT="12700"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9.</a:t>
                      </a:r>
                      <a:endParaRPr lang="fi-FI" sz="1300" b="0" i="0" u="none" strike="noStrike" noProof="0">
                        <a:solidFill>
                          <a:schemeClr val="accent6"/>
                        </a:solidFill>
                        <a:effectLst/>
                        <a:latin typeface="Calibri"/>
                      </a:endParaRPr>
                    </a:p>
                  </a:txBody>
                  <a:tcPr marL="12700" marR="12700" marT="12700" marB="0" anchor="b">
                    <a:lnB>
                      <a:noFill/>
                    </a:lnB>
                  </a:tcPr>
                </a:tc>
                <a:tc>
                  <a:txBody>
                    <a:bodyPr/>
                    <a:lstStyle/>
                    <a:p>
                      <a:pPr algn="l" fontAlgn="b"/>
                      <a:r>
                        <a:rPr lang="fi-FI" sz="1300" b="1" i="0" u="none" strike="noStrike" noProof="0" smtClean="0">
                          <a:solidFill>
                            <a:srgbClr val="000000"/>
                          </a:solidFill>
                          <a:effectLst/>
                          <a:latin typeface="Calibri"/>
                        </a:rPr>
                        <a:t>Kotiliesi</a:t>
                      </a:r>
                      <a:endParaRPr lang="fi-FI" sz="1300" b="1" i="0" u="none" strike="noStrike" noProof="0">
                        <a:solidFill>
                          <a:srgbClr val="000000"/>
                        </a:solidFill>
                        <a:effectLst/>
                        <a:latin typeface="Calibri"/>
                      </a:endParaRPr>
                    </a:p>
                  </a:txBody>
                  <a:tcPr marL="12700" marR="12700" marT="12700" marB="0" anchor="b">
                    <a:lnB>
                      <a:noFill/>
                    </a:lnB>
                  </a:tcPr>
                </a:tc>
                <a:tc>
                  <a:txBody>
                    <a:bodyPr/>
                    <a:lstStyle/>
                    <a:p>
                      <a:pPr algn="r" fontAlgn="b"/>
                      <a:r>
                        <a:rPr lang="fi-FI" sz="1300" b="1" i="0" u="none" strike="noStrike" noProof="0" smtClean="0">
                          <a:solidFill>
                            <a:srgbClr val="000000"/>
                          </a:solidFill>
                          <a:effectLst/>
                          <a:latin typeface="Calibri"/>
                        </a:rPr>
                        <a:t>1 758</a:t>
                      </a:r>
                      <a:endParaRPr lang="fi-FI" sz="1300" b="1" i="0" u="none" strike="noStrike" noProof="0">
                        <a:solidFill>
                          <a:srgbClr val="000000"/>
                        </a:solidFill>
                        <a:effectLst/>
                        <a:latin typeface="Calibri"/>
                      </a:endParaRPr>
                    </a:p>
                  </a:txBody>
                  <a:tcPr marL="12700" marR="12700" marT="12700"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10.</a:t>
                      </a:r>
                      <a:endParaRPr lang="fi-FI" sz="1300" b="0" i="0" u="none" strike="noStrike" noProof="0">
                        <a:solidFill>
                          <a:schemeClr val="accent6"/>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noProof="0" smtClean="0">
                          <a:solidFill>
                            <a:srgbClr val="000000"/>
                          </a:solidFill>
                          <a:effectLst/>
                          <a:latin typeface="Calibri"/>
                        </a:rPr>
                        <a:t>Markkinointi &amp; Mainonta</a:t>
                      </a:r>
                      <a:endParaRPr lang="fi-FI" sz="1300" b="1" i="0" u="none" strike="noStrike" noProof="0">
                        <a:solidFill>
                          <a:srgbClr val="000000"/>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noProof="0" dirty="0" smtClean="0">
                          <a:solidFill>
                            <a:srgbClr val="000000"/>
                          </a:solidFill>
                          <a:effectLst/>
                          <a:latin typeface="Calibri"/>
                        </a:rPr>
                        <a:t>1 587</a:t>
                      </a:r>
                      <a:endParaRPr lang="fi-FI" sz="1300" b="1" i="0" u="none" strike="noStrike" noProof="0" dirty="0">
                        <a:solidFill>
                          <a:srgbClr val="000000"/>
                        </a:solidFill>
                        <a:effectLst/>
                        <a:latin typeface="Calibri"/>
                      </a:endParaRP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tammikuu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1/2017</a:t>
            </a:r>
          </a:p>
        </p:txBody>
      </p:sp>
      <p:graphicFrame>
        <p:nvGraphicFramePr>
          <p:cNvPr id="61" name="Table 60"/>
          <p:cNvGraphicFramePr>
            <a:graphicFrameLocks noGrp="1"/>
          </p:cNvGraphicFramePr>
          <p:nvPr>
            <p:extLst>
              <p:ext uri="{D42A27DB-BD31-4B8C-83A1-F6EECF244321}">
                <p14:modId xmlns:p14="http://schemas.microsoft.com/office/powerpoint/2010/main" val="196455950"/>
              </p:ext>
            </p:extLst>
          </p:nvPr>
        </p:nvGraphicFramePr>
        <p:xfrm>
          <a:off x="3254011" y="917626"/>
          <a:ext cx="2642910" cy="3638322"/>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smtClean="0">
                          <a:solidFill>
                            <a:srgbClr val="000000"/>
                          </a:solidFill>
                          <a:effectLst/>
                          <a:latin typeface="Calibri"/>
                        </a:rPr>
                        <a:t>TWITTER</a:t>
                      </a:r>
                      <a:endParaRPr lang="fi-FI" sz="2000" b="1" i="0" u="none" strike="noStrike" noProof="0">
                        <a:solidFill>
                          <a:srgbClr val="000000"/>
                        </a:solidFill>
                        <a:effectLst/>
                        <a:latin typeface="Calibri"/>
                      </a:endParaRP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smtClean="0">
                          <a:solidFill>
                            <a:srgbClr val="000000"/>
                          </a:solidFill>
                          <a:effectLst/>
                          <a:latin typeface="Calibri"/>
                        </a:rPr>
                        <a:t>uusia seuraajia</a:t>
                      </a:r>
                      <a:endParaRPr lang="fi-FI" sz="1100" b="0" i="0" u="none" strike="noStrike" noProof="0">
                        <a:solidFill>
                          <a:srgbClr val="000000"/>
                        </a:solidFill>
                        <a:effectLst/>
                        <a:latin typeface="Calibri"/>
                      </a:endParaRP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smtClean="0">
                          <a:solidFill>
                            <a:schemeClr val="accent6"/>
                          </a:solidFill>
                          <a:effectLst/>
                          <a:latin typeface="Calibri"/>
                        </a:rPr>
                        <a:t>1.</a:t>
                      </a:r>
                      <a:endParaRPr lang="fi-FI" sz="1300" b="0" i="0" u="none" strike="noStrike" noProof="0">
                        <a:solidFill>
                          <a:schemeClr val="accent6"/>
                        </a:solidFill>
                        <a:effectLst/>
                        <a:latin typeface="Calibri"/>
                      </a:endParaRP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0" i="0" u="none" strike="noStrike" noProof="0" smtClean="0">
                          <a:solidFill>
                            <a:srgbClr val="000000"/>
                          </a:solidFill>
                          <a:effectLst/>
                          <a:latin typeface="Calibri"/>
                        </a:rPr>
                        <a:t>Talouselämä</a:t>
                      </a:r>
                      <a:endParaRPr lang="fi-FI" sz="1300" b="0" i="0" u="none" strike="noStrike" noProof="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tcPr>
                </a:tc>
                <a:tc>
                  <a:txBody>
                    <a:bodyPr/>
                    <a:lstStyle/>
                    <a:p>
                      <a:pPr algn="r" fontAlgn="b"/>
                      <a:r>
                        <a:rPr lang="fi-FI" sz="1300" b="0" i="0" u="none" strike="noStrike" noProof="0" smtClean="0">
                          <a:solidFill>
                            <a:srgbClr val="000000"/>
                          </a:solidFill>
                          <a:effectLst/>
                          <a:latin typeface="Calibri"/>
                        </a:rPr>
                        <a:t>3 360</a:t>
                      </a:r>
                      <a:endParaRPr lang="fi-FI" sz="1300" b="0" i="0" u="none" strike="noStrike" noProof="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smtClean="0">
                          <a:solidFill>
                            <a:schemeClr val="accent6"/>
                          </a:solidFill>
                          <a:effectLst/>
                          <a:latin typeface="Calibri"/>
                        </a:rPr>
                        <a:t>2.</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Suomen Kuvalehti</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1 653</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smtClean="0">
                          <a:solidFill>
                            <a:schemeClr val="accent6"/>
                          </a:solidFill>
                          <a:effectLst/>
                          <a:latin typeface="Calibri"/>
                        </a:rPr>
                        <a:t>3.</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Markk. &amp; Mainonta</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1 551</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smtClean="0">
                          <a:solidFill>
                            <a:schemeClr val="accent6"/>
                          </a:solidFill>
                          <a:effectLst/>
                          <a:latin typeface="Calibri"/>
                        </a:rPr>
                        <a:t>4.</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Image</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218</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smtClean="0">
                          <a:solidFill>
                            <a:schemeClr val="accent6"/>
                          </a:solidFill>
                          <a:effectLst/>
                          <a:latin typeface="Calibri"/>
                        </a:rPr>
                        <a:t>5.</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Tekniikan Maailma</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193</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smtClean="0">
                          <a:solidFill>
                            <a:schemeClr val="accent6"/>
                          </a:solidFill>
                          <a:effectLst/>
                          <a:latin typeface="Calibri"/>
                        </a:rPr>
                        <a:t>6.</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Suomen Luonto</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192</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smtClean="0">
                          <a:solidFill>
                            <a:schemeClr val="accent6"/>
                          </a:solidFill>
                          <a:effectLst/>
                          <a:latin typeface="Calibri"/>
                        </a:rPr>
                        <a:t>7.</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Mediuutiset</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146</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smtClean="0">
                          <a:solidFill>
                            <a:schemeClr val="accent6"/>
                          </a:solidFill>
                          <a:effectLst/>
                          <a:latin typeface="Calibri"/>
                        </a:rPr>
                        <a:t>8.</a:t>
                      </a:r>
                      <a:endParaRPr lang="fi-FI" sz="1300" b="0" i="0" u="none" strike="noStrike" noProof="0">
                        <a:solidFill>
                          <a:schemeClr val="accent6"/>
                        </a:solidFill>
                        <a:effectLst/>
                        <a:latin typeface="Calibri"/>
                      </a:endParaRPr>
                    </a:p>
                  </a:txBody>
                  <a:tcPr marL="12700" marR="12700" marT="12700" marB="0" anchor="ctr"/>
                </a:tc>
                <a:tc>
                  <a:txBody>
                    <a:bodyPr/>
                    <a:lstStyle/>
                    <a:p>
                      <a:pPr algn="l" fontAlgn="b"/>
                      <a:r>
                        <a:rPr lang="fi-FI" sz="1300" b="0" i="0" u="none" strike="noStrike" noProof="0" smtClean="0">
                          <a:solidFill>
                            <a:srgbClr val="000000"/>
                          </a:solidFill>
                          <a:effectLst/>
                          <a:latin typeface="Calibri"/>
                        </a:rPr>
                        <a:t>Suomen Lääkärilehti</a:t>
                      </a:r>
                      <a:endParaRPr lang="fi-FI" sz="1300" b="0" i="0" u="none" strike="noStrike" noProof="0">
                        <a:solidFill>
                          <a:srgbClr val="000000"/>
                        </a:solidFill>
                        <a:effectLst/>
                        <a:latin typeface="Calibri"/>
                      </a:endParaRPr>
                    </a:p>
                  </a:txBody>
                  <a:tcPr marL="12700" marR="12700" marT="12700" marB="0" anchor="ctr"/>
                </a:tc>
                <a:tc>
                  <a:txBody>
                    <a:bodyPr/>
                    <a:lstStyle/>
                    <a:p>
                      <a:pPr algn="r" fontAlgn="b"/>
                      <a:r>
                        <a:rPr lang="fi-FI" sz="1300" b="0" i="0" u="none" strike="noStrike" noProof="0" smtClean="0">
                          <a:solidFill>
                            <a:srgbClr val="000000"/>
                          </a:solidFill>
                          <a:effectLst/>
                          <a:latin typeface="Calibri"/>
                        </a:rPr>
                        <a:t>137</a:t>
                      </a:r>
                      <a:endParaRPr lang="fi-FI" sz="1300" b="0" i="0" u="none" strike="noStrike" noProof="0">
                        <a:solidFill>
                          <a:srgbClr val="000000"/>
                        </a:solidFill>
                        <a:effectLst/>
                        <a:latin typeface="Calibri"/>
                      </a:endParaRPr>
                    </a:p>
                  </a:txBody>
                  <a:tcPr marL="12700" marR="12700" marT="12700"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smtClean="0">
                          <a:solidFill>
                            <a:schemeClr val="accent6"/>
                          </a:solidFill>
                          <a:effectLst/>
                          <a:latin typeface="Calibri"/>
                        </a:rPr>
                        <a:t>9.</a:t>
                      </a:r>
                      <a:endParaRPr lang="fi-FI" sz="1300" b="0" i="0" u="none" strike="noStrike" noProof="0">
                        <a:solidFill>
                          <a:schemeClr val="accent6"/>
                        </a:solidFill>
                        <a:effectLst/>
                        <a:latin typeface="Calibri"/>
                      </a:endParaRPr>
                    </a:p>
                  </a:txBody>
                  <a:tcPr marL="12700" marR="12700" marT="12700" marB="0" anchor="ctr">
                    <a:lnB>
                      <a:noFill/>
                    </a:lnB>
                  </a:tcPr>
                </a:tc>
                <a:tc>
                  <a:txBody>
                    <a:bodyPr/>
                    <a:lstStyle/>
                    <a:p>
                      <a:pPr algn="l" fontAlgn="b"/>
                      <a:r>
                        <a:rPr lang="fi-FI" sz="1300" b="0" i="0" u="none" strike="noStrike" noProof="0" smtClean="0">
                          <a:solidFill>
                            <a:srgbClr val="000000"/>
                          </a:solidFill>
                          <a:effectLst/>
                          <a:latin typeface="Calibri"/>
                        </a:rPr>
                        <a:t>Tiede</a:t>
                      </a:r>
                      <a:endParaRPr lang="fi-FI" sz="1300" b="0" i="0" u="none" strike="noStrike" noProof="0">
                        <a:solidFill>
                          <a:srgbClr val="000000"/>
                        </a:solidFill>
                        <a:effectLst/>
                        <a:latin typeface="Calibri"/>
                      </a:endParaRPr>
                    </a:p>
                  </a:txBody>
                  <a:tcPr marL="12700" marR="12700" marT="12700" marB="0" anchor="ctr">
                    <a:lnB>
                      <a:noFill/>
                    </a:lnB>
                  </a:tcPr>
                </a:tc>
                <a:tc>
                  <a:txBody>
                    <a:bodyPr/>
                    <a:lstStyle/>
                    <a:p>
                      <a:pPr algn="r" fontAlgn="b"/>
                      <a:r>
                        <a:rPr lang="fi-FI" sz="1300" b="0" i="0" u="none" strike="noStrike" noProof="0" smtClean="0">
                          <a:solidFill>
                            <a:srgbClr val="000000"/>
                          </a:solidFill>
                          <a:effectLst/>
                          <a:latin typeface="Calibri"/>
                        </a:rPr>
                        <a:t>128</a:t>
                      </a:r>
                      <a:endParaRPr lang="fi-FI" sz="1300" b="0" i="0" u="none" strike="noStrike" noProof="0">
                        <a:solidFill>
                          <a:srgbClr val="000000"/>
                        </a:solidFill>
                        <a:effectLst/>
                        <a:latin typeface="Calibri"/>
                      </a:endParaRPr>
                    </a:p>
                  </a:txBody>
                  <a:tcPr marL="12700" marR="12700" marT="12700"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smtClean="0">
                          <a:solidFill>
                            <a:schemeClr val="accent6"/>
                          </a:solidFill>
                          <a:effectLst/>
                          <a:latin typeface="Calibri"/>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Arvopaperi</a:t>
                      </a:r>
                      <a:endParaRPr lang="fi-FI" sz="1300" b="0" i="0" u="none" strike="noStrike" noProof="0">
                        <a:solidFill>
                          <a:srgbClr val="000000"/>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noProof="0" dirty="0" smtClean="0">
                          <a:solidFill>
                            <a:srgbClr val="000000"/>
                          </a:solidFill>
                          <a:effectLst/>
                          <a:latin typeface="Calibri"/>
                        </a:rPr>
                        <a:t>126</a:t>
                      </a:r>
                      <a:endParaRPr lang="fi-FI" sz="1300" b="0" i="0" u="none" strike="noStrike" noProof="0" dirty="0">
                        <a:solidFill>
                          <a:srgbClr val="000000"/>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132808890"/>
              </p:ext>
            </p:extLst>
          </p:nvPr>
        </p:nvGraphicFramePr>
        <p:xfrm>
          <a:off x="302882" y="917626"/>
          <a:ext cx="2642910" cy="3646065"/>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smtClean="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smtClean="0">
                          <a:effectLst/>
                        </a:rPr>
                        <a:t>1.</a:t>
                      </a:r>
                      <a:endParaRPr lang="fi-FI" sz="1300" b="0" i="0" u="none" strike="noStrike" noProof="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Soppa365</a:t>
                      </a:r>
                      <a:endParaRPr lang="fi-FI" sz="1300" b="0" i="0" u="none" strike="noStrike" noProof="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2 728</a:t>
                      </a:r>
                      <a:endParaRPr lang="fi-FI" sz="1300" b="0" i="0" u="none" strike="noStrike" noProof="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smtClean="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Meillä Kotona</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2 034</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smtClean="0">
                          <a:effectLst/>
                        </a:rPr>
                        <a:t>3.</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Kotivinkki</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1 697</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smtClean="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Kodin Kuvalehti</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1 430</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smtClean="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Suomen Sotilas</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1 307</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smtClean="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Meidän Perhe</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1 249</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smtClean="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Tekniikan Maailma</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1 166</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smtClean="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Kotiliesi</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1 020</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smtClean="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Tehy</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noProof="0" smtClean="0">
                          <a:solidFill>
                            <a:srgbClr val="000000"/>
                          </a:solidFill>
                          <a:effectLst/>
                          <a:latin typeface="Calibri"/>
                        </a:rPr>
                        <a:t>996</a:t>
                      </a:r>
                      <a:endParaRPr lang="fi-FI" sz="1300" b="0" i="0" u="none" strike="noStrike" noProof="0">
                        <a:solidFill>
                          <a:srgbClr val="000000"/>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fi-FI" sz="1300" u="none" strike="noStrike" noProof="0" smtClean="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noProof="0" smtClean="0">
                          <a:solidFill>
                            <a:srgbClr val="000000"/>
                          </a:solidFill>
                          <a:effectLst/>
                          <a:latin typeface="Calibri"/>
                        </a:rPr>
                        <a:t>Suuri Käsityö</a:t>
                      </a:r>
                      <a:endParaRPr lang="fi-FI" sz="1300" b="0" i="0" u="none" strike="noStrike" noProof="0">
                        <a:solidFill>
                          <a:srgbClr val="000000"/>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noProof="0" dirty="0" smtClean="0">
                          <a:solidFill>
                            <a:srgbClr val="000000"/>
                          </a:solidFill>
                          <a:effectLst/>
                          <a:latin typeface="Calibri"/>
                        </a:rPr>
                        <a:t>941</a:t>
                      </a:r>
                      <a:endParaRPr lang="fi-FI" sz="1300" b="0" i="0" u="none" strike="noStrike" noProof="0" dirty="0">
                        <a:solidFill>
                          <a:srgbClr val="000000"/>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592584091"/>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en-US" sz="1300" b="0" i="0" u="none" strike="noStrike" dirty="0">
                          <a:solidFill>
                            <a:srgbClr val="000000"/>
                          </a:solidFill>
                          <a:effectLst/>
                          <a:latin typeface="Calibri"/>
                        </a:rPr>
                        <a:t>Suomen Luonto</a:t>
                      </a: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en-US" sz="1300" b="0" i="0" u="none" strike="noStrike" dirty="0">
                          <a:solidFill>
                            <a:srgbClr val="000000"/>
                          </a:solidFill>
                          <a:effectLst/>
                          <a:latin typeface="Calibri"/>
                        </a:rPr>
                        <a:t>1 350</a:t>
                      </a: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dirty="0">
                          <a:solidFill>
                            <a:srgbClr val="000000"/>
                          </a:solidFill>
                          <a:effectLst/>
                          <a:latin typeface="Calibri"/>
                        </a:rPr>
                        <a:t>Avotakka</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819</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dirty="0">
                          <a:solidFill>
                            <a:srgbClr val="000000"/>
                          </a:solidFill>
                          <a:effectLst/>
                          <a:latin typeface="Calibri"/>
                        </a:rPr>
                        <a:t>Maku</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774</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a:solidFill>
                            <a:srgbClr val="000000"/>
                          </a:solidFill>
                          <a:effectLst/>
                          <a:latin typeface="Calibri"/>
                        </a:rPr>
                        <a:t>Soppa365</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763</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dirty="0">
                          <a:solidFill>
                            <a:srgbClr val="000000"/>
                          </a:solidFill>
                          <a:effectLst/>
                          <a:latin typeface="Calibri"/>
                        </a:rPr>
                        <a:t>Kotivinkki</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729</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a:solidFill>
                            <a:srgbClr val="000000"/>
                          </a:solidFill>
                          <a:effectLst/>
                          <a:latin typeface="Calibri"/>
                        </a:rPr>
                        <a:t>Glorian Koti</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640</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a:solidFill>
                            <a:srgbClr val="000000"/>
                          </a:solidFill>
                          <a:effectLst/>
                          <a:latin typeface="Calibri"/>
                        </a:rPr>
                        <a:t>Koti ja keittiö</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603</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a:solidFill>
                            <a:srgbClr val="000000"/>
                          </a:solidFill>
                          <a:effectLst/>
                          <a:latin typeface="Calibri"/>
                        </a:rPr>
                        <a:t>Unelmien Talo &amp; Koti</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dirty="0">
                          <a:solidFill>
                            <a:srgbClr val="000000"/>
                          </a:solidFill>
                          <a:effectLst/>
                          <a:latin typeface="Calibri"/>
                        </a:rPr>
                        <a:t>568</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en-US" sz="1300" b="0" i="0" u="none" strike="noStrike" dirty="0">
                          <a:solidFill>
                            <a:srgbClr val="000000"/>
                          </a:solidFill>
                          <a:effectLst/>
                          <a:latin typeface="Calibri"/>
                        </a:rPr>
                        <a:t>Deko</a:t>
                      </a: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en-US" sz="1300" b="0" i="0" u="none" strike="noStrike">
                          <a:solidFill>
                            <a:srgbClr val="000000"/>
                          </a:solidFill>
                          <a:effectLst/>
                          <a:latin typeface="Calibri"/>
                        </a:rPr>
                        <a:t>560</a:t>
                      </a:r>
                    </a:p>
                  </a:txBody>
                  <a:tcPr marL="12700" marR="12700" marT="1270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300" b="0" i="0" u="none" strike="noStrike" dirty="0">
                          <a:solidFill>
                            <a:srgbClr val="000000"/>
                          </a:solidFill>
                          <a:effectLst/>
                          <a:latin typeface="Calibri"/>
                        </a:rPr>
                        <a:t>Mondo</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noProof="0" dirty="0" smtClean="0">
                          <a:solidFill>
                            <a:srgbClr val="000000"/>
                          </a:solidFill>
                          <a:effectLst/>
                          <a:latin typeface="Calibri"/>
                        </a:rPr>
                        <a:t>497</a:t>
                      </a:r>
                      <a:endParaRPr lang="fi-FI" sz="1300" b="0" i="0" u="none" strike="noStrike" noProof="0" dirty="0">
                        <a:solidFill>
                          <a:srgbClr val="000000"/>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Aikakausmedia_widescreen_2017.thmx</Template>
  <TotalTime>763</TotalTime>
  <Words>1495</Words>
  <Application>Microsoft Macintosh PowerPoint</Application>
  <PresentationFormat>On-screen Show (16:9)</PresentationFormat>
  <Paragraphs>614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Aikakausmedia_widescreen_2017</vt:lpstr>
      <vt:lpstr>Aikakausmedioiden someyleisöt / tammikuu 2017</vt:lpstr>
      <vt:lpstr>Yleisömäärien kehitys 01/2016 – 01/2017</vt:lpstr>
      <vt:lpstr>Yleisömäärien kasvu / tammikuu 2017</vt:lpstr>
      <vt:lpstr>Eniten seuraajia kaikissa kanavissa TOP 20 / tammikuu 2017</vt:lpstr>
      <vt:lpstr>Eniten seuraajia Facebookissa TOP 20 / tammikuu 2017</vt:lpstr>
      <vt:lpstr>Eniten seuraajia Twitterissä TOP 20 / tammikuu 2017</vt:lpstr>
      <vt:lpstr>Eniten seuraajia Instagramissa TOP 20 / tammikuu 2017</vt:lpstr>
      <vt:lpstr>Eniten uusia seuraajia kaikissa kanavissa / tammikuu 2017</vt:lpstr>
      <vt:lpstr>Eniten uusia seuraajia Facebookissa, Twitterissä ja Instagramissa / tammikuu 2017</vt:lpstr>
      <vt:lpstr>Mukana olleet mediat (209 kpl) / tammikuu 2017</vt:lpstr>
      <vt:lpstr>Mukana olleet mediat (209 kpl) / tammikuu 2017</vt:lpstr>
      <vt:lpstr>Uudet kanavat seurannassa / tammikuu 2017</vt:lpstr>
      <vt:lpstr>Uudet kanavat seurannassa / tammikuu 2017</vt:lpstr>
      <vt:lpstr>Uudet kanavat seurannassa / tammikuu 2017</vt:lpstr>
      <vt:lpstr>Seurannasta poistuneet kanavat / tammikuu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Outi Sonkamuotka</cp:lastModifiedBy>
  <cp:revision>68</cp:revision>
  <dcterms:created xsi:type="dcterms:W3CDTF">2016-11-29T11:48:27Z</dcterms:created>
  <dcterms:modified xsi:type="dcterms:W3CDTF">2017-02-17T11:21:24Z</dcterms:modified>
  <cp:category/>
</cp:coreProperties>
</file>