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7"/>
  </p:notesMasterIdLst>
  <p:sldIdLst>
    <p:sldId id="257" r:id="rId2"/>
    <p:sldId id="260" r:id="rId3"/>
    <p:sldId id="262" r:id="rId4"/>
    <p:sldId id="259" r:id="rId5"/>
    <p:sldId id="261" r:id="rId6"/>
    <p:sldId id="264" r:id="rId7"/>
    <p:sldId id="265" r:id="rId8"/>
    <p:sldId id="266" r:id="rId9"/>
    <p:sldId id="267" r:id="rId10"/>
    <p:sldId id="258" r:id="rId11"/>
    <p:sldId id="268" r:id="rId12"/>
    <p:sldId id="273" r:id="rId13"/>
    <p:sldId id="269" r:id="rId14"/>
    <p:sldId id="270" r:id="rId15"/>
    <p:sldId id="271"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64" d="100"/>
          <a:sy n="164" d="100"/>
        </p:scale>
        <p:origin x="-120" y="-141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General</c:formatCode>
                <c:ptCount val="5"/>
                <c:pt idx="0">
                  <c:v>59.5</c:v>
                </c:pt>
                <c:pt idx="1">
                  <c:v>20.7</c:v>
                </c:pt>
                <c:pt idx="2">
                  <c:v>17.0</c:v>
                </c:pt>
                <c:pt idx="3">
                  <c:v>1.8</c:v>
                </c:pt>
                <c:pt idx="4">
                  <c:v>1.1</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02/2016</c:v>
                </c:pt>
                <c:pt idx="1">
                  <c:v>03/2016</c:v>
                </c:pt>
                <c:pt idx="2">
                  <c:v>04/2016</c:v>
                </c:pt>
                <c:pt idx="3">
                  <c:v>05/2016</c:v>
                </c:pt>
                <c:pt idx="4">
                  <c:v>06/2016</c:v>
                </c:pt>
                <c:pt idx="5">
                  <c:v>07/2016</c:v>
                </c:pt>
                <c:pt idx="6">
                  <c:v>08/2016</c:v>
                </c:pt>
                <c:pt idx="7">
                  <c:v>09/2016</c:v>
                </c:pt>
                <c:pt idx="8">
                  <c:v>10/2016</c:v>
                </c:pt>
                <c:pt idx="9">
                  <c:v>11/2016</c:v>
                </c:pt>
                <c:pt idx="10">
                  <c:v>12/2016</c:v>
                </c:pt>
                <c:pt idx="11">
                  <c:v>01/2017</c:v>
                </c:pt>
                <c:pt idx="12">
                  <c:v>02/2017</c:v>
                </c:pt>
              </c:strCache>
            </c:strRef>
          </c:cat>
          <c:val>
            <c:numRef>
              <c:f>Sheet1!$B$2:$B$14</c:f>
              <c:numCache>
                <c:formatCode>#,##0</c:formatCode>
                <c:ptCount val="13"/>
                <c:pt idx="0">
                  <c:v>1.950356E6</c:v>
                </c:pt>
                <c:pt idx="1">
                  <c:v>2.021317E6</c:v>
                </c:pt>
                <c:pt idx="2">
                  <c:v>2.105977E6</c:v>
                </c:pt>
                <c:pt idx="3">
                  <c:v>2.161693E6</c:v>
                </c:pt>
                <c:pt idx="4">
                  <c:v>2.223343E6</c:v>
                </c:pt>
                <c:pt idx="5">
                  <c:v>2.285413E6</c:v>
                </c:pt>
                <c:pt idx="6">
                  <c:v>2.348672E6</c:v>
                </c:pt>
                <c:pt idx="7">
                  <c:v>2.415355E6</c:v>
                </c:pt>
                <c:pt idx="8">
                  <c:v>2.474169E6</c:v>
                </c:pt>
                <c:pt idx="9">
                  <c:v>2.532656E6</c:v>
                </c:pt>
                <c:pt idx="10">
                  <c:v>2.583267E6</c:v>
                </c:pt>
                <c:pt idx="11">
                  <c:v>2.684939E6</c:v>
                </c:pt>
                <c:pt idx="12">
                  <c:v>2.735605E6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02/2016</c:v>
                </c:pt>
                <c:pt idx="1">
                  <c:v>03/2016</c:v>
                </c:pt>
                <c:pt idx="2">
                  <c:v>04/2016</c:v>
                </c:pt>
                <c:pt idx="3">
                  <c:v>05/2016</c:v>
                </c:pt>
                <c:pt idx="4">
                  <c:v>06/2016</c:v>
                </c:pt>
                <c:pt idx="5">
                  <c:v>07/2016</c:v>
                </c:pt>
                <c:pt idx="6">
                  <c:v>08/2016</c:v>
                </c:pt>
                <c:pt idx="7">
                  <c:v>09/2016</c:v>
                </c:pt>
                <c:pt idx="8">
                  <c:v>10/2016</c:v>
                </c:pt>
                <c:pt idx="9">
                  <c:v>11/2016</c:v>
                </c:pt>
                <c:pt idx="10">
                  <c:v>12/2016</c:v>
                </c:pt>
                <c:pt idx="11">
                  <c:v>01/2017</c:v>
                </c:pt>
                <c:pt idx="12">
                  <c:v>02/2017</c:v>
                </c:pt>
              </c:strCache>
            </c:strRef>
          </c:cat>
          <c:val>
            <c:numRef>
              <c:f>Sheet1!$C$2:$C$14</c:f>
              <c:numCache>
                <c:formatCode>#,##0</c:formatCode>
                <c:ptCount val="13"/>
                <c:pt idx="0">
                  <c:v>1.2175E6</c:v>
                </c:pt>
                <c:pt idx="1">
                  <c:v>1.251676E6</c:v>
                </c:pt>
                <c:pt idx="2">
                  <c:v>1.306348E6</c:v>
                </c:pt>
                <c:pt idx="3">
                  <c:v>1.330263E6</c:v>
                </c:pt>
                <c:pt idx="4">
                  <c:v>1.360555E6</c:v>
                </c:pt>
                <c:pt idx="5">
                  <c:v>1.394329E6</c:v>
                </c:pt>
                <c:pt idx="6">
                  <c:v>1.427596E6</c:v>
                </c:pt>
                <c:pt idx="7">
                  <c:v>1.464476E6</c:v>
                </c:pt>
                <c:pt idx="8">
                  <c:v>1.493438E6</c:v>
                </c:pt>
                <c:pt idx="9">
                  <c:v>1.523073E6</c:v>
                </c:pt>
                <c:pt idx="10">
                  <c:v>1.550466E6</c:v>
                </c:pt>
                <c:pt idx="11">
                  <c:v>1.597178E6</c:v>
                </c:pt>
                <c:pt idx="12">
                  <c:v>1.626564E6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02/2016</c:v>
                </c:pt>
                <c:pt idx="1">
                  <c:v>03/2016</c:v>
                </c:pt>
                <c:pt idx="2">
                  <c:v>04/2016</c:v>
                </c:pt>
                <c:pt idx="3">
                  <c:v>05/2016</c:v>
                </c:pt>
                <c:pt idx="4">
                  <c:v>06/2016</c:v>
                </c:pt>
                <c:pt idx="5">
                  <c:v>07/2016</c:v>
                </c:pt>
                <c:pt idx="6">
                  <c:v>08/2016</c:v>
                </c:pt>
                <c:pt idx="7">
                  <c:v>09/2016</c:v>
                </c:pt>
                <c:pt idx="8">
                  <c:v>10/2016</c:v>
                </c:pt>
                <c:pt idx="9">
                  <c:v>11/2016</c:v>
                </c:pt>
                <c:pt idx="10">
                  <c:v>12/2016</c:v>
                </c:pt>
                <c:pt idx="11">
                  <c:v>01/2017</c:v>
                </c:pt>
                <c:pt idx="12">
                  <c:v>02/2017</c:v>
                </c:pt>
              </c:strCache>
            </c:strRef>
          </c:cat>
          <c:val>
            <c:numRef>
              <c:f>Sheet1!$D$2:$D$14</c:f>
              <c:numCache>
                <c:formatCode>#,##0</c:formatCode>
                <c:ptCount val="13"/>
                <c:pt idx="0">
                  <c:v>437426.0</c:v>
                </c:pt>
                <c:pt idx="1">
                  <c:v>451691.0</c:v>
                </c:pt>
                <c:pt idx="2">
                  <c:v>462712.0</c:v>
                </c:pt>
                <c:pt idx="3">
                  <c:v>472715.0</c:v>
                </c:pt>
                <c:pt idx="4">
                  <c:v>481101.0</c:v>
                </c:pt>
                <c:pt idx="5">
                  <c:v>488127.0</c:v>
                </c:pt>
                <c:pt idx="6">
                  <c:v>497164.0</c:v>
                </c:pt>
                <c:pt idx="7">
                  <c:v>507198.0</c:v>
                </c:pt>
                <c:pt idx="8">
                  <c:v>518778.0</c:v>
                </c:pt>
                <c:pt idx="9">
                  <c:v>530901.0</c:v>
                </c:pt>
                <c:pt idx="10">
                  <c:v>540766.0</c:v>
                </c:pt>
                <c:pt idx="11">
                  <c:v>559254.0</c:v>
                </c:pt>
                <c:pt idx="12">
                  <c:v>566347.0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02/2016</c:v>
                </c:pt>
                <c:pt idx="1">
                  <c:v>03/2016</c:v>
                </c:pt>
                <c:pt idx="2">
                  <c:v>04/2016</c:v>
                </c:pt>
                <c:pt idx="3">
                  <c:v>05/2016</c:v>
                </c:pt>
                <c:pt idx="4">
                  <c:v>06/2016</c:v>
                </c:pt>
                <c:pt idx="5">
                  <c:v>07/2016</c:v>
                </c:pt>
                <c:pt idx="6">
                  <c:v>08/2016</c:v>
                </c:pt>
                <c:pt idx="7">
                  <c:v>09/2016</c:v>
                </c:pt>
                <c:pt idx="8">
                  <c:v>10/2016</c:v>
                </c:pt>
                <c:pt idx="9">
                  <c:v>11/2016</c:v>
                </c:pt>
                <c:pt idx="10">
                  <c:v>12/2016</c:v>
                </c:pt>
                <c:pt idx="11">
                  <c:v>01/2017</c:v>
                </c:pt>
                <c:pt idx="12">
                  <c:v>02/2017</c:v>
                </c:pt>
              </c:strCache>
            </c:strRef>
          </c:cat>
          <c:val>
            <c:numRef>
              <c:f>Sheet1!$E$2:$E$14</c:f>
              <c:numCache>
                <c:formatCode>#,##0</c:formatCode>
                <c:ptCount val="13"/>
                <c:pt idx="0">
                  <c:v>247631.0</c:v>
                </c:pt>
                <c:pt idx="1">
                  <c:v>268362.0</c:v>
                </c:pt>
                <c:pt idx="2">
                  <c:v>286134.0</c:v>
                </c:pt>
                <c:pt idx="3">
                  <c:v>306747.0</c:v>
                </c:pt>
                <c:pt idx="4">
                  <c:v>328834.0</c:v>
                </c:pt>
                <c:pt idx="5">
                  <c:v>349157.0</c:v>
                </c:pt>
                <c:pt idx="6">
                  <c:v>368500.0</c:v>
                </c:pt>
                <c:pt idx="7">
                  <c:v>387439.0</c:v>
                </c:pt>
                <c:pt idx="8">
                  <c:v>405009.0</c:v>
                </c:pt>
                <c:pt idx="9">
                  <c:v>420829.0</c:v>
                </c:pt>
                <c:pt idx="10">
                  <c:v>433196.0</c:v>
                </c:pt>
                <c:pt idx="11">
                  <c:v>451191.0</c:v>
                </c:pt>
                <c:pt idx="12">
                  <c:v>464709.0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marker val="1"/>
        <c:smooth val="0"/>
        <c:axId val="-2142126472"/>
        <c:axId val="-2142130072"/>
      </c:lineChart>
      <c:catAx>
        <c:axId val="-2142126472"/>
        <c:scaling>
          <c:orientation val="minMax"/>
        </c:scaling>
        <c:delete val="0"/>
        <c:axPos val="b"/>
        <c:numFmt formatCode="General" sourceLinked="0"/>
        <c:majorTickMark val="out"/>
        <c:minorTickMark val="none"/>
        <c:tickLblPos val="nextTo"/>
        <c:txPr>
          <a:bodyPr/>
          <a:lstStyle/>
          <a:p>
            <a:pPr>
              <a:defRPr sz="1200"/>
            </a:pPr>
            <a:endParaRPr lang="en-US"/>
          </a:p>
        </c:txPr>
        <c:crossAx val="-2142130072"/>
        <c:crosses val="autoZero"/>
        <c:auto val="1"/>
        <c:lblAlgn val="ctr"/>
        <c:lblOffset val="100"/>
        <c:noMultiLvlLbl val="0"/>
      </c:catAx>
      <c:valAx>
        <c:axId val="-2142130072"/>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2142126472"/>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helmikuu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50666.0</c:v>
                </c:pt>
                <c:pt idx="1">
                  <c:v>29386.0</c:v>
                </c:pt>
                <c:pt idx="2">
                  <c:v>7093.0</c:v>
                </c:pt>
                <c:pt idx="3">
                  <c:v>13518.0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66728.0</c:v>
                </c:pt>
                <c:pt idx="1">
                  <c:v>34671.0</c:v>
                </c:pt>
                <c:pt idx="2">
                  <c:v>11127.0</c:v>
                </c:pt>
                <c:pt idx="3">
                  <c:v>18441.0</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109949480"/>
        <c:axId val="-2109947432"/>
      </c:barChart>
      <c:catAx>
        <c:axId val="-2109949480"/>
        <c:scaling>
          <c:orientation val="minMax"/>
        </c:scaling>
        <c:delete val="1"/>
        <c:axPos val="b"/>
        <c:numFmt formatCode="General" sourceLinked="0"/>
        <c:majorTickMark val="out"/>
        <c:minorTickMark val="none"/>
        <c:tickLblPos val="nextTo"/>
        <c:crossAx val="-2109947432"/>
        <c:crosses val="autoZero"/>
        <c:auto val="1"/>
        <c:lblAlgn val="ctr"/>
        <c:lblOffset val="100"/>
        <c:noMultiLvlLbl val="0"/>
      </c:catAx>
      <c:valAx>
        <c:axId val="-2109947432"/>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2109949480"/>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C990DA-706A-489D-92D4-E7C32987AAE2}" type="datetimeFigureOut">
              <a:rPr lang="fi-FI" smtClean="0"/>
              <a:t>14.3.2017</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3499D-53E8-4423-9808-46B09CC7C882}" type="slidenum">
              <a:rPr lang="fi-FI" smtClean="0"/>
              <a:t>‹#›</a:t>
            </a:fld>
            <a:endParaRPr lang="fi-FI"/>
          </a:p>
        </p:txBody>
      </p:sp>
    </p:spTree>
    <p:extLst>
      <p:ext uri="{BB962C8B-B14F-4D97-AF65-F5344CB8AC3E}">
        <p14:creationId xmlns:p14="http://schemas.microsoft.com/office/powerpoint/2010/main" val="1159857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B673499D-53E8-4423-9808-46B09CC7C882}" type="slidenum">
              <a:rPr lang="fi-FI" smtClean="0"/>
              <a:t>2</a:t>
            </a:fld>
            <a:endParaRPr lang="fi-FI"/>
          </a:p>
        </p:txBody>
      </p:sp>
    </p:spTree>
    <p:extLst>
      <p:ext uri="{BB962C8B-B14F-4D97-AF65-F5344CB8AC3E}">
        <p14:creationId xmlns:p14="http://schemas.microsoft.com/office/powerpoint/2010/main" val="1736132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Aikakausmediat somessa 1/2017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a:t>Lähde: Aikakausmediat somessa 1/2017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14.3.2017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image" Target="../media/image2.emf"/><Relationship Id="rId5" Type="http://schemas.openxmlformats.org/officeDocument/2006/relationships/image" Target="../media/image4.emf"/><Relationship Id="rId6"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2504214665"/>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helmikuu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helmikuu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59,5</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-3,0 </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20,7</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-1,7 </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17,0</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+4,3</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1,8</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1,1</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+0,7</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helmikuu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429426"/>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2 735 605</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helmikuu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04604"/>
          </a:xfrm>
          <a:prstGeom prst="rect">
            <a:avLst/>
          </a:prstGeom>
          <a:noFill/>
        </p:spPr>
        <p:txBody>
          <a:bodyPr wrap="square" rtlCol="0">
            <a:spAutoFit/>
          </a:bodyPr>
          <a:lstStyle/>
          <a:p>
            <a:pPr>
              <a:lnSpc>
                <a:spcPct val="120000"/>
              </a:lnSpc>
            </a:pPr>
            <a:r>
              <a:rPr lang="fi-FI" sz="1400" dirty="0"/>
              <a:t>3H+K      Aarre      Aku Ankka      Alibi      Anna      Antiikki &amp; Design      Apteekkarilehti      Apu      Arkkitehti      Aromi      Arvopaperi      Askel      Asuntoinfo      Auto Bild Suomi      Automaatioväylä      Avotakka      </a:t>
            </a:r>
            <a:r>
              <a:rPr lang="fi-FI" sz="1400" dirty="0" err="1"/>
              <a:t>Caravan</a:t>
            </a:r>
            <a:r>
              <a:rPr lang="fi-FI" sz="1400" dirty="0"/>
              <a:t>      Cosmopolitan      Costume      Deko      </a:t>
            </a:r>
            <a:r>
              <a:rPr lang="fi-FI" sz="1400" dirty="0" err="1"/>
              <a:t>Demi</a:t>
            </a:r>
            <a:r>
              <a:rPr lang="fi-FI" sz="1400" dirty="0"/>
              <a:t>      Diabetes      DigiKuva      Divaani      Eeva      Elle      Elämä      Enertec      Erä      ET Matkaopas      ET-lehti      Evento      Fakta      FIT      GEO      Gloria      Glorian Koti      Glorian ruoka &amp; viini      Goal      GTi-Magazine      Hevoshullu      Hifimaailma      Hiihto      HR Viesti      Hymy      Hyvä Terveys      Idealista      Ihana      Image      Improbatur      Insinööri      Juoksija      Jääkiekkolehti      Kaksplus      Kameralehti      Katso      Kauneimmat Käsityöt      Kauneus &amp; Terveys      Kello &amp; Kulta      Kemia-Kemi      Kippari      Kirjastolehti      KITA Kiinteistö &amp; Talotekniikka      Kodin Kuvalehti      Koiramme      Koneviesti      Koti ja keittiö      Kotiliesi      Kotiliesi Käsityö      Kotilääkäri      KotiMikro      Kotipuutarha      Kotitalo      Kotivinkki      Kuluttaja-lehti      Kuntalehti      Kuntatekniikka      Kunto Plus      Kuriren      Lapsen Maailma      Leija      Lumo      Maailman Kuvalehti      Maalla      Maku      Maku Kaneli &amp; Sokeri      Markkinointi &amp; Mainonta      Me Naiset      Mediuutiset      Meidän Mökki      Meidän Perhe      Meidän Talo      Meillä Kotona      Metsälehti      Mikrobitti      Minä Olen      Mondo      Moottori      Motiivi      National Geographic Suomi      Nuorten Luonto      Nuotta      Nyyrikki      Oluelle      Oma Aika      Ortodoksiviesti      Palokuntalainen      Parnasso      Partiojohtaja      Pelastustieto      Pelit      Perhokalastus      …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helmikuu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63136"/>
          </a:xfrm>
          <a:prstGeom prst="rect">
            <a:avLst/>
          </a:prstGeom>
          <a:noFill/>
        </p:spPr>
        <p:txBody>
          <a:bodyPr wrap="square" rtlCol="0">
            <a:spAutoFit/>
          </a:bodyPr>
          <a:lstStyle/>
          <a:p>
            <a:pPr>
              <a:lnSpc>
                <a:spcPct val="120000"/>
              </a:lnSpc>
            </a:pPr>
            <a:r>
              <a:rPr lang="fi-FI" sz="1400" dirty="0"/>
              <a:t>…      Perusta      Pieni on Suurin      Pikkukaupunki      Pinni      Plaza Koti      Positio      Potilaan Lääkärilehti      </a:t>
            </a:r>
            <a:r>
              <a:rPr lang="fi-FI" sz="1400" dirty="0" err="1"/>
              <a:t>Print&amp;Media</a:t>
            </a:r>
            <a:r>
              <a:rPr lang="fi-FI" sz="1400" dirty="0"/>
              <a:t>      Pro Hockey      prointerior      Projektiuutiset      prometalli - metallialan ammattilehti      proresto      </a:t>
            </a:r>
            <a:r>
              <a:rPr lang="fi-FI" sz="1400" dirty="0" err="1"/>
              <a:t>PUUTARHA&amp;kauppa</a:t>
            </a:r>
            <a:r>
              <a:rPr lang="fi-FI" sz="1400" dirty="0"/>
              <a:t>      Puuvene      Pyöräily+Triathlon      Rakennuslehti      Raymond      Reserviläinen      Riffi      RONDO Classic      Sairaanhoitaja      Sana      Secretarius      Seiska      Selkosanomat      Seura      Shaker      Sieppo - Lasten luontolehti      Siivet      Soppa365      Sport      Språkbruk      Suomen Kiinteistölehti      Suomen Kuvalehti      Suomen Luonto      Suomen Lääkärilehti      Suomen Sotilas      SuomiViihde      Super      Suuri Käsityö      Sydän      Systeri      Systole      Sähköala.Fi      Taide      Taika      TAITO      Talentia      Talotekniikka      Talouselämä      Taloustaito      Teatteri &amp; Tanssi -lehti      Tee Itse      Tehy      Tekniikan Historia      Tekniikan Maailma      Tekniikka &amp; Talous      Tekstiiliopettaja      Terveydeksi      Tidningen Folkhälsan      Tiede      Tieteen Kuvalehti      Tieteen Kuvalehti Historia      Tilisanomat      Tivi      TM Rakennusmaailma      Trendi      Tunne &amp; Mieli      Tuulilasi      TV-maailma      Työ Terveys Turvallisuus      Ulkopolitiikka      Ultra      Unelmien Talo &amp; Koti      Urakointi Uutiset      Urheilulehti      Uusiouutiset      V8-Magazine      Valitut Palat - Reader's Digest      Vapaa-ajan Kalastaja      Vapaussoturi      Vauva      Vene      Verotus      ViherPiha      Vihreä Lanka      Viini      Villivarsa      Vinkki      Vitonen      VIVA      Voi hyvin      Yhteishyvä      Ylioppilaslehti      Ylioppilaslehti Aino      </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helmikuu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178651227"/>
              </p:ext>
            </p:extLst>
          </p:nvPr>
        </p:nvGraphicFramePr>
        <p:xfrm>
          <a:off x="302882" y="957744"/>
          <a:ext cx="8519406" cy="734553"/>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Kauneimmat Käsityöt</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r>
                        <a:rPr lang="fi-FI" sz="1000" dirty="0"/>
                        <a:t>x</a:t>
                      </a:r>
                    </a:p>
                  </a:txBody>
                  <a:tcPr>
                    <a:lnT w="12700" cmpd="sng">
                      <a:noFill/>
                    </a:lnT>
                    <a:lnB>
                      <a:noFill/>
                    </a:lnB>
                  </a:tcPr>
                </a:tc>
                <a:extLst>
                  <a:ext uri="{0D108BD9-81ED-4DB2-BD59-A6C34878D82A}">
                    <a16:rowId xmlns:a16="http://schemas.microsoft.com/office/drawing/2014/main" xmlns="" val="10002"/>
                  </a:ext>
                </a:extLst>
              </a:tr>
              <a:tr h="244851">
                <a:tc>
                  <a:txBody>
                    <a:bodyPr/>
                    <a:lstStyle/>
                    <a:p>
                      <a:r>
                        <a:rPr lang="fi-FI" sz="1000" dirty="0"/>
                        <a:t>Oma Koti Kullan Kallis</a:t>
                      </a:r>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02/2016 – 02/2017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graphicFrame>
        <p:nvGraphicFramePr>
          <p:cNvPr id="15" name="Chart 14"/>
          <p:cNvGraphicFramePr/>
          <p:nvPr>
            <p:extLst>
              <p:ext uri="{D42A27DB-BD31-4B8C-83A1-F6EECF244321}">
                <p14:modId xmlns:p14="http://schemas.microsoft.com/office/powerpoint/2010/main" val="3837599023"/>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3"/>
          </a:graphicData>
        </a:graphic>
      </p:graphicFrame>
      <p:grpSp>
        <p:nvGrpSpPr>
          <p:cNvPr id="26" name="Group 25"/>
          <p:cNvGrpSpPr/>
          <p:nvPr/>
        </p:nvGrpSpPr>
        <p:grpSpPr>
          <a:xfrm>
            <a:off x="5822651" y="2366563"/>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4"/>
            <a:stretch>
              <a:fillRect/>
            </a:stretch>
          </p:blipFill>
          <p:spPr>
            <a:xfrm>
              <a:off x="1372121" y="1785203"/>
              <a:ext cx="314960" cy="314960"/>
            </a:xfrm>
            <a:prstGeom prst="rect">
              <a:avLst/>
            </a:prstGeom>
          </p:spPr>
        </p:pic>
      </p:grpSp>
      <p:grpSp>
        <p:nvGrpSpPr>
          <p:cNvPr id="28" name="Group 27"/>
          <p:cNvGrpSpPr/>
          <p:nvPr/>
        </p:nvGrpSpPr>
        <p:grpSpPr>
          <a:xfrm>
            <a:off x="5819439" y="3461502"/>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5"/>
            <a:stretch>
              <a:fillRect/>
            </a:stretch>
          </p:blipFill>
          <p:spPr>
            <a:xfrm>
              <a:off x="2684672" y="1785203"/>
              <a:ext cx="314960" cy="314960"/>
            </a:xfrm>
            <a:prstGeom prst="rect">
              <a:avLst/>
            </a:prstGeom>
          </p:spPr>
        </p:pic>
      </p:grpSp>
      <p:grpSp>
        <p:nvGrpSpPr>
          <p:cNvPr id="27" name="Group 26"/>
          <p:cNvGrpSpPr/>
          <p:nvPr/>
        </p:nvGrpSpPr>
        <p:grpSpPr>
          <a:xfrm>
            <a:off x="5825129" y="3369655"/>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6"/>
            <a:stretch>
              <a:fillRect/>
            </a:stretch>
          </p:blipFill>
          <p:spPr>
            <a:xfrm>
              <a:off x="2020086" y="1785203"/>
              <a:ext cx="386080" cy="314960"/>
            </a:xfrm>
            <a:prstGeom prst="rect">
              <a:avLst/>
            </a:prstGeom>
          </p:spPr>
        </p:pic>
      </p:grpSp>
      <p:sp>
        <p:nvSpPr>
          <p:cNvPr id="42" name="Oval 41"/>
          <p:cNvSpPr/>
          <p:nvPr/>
        </p:nvSpPr>
        <p:spPr>
          <a:xfrm>
            <a:off x="5813217" y="1331257"/>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79585" y="2065564"/>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79585" y="2755143"/>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1372121" y="1785203"/>
              <a:ext cx="314960" cy="314960"/>
            </a:xfrm>
            <a:prstGeom prst="rect">
              <a:avLst/>
            </a:prstGeom>
          </p:spPr>
        </p:pic>
      </p:grpSp>
      <p:grpSp>
        <p:nvGrpSpPr>
          <p:cNvPr id="51" name="Group 50"/>
          <p:cNvGrpSpPr/>
          <p:nvPr/>
        </p:nvGrpSpPr>
        <p:grpSpPr>
          <a:xfrm>
            <a:off x="1079585" y="3679571"/>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5"/>
            <a:stretch>
              <a:fillRect/>
            </a:stretch>
          </p:blipFill>
          <p:spPr>
            <a:xfrm>
              <a:off x="2684672" y="1785203"/>
              <a:ext cx="314960" cy="314960"/>
            </a:xfrm>
            <a:prstGeom prst="rect">
              <a:avLst/>
            </a:prstGeom>
          </p:spPr>
        </p:pic>
      </p:grpSp>
      <p:grpSp>
        <p:nvGrpSpPr>
          <p:cNvPr id="48" name="Group 47"/>
          <p:cNvGrpSpPr/>
          <p:nvPr/>
        </p:nvGrpSpPr>
        <p:grpSpPr>
          <a:xfrm>
            <a:off x="1079585" y="3497650"/>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6"/>
            <a:stretch>
              <a:fillRect/>
            </a:stretch>
          </p:blipFill>
          <p:spPr>
            <a:xfrm>
              <a:off x="2020086" y="1785203"/>
              <a:ext cx="386080" cy="314960"/>
            </a:xfrm>
            <a:prstGeom prst="rect">
              <a:avLst/>
            </a:prstGeom>
          </p:spPr>
        </p:pic>
      </p:grpSp>
      <p:sp>
        <p:nvSpPr>
          <p:cNvPr id="7" name="TextBox 6"/>
          <p:cNvSpPr txBox="1"/>
          <p:nvPr/>
        </p:nvSpPr>
        <p:spPr>
          <a:xfrm>
            <a:off x="5408070" y="1002295"/>
            <a:ext cx="1097933" cy="338554"/>
          </a:xfrm>
          <a:prstGeom prst="rect">
            <a:avLst/>
          </a:prstGeom>
          <a:noFill/>
        </p:spPr>
        <p:txBody>
          <a:bodyPr wrap="square" rtlCol="0">
            <a:spAutoFit/>
          </a:bodyPr>
          <a:lstStyle/>
          <a:p>
            <a:pPr algn="ctr"/>
            <a:r>
              <a:rPr lang="en-US" sz="1600" b="1" dirty="0">
                <a:solidFill>
                  <a:srgbClr val="000000"/>
                </a:solidFill>
              </a:rPr>
              <a:t>2 735 605</a:t>
            </a:r>
          </a:p>
        </p:txBody>
      </p:sp>
      <p:sp>
        <p:nvSpPr>
          <p:cNvPr id="56" name="TextBox 55"/>
          <p:cNvSpPr txBox="1"/>
          <p:nvPr/>
        </p:nvSpPr>
        <p:spPr>
          <a:xfrm>
            <a:off x="5408070" y="2041582"/>
            <a:ext cx="1097933" cy="338554"/>
          </a:xfrm>
          <a:prstGeom prst="rect">
            <a:avLst/>
          </a:prstGeom>
          <a:noFill/>
        </p:spPr>
        <p:txBody>
          <a:bodyPr wrap="square" rtlCol="0">
            <a:spAutoFit/>
          </a:bodyPr>
          <a:lstStyle/>
          <a:p>
            <a:pPr algn="ctr"/>
            <a:r>
              <a:rPr lang="en-US" sz="1600" b="1" dirty="0">
                <a:solidFill>
                  <a:srgbClr val="000000"/>
                </a:solidFill>
              </a:rPr>
              <a:t>1 626 564</a:t>
            </a:r>
          </a:p>
        </p:txBody>
      </p:sp>
      <p:sp>
        <p:nvSpPr>
          <p:cNvPr id="57" name="TextBox 56"/>
          <p:cNvSpPr txBox="1"/>
          <p:nvPr/>
        </p:nvSpPr>
        <p:spPr>
          <a:xfrm>
            <a:off x="5408070" y="3036929"/>
            <a:ext cx="1097933" cy="338554"/>
          </a:xfrm>
          <a:prstGeom prst="rect">
            <a:avLst/>
          </a:prstGeom>
          <a:noFill/>
        </p:spPr>
        <p:txBody>
          <a:bodyPr wrap="square" rtlCol="0">
            <a:spAutoFit/>
          </a:bodyPr>
          <a:lstStyle/>
          <a:p>
            <a:pPr algn="ctr"/>
            <a:r>
              <a:rPr lang="en-US" sz="1600" b="1" dirty="0">
                <a:solidFill>
                  <a:srgbClr val="000000"/>
                </a:solidFill>
              </a:rPr>
              <a:t>566 347</a:t>
            </a:r>
          </a:p>
        </p:txBody>
      </p:sp>
      <p:sp>
        <p:nvSpPr>
          <p:cNvPr id="58" name="TextBox 57"/>
          <p:cNvSpPr txBox="1"/>
          <p:nvPr/>
        </p:nvSpPr>
        <p:spPr>
          <a:xfrm>
            <a:off x="5414292" y="3678584"/>
            <a:ext cx="1097933" cy="338554"/>
          </a:xfrm>
          <a:prstGeom prst="rect">
            <a:avLst/>
          </a:prstGeom>
          <a:noFill/>
        </p:spPr>
        <p:txBody>
          <a:bodyPr wrap="square" rtlCol="0">
            <a:spAutoFit/>
          </a:bodyPr>
          <a:lstStyle/>
          <a:p>
            <a:pPr algn="ctr"/>
            <a:r>
              <a:rPr lang="en-US" sz="1600" b="1" dirty="0">
                <a:solidFill>
                  <a:srgbClr val="000000"/>
                </a:solidFill>
              </a:rPr>
              <a:t>464 709</a:t>
            </a:r>
          </a:p>
        </p:txBody>
      </p:sp>
      <p:sp>
        <p:nvSpPr>
          <p:cNvPr id="59" name="TextBox 58"/>
          <p:cNvSpPr txBox="1"/>
          <p:nvPr/>
        </p:nvSpPr>
        <p:spPr>
          <a:xfrm>
            <a:off x="882304" y="1739740"/>
            <a:ext cx="1097933" cy="338554"/>
          </a:xfrm>
          <a:prstGeom prst="rect">
            <a:avLst/>
          </a:prstGeom>
          <a:noFill/>
        </p:spPr>
        <p:txBody>
          <a:bodyPr wrap="square" rtlCol="0">
            <a:spAutoFit/>
          </a:bodyPr>
          <a:lstStyle/>
          <a:p>
            <a:r>
              <a:rPr lang="en-US" sz="1600" b="1" dirty="0">
                <a:solidFill>
                  <a:srgbClr val="000000"/>
                </a:solidFill>
              </a:rPr>
              <a:t>1 950 356</a:t>
            </a:r>
          </a:p>
        </p:txBody>
      </p:sp>
      <p:sp>
        <p:nvSpPr>
          <p:cNvPr id="60" name="TextBox 59"/>
          <p:cNvSpPr txBox="1"/>
          <p:nvPr/>
        </p:nvSpPr>
        <p:spPr>
          <a:xfrm>
            <a:off x="876082" y="2428210"/>
            <a:ext cx="1097933" cy="338554"/>
          </a:xfrm>
          <a:prstGeom prst="rect">
            <a:avLst/>
          </a:prstGeom>
          <a:noFill/>
        </p:spPr>
        <p:txBody>
          <a:bodyPr wrap="square" rtlCol="0">
            <a:spAutoFit/>
          </a:bodyPr>
          <a:lstStyle/>
          <a:p>
            <a:r>
              <a:rPr lang="en-US" sz="1600" b="1" dirty="0">
                <a:solidFill>
                  <a:srgbClr val="000000"/>
                </a:solidFill>
              </a:rPr>
              <a:t>1 217 500</a:t>
            </a:r>
          </a:p>
        </p:txBody>
      </p:sp>
      <p:sp>
        <p:nvSpPr>
          <p:cNvPr id="61" name="TextBox 60"/>
          <p:cNvSpPr txBox="1"/>
          <p:nvPr/>
        </p:nvSpPr>
        <p:spPr>
          <a:xfrm>
            <a:off x="876082" y="3172669"/>
            <a:ext cx="1097933" cy="338554"/>
          </a:xfrm>
          <a:prstGeom prst="rect">
            <a:avLst/>
          </a:prstGeom>
          <a:noFill/>
        </p:spPr>
        <p:txBody>
          <a:bodyPr wrap="square" rtlCol="0">
            <a:spAutoFit/>
          </a:bodyPr>
          <a:lstStyle/>
          <a:p>
            <a:r>
              <a:rPr lang="en-US" sz="1600" b="1" dirty="0">
                <a:solidFill>
                  <a:srgbClr val="000000"/>
                </a:solidFill>
              </a:rPr>
              <a:t>437 426</a:t>
            </a:r>
          </a:p>
        </p:txBody>
      </p:sp>
      <p:sp>
        <p:nvSpPr>
          <p:cNvPr id="62" name="TextBox 61"/>
          <p:cNvSpPr txBox="1"/>
          <p:nvPr/>
        </p:nvSpPr>
        <p:spPr>
          <a:xfrm>
            <a:off x="882304" y="3867149"/>
            <a:ext cx="1097933" cy="338554"/>
          </a:xfrm>
          <a:prstGeom prst="rect">
            <a:avLst/>
          </a:prstGeom>
          <a:noFill/>
        </p:spPr>
        <p:txBody>
          <a:bodyPr wrap="square" rtlCol="0">
            <a:spAutoFit/>
          </a:bodyPr>
          <a:lstStyle/>
          <a:p>
            <a:r>
              <a:rPr lang="en-US" sz="1600" b="1" dirty="0">
                <a:solidFill>
                  <a:srgbClr val="000000"/>
                </a:solidFill>
              </a:rPr>
              <a:t>247 631</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4"/>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6"/>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1" y="1858465"/>
            <a:ext cx="1575471" cy="584776"/>
          </a:xfrm>
          <a:prstGeom prst="rect">
            <a:avLst/>
          </a:prstGeom>
          <a:noFill/>
        </p:spPr>
        <p:txBody>
          <a:bodyPr wrap="square" rtlCol="0" anchor="ctr">
            <a:spAutoFit/>
          </a:bodyPr>
          <a:lstStyle/>
          <a:p>
            <a:r>
              <a:rPr lang="fi-FI" sz="1600" b="1" dirty="0">
                <a:solidFill>
                  <a:schemeClr val="accent6">
                    <a:lumMod val="50000"/>
                    <a:lumOff val="50000"/>
                  </a:schemeClr>
                </a:solidFill>
              </a:rPr>
              <a:t>+ 409 064</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34 %</a:t>
            </a:r>
          </a:p>
        </p:txBody>
      </p:sp>
      <p:sp>
        <p:nvSpPr>
          <p:cNvPr id="86" name="TextBox 85"/>
          <p:cNvSpPr txBox="1"/>
          <p:nvPr/>
        </p:nvSpPr>
        <p:spPr>
          <a:xfrm>
            <a:off x="7500132" y="1059213"/>
            <a:ext cx="1575471" cy="584776"/>
          </a:xfrm>
          <a:prstGeom prst="rect">
            <a:avLst/>
          </a:prstGeom>
          <a:noFill/>
        </p:spPr>
        <p:txBody>
          <a:bodyPr wrap="square" rtlCol="0" anchor="ctr">
            <a:spAutoFit/>
          </a:bodyPr>
          <a:lstStyle/>
          <a:p>
            <a:r>
              <a:rPr lang="fi-FI" sz="1600" b="1" dirty="0"/>
              <a:t>+ 785 249</a:t>
            </a:r>
          </a:p>
          <a:p>
            <a:r>
              <a:rPr lang="fi-FI" sz="1200" b="1" dirty="0">
                <a:latin typeface="Wingdings"/>
                <a:ea typeface="Wingdings"/>
                <a:cs typeface="Wingdings"/>
                <a:sym typeface="Wingdings"/>
              </a:rPr>
              <a:t></a:t>
            </a:r>
            <a:r>
              <a:rPr lang="fi-FI" sz="1600" b="1" dirty="0"/>
              <a:t> 40 %</a:t>
            </a:r>
          </a:p>
        </p:txBody>
      </p:sp>
      <p:sp>
        <p:nvSpPr>
          <p:cNvPr id="87" name="TextBox 86"/>
          <p:cNvSpPr txBox="1"/>
          <p:nvPr/>
        </p:nvSpPr>
        <p:spPr>
          <a:xfrm>
            <a:off x="7500132" y="2684573"/>
            <a:ext cx="1575471" cy="584776"/>
          </a:xfrm>
          <a:prstGeom prst="rect">
            <a:avLst/>
          </a:prstGeom>
          <a:noFill/>
        </p:spPr>
        <p:txBody>
          <a:bodyPr wrap="square" rtlCol="0" anchor="ctr">
            <a:spAutoFit/>
          </a:bodyPr>
          <a:lstStyle/>
          <a:p>
            <a:r>
              <a:rPr lang="fi-FI" sz="1600" b="1" dirty="0">
                <a:solidFill>
                  <a:srgbClr val="7F7F7F"/>
                </a:solidFill>
              </a:rPr>
              <a:t>+ 128 921</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30 %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+ 217 078</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88 %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helmikuu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5997240" cy="215444"/>
          </a:xfrm>
          <a:prstGeom prst="rect">
            <a:avLst/>
          </a:prstGeom>
        </p:spPr>
        <p:txBody>
          <a:bodyPr wrap="square">
            <a:spAutoFit/>
          </a:bodyPr>
          <a:lstStyle/>
          <a:p>
            <a:r>
              <a:rPr lang="fi-FI" sz="800" dirty="0" smtClean="0">
                <a:solidFill>
                  <a:schemeClr val="tx1">
                    <a:lumMod val="50000"/>
                    <a:lumOff val="50000"/>
                  </a:schemeClr>
                </a:solidFill>
              </a:rPr>
              <a:t>Lähde: </a:t>
            </a:r>
            <a:r>
              <a:rPr lang="fi-FI" sz="800" dirty="0" err="1" smtClean="0">
                <a:solidFill>
                  <a:schemeClr val="tx1">
                    <a:lumMod val="50000"/>
                    <a:lumOff val="50000"/>
                  </a:schemeClr>
                </a:solidFill>
              </a:rPr>
              <a:t>Aikakausmediat</a:t>
            </a:r>
            <a:r>
              <a:rPr lang="fi-FI" sz="800" dirty="0" smtClean="0">
                <a:solidFill>
                  <a:schemeClr val="tx1">
                    <a:lumMod val="50000"/>
                    <a:lumOff val="50000"/>
                  </a:schemeClr>
                </a:solidFill>
              </a:rPr>
              <a:t> </a:t>
            </a:r>
            <a:r>
              <a:rPr lang="fi-FI" sz="800" dirty="0" err="1" smtClean="0">
                <a:solidFill>
                  <a:schemeClr val="tx1">
                    <a:lumMod val="50000"/>
                    <a:lumOff val="50000"/>
                  </a:schemeClr>
                </a:solidFill>
              </a:rPr>
              <a:t>somessa</a:t>
            </a:r>
            <a:r>
              <a:rPr lang="fi-FI" sz="800" dirty="0" smtClean="0">
                <a:solidFill>
                  <a:schemeClr val="tx1">
                    <a:lumMod val="50000"/>
                    <a:lumOff val="50000"/>
                  </a:schemeClr>
                </a:solidFill>
              </a:rPr>
              <a:t> 2/2017	*) tammikuu 2016 – helmikuu 2017</a:t>
            </a:r>
            <a:endParaRPr lang="fi-FI" sz="800" dirty="0" smtClean="0">
              <a:solidFill>
                <a:schemeClr val="tx1">
                  <a:lumMod val="50000"/>
                  <a:lumOff val="50000"/>
                </a:schemeClr>
              </a:solidFill>
            </a:endParaRP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1906920298"/>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helmikuu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75716119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baseline="0">
                          <a:solidFill>
                            <a:schemeClr val="tx1"/>
                          </a:solidFill>
                          <a:effectLst/>
                          <a:latin typeface="Calibri" panose="020F0502020204030204" pitchFamily="34" charset="0"/>
                        </a:rPr>
                        <a:t>Kotivinkki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baseline="0">
                          <a:solidFill>
                            <a:schemeClr val="tx1"/>
                          </a:solidFill>
                          <a:effectLst/>
                          <a:latin typeface="Calibri" panose="020F0502020204030204" pitchFamily="34" charset="0"/>
                        </a:rPr>
                        <a:t>52 603</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48 922</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Urheilulehti</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48 626</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48 585</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46 309</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38 249</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36 497</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baseline="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baseline="0">
                          <a:solidFill>
                            <a:schemeClr val="tx1"/>
                          </a:solidFill>
                          <a:effectLst/>
                          <a:latin typeface="Calibri" panose="020F0502020204030204" pitchFamily="34" charset="0"/>
                        </a:rPr>
                        <a:t>35 101</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baseline="0">
                          <a:solidFill>
                            <a:schemeClr val="tx1"/>
                          </a:solidFill>
                          <a:effectLst/>
                          <a:latin typeface="Calibri" panose="020F0502020204030204" pitchFamily="34" charset="0"/>
                        </a:rPr>
                        <a:t>Meidän Perhe</a:t>
                      </a:r>
                    </a:p>
                  </a:txBody>
                  <a:tcPr marL="9525" marR="9525" marT="9525" marB="0" anchor="b">
                    <a:lnB>
                      <a:noFill/>
                    </a:lnB>
                  </a:tcPr>
                </a:tc>
                <a:tc>
                  <a:txBody>
                    <a:bodyPr/>
                    <a:lstStyle/>
                    <a:p>
                      <a:pPr algn="r" fontAlgn="b"/>
                      <a:r>
                        <a:rPr lang="fi-FI" sz="1300" b="1" i="0" u="none" strike="noStrike" baseline="0">
                          <a:solidFill>
                            <a:schemeClr val="tx1"/>
                          </a:solidFill>
                          <a:effectLst/>
                          <a:latin typeface="Calibri" panose="020F0502020204030204" pitchFamily="34" charset="0"/>
                        </a:rPr>
                        <a:t>35 059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baseline="0">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baseline="0" dirty="0">
                          <a:solidFill>
                            <a:schemeClr val="tx1"/>
                          </a:solidFill>
                          <a:effectLst/>
                          <a:latin typeface="Calibri" panose="020F0502020204030204" pitchFamily="34" charset="0"/>
                        </a:rPr>
                        <a:t>34 248</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184838574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accent1"/>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accent1"/>
                          </a:solidFill>
                          <a:effectLst/>
                          <a:latin typeface="Calibri" panose="020F0502020204030204" pitchFamily="34" charset="0"/>
                        </a:rPr>
                        <a:t>196 828</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chemeClr val="accent1"/>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chemeClr val="accent1"/>
                          </a:solidFill>
                          <a:effectLst/>
                          <a:latin typeface="Calibri" panose="020F0502020204030204" pitchFamily="34" charset="0"/>
                        </a:rPr>
                        <a:t>161 916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chemeClr val="accent1"/>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chemeClr val="accent1"/>
                          </a:solidFill>
                          <a:effectLst/>
                          <a:latin typeface="Calibri" panose="020F0502020204030204" pitchFamily="34" charset="0"/>
                        </a:rPr>
                        <a:t>138 113</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chemeClr val="accent1"/>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chemeClr val="accent1"/>
                          </a:solidFill>
                          <a:effectLst/>
                          <a:latin typeface="Calibri" panose="020F0502020204030204" pitchFamily="34" charset="0"/>
                        </a:rPr>
                        <a:t>120 345</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chemeClr val="accent1"/>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dirty="0">
                          <a:solidFill>
                            <a:schemeClr val="accent1"/>
                          </a:solidFill>
                          <a:effectLst/>
                          <a:latin typeface="Calibri" panose="020F0502020204030204" pitchFamily="34" charset="0"/>
                        </a:rPr>
                        <a:t>117 664</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102 474</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65 283</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60 421</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Markkinointi &amp; Mainonta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60 150</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55 331</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116041246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148 546</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84 396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78 278</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63 933</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Idealista</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47 351</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46 121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45 114</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42 932</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39 555</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29 328</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helmikuu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graphicFrame>
        <p:nvGraphicFramePr>
          <p:cNvPr id="60" name="Table 59"/>
          <p:cNvGraphicFramePr>
            <a:graphicFrameLocks noGrp="1"/>
          </p:cNvGraphicFramePr>
          <p:nvPr>
            <p:extLst>
              <p:ext uri="{D42A27DB-BD31-4B8C-83A1-F6EECF244321}">
                <p14:modId xmlns:p14="http://schemas.microsoft.com/office/powerpoint/2010/main" val="2063543346"/>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Potilaan Lääkärilehti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28 939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28 203</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Talouselämä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27 864</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25 986</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GTi</a:t>
                      </a:r>
                      <a:r>
                        <a:rPr lang="fi-FI" sz="1300" b="1" i="0" u="none" strike="noStrike" dirty="0">
                          <a:solidFill>
                            <a:schemeClr val="tx1"/>
                          </a:solidFill>
                          <a:effectLst/>
                          <a:latin typeface="Calibri" panose="020F0502020204030204" pitchFamily="34" charset="0"/>
                        </a:rPr>
                        <a:t>-Magazine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23 852</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23 309</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Raymond</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23 072</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22 263</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Vauva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21 500</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21 043</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748109206"/>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132 738</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103 768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Markkinointi &amp; Mainonta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59 315</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51 462</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Mikrobitti</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20 853</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17 160</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14 014</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10 620</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Vihreä Lanka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8 884</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Urheilulehti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7 669</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helmikuu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graphicFrame>
        <p:nvGraphicFramePr>
          <p:cNvPr id="60" name="Table 59"/>
          <p:cNvGraphicFramePr>
            <a:graphicFrameLocks noGrp="1"/>
          </p:cNvGraphicFramePr>
          <p:nvPr>
            <p:extLst>
              <p:ext uri="{D42A27DB-BD31-4B8C-83A1-F6EECF244321}">
                <p14:modId xmlns:p14="http://schemas.microsoft.com/office/powerpoint/2010/main" val="1137250928"/>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7 519</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Arvopaperi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6 169</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Tekniikka &amp; Talous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5 694</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Ylioppilaslehti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5 173</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4 940</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4 591</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4 041</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Jääkiekkolehti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3 824</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3 539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Soppa365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3 366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417217545"/>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27 882</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26 006</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23 982</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Avotakka</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20 735</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dirty="0">
                          <a:solidFill>
                            <a:srgbClr val="E24426"/>
                          </a:solidFill>
                          <a:effectLst/>
                          <a:latin typeface="Calibri" panose="020F0502020204030204" pitchFamily="34" charset="0"/>
                        </a:rPr>
                        <a:t>19 548</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18 946</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Aku Ankka</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17 191</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16 215</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dirty="0">
                          <a:solidFill>
                            <a:schemeClr val="tx1"/>
                          </a:solidFill>
                          <a:effectLst/>
                          <a:latin typeface="Calibri" panose="020F0502020204030204" pitchFamily="34" charset="0"/>
                        </a:rPr>
                        <a:t>Glorian Koti</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15 249</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dirty="0">
                          <a:solidFill>
                            <a:schemeClr val="tx1"/>
                          </a:solidFill>
                          <a:effectLst/>
                          <a:latin typeface="Calibri" panose="020F0502020204030204" pitchFamily="34" charset="0"/>
                        </a:rPr>
                        <a:t>Mondo</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14 733</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helmikuu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graphicFrame>
        <p:nvGraphicFramePr>
          <p:cNvPr id="60" name="Table 59"/>
          <p:cNvGraphicFramePr>
            <a:graphicFrameLocks noGrp="1"/>
          </p:cNvGraphicFramePr>
          <p:nvPr>
            <p:extLst>
              <p:ext uri="{D42A27DB-BD31-4B8C-83A1-F6EECF244321}">
                <p14:modId xmlns:p14="http://schemas.microsoft.com/office/powerpoint/2010/main" val="574044832"/>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14 421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Deko</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14 268</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13 839</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Cosmopolitan</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13 550</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12 321</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11 868</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Kauneus &amp; Terveys</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11 504</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11 327</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11 326</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8 906</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helmikuu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161014784"/>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1 173</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1 155</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1 121</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Seiska</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1 010</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979</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Yhteishyvä</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973</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Tehy</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896</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b"/>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892</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b">
                    <a:lnB>
                      <a:noFill/>
                    </a:lnB>
                  </a:tcPr>
                </a:tc>
                <a:tc>
                  <a:txBody>
                    <a:bodyPr/>
                    <a:lstStyle/>
                    <a:p>
                      <a:pPr algn="r" fontAlgn="b"/>
                      <a:r>
                        <a:rPr lang="fi-FI" sz="1300" b="1" i="0" u="none" strike="noStrike">
                          <a:solidFill>
                            <a:schemeClr val="tx1"/>
                          </a:solidFill>
                          <a:effectLst/>
                          <a:latin typeface="Calibri" panose="020F0502020204030204" pitchFamily="34" charset="0"/>
                        </a:rPr>
                        <a:t>836</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835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342892178"/>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1"/>
                          </a:solidFill>
                          <a:effectLst/>
                          <a:latin typeface="Calibri"/>
                        </a:rPr>
                        <a:t>1.</a:t>
                      </a:r>
                    </a:p>
                  </a:txBody>
                  <a:tcPr marL="12700" marR="12700" marT="12700" marB="0" anchor="b">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b">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3 091</a:t>
                      </a:r>
                    </a:p>
                  </a:txBody>
                  <a:tcPr marL="9525" marR="9525" marT="9525" marB="0" anchor="b">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2 675</a:t>
                      </a:r>
                    </a:p>
                  </a:txBody>
                  <a:tcPr marL="9525" marR="9525" marT="9525" marB="0" anchor="b"/>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2 063</a:t>
                      </a:r>
                    </a:p>
                  </a:txBody>
                  <a:tcPr marL="9525" marR="9525" marT="9525" marB="0" anchor="b"/>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Kodin Kuvalehti</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2 000</a:t>
                      </a:r>
                    </a:p>
                  </a:txBody>
                  <a:tcPr marL="9525" marR="9525" marT="9525" marB="0" anchor="b"/>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b"/>
                </a:tc>
                <a:tc>
                  <a:txBody>
                    <a:bodyPr/>
                    <a:lstStyle/>
                    <a:p>
                      <a:pPr algn="l" fontAlgn="b"/>
                      <a:r>
                        <a:rPr lang="fi-FI" sz="1300" b="1" i="0" u="none" strike="noStrike" dirty="0">
                          <a:solidFill>
                            <a:srgbClr val="E24426"/>
                          </a:solidFill>
                          <a:effectLst/>
                          <a:latin typeface="Calibri" panose="020F0502020204030204" pitchFamily="34" charset="0"/>
                        </a:rPr>
                        <a:t>Tiede</a:t>
                      </a:r>
                    </a:p>
                  </a:txBody>
                  <a:tcPr marL="9525" marR="9525" marT="9525" marB="0" anchor="b"/>
                </a:tc>
                <a:tc>
                  <a:txBody>
                    <a:bodyPr/>
                    <a:lstStyle/>
                    <a:p>
                      <a:pPr algn="r" fontAlgn="b"/>
                      <a:r>
                        <a:rPr lang="fi-FI" sz="1300" b="1" i="0" u="none" strike="noStrike">
                          <a:solidFill>
                            <a:srgbClr val="E24426"/>
                          </a:solidFill>
                          <a:effectLst/>
                          <a:latin typeface="Calibri" panose="020F0502020204030204" pitchFamily="34" charset="0"/>
                        </a:rPr>
                        <a:t>1 686</a:t>
                      </a:r>
                    </a:p>
                  </a:txBody>
                  <a:tcPr marL="9525" marR="9525" marT="9525" marB="0" anchor="b"/>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b"/>
                </a:tc>
                <a:tc>
                  <a:txBody>
                    <a:bodyPr/>
                    <a:lstStyle/>
                    <a:p>
                      <a:pPr algn="r" fontAlgn="b"/>
                      <a:r>
                        <a:rPr lang="fi-FI" sz="1300" b="1" i="0" u="none" strike="noStrike">
                          <a:solidFill>
                            <a:schemeClr val="tx1"/>
                          </a:solidFill>
                          <a:effectLst/>
                          <a:latin typeface="Calibri" panose="020F0502020204030204" pitchFamily="34" charset="0"/>
                        </a:rPr>
                        <a:t>1 656</a:t>
                      </a:r>
                    </a:p>
                  </a:txBody>
                  <a:tcPr marL="9525" marR="9525" marT="9525" marB="0" anchor="b"/>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1 551</a:t>
                      </a:r>
                    </a:p>
                  </a:txBody>
                  <a:tcPr marL="9525" marR="9525" marT="9525" marB="0" anchor="b"/>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b"/>
                </a:tc>
                <a:tc>
                  <a:txBody>
                    <a:bodyPr/>
                    <a:lstStyle/>
                    <a:p>
                      <a:pPr algn="l" fontAlgn="b"/>
                      <a:r>
                        <a:rPr lang="fi-FI" sz="1300" b="1" i="0" u="none" strike="noStrike" dirty="0">
                          <a:solidFill>
                            <a:schemeClr val="tx1"/>
                          </a:solidFill>
                          <a:effectLst/>
                          <a:latin typeface="Calibri" panose="020F0502020204030204" pitchFamily="34" charset="0"/>
                        </a:rPr>
                        <a:t>Reserviläinen</a:t>
                      </a:r>
                    </a:p>
                  </a:txBody>
                  <a:tcPr marL="9525" marR="9525" marT="9525" marB="0" anchor="b"/>
                </a:tc>
                <a:tc>
                  <a:txBody>
                    <a:bodyPr/>
                    <a:lstStyle/>
                    <a:p>
                      <a:pPr algn="r" fontAlgn="b"/>
                      <a:r>
                        <a:rPr lang="fi-FI" sz="1300" b="1" i="0" u="none" strike="noStrike" dirty="0">
                          <a:solidFill>
                            <a:schemeClr val="tx1"/>
                          </a:solidFill>
                          <a:effectLst/>
                          <a:latin typeface="Calibri" panose="020F0502020204030204" pitchFamily="34" charset="0"/>
                        </a:rPr>
                        <a:t>1 330</a:t>
                      </a:r>
                    </a:p>
                  </a:txBody>
                  <a:tcPr marL="9525" marR="9525" marT="9525" marB="0" anchor="b"/>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b">
                    <a:lnB>
                      <a:noFill/>
                    </a:lnB>
                  </a:tcPr>
                </a:tc>
                <a:tc>
                  <a:txBody>
                    <a:bodyPr/>
                    <a:lstStyle/>
                    <a:p>
                      <a:pPr algn="l" fontAlgn="b"/>
                      <a:r>
                        <a:rPr lang="fi-FI" sz="1300" b="1" i="0" u="none" strike="noStrike">
                          <a:solidFill>
                            <a:schemeClr val="tx1"/>
                          </a:solidFill>
                          <a:effectLst/>
                          <a:latin typeface="Calibri" panose="020F0502020204030204" pitchFamily="34" charset="0"/>
                        </a:rPr>
                        <a:t>Markkinointi &amp; Mainonta</a:t>
                      </a:r>
                    </a:p>
                  </a:txBody>
                  <a:tcPr marL="9525" marR="9525" marT="9525" marB="0" anchor="b">
                    <a:lnB>
                      <a:noFill/>
                    </a:lnB>
                  </a:tcPr>
                </a:tc>
                <a:tc>
                  <a:txBody>
                    <a:bodyPr/>
                    <a:lstStyle/>
                    <a:p>
                      <a:pPr algn="r" fontAlgn="b"/>
                      <a:r>
                        <a:rPr lang="fi-FI" sz="1300" b="1" i="0" u="none" strike="noStrike" dirty="0">
                          <a:solidFill>
                            <a:schemeClr val="tx1"/>
                          </a:solidFill>
                          <a:effectLst/>
                          <a:latin typeface="Calibri" panose="020F0502020204030204" pitchFamily="34" charset="0"/>
                        </a:rPr>
                        <a:t>1 252</a:t>
                      </a:r>
                    </a:p>
                  </a:txBody>
                  <a:tcPr marL="9525" marR="9525" marT="9525" marB="0" anchor="b">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Meillä Kotona</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1 185</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helmikuu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Aikakausmediat somessa 2/2017</a:t>
            </a:r>
          </a:p>
        </p:txBody>
      </p:sp>
      <p:graphicFrame>
        <p:nvGraphicFramePr>
          <p:cNvPr id="61" name="Table 60"/>
          <p:cNvGraphicFramePr>
            <a:graphicFrameLocks noGrp="1"/>
          </p:cNvGraphicFramePr>
          <p:nvPr>
            <p:extLst>
              <p:ext uri="{D42A27DB-BD31-4B8C-83A1-F6EECF244321}">
                <p14:modId xmlns:p14="http://schemas.microsoft.com/office/powerpoint/2010/main" val="138986110"/>
              </p:ext>
            </p:extLst>
          </p:nvPr>
        </p:nvGraphicFramePr>
        <p:xfrm>
          <a:off x="3254011" y="917626"/>
          <a:ext cx="2642910" cy="3638322"/>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ctr"/>
                      <a:r>
                        <a:rPr lang="fi-FI" sz="13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ctr"/>
                      <a:r>
                        <a:rPr lang="fi-FI" sz="1300" b="0" i="0" u="none" strike="noStrike">
                          <a:solidFill>
                            <a:schemeClr val="tx1"/>
                          </a:solidFill>
                          <a:effectLst/>
                          <a:latin typeface="Calibri" panose="020F0502020204030204" pitchFamily="34" charset="0"/>
                        </a:rPr>
                        <a:t>2 380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6"/>
                          </a:solidFill>
                          <a:effectLst/>
                          <a:latin typeface="Calibri"/>
                        </a:rPr>
                        <a:t>2.</a:t>
                      </a:r>
                    </a:p>
                  </a:txBody>
                  <a:tcPr marL="12700" marR="12700" marT="12700" marB="0" anchor="ctr"/>
                </a:tc>
                <a:tc>
                  <a:txBody>
                    <a:bodyPr/>
                    <a:lstStyle/>
                    <a:p>
                      <a:pPr algn="l" fontAlgn="ctr"/>
                      <a:r>
                        <a:rPr lang="fi-FI" sz="13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1 645</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3.</a:t>
                      </a:r>
                    </a:p>
                  </a:txBody>
                  <a:tcPr marL="12700" marR="12700" marT="12700" marB="0" anchor="ctr"/>
                </a:tc>
                <a:tc>
                  <a:txBody>
                    <a:bodyPr/>
                    <a:lstStyle/>
                    <a:p>
                      <a:pPr algn="l" fontAlgn="ctr"/>
                      <a:r>
                        <a:rPr lang="fi-FI" sz="1300" b="0" i="0" u="none" strike="noStrike" dirty="0" err="1" smtClean="0">
                          <a:solidFill>
                            <a:schemeClr val="tx1"/>
                          </a:solidFill>
                          <a:effectLst/>
                          <a:latin typeface="Calibri" panose="020F0502020204030204" pitchFamily="34" charset="0"/>
                        </a:rPr>
                        <a:t>Markk</a:t>
                      </a:r>
                      <a:r>
                        <a:rPr lang="fi-FI" sz="1300" b="0" i="0" u="none" strike="noStrike" dirty="0" smtClean="0">
                          <a:solidFill>
                            <a:schemeClr val="tx1"/>
                          </a:solidFill>
                          <a:effectLst/>
                          <a:latin typeface="Calibri" panose="020F0502020204030204" pitchFamily="34" charset="0"/>
                        </a:rPr>
                        <a:t>. </a:t>
                      </a:r>
                      <a:r>
                        <a:rPr lang="fi-FI" sz="1300" b="0" i="0" u="none" strike="noStrike" dirty="0">
                          <a:solidFill>
                            <a:schemeClr val="tx1"/>
                          </a:solidFill>
                          <a:effectLst/>
                          <a:latin typeface="Calibri" panose="020F0502020204030204" pitchFamily="34" charset="0"/>
                        </a:rPr>
                        <a:t>&amp; Mainonta</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1 227</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ctr"/>
                      <a:r>
                        <a:rPr lang="fi-FI" sz="13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239</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ctr"/>
                      <a:r>
                        <a:rPr lang="fi-FI" sz="1300" b="0" i="0" u="none" strike="noStrike" dirty="0">
                          <a:solidFill>
                            <a:schemeClr val="tx1"/>
                          </a:solidFill>
                          <a:effectLst/>
                          <a:latin typeface="Calibri" panose="020F0502020204030204" pitchFamily="34" charset="0"/>
                        </a:rPr>
                        <a:t>Suomen Luonto</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138</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ctr"/>
                      <a:r>
                        <a:rPr lang="fi-FI" sz="1300" b="0" i="0" u="none" strike="noStrike">
                          <a:solidFill>
                            <a:schemeClr val="tx1"/>
                          </a:solidFill>
                          <a:effectLst/>
                          <a:latin typeface="Calibri" panose="020F0502020204030204" pitchFamily="34" charset="0"/>
                        </a:rPr>
                        <a:t>Mediuutiset</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124</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ctr"/>
                      <a:r>
                        <a:rPr lang="fi-FI" sz="1300" b="0" i="0" u="none" strike="noStrike">
                          <a:solidFill>
                            <a:schemeClr val="tx1"/>
                          </a:solidFill>
                          <a:effectLst/>
                          <a:latin typeface="Calibri" panose="020F0502020204030204" pitchFamily="34" charset="0"/>
                        </a:rPr>
                        <a:t>Tekniikka &amp; Talous</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123</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ctr"/>
                      <a:r>
                        <a:rPr lang="fi-FI" sz="1300" b="0"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ctr"/>
                      <a:r>
                        <a:rPr lang="fi-FI" sz="1300" b="0" i="0" u="none" strike="noStrike">
                          <a:solidFill>
                            <a:schemeClr val="tx1"/>
                          </a:solidFill>
                          <a:effectLst/>
                          <a:latin typeface="Calibri" panose="020F0502020204030204" pitchFamily="34" charset="0"/>
                        </a:rPr>
                        <a:t>116</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ctr"/>
                      <a:r>
                        <a:rPr lang="fi-FI" sz="1300" b="0" i="0" u="none" strike="noStrike">
                          <a:solidFill>
                            <a:schemeClr val="tx1"/>
                          </a:solidFill>
                          <a:effectLst/>
                          <a:latin typeface="Calibri" panose="020F0502020204030204" pitchFamily="34" charset="0"/>
                        </a:rPr>
                        <a:t>Kuntalehti</a:t>
                      </a:r>
                    </a:p>
                  </a:txBody>
                  <a:tcPr marL="9525" marR="9525" marT="9525" marB="0" anchor="ctr">
                    <a:lnB>
                      <a:noFill/>
                    </a:lnB>
                  </a:tcPr>
                </a:tc>
                <a:tc>
                  <a:txBody>
                    <a:bodyPr/>
                    <a:lstStyle/>
                    <a:p>
                      <a:pPr algn="r" fontAlgn="ctr"/>
                      <a:r>
                        <a:rPr lang="fi-FI" sz="1300" b="0" i="0" u="none" strike="noStrike">
                          <a:solidFill>
                            <a:schemeClr val="tx1"/>
                          </a:solidFill>
                          <a:effectLst/>
                          <a:latin typeface="Calibri" panose="020F0502020204030204" pitchFamily="34" charset="0"/>
                        </a:rPr>
                        <a:t>106</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Image</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fi-FI" sz="1300" b="0" i="0" u="none" strike="noStrike" dirty="0">
                          <a:solidFill>
                            <a:schemeClr val="tx1"/>
                          </a:solidFill>
                          <a:effectLst/>
                          <a:latin typeface="Calibri" panose="020F0502020204030204" pitchFamily="34" charset="0"/>
                        </a:rPr>
                        <a:t>105</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851396077"/>
              </p:ext>
            </p:extLst>
          </p:nvPr>
        </p:nvGraphicFramePr>
        <p:xfrm>
          <a:off x="302882" y="917626"/>
          <a:ext cx="2642910" cy="3638323"/>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6880">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2081">
                <a:tc>
                  <a:txBody>
                    <a:bodyPr/>
                    <a:lstStyle/>
                    <a:p>
                      <a:pPr algn="ctr" fontAlgn="b"/>
                      <a:r>
                        <a:rPr lang="fi-FI" sz="1300" u="none" strike="noStrike" noProof="0">
                          <a:effectLst/>
                        </a:rPr>
                        <a:t>1.</a:t>
                      </a:r>
                      <a:endParaRPr lang="fi-FI" sz="1300" b="0" i="0" u="none" strike="noStrike" noProof="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Kodin Kuvalehti</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1 554</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2081">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Tiede</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1 536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2081">
                <a:tc>
                  <a:txBody>
                    <a:bodyPr/>
                    <a:lstStyle/>
                    <a:p>
                      <a:pPr algn="ctr" fontAlgn="b"/>
                      <a:r>
                        <a:rPr lang="fi-FI" sz="1300" u="none" strike="noStrike" noProof="0">
                          <a:effectLst/>
                        </a:rPr>
                        <a:t>3.</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1 393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2081">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Meillä Kotona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1 118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2081">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986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2081">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Kauneus &amp; Terveys</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882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52714">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dirty="0">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848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2081">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Suomen Sotilas</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783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2081">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dirty="0">
                          <a:solidFill>
                            <a:schemeClr val="tx1"/>
                          </a:solidFill>
                          <a:effectLst/>
                          <a:latin typeface="Calibri" panose="020F0502020204030204" pitchFamily="34" charset="0"/>
                        </a:rPr>
                        <a:t>Tehy</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769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2081">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Meidän Perhe</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fi-FI" sz="1300" b="0" i="0" u="none" strike="noStrike" dirty="0">
                          <a:solidFill>
                            <a:schemeClr val="tx1"/>
                          </a:solidFill>
                          <a:effectLst/>
                          <a:latin typeface="Calibri" panose="020F0502020204030204" pitchFamily="34" charset="0"/>
                        </a:rPr>
                        <a:t>731</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486169533"/>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1 114</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711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Maku</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677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676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dirty="0">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662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643</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625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497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ctr"/>
                      <a:r>
                        <a:rPr lang="fi-FI" sz="1300" b="0" i="0" u="none" strike="noStrike">
                          <a:solidFill>
                            <a:schemeClr val="tx1"/>
                          </a:solidFill>
                          <a:effectLst/>
                          <a:latin typeface="Calibri" panose="020F0502020204030204" pitchFamily="34" charset="0"/>
                        </a:rPr>
                        <a:t>495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i-FI" sz="13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fi-FI" sz="1300" b="0" i="0" u="none" strike="noStrike" dirty="0">
                          <a:solidFill>
                            <a:schemeClr val="tx1"/>
                          </a:solidFill>
                          <a:effectLst/>
                          <a:latin typeface="Calibri" panose="020F0502020204030204" pitchFamily="34" charset="0"/>
                        </a:rPr>
                        <a:t>492</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Aikakausmedia_widescreen_2017.thmx</Template>
  <TotalTime>849</TotalTime>
  <Words>1449</Words>
  <Application>Microsoft Macintosh PowerPoint</Application>
  <PresentationFormat>On-screen Show (16:9)</PresentationFormat>
  <Paragraphs>499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Aikakausmedia_widescreen_2017</vt:lpstr>
      <vt:lpstr>Aikakausmedioiden someyleisöt / helmikuu 2017</vt:lpstr>
      <vt:lpstr>Yleisömäärien kehitys 02/2016 – 02/2017</vt:lpstr>
      <vt:lpstr>Yleisömäärien kasvu / helmikuu 2017</vt:lpstr>
      <vt:lpstr>Eniten seuraajia kaikissa kanavissa TOP 20 / helmikuu 2017</vt:lpstr>
      <vt:lpstr>Eniten seuraajia Facebookissa TOP 20 / helmikuu 2017</vt:lpstr>
      <vt:lpstr>Eniten seuraajia Twitterissä TOP 20 / helmikuu 2017</vt:lpstr>
      <vt:lpstr>Eniten seuraajia Instagramissa TOP 20 / helmikuu 2017</vt:lpstr>
      <vt:lpstr>Eniten uusia seuraajia kaikissa kanavissa / helmikuu 2017</vt:lpstr>
      <vt:lpstr>Eniten uusia seuraajia Facebookissa, Twitterissä ja Instagramissa / helmikuu 2017</vt:lpstr>
      <vt:lpstr>Mukana olleet mediat (208 kpl) / helmikuu 2017</vt:lpstr>
      <vt:lpstr>Mukana olleet mediat (208 kpl) / helmikuu 2017</vt:lpstr>
      <vt:lpstr>Seurannasta poistuneet kanavat / helmikuu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Outi Sonkamuotka</cp:lastModifiedBy>
  <cp:revision>86</cp:revision>
  <dcterms:created xsi:type="dcterms:W3CDTF">2016-11-29T11:48:27Z</dcterms:created>
  <dcterms:modified xsi:type="dcterms:W3CDTF">2017-03-14T13:20:03Z</dcterms:modified>
  <cp:category/>
</cp:coreProperties>
</file>