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3" r:id="rId14"/>
    <p:sldId id="269" r:id="rId15"/>
    <p:sldId id="270" r:id="rId16"/>
    <p:sldId id="27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6" d="100"/>
          <a:sy n="126" d="100"/>
        </p:scale>
        <p:origin x="-104" y="-44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General</c:formatCode>
                <c:ptCount val="5"/>
                <c:pt idx="0">
                  <c:v>59.3</c:v>
                </c:pt>
                <c:pt idx="1">
                  <c:v>20.8</c:v>
                </c:pt>
                <c:pt idx="2">
                  <c:v>17.1</c:v>
                </c:pt>
                <c:pt idx="3">
                  <c:v>1.8</c:v>
                </c:pt>
                <c:pt idx="4">
                  <c:v>1.1</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03/2016</c:v>
                </c:pt>
                <c:pt idx="1">
                  <c:v>04/2016</c:v>
                </c:pt>
                <c:pt idx="2">
                  <c:v>05/2016</c:v>
                </c:pt>
                <c:pt idx="3">
                  <c:v>06/2016</c:v>
                </c:pt>
                <c:pt idx="4">
                  <c:v>07/2016</c:v>
                </c:pt>
                <c:pt idx="5">
                  <c:v>08/2016</c:v>
                </c:pt>
                <c:pt idx="6">
                  <c:v>09/2016</c:v>
                </c:pt>
                <c:pt idx="7">
                  <c:v>10/2016</c:v>
                </c:pt>
                <c:pt idx="8">
                  <c:v>11/2016</c:v>
                </c:pt>
                <c:pt idx="9">
                  <c:v>12/2016</c:v>
                </c:pt>
                <c:pt idx="10">
                  <c:v>01/2017</c:v>
                </c:pt>
                <c:pt idx="11">
                  <c:v>02/2017</c:v>
                </c:pt>
                <c:pt idx="12">
                  <c:v>03/2017</c:v>
                </c:pt>
              </c:strCache>
            </c:strRef>
          </c:cat>
          <c:val>
            <c:numRef>
              <c:f>Sheet1!$B$2:$B$14</c:f>
              <c:numCache>
                <c:formatCode>#,##0</c:formatCode>
                <c:ptCount val="13"/>
                <c:pt idx="0">
                  <c:v>2.021317E6</c:v>
                </c:pt>
                <c:pt idx="1">
                  <c:v>2.105977E6</c:v>
                </c:pt>
                <c:pt idx="2">
                  <c:v>2.161693E6</c:v>
                </c:pt>
                <c:pt idx="3">
                  <c:v>2.223343E6</c:v>
                </c:pt>
                <c:pt idx="4">
                  <c:v>2.285413E6</c:v>
                </c:pt>
                <c:pt idx="5">
                  <c:v>2.348672E6</c:v>
                </c:pt>
                <c:pt idx="6">
                  <c:v>2.415355E6</c:v>
                </c:pt>
                <c:pt idx="7">
                  <c:v>2.474169E6</c:v>
                </c:pt>
                <c:pt idx="8">
                  <c:v>2.532656E6</c:v>
                </c:pt>
                <c:pt idx="9">
                  <c:v>2.583267E6</c:v>
                </c:pt>
                <c:pt idx="10">
                  <c:v>2.684939E6</c:v>
                </c:pt>
                <c:pt idx="11">
                  <c:v>2.735605E6</c:v>
                </c:pt>
                <c:pt idx="12">
                  <c:v>2.786731E6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03/2016</c:v>
                </c:pt>
                <c:pt idx="1">
                  <c:v>04/2016</c:v>
                </c:pt>
                <c:pt idx="2">
                  <c:v>05/2016</c:v>
                </c:pt>
                <c:pt idx="3">
                  <c:v>06/2016</c:v>
                </c:pt>
                <c:pt idx="4">
                  <c:v>07/2016</c:v>
                </c:pt>
                <c:pt idx="5">
                  <c:v>08/2016</c:v>
                </c:pt>
                <c:pt idx="6">
                  <c:v>09/2016</c:v>
                </c:pt>
                <c:pt idx="7">
                  <c:v>10/2016</c:v>
                </c:pt>
                <c:pt idx="8">
                  <c:v>11/2016</c:v>
                </c:pt>
                <c:pt idx="9">
                  <c:v>12/2016</c:v>
                </c:pt>
                <c:pt idx="10">
                  <c:v>01/2017</c:v>
                </c:pt>
                <c:pt idx="11">
                  <c:v>02/2017</c:v>
                </c:pt>
                <c:pt idx="12">
                  <c:v>03/2017</c:v>
                </c:pt>
              </c:strCache>
            </c:strRef>
          </c:cat>
          <c:val>
            <c:numRef>
              <c:f>Sheet1!$C$2:$C$14</c:f>
              <c:numCache>
                <c:formatCode>#,##0</c:formatCode>
                <c:ptCount val="13"/>
                <c:pt idx="0">
                  <c:v>1.251676E6</c:v>
                </c:pt>
                <c:pt idx="1">
                  <c:v>1.306348E6</c:v>
                </c:pt>
                <c:pt idx="2">
                  <c:v>1.330263E6</c:v>
                </c:pt>
                <c:pt idx="3">
                  <c:v>1.360555E6</c:v>
                </c:pt>
                <c:pt idx="4">
                  <c:v>1.394329E6</c:v>
                </c:pt>
                <c:pt idx="5">
                  <c:v>1.427596E6</c:v>
                </c:pt>
                <c:pt idx="6">
                  <c:v>1.464476E6</c:v>
                </c:pt>
                <c:pt idx="7">
                  <c:v>1.493438E6</c:v>
                </c:pt>
                <c:pt idx="8">
                  <c:v>1.523073E6</c:v>
                </c:pt>
                <c:pt idx="9">
                  <c:v>1.550466E6</c:v>
                </c:pt>
                <c:pt idx="10">
                  <c:v>1.597178E6</c:v>
                </c:pt>
                <c:pt idx="11">
                  <c:v>1.626564E6</c:v>
                </c:pt>
                <c:pt idx="12">
                  <c:v>1.651837E6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03/2016</c:v>
                </c:pt>
                <c:pt idx="1">
                  <c:v>04/2016</c:v>
                </c:pt>
                <c:pt idx="2">
                  <c:v>05/2016</c:v>
                </c:pt>
                <c:pt idx="3">
                  <c:v>06/2016</c:v>
                </c:pt>
                <c:pt idx="4">
                  <c:v>07/2016</c:v>
                </c:pt>
                <c:pt idx="5">
                  <c:v>08/2016</c:v>
                </c:pt>
                <c:pt idx="6">
                  <c:v>09/2016</c:v>
                </c:pt>
                <c:pt idx="7">
                  <c:v>10/2016</c:v>
                </c:pt>
                <c:pt idx="8">
                  <c:v>11/2016</c:v>
                </c:pt>
                <c:pt idx="9">
                  <c:v>12/2016</c:v>
                </c:pt>
                <c:pt idx="10">
                  <c:v>01/2017</c:v>
                </c:pt>
                <c:pt idx="11">
                  <c:v>02/2017</c:v>
                </c:pt>
                <c:pt idx="12">
                  <c:v>03/2017</c:v>
                </c:pt>
              </c:strCache>
            </c:strRef>
          </c:cat>
          <c:val>
            <c:numRef>
              <c:f>Sheet1!$D$2:$D$14</c:f>
              <c:numCache>
                <c:formatCode>#,##0</c:formatCode>
                <c:ptCount val="13"/>
                <c:pt idx="0">
                  <c:v>451691.0</c:v>
                </c:pt>
                <c:pt idx="1">
                  <c:v>462712.0</c:v>
                </c:pt>
                <c:pt idx="2">
                  <c:v>472715.0</c:v>
                </c:pt>
                <c:pt idx="3">
                  <c:v>481101.0</c:v>
                </c:pt>
                <c:pt idx="4">
                  <c:v>488127.0</c:v>
                </c:pt>
                <c:pt idx="5">
                  <c:v>497164.0</c:v>
                </c:pt>
                <c:pt idx="6">
                  <c:v>507198.0</c:v>
                </c:pt>
                <c:pt idx="7">
                  <c:v>518778.0</c:v>
                </c:pt>
                <c:pt idx="8">
                  <c:v>530901.0</c:v>
                </c:pt>
                <c:pt idx="9">
                  <c:v>540766.0</c:v>
                </c:pt>
                <c:pt idx="10">
                  <c:v>559254.0</c:v>
                </c:pt>
                <c:pt idx="11">
                  <c:v>566347.0</c:v>
                </c:pt>
                <c:pt idx="12">
                  <c:v>578885.0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03/2016</c:v>
                </c:pt>
                <c:pt idx="1">
                  <c:v>04/2016</c:v>
                </c:pt>
                <c:pt idx="2">
                  <c:v>05/2016</c:v>
                </c:pt>
                <c:pt idx="3">
                  <c:v>06/2016</c:v>
                </c:pt>
                <c:pt idx="4">
                  <c:v>07/2016</c:v>
                </c:pt>
                <c:pt idx="5">
                  <c:v>08/2016</c:v>
                </c:pt>
                <c:pt idx="6">
                  <c:v>09/2016</c:v>
                </c:pt>
                <c:pt idx="7">
                  <c:v>10/2016</c:v>
                </c:pt>
                <c:pt idx="8">
                  <c:v>11/2016</c:v>
                </c:pt>
                <c:pt idx="9">
                  <c:v>12/2016</c:v>
                </c:pt>
                <c:pt idx="10">
                  <c:v>01/2017</c:v>
                </c:pt>
                <c:pt idx="11">
                  <c:v>02/2017</c:v>
                </c:pt>
                <c:pt idx="12">
                  <c:v>03/2017</c:v>
                </c:pt>
              </c:strCache>
            </c:strRef>
          </c:cat>
          <c:val>
            <c:numRef>
              <c:f>Sheet1!$E$2:$E$14</c:f>
              <c:numCache>
                <c:formatCode>#,##0</c:formatCode>
                <c:ptCount val="13"/>
                <c:pt idx="0">
                  <c:v>268362.0</c:v>
                </c:pt>
                <c:pt idx="1">
                  <c:v>286134.0</c:v>
                </c:pt>
                <c:pt idx="2">
                  <c:v>306747.0</c:v>
                </c:pt>
                <c:pt idx="3">
                  <c:v>328834.0</c:v>
                </c:pt>
                <c:pt idx="4">
                  <c:v>349157.0</c:v>
                </c:pt>
                <c:pt idx="5">
                  <c:v>368500.0</c:v>
                </c:pt>
                <c:pt idx="6">
                  <c:v>387439.0</c:v>
                </c:pt>
                <c:pt idx="7">
                  <c:v>405009.0</c:v>
                </c:pt>
                <c:pt idx="8">
                  <c:v>420829.0</c:v>
                </c:pt>
                <c:pt idx="9">
                  <c:v>433196.0</c:v>
                </c:pt>
                <c:pt idx="10">
                  <c:v>451191.0</c:v>
                </c:pt>
                <c:pt idx="11">
                  <c:v>464709.0</c:v>
                </c:pt>
                <c:pt idx="12">
                  <c:v>477330.0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10615400"/>
        <c:axId val="-2124574216"/>
      </c:lineChart>
      <c:catAx>
        <c:axId val="2110615400"/>
        <c:scaling>
          <c:orientation val="minMax"/>
        </c:scaling>
        <c:delete val="0"/>
        <c:axPos val="b"/>
        <c:numFmt formatCode="General" sourceLinked="0"/>
        <c:majorTickMark val="out"/>
        <c:minorTickMark val="none"/>
        <c:tickLblPos val="nextTo"/>
        <c:txPr>
          <a:bodyPr/>
          <a:lstStyle/>
          <a:p>
            <a:pPr>
              <a:defRPr sz="1200"/>
            </a:pPr>
            <a:endParaRPr lang="en-US"/>
          </a:p>
        </c:txPr>
        <c:crossAx val="-2124574216"/>
        <c:crosses val="autoZero"/>
        <c:auto val="1"/>
        <c:lblAlgn val="ctr"/>
        <c:lblOffset val="100"/>
        <c:noMultiLvlLbl val="0"/>
      </c:catAx>
      <c:valAx>
        <c:axId val="-2124574216"/>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10615400"/>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maaliskuu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51126.0</c:v>
                </c:pt>
                <c:pt idx="1">
                  <c:v>25273.0</c:v>
                </c:pt>
                <c:pt idx="2">
                  <c:v>12538.0</c:v>
                </c:pt>
                <c:pt idx="3">
                  <c:v>12621.0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65614.0</c:v>
                </c:pt>
                <c:pt idx="1">
                  <c:v>34000.0</c:v>
                </c:pt>
                <c:pt idx="2">
                  <c:v>11227.0</c:v>
                </c:pt>
                <c:pt idx="3">
                  <c:v>18026.0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125279336"/>
        <c:axId val="-2125282792"/>
      </c:barChart>
      <c:catAx>
        <c:axId val="-2125279336"/>
        <c:scaling>
          <c:orientation val="minMax"/>
        </c:scaling>
        <c:delete val="1"/>
        <c:axPos val="b"/>
        <c:numFmt formatCode="General" sourceLinked="0"/>
        <c:majorTickMark val="out"/>
        <c:minorTickMark val="none"/>
        <c:tickLblPos val="nextTo"/>
        <c:crossAx val="-2125282792"/>
        <c:crosses val="autoZero"/>
        <c:auto val="1"/>
        <c:lblAlgn val="ctr"/>
        <c:lblOffset val="100"/>
        <c:noMultiLvlLbl val="0"/>
      </c:catAx>
      <c:valAx>
        <c:axId val="-2125282792"/>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125279336"/>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Aikakausmediat </a:t>
            </a:r>
            <a:r>
              <a:rPr lang="en-US" sz="1000" dirty="0" err="1">
                <a:solidFill>
                  <a:schemeClr val="tx1">
                    <a:lumMod val="85000"/>
                    <a:lumOff val="15000"/>
                  </a:schemeClr>
                </a:solidFill>
              </a:rPr>
              <a:t>somessa</a:t>
            </a:r>
            <a:r>
              <a:rPr lang="en-US" sz="1000" dirty="0">
                <a:solidFill>
                  <a:schemeClr val="tx1">
                    <a:lumMod val="85000"/>
                    <a:lumOff val="15000"/>
                  </a:schemeClr>
                </a:solidFill>
              </a:rPr>
              <a:t> 3/2017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a:t>Lähde: Aikakausmediat </a:t>
            </a:r>
            <a:r>
              <a:rPr lang="en-US" dirty="0" err="1"/>
              <a:t>somessa</a:t>
            </a:r>
            <a:r>
              <a:rPr lang="en-US" dirty="0"/>
              <a:t> 3/2017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5.4.2017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3749351410"/>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maaliskuu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maaliskuu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59,3</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-2,6 </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20,8</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-1,6 </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17,1</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+3,9</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1,1</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maaliskuu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196234"/>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2 786 731</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maaliskuu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04604"/>
          </a:xfrm>
          <a:prstGeom prst="rect">
            <a:avLst/>
          </a:prstGeom>
          <a:noFill/>
        </p:spPr>
        <p:txBody>
          <a:bodyPr wrap="square" rtlCol="0">
            <a:spAutoFit/>
          </a:bodyPr>
          <a:lstStyle/>
          <a:p>
            <a:pPr>
              <a:lnSpc>
                <a:spcPct val="120000"/>
              </a:lnSpc>
            </a:pPr>
            <a:r>
              <a:rPr lang="fi-FI" sz="1400" dirty="0"/>
              <a:t>3H+K      Aarre      Aku Ankka      Alibi      Anna      Antiikki &amp; Design      Apteekkarilehti      Apu      Arkkitehti      Aromi      Arvopaperi      Askel      Asuntoinfo      Auto Bild Suomi      Automaatioväylä      Avotakka      </a:t>
            </a:r>
            <a:r>
              <a:rPr lang="fi-FI" sz="1400" dirty="0" err="1"/>
              <a:t>Caravan</a:t>
            </a:r>
            <a:r>
              <a:rPr lang="fi-FI" sz="1400" dirty="0"/>
              <a:t>      Cosmopolitan      Costume      Deko      </a:t>
            </a:r>
            <a:r>
              <a:rPr lang="fi-FI" sz="1400" dirty="0" err="1"/>
              <a:t>Demi</a:t>
            </a:r>
            <a:r>
              <a:rPr lang="fi-FI" sz="1400" dirty="0"/>
              <a:t>      Diabetes      DigiKuva      Divaani      Eeva      Elle      Elämä      Enertec      Erä      ET Matkaopas      ET-lehti      Evento      Fakta      FIT      GEO      Gloria      Glorian Koti      Glorian ruoka &amp; viini      Goal      GTi-Magazine      Hevoshullu      Hifimaailma      Hiihto      HR Viesti      Hymy      Hyvä Terveys      Idealista      Ihana      Image      Improbatur      Insinööri      Juoksija      Jääkiekkolehti      Kaksplus      Kameralehti      Katso      Kauneimmat Käsityöt      Kauneus &amp; Terveys      Kello &amp; Kulta      Kemia-Kemi      Kippari      Kirjastolehti      KITA Kiinteistö &amp; Talotekniikka      Kodin Kuvalehti      Koiramme      Koneviesti      Koti ja keittiö      Kotiliesi      Kotiliesi Käsityö      Kotilääkäri      KotiMikro      Kotipuutarha      Kotitalo      Kotivinkki      Kuluttaja-lehti      Kuntalehti      Kuntatekniikka      Kunto Plus      Kuriren      Lapsen Maailma      Leija      Lumo      Maailman Kuvalehti      Maalla      Maku      Maku Kaneli &amp; Sokeri      Markkinointi &amp; Mainonta      Me Naiset      Mediuutiset      Meidän Mökki      Meidän Perhe      Meidän Talo      Meillä Kotona      Metsälehti      Mikrobitti      Minä Olen      Mondo      Moottori      Motiivi      National Geographic Suomi      Nuorten Luonto      Nuotta      Nyyrikki      Oluelle      Oma Aika      Oma Koti Kullan Kallis      Ortodoksiviesti      Palokuntalainen      Parnasso      Partiojohtaja      Pelastustieto      Pelit      …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maaliskuu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63136"/>
          </a:xfrm>
          <a:prstGeom prst="rect">
            <a:avLst/>
          </a:prstGeom>
          <a:noFill/>
        </p:spPr>
        <p:txBody>
          <a:bodyPr wrap="square" rtlCol="0">
            <a:spAutoFit/>
          </a:bodyPr>
          <a:lstStyle/>
          <a:p>
            <a:pPr>
              <a:lnSpc>
                <a:spcPct val="120000"/>
              </a:lnSpc>
            </a:pPr>
            <a:r>
              <a:rPr lang="fi-FI" sz="1400" dirty="0"/>
              <a:t>…      Perhokalastus      Perusta      Pieni on Suurin      Pikkukaupunki      Pinni      </a:t>
            </a:r>
            <a:r>
              <a:rPr lang="fi-FI" sz="1400" dirty="0" err="1"/>
              <a:t>Plaza</a:t>
            </a:r>
            <a:r>
              <a:rPr lang="fi-FI" sz="1400" dirty="0"/>
              <a:t> Koti      Positio      Potilaan Lääkärilehti      </a:t>
            </a:r>
            <a:r>
              <a:rPr lang="fi-FI" sz="1400" dirty="0" err="1"/>
              <a:t>Print&amp;Media</a:t>
            </a:r>
            <a:r>
              <a:rPr lang="fi-FI" sz="1400" dirty="0"/>
              <a:t>      Pro Hockey      prointerior      Projektiuutiset      prometalli - metallialan ammattilehti      proresto      </a:t>
            </a:r>
            <a:r>
              <a:rPr lang="fi-FI" sz="1400" dirty="0" err="1"/>
              <a:t>PUUTARHA&amp;kauppa</a:t>
            </a:r>
            <a:r>
              <a:rPr lang="fi-FI" sz="1400" dirty="0"/>
              <a:t>      Puuvene      Pyöräily+Triathlon      Rakennuslehti      Raymond      Reserviläinen      Riffi      RONDO Classic      Sairaanhoitaja      Sana      Secretarius      Seiska      Selkosanomat      Seura      Shaker      Sieppo - Lasten luontolehti      Siivet      Soppa365      Sport      Språkbruk      Suomen Kiinteistölehti      Suomen Kuvalehti      Suomen Luonto      Suomen Lääkärilehti      Suomen Sotilas      SuomiViihde      Super      Suuri Käsityö      Sydän      Systeri      Systole      Sähköala.Fi      Taide      Taika      TAITO      Talentia      Talotekniikka      Talouselämä      Taloustaito      Teatteri &amp; Tanssi -lehti      Tee Itse      Tehy      Tekniikan Historia      Tekniikan Maailma      Tekniikka &amp; Talous      Tekstiiliopettaja      Terveydeksi      Tidningen Folkhälsan      Tiede      Tieteen Kuvalehti      Tieteen Kuvalehti Historia      Tilisanomat      Tivi      TM Rakennusmaailma      Trendi      Tunne &amp; Mieli      Tuulilasi      TV-maailma      Työ Terveys Turvallisuus      Ulkopolitiikka      Ultra      Unelmien Talo &amp; Koti      Urakointi Uutiset      Urheilulehti      Uusiouutiset      V8-Magazine      Valitut Palat - Reader's Digest      Vapaa-ajan Kalastaja      Vapaussoturi      Vauva      Vene      Verotus      ViherPiha      Vihreä Lanka      Viini      Villivarsa      Vinkki      Vitonen      VIVA      Voi hyvin      Yhteishyvä      Ylioppilaslehti      Ylioppilaslehti Aino      </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maaliskuu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920410798"/>
              </p:ext>
            </p:extLst>
          </p:nvPr>
        </p:nvGraphicFramePr>
        <p:xfrm>
          <a:off x="302882" y="957744"/>
          <a:ext cx="8519406" cy="487680"/>
        </p:xfrm>
        <a:graphic>
          <a:graphicData uri="http://schemas.openxmlformats.org/drawingml/2006/table">
            <a:tbl>
              <a:tblPr firstRow="1" bandRow="1">
                <a:tableStyleId>{D27102A9-8310-4765-A935-A1911B00CA55}</a:tableStyleId>
              </a:tblPr>
              <a:tblGrid>
                <a:gridCol w="1880991">
                  <a:extLst>
                    <a:ext uri="{9D8B030D-6E8A-4147-A177-3AD203B41FA5}">
                      <a16:colId xmlns:a16="http://schemas.microsoft.com/office/drawing/2014/main" xmlns="" val="20000"/>
                    </a:ext>
                  </a:extLst>
                </a:gridCol>
                <a:gridCol w="95881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3840">
                <a:tc>
                  <a:txBody>
                    <a:bodyPr/>
                    <a:lstStyle/>
                    <a:p>
                      <a:r>
                        <a:rPr lang="fi-FI" sz="1000" dirty="0"/>
                        <a:t>VIVA</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maaliskuu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795546265"/>
              </p:ext>
            </p:extLst>
          </p:nvPr>
        </p:nvGraphicFramePr>
        <p:xfrm>
          <a:off x="302882" y="957744"/>
          <a:ext cx="8519406" cy="734553"/>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Kauneimmat Käsityöt</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2"/>
                  </a:ext>
                </a:extLst>
              </a:tr>
              <a:tr h="244851">
                <a:tc>
                  <a:txBody>
                    <a:bodyPr/>
                    <a:lstStyle/>
                    <a:p>
                      <a:r>
                        <a:rPr lang="fi-FI" sz="1000" dirty="0"/>
                        <a:t>Kirjastolehti</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03/2016 – 03/2017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aphicFrame>
        <p:nvGraphicFramePr>
          <p:cNvPr id="15" name="Chart 14"/>
          <p:cNvGraphicFramePr/>
          <p:nvPr>
            <p:extLst>
              <p:ext uri="{D42A27DB-BD31-4B8C-83A1-F6EECF244321}">
                <p14:modId xmlns:p14="http://schemas.microsoft.com/office/powerpoint/2010/main" val="239215436"/>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11456" y="2331919"/>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07611" y="3432315"/>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13217" y="3363733"/>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49491" y="1284614"/>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51390" y="201273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34406" y="2734185"/>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49560" y="3678309"/>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41550" y="3497650"/>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22995" y="934648"/>
            <a:ext cx="1097933" cy="338554"/>
          </a:xfrm>
          <a:prstGeom prst="rect">
            <a:avLst/>
          </a:prstGeom>
          <a:noFill/>
        </p:spPr>
        <p:txBody>
          <a:bodyPr wrap="square" rtlCol="0">
            <a:spAutoFit/>
          </a:bodyPr>
          <a:lstStyle/>
          <a:p>
            <a:pPr algn="ctr"/>
            <a:r>
              <a:rPr lang="en-US" sz="1600" b="1" dirty="0">
                <a:solidFill>
                  <a:srgbClr val="000000"/>
                </a:solidFill>
              </a:rPr>
              <a:t>2 786 731</a:t>
            </a:r>
          </a:p>
        </p:txBody>
      </p:sp>
      <p:sp>
        <p:nvSpPr>
          <p:cNvPr id="56" name="TextBox 55"/>
          <p:cNvSpPr txBox="1"/>
          <p:nvPr/>
        </p:nvSpPr>
        <p:spPr>
          <a:xfrm>
            <a:off x="5222995" y="1995295"/>
            <a:ext cx="1097933" cy="338554"/>
          </a:xfrm>
          <a:prstGeom prst="rect">
            <a:avLst/>
          </a:prstGeom>
          <a:noFill/>
        </p:spPr>
        <p:txBody>
          <a:bodyPr wrap="square" rtlCol="0">
            <a:spAutoFit/>
          </a:bodyPr>
          <a:lstStyle/>
          <a:p>
            <a:pPr algn="ctr"/>
            <a:r>
              <a:rPr lang="en-US" sz="1600" b="1" dirty="0">
                <a:solidFill>
                  <a:srgbClr val="000000"/>
                </a:solidFill>
              </a:rPr>
              <a:t>1 651 837</a:t>
            </a:r>
          </a:p>
        </p:txBody>
      </p:sp>
      <p:sp>
        <p:nvSpPr>
          <p:cNvPr id="57" name="TextBox 56"/>
          <p:cNvSpPr txBox="1"/>
          <p:nvPr/>
        </p:nvSpPr>
        <p:spPr>
          <a:xfrm>
            <a:off x="5219106" y="3030671"/>
            <a:ext cx="1097933" cy="338554"/>
          </a:xfrm>
          <a:prstGeom prst="rect">
            <a:avLst/>
          </a:prstGeom>
          <a:noFill/>
        </p:spPr>
        <p:txBody>
          <a:bodyPr wrap="square" rtlCol="0">
            <a:spAutoFit/>
          </a:bodyPr>
          <a:lstStyle/>
          <a:p>
            <a:pPr algn="ctr"/>
            <a:r>
              <a:rPr lang="en-US" sz="1600" b="1" dirty="0">
                <a:solidFill>
                  <a:srgbClr val="000000"/>
                </a:solidFill>
              </a:rPr>
              <a:t>578 885</a:t>
            </a:r>
          </a:p>
        </p:txBody>
      </p:sp>
      <p:sp>
        <p:nvSpPr>
          <p:cNvPr id="58" name="TextBox 57"/>
          <p:cNvSpPr txBox="1"/>
          <p:nvPr/>
        </p:nvSpPr>
        <p:spPr>
          <a:xfrm>
            <a:off x="5219106" y="3692391"/>
            <a:ext cx="1097933" cy="338554"/>
          </a:xfrm>
          <a:prstGeom prst="rect">
            <a:avLst/>
          </a:prstGeom>
          <a:noFill/>
        </p:spPr>
        <p:txBody>
          <a:bodyPr wrap="square" rtlCol="0">
            <a:spAutoFit/>
          </a:bodyPr>
          <a:lstStyle/>
          <a:p>
            <a:pPr algn="ctr"/>
            <a:r>
              <a:rPr lang="en-US" sz="1600" b="1" dirty="0">
                <a:solidFill>
                  <a:srgbClr val="000000"/>
                </a:solidFill>
              </a:rPr>
              <a:t>477 330</a:t>
            </a:r>
          </a:p>
        </p:txBody>
      </p:sp>
      <p:sp>
        <p:nvSpPr>
          <p:cNvPr id="59" name="TextBox 58"/>
          <p:cNvSpPr txBox="1"/>
          <p:nvPr/>
        </p:nvSpPr>
        <p:spPr>
          <a:xfrm>
            <a:off x="882304" y="1687785"/>
            <a:ext cx="1097933" cy="338554"/>
          </a:xfrm>
          <a:prstGeom prst="rect">
            <a:avLst/>
          </a:prstGeom>
          <a:noFill/>
        </p:spPr>
        <p:txBody>
          <a:bodyPr wrap="square" rtlCol="0">
            <a:spAutoFit/>
          </a:bodyPr>
          <a:lstStyle/>
          <a:p>
            <a:r>
              <a:rPr lang="en-US" sz="1600" b="1" dirty="0">
                <a:solidFill>
                  <a:srgbClr val="000000"/>
                </a:solidFill>
              </a:rPr>
              <a:t>2 021 317</a:t>
            </a:r>
          </a:p>
        </p:txBody>
      </p:sp>
      <p:sp>
        <p:nvSpPr>
          <p:cNvPr id="60" name="TextBox 59"/>
          <p:cNvSpPr txBox="1"/>
          <p:nvPr/>
        </p:nvSpPr>
        <p:spPr>
          <a:xfrm>
            <a:off x="882304" y="2408913"/>
            <a:ext cx="1097933" cy="338554"/>
          </a:xfrm>
          <a:prstGeom prst="rect">
            <a:avLst/>
          </a:prstGeom>
          <a:noFill/>
        </p:spPr>
        <p:txBody>
          <a:bodyPr wrap="square" rtlCol="0">
            <a:spAutoFit/>
          </a:bodyPr>
          <a:lstStyle/>
          <a:p>
            <a:r>
              <a:rPr lang="en-US" sz="1600" b="1" dirty="0">
                <a:solidFill>
                  <a:srgbClr val="000000"/>
                </a:solidFill>
              </a:rPr>
              <a:t>1 251 676</a:t>
            </a:r>
          </a:p>
        </p:txBody>
      </p:sp>
      <p:sp>
        <p:nvSpPr>
          <p:cNvPr id="61" name="TextBox 60"/>
          <p:cNvSpPr txBox="1"/>
          <p:nvPr/>
        </p:nvSpPr>
        <p:spPr>
          <a:xfrm>
            <a:off x="903943" y="3159096"/>
            <a:ext cx="1097933" cy="338554"/>
          </a:xfrm>
          <a:prstGeom prst="rect">
            <a:avLst/>
          </a:prstGeom>
          <a:noFill/>
        </p:spPr>
        <p:txBody>
          <a:bodyPr wrap="square" rtlCol="0">
            <a:spAutoFit/>
          </a:bodyPr>
          <a:lstStyle/>
          <a:p>
            <a:r>
              <a:rPr lang="en-US" sz="1600" b="1" dirty="0">
                <a:solidFill>
                  <a:srgbClr val="000000"/>
                </a:solidFill>
              </a:rPr>
              <a:t>451 691</a:t>
            </a:r>
          </a:p>
        </p:txBody>
      </p:sp>
      <p:sp>
        <p:nvSpPr>
          <p:cNvPr id="62" name="TextBox 61"/>
          <p:cNvSpPr txBox="1"/>
          <p:nvPr/>
        </p:nvSpPr>
        <p:spPr>
          <a:xfrm>
            <a:off x="882304" y="3847861"/>
            <a:ext cx="1097933" cy="338554"/>
          </a:xfrm>
          <a:prstGeom prst="rect">
            <a:avLst/>
          </a:prstGeom>
          <a:noFill/>
        </p:spPr>
        <p:txBody>
          <a:bodyPr wrap="square" rtlCol="0">
            <a:spAutoFit/>
          </a:bodyPr>
          <a:lstStyle/>
          <a:p>
            <a:r>
              <a:rPr lang="en-US" sz="1600" b="1" dirty="0">
                <a:solidFill>
                  <a:srgbClr val="000000"/>
                </a:solidFill>
              </a:rPr>
              <a:t>268 362</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3"/>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+ 400 161</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32 %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+ 765 414</a:t>
            </a:r>
          </a:p>
          <a:p>
            <a:r>
              <a:rPr lang="fi-FI" sz="1200" b="1" dirty="0">
                <a:latin typeface="Wingdings"/>
                <a:ea typeface="Wingdings"/>
                <a:cs typeface="Wingdings"/>
                <a:sym typeface="Wingdings"/>
              </a:rPr>
              <a:t></a:t>
            </a:r>
            <a:r>
              <a:rPr lang="fi-FI" sz="1600" b="1" dirty="0"/>
              <a:t> 38 %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+ 127 194</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28 %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+ 208 968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78 %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maaliskuu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3412338217"/>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maaliskuu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283747207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53 769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50 258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49 723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Urheilulehti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49 162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47 945</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38 949</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36 933</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35 900</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35 812</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35 057</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428477654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196 911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167 567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138 788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122 444</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120 135</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102 489</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66 912</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62 995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62 478</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57 294</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70880089"/>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148 586</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85 352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78 781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63 783</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47 298</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46 891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46 670</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43 681</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40 041</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29 812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maaliskuu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aphicFrame>
        <p:nvGraphicFramePr>
          <p:cNvPr id="60" name="Table 59"/>
          <p:cNvGraphicFramePr>
            <a:graphicFrameLocks noGrp="1"/>
          </p:cNvGraphicFramePr>
          <p:nvPr>
            <p:extLst>
              <p:ext uri="{D42A27DB-BD31-4B8C-83A1-F6EECF244321}">
                <p14:modId xmlns:p14="http://schemas.microsoft.com/office/powerpoint/2010/main" val="262191322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29 419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29 142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28 732</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26 474</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GTi-Magazine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24 116</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23 873</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Raymond</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23 135</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22 408</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Vauva</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21 884</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21 434</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59199898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137 498</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105 994</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62 127</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51 424</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Mikrobitti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20 851</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17 308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14 108</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10 709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Vihreä Lanka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8 942</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7 722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maaliskuu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aphicFrame>
        <p:nvGraphicFramePr>
          <p:cNvPr id="60" name="Table 59"/>
          <p:cNvGraphicFramePr>
            <a:graphicFrameLocks noGrp="1"/>
          </p:cNvGraphicFramePr>
          <p:nvPr>
            <p:extLst>
              <p:ext uri="{D42A27DB-BD31-4B8C-83A1-F6EECF244321}">
                <p14:modId xmlns:p14="http://schemas.microsoft.com/office/powerpoint/2010/main" val="87265268"/>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7 655</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Arvopaperi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6 262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Tekniikka &amp; Talous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5 801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Ylioppilaslehti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5 198</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4 916</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4 673</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4 069</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3 825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3 660</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3 380</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84438894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28 858</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26 132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25 011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21 539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20 155</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19 812</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Aku Ankka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17 347</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16 743</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Glorian Koti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15 933</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15 176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maaliskuu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aphicFrame>
        <p:nvGraphicFramePr>
          <p:cNvPr id="60" name="Table 59"/>
          <p:cNvGraphicFramePr>
            <a:graphicFrameLocks noGrp="1"/>
          </p:cNvGraphicFramePr>
          <p:nvPr>
            <p:extLst>
              <p:ext uri="{D42A27DB-BD31-4B8C-83A1-F6EECF244321}">
                <p14:modId xmlns:p14="http://schemas.microsoft.com/office/powerpoint/2010/main" val="2066279795"/>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14 939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14 901</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14 466</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13 643</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12 591</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12 077</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11 870</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11 862</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11 771</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9 460</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maaliskuu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3585168731"/>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Meillä Kotona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1 624</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1 299</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1 166</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1 061</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Tehy</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1 039</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928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ET-lehti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874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Glorian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823</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809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801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845494080"/>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5 651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2 845</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2 471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2 099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2 057</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1 963</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1 673</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Reserviläinen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1 639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1 636</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1 629</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maaliskuu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3/2017</a:t>
            </a:r>
          </a:p>
        </p:txBody>
      </p:sp>
      <p:graphicFrame>
        <p:nvGraphicFramePr>
          <p:cNvPr id="61" name="Table 60"/>
          <p:cNvGraphicFramePr>
            <a:graphicFrameLocks noGrp="1"/>
          </p:cNvGraphicFramePr>
          <p:nvPr>
            <p:extLst>
              <p:ext uri="{D42A27DB-BD31-4B8C-83A1-F6EECF244321}">
                <p14:modId xmlns:p14="http://schemas.microsoft.com/office/powerpoint/2010/main" val="551053559"/>
              </p:ext>
            </p:extLst>
          </p:nvPr>
        </p:nvGraphicFramePr>
        <p:xfrm>
          <a:off x="3254011" y="917626"/>
          <a:ext cx="2642910" cy="371858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0" i="0" u="none" strike="noStrike">
                          <a:solidFill>
                            <a:schemeClr val="tx1"/>
                          </a:solidFill>
                          <a:effectLst/>
                          <a:latin typeface="Calibri" panose="020F0502020204030204" pitchFamily="34" charset="0"/>
                        </a:rPr>
                        <a:t>4 760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2 812</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300" b="0" i="0" u="none" strike="noStrike" dirty="0">
                          <a:solidFill>
                            <a:schemeClr val="tx1"/>
                          </a:solidFill>
                          <a:effectLst/>
                          <a:latin typeface="Calibri" panose="020F0502020204030204" pitchFamily="34" charset="0"/>
                        </a:rPr>
                        <a:t>2 226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240</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148</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0" i="0" u="none" strike="noStrike" dirty="0">
                          <a:solidFill>
                            <a:schemeClr val="tx1"/>
                          </a:solidFill>
                          <a:effectLst/>
                          <a:latin typeface="Calibri" panose="020F0502020204030204" pitchFamily="34" charset="0"/>
                        </a:rPr>
                        <a:t>Suomen Luonto</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136</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121</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0" i="0" u="none" strike="noStrike">
                          <a:solidFill>
                            <a:schemeClr val="tx1"/>
                          </a:solidFill>
                          <a:effectLst/>
                          <a:latin typeface="Calibri" panose="020F0502020204030204" pitchFamily="34" charset="0"/>
                        </a:rPr>
                        <a:t>Tehy</a:t>
                      </a:r>
                    </a:p>
                  </a:txBody>
                  <a:tcPr marL="9525" marR="9525" marT="9525" marB="0" anchor="ctr">
                    <a:lnB>
                      <a:noFill/>
                    </a:lnB>
                  </a:tcPr>
                </a:tc>
                <a:tc>
                  <a:txBody>
                    <a:bodyPr/>
                    <a:lstStyle/>
                    <a:p>
                      <a:pPr algn="r" fontAlgn="b"/>
                      <a:r>
                        <a:rPr lang="fi-FI" sz="1300" b="0" i="0" u="none" strike="noStrike">
                          <a:solidFill>
                            <a:schemeClr val="tx1"/>
                          </a:solidFill>
                          <a:effectLst/>
                          <a:latin typeface="Calibri" panose="020F0502020204030204" pitchFamily="34" charset="0"/>
                        </a:rPr>
                        <a:t>115</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Tekniikka &amp; Talous</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107</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801918055"/>
              </p:ext>
            </p:extLst>
          </p:nvPr>
        </p:nvGraphicFramePr>
        <p:xfrm>
          <a:off x="302882" y="917626"/>
          <a:ext cx="2642910" cy="3646065"/>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Kodin Kuvalehti</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1 556</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1 498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Tekniikan Maailma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1 031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956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939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Tehy</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885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868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ET-lehti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856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814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Sotilas</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770</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99092655"/>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Idealista</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1 997</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1 029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976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866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804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786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684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671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627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607</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835</TotalTime>
  <Words>1459</Words>
  <Application>Microsoft Macintosh PowerPoint</Application>
  <PresentationFormat>On-screen Show (16:9)</PresentationFormat>
  <Paragraphs>506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Aikakausmedia_widescreen_2017</vt:lpstr>
      <vt:lpstr>Aikakausmedioiden someyleisöt / maaliskuu 2017</vt:lpstr>
      <vt:lpstr>Yleisömäärien kehitys 03/2016 – 03/2017</vt:lpstr>
      <vt:lpstr>Yleisömäärien kasvu / maaliskuu 2017</vt:lpstr>
      <vt:lpstr>Eniten seuraajia kaikissa kanavissa TOP 20 / maaliskuu 2017</vt:lpstr>
      <vt:lpstr>Eniten seuraajia Facebookissa TOP 20 / maaliskuu 2017</vt:lpstr>
      <vt:lpstr>Eniten seuraajia Twitterissä TOP 20 / maaliskuu 2017</vt:lpstr>
      <vt:lpstr>Eniten seuraajia Instagramissa TOP 20 / maaliskuu 2017</vt:lpstr>
      <vt:lpstr>Eniten uusia seuraajia kaikissa kanavissa / maaliskuu 2017</vt:lpstr>
      <vt:lpstr>Eniten uusia seuraajia Facebookissa, Twitterissä ja Instagramissa / maaliskuu 2017</vt:lpstr>
      <vt:lpstr>Mukana olleet mediat (209 kpl) / maaliskuu 2017</vt:lpstr>
      <vt:lpstr>Mukana olleet mediat (209 kpl) / maaliskuu 2017</vt:lpstr>
      <vt:lpstr>Uudet kanavat seurannassa / maaliskuu 2017</vt:lpstr>
      <vt:lpstr>Seurannasta poistuneet kanavat / maaliskuu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79</cp:revision>
  <dcterms:created xsi:type="dcterms:W3CDTF">2016-11-29T11:48:27Z</dcterms:created>
  <dcterms:modified xsi:type="dcterms:W3CDTF">2017-04-05T16:15:12Z</dcterms:modified>
  <cp:category/>
</cp:coreProperties>
</file>