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73" r:id="rId14"/>
    <p:sldId id="269" r:id="rId15"/>
    <p:sldId id="270" r:id="rId16"/>
    <p:sldId id="27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8" d="100"/>
          <a:sy n="138" d="100"/>
        </p:scale>
        <p:origin x="126" y="23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c:ext xmlns:c16="http://schemas.microsoft.com/office/drawing/2014/chart" uri="{C3380CC4-5D6E-409C-BE32-E72D297353CC}">
                <c16:uniqueId val="{00000000-39C8-468D-8D11-630A98115723}"/>
              </c:ext>
            </c:extLst>
          </c:dPt>
          <c:dPt>
            <c:idx val="3"/>
            <c:bubble3D val="0"/>
            <c:extLst>
              <c:ext xmlns:c16="http://schemas.microsoft.com/office/drawing/2014/chart" uri="{C3380CC4-5D6E-409C-BE32-E72D297353CC}">
                <c16:uniqueId val="{00000001-39C8-468D-8D11-630A98115723}"/>
              </c:ext>
            </c:extLst>
          </c:dPt>
          <c:dPt>
            <c:idx val="4"/>
            <c:bubble3D val="0"/>
            <c:extLs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General</c:formatCode>
                <c:ptCount val="5"/>
                <c:pt idx="0">
                  <c:v>59.1</c:v>
                </c:pt>
                <c:pt idx="1">
                  <c:v>20.8</c:v>
                </c:pt>
                <c:pt idx="2">
                  <c:v>17.3</c:v>
                </c:pt>
                <c:pt idx="3">
                  <c:v>1.8</c:v>
                </c:pt>
                <c:pt idx="4">
                  <c:v>1.1000000000000001</c:v>
                </c:pt>
              </c:numCache>
            </c:numRef>
          </c:val>
          <c:extLs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04/2016</c:v>
                </c:pt>
                <c:pt idx="1">
                  <c:v>05/2016</c:v>
                </c:pt>
                <c:pt idx="2">
                  <c:v>06/2016</c:v>
                </c:pt>
                <c:pt idx="3">
                  <c:v>07/2016</c:v>
                </c:pt>
                <c:pt idx="4">
                  <c:v>08/2016</c:v>
                </c:pt>
                <c:pt idx="5">
                  <c:v>09/2016</c:v>
                </c:pt>
                <c:pt idx="6">
                  <c:v>10/2016</c:v>
                </c:pt>
                <c:pt idx="7">
                  <c:v>11/2016</c:v>
                </c:pt>
                <c:pt idx="8">
                  <c:v>12/2016</c:v>
                </c:pt>
                <c:pt idx="9">
                  <c:v>01/2017</c:v>
                </c:pt>
                <c:pt idx="10">
                  <c:v>02/2017</c:v>
                </c:pt>
                <c:pt idx="11">
                  <c:v>03/2017</c:v>
                </c:pt>
                <c:pt idx="12">
                  <c:v>04/2017</c:v>
                </c:pt>
              </c:strCache>
            </c:strRef>
          </c:cat>
          <c:val>
            <c:numRef>
              <c:f>Sheet1!$B$2:$B$14</c:f>
              <c:numCache>
                <c:formatCode>#,##0</c:formatCode>
                <c:ptCount val="13"/>
                <c:pt idx="0">
                  <c:v>2105977</c:v>
                </c:pt>
                <c:pt idx="1">
                  <c:v>2161693</c:v>
                </c:pt>
                <c:pt idx="2">
                  <c:v>2223343</c:v>
                </c:pt>
                <c:pt idx="3">
                  <c:v>2285413</c:v>
                </c:pt>
                <c:pt idx="4">
                  <c:v>2348672</c:v>
                </c:pt>
                <c:pt idx="5">
                  <c:v>2415355</c:v>
                </c:pt>
                <c:pt idx="6">
                  <c:v>2474169</c:v>
                </c:pt>
                <c:pt idx="7">
                  <c:v>2532656</c:v>
                </c:pt>
                <c:pt idx="8">
                  <c:v>2583267</c:v>
                </c:pt>
                <c:pt idx="9">
                  <c:v>2684939</c:v>
                </c:pt>
                <c:pt idx="10">
                  <c:v>2735605</c:v>
                </c:pt>
                <c:pt idx="11">
                  <c:v>2786731</c:v>
                </c:pt>
                <c:pt idx="12">
                  <c:v>2838139</c:v>
                </c:pt>
              </c:numCache>
            </c:numRef>
          </c:val>
          <c:smooth val="0"/>
          <c:extLs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04/2016</c:v>
                </c:pt>
                <c:pt idx="1">
                  <c:v>05/2016</c:v>
                </c:pt>
                <c:pt idx="2">
                  <c:v>06/2016</c:v>
                </c:pt>
                <c:pt idx="3">
                  <c:v>07/2016</c:v>
                </c:pt>
                <c:pt idx="4">
                  <c:v>08/2016</c:v>
                </c:pt>
                <c:pt idx="5">
                  <c:v>09/2016</c:v>
                </c:pt>
                <c:pt idx="6">
                  <c:v>10/2016</c:v>
                </c:pt>
                <c:pt idx="7">
                  <c:v>11/2016</c:v>
                </c:pt>
                <c:pt idx="8">
                  <c:v>12/2016</c:v>
                </c:pt>
                <c:pt idx="9">
                  <c:v>01/2017</c:v>
                </c:pt>
                <c:pt idx="10">
                  <c:v>02/2017</c:v>
                </c:pt>
                <c:pt idx="11">
                  <c:v>03/2017</c:v>
                </c:pt>
                <c:pt idx="12">
                  <c:v>04/2017</c:v>
                </c:pt>
              </c:strCache>
            </c:strRef>
          </c:cat>
          <c:val>
            <c:numRef>
              <c:f>Sheet1!$C$2:$C$14</c:f>
              <c:numCache>
                <c:formatCode>#,##0</c:formatCode>
                <c:ptCount val="13"/>
                <c:pt idx="0">
                  <c:v>1306348</c:v>
                </c:pt>
                <c:pt idx="1">
                  <c:v>1330263</c:v>
                </c:pt>
                <c:pt idx="2">
                  <c:v>1360555</c:v>
                </c:pt>
                <c:pt idx="3">
                  <c:v>1394329</c:v>
                </c:pt>
                <c:pt idx="4">
                  <c:v>1427596</c:v>
                </c:pt>
                <c:pt idx="5">
                  <c:v>1464476</c:v>
                </c:pt>
                <c:pt idx="6">
                  <c:v>1493438</c:v>
                </c:pt>
                <c:pt idx="7">
                  <c:v>1523073</c:v>
                </c:pt>
                <c:pt idx="8">
                  <c:v>1550466</c:v>
                </c:pt>
                <c:pt idx="9">
                  <c:v>1597178</c:v>
                </c:pt>
                <c:pt idx="10">
                  <c:v>1626564</c:v>
                </c:pt>
                <c:pt idx="11">
                  <c:v>1651837</c:v>
                </c:pt>
                <c:pt idx="12">
                  <c:v>1677036</c:v>
                </c:pt>
              </c:numCache>
            </c:numRef>
          </c:val>
          <c:smooth val="0"/>
          <c:extLs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04/2016</c:v>
                </c:pt>
                <c:pt idx="1">
                  <c:v>05/2016</c:v>
                </c:pt>
                <c:pt idx="2">
                  <c:v>06/2016</c:v>
                </c:pt>
                <c:pt idx="3">
                  <c:v>07/2016</c:v>
                </c:pt>
                <c:pt idx="4">
                  <c:v>08/2016</c:v>
                </c:pt>
                <c:pt idx="5">
                  <c:v>09/2016</c:v>
                </c:pt>
                <c:pt idx="6">
                  <c:v>10/2016</c:v>
                </c:pt>
                <c:pt idx="7">
                  <c:v>11/2016</c:v>
                </c:pt>
                <c:pt idx="8">
                  <c:v>12/2016</c:v>
                </c:pt>
                <c:pt idx="9">
                  <c:v>01/2017</c:v>
                </c:pt>
                <c:pt idx="10">
                  <c:v>02/2017</c:v>
                </c:pt>
                <c:pt idx="11">
                  <c:v>03/2017</c:v>
                </c:pt>
                <c:pt idx="12">
                  <c:v>04/2017</c:v>
                </c:pt>
              </c:strCache>
            </c:strRef>
          </c:cat>
          <c:val>
            <c:numRef>
              <c:f>Sheet1!$D$2:$D$14</c:f>
              <c:numCache>
                <c:formatCode>#,##0</c:formatCode>
                <c:ptCount val="13"/>
                <c:pt idx="0">
                  <c:v>462712</c:v>
                </c:pt>
                <c:pt idx="1">
                  <c:v>472715</c:v>
                </c:pt>
                <c:pt idx="2">
                  <c:v>481101</c:v>
                </c:pt>
                <c:pt idx="3">
                  <c:v>488127</c:v>
                </c:pt>
                <c:pt idx="4">
                  <c:v>497164</c:v>
                </c:pt>
                <c:pt idx="5">
                  <c:v>507198</c:v>
                </c:pt>
                <c:pt idx="6">
                  <c:v>518778</c:v>
                </c:pt>
                <c:pt idx="7">
                  <c:v>530901</c:v>
                </c:pt>
                <c:pt idx="8">
                  <c:v>540766</c:v>
                </c:pt>
                <c:pt idx="9">
                  <c:v>559254</c:v>
                </c:pt>
                <c:pt idx="10">
                  <c:v>566347</c:v>
                </c:pt>
                <c:pt idx="11">
                  <c:v>578885</c:v>
                </c:pt>
                <c:pt idx="12">
                  <c:v>589890</c:v>
                </c:pt>
              </c:numCache>
            </c:numRef>
          </c:val>
          <c:smooth val="0"/>
          <c:extLs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04/2016</c:v>
                </c:pt>
                <c:pt idx="1">
                  <c:v>05/2016</c:v>
                </c:pt>
                <c:pt idx="2">
                  <c:v>06/2016</c:v>
                </c:pt>
                <c:pt idx="3">
                  <c:v>07/2016</c:v>
                </c:pt>
                <c:pt idx="4">
                  <c:v>08/2016</c:v>
                </c:pt>
                <c:pt idx="5">
                  <c:v>09/2016</c:v>
                </c:pt>
                <c:pt idx="6">
                  <c:v>10/2016</c:v>
                </c:pt>
                <c:pt idx="7">
                  <c:v>11/2016</c:v>
                </c:pt>
                <c:pt idx="8">
                  <c:v>12/2016</c:v>
                </c:pt>
                <c:pt idx="9">
                  <c:v>01/2017</c:v>
                </c:pt>
                <c:pt idx="10">
                  <c:v>02/2017</c:v>
                </c:pt>
                <c:pt idx="11">
                  <c:v>03/2017</c:v>
                </c:pt>
                <c:pt idx="12">
                  <c:v>04/2017</c:v>
                </c:pt>
              </c:strCache>
            </c:strRef>
          </c:cat>
          <c:val>
            <c:numRef>
              <c:f>Sheet1!$E$2:$E$14</c:f>
              <c:numCache>
                <c:formatCode>#,##0</c:formatCode>
                <c:ptCount val="13"/>
                <c:pt idx="0">
                  <c:v>286134</c:v>
                </c:pt>
                <c:pt idx="1">
                  <c:v>306747</c:v>
                </c:pt>
                <c:pt idx="2">
                  <c:v>328834</c:v>
                </c:pt>
                <c:pt idx="3">
                  <c:v>349157</c:v>
                </c:pt>
                <c:pt idx="4">
                  <c:v>368500</c:v>
                </c:pt>
                <c:pt idx="5">
                  <c:v>387439</c:v>
                </c:pt>
                <c:pt idx="6">
                  <c:v>405009</c:v>
                </c:pt>
                <c:pt idx="7">
                  <c:v>420829</c:v>
                </c:pt>
                <c:pt idx="8">
                  <c:v>433196</c:v>
                </c:pt>
                <c:pt idx="9">
                  <c:v>451191</c:v>
                </c:pt>
                <c:pt idx="10">
                  <c:v>464709</c:v>
                </c:pt>
                <c:pt idx="11">
                  <c:v>477330</c:v>
                </c:pt>
                <c:pt idx="12">
                  <c:v>491682</c:v>
                </c:pt>
              </c:numCache>
            </c:numRef>
          </c:val>
          <c:smooth val="0"/>
          <c:extLs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smooth val="0"/>
        <c:axId val="2143868728"/>
        <c:axId val="2143871912"/>
      </c:lineChart>
      <c:catAx>
        <c:axId val="2143868728"/>
        <c:scaling>
          <c:orientation val="minMax"/>
        </c:scaling>
        <c:delete val="0"/>
        <c:axPos val="b"/>
        <c:numFmt formatCode="General" sourceLinked="0"/>
        <c:majorTickMark val="out"/>
        <c:minorTickMark val="none"/>
        <c:tickLblPos val="nextTo"/>
        <c:txPr>
          <a:bodyPr/>
          <a:lstStyle/>
          <a:p>
            <a:pPr>
              <a:defRPr sz="1200"/>
            </a:pPr>
            <a:endParaRPr lang="fi-FI"/>
          </a:p>
        </c:txPr>
        <c:crossAx val="2143871912"/>
        <c:crosses val="autoZero"/>
        <c:auto val="1"/>
        <c:lblAlgn val="ctr"/>
        <c:lblOffset val="100"/>
        <c:noMultiLvlLbl val="0"/>
      </c:catAx>
      <c:valAx>
        <c:axId val="2143871912"/>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fi-FI"/>
          </a:p>
        </c:txPr>
        <c:crossAx val="2143868728"/>
        <c:crosses val="autoZero"/>
        <c:crossBetween val="between"/>
      </c:valAx>
    </c:plotArea>
    <c:plotVisOnly val="1"/>
    <c:dispBlanksAs val="gap"/>
    <c:showDLblsOverMax val="0"/>
  </c:chart>
  <c:txPr>
    <a:bodyPr/>
    <a:lstStyle/>
    <a:p>
      <a:pPr>
        <a:defRPr sz="1800"/>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huhtikuu 2017</c:v>
                </c:pt>
              </c:strCache>
            </c:strRef>
          </c:tx>
          <c:invertIfNegative val="0"/>
          <c:dLbls>
            <c:dLbl>
              <c:idx val="0"/>
              <c:layout>
                <c:manualLayout>
                  <c:x val="-1.8881685236185699E-3"/>
                  <c:y val="3.935791974065849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3.3222139442998099E-3"/>
                  <c:y val="8.77460863172760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5.4397983442295E-4"/>
                  <c:y val="-4.518577988306970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8.3055348607495305E-3"/>
                  <c:y val="4.38695885883105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51408</c:v>
                </c:pt>
                <c:pt idx="1">
                  <c:v>25199</c:v>
                </c:pt>
                <c:pt idx="2">
                  <c:v>11005</c:v>
                </c:pt>
                <c:pt idx="3">
                  <c:v>14352</c:v>
                </c:pt>
              </c:numCache>
            </c:numRef>
          </c:val>
          <c:extLs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2.1684639756908101E-2"/>
                  <c:y val="4.16172087348120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2.0416312645968101E-2"/>
                  <c:y val="8.21151366835286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2.0733361724747001E-2"/>
                  <c:y val="8.49306115004028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2.1608908974476999E-2"/>
                  <c:y val="9.10693829722846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64667</c:v>
                </c:pt>
                <c:pt idx="1">
                  <c:v>33413</c:v>
                </c:pt>
                <c:pt idx="2">
                  <c:v>11213</c:v>
                </c:pt>
                <c:pt idx="3">
                  <c:v>17781</c:v>
                </c:pt>
              </c:numCache>
            </c:numRef>
          </c:val>
          <c:extLs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068989384"/>
        <c:axId val="2067990088"/>
      </c:barChart>
      <c:catAx>
        <c:axId val="2068989384"/>
        <c:scaling>
          <c:orientation val="minMax"/>
        </c:scaling>
        <c:delete val="1"/>
        <c:axPos val="b"/>
        <c:numFmt formatCode="General" sourceLinked="0"/>
        <c:majorTickMark val="out"/>
        <c:minorTickMark val="none"/>
        <c:tickLblPos val="nextTo"/>
        <c:crossAx val="2067990088"/>
        <c:crosses val="autoZero"/>
        <c:auto val="1"/>
        <c:lblAlgn val="ctr"/>
        <c:lblOffset val="100"/>
        <c:noMultiLvlLbl val="0"/>
      </c:catAx>
      <c:valAx>
        <c:axId val="2067990088"/>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fi-FI"/>
          </a:p>
        </c:txPr>
        <c:crossAx val="2068989384"/>
        <c:crosses val="autoZero"/>
        <c:crossBetween val="between"/>
      </c:valAx>
    </c:plotArea>
    <c:legend>
      <c:legendPos val="t"/>
      <c:legendEntry>
        <c:idx val="1"/>
        <c:txPr>
          <a:bodyPr/>
          <a:lstStyle/>
          <a:p>
            <a:pPr>
              <a:defRPr b="1">
                <a:solidFill>
                  <a:srgbClr val="A6A6A6"/>
                </a:solidFill>
              </a:defRPr>
            </a:pPr>
            <a:endParaRPr lang="fi-FI"/>
          </a:p>
        </c:txPr>
      </c:legendEntry>
      <c:overlay val="0"/>
      <c:txPr>
        <a:bodyPr/>
        <a:lstStyle/>
        <a:p>
          <a:pPr>
            <a:defRPr b="1"/>
          </a:pPr>
          <a:endParaRPr lang="fi-FI"/>
        </a:p>
      </c:txPr>
    </c:legend>
    <c:plotVisOnly val="1"/>
    <c:dispBlanksAs val="gap"/>
    <c:showDLblsOverMax val="0"/>
  </c:chart>
  <c:txPr>
    <a:bodyPr/>
    <a:lstStyle/>
    <a:p>
      <a:pPr>
        <a:defRPr sz="1800"/>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Aikakausmediat </a:t>
            </a:r>
            <a:r>
              <a:rPr lang="en-US" sz="1000" dirty="0" err="1">
                <a:solidFill>
                  <a:schemeClr val="tx1">
                    <a:lumMod val="85000"/>
                    <a:lumOff val="15000"/>
                  </a:schemeClr>
                </a:solidFill>
              </a:rPr>
              <a:t>somessa</a:t>
            </a:r>
            <a:r>
              <a:rPr lang="en-US" sz="1000" dirty="0">
                <a:solidFill>
                  <a:schemeClr val="tx1">
                    <a:lumMod val="85000"/>
                    <a:lumOff val="15000"/>
                  </a:schemeClr>
                </a:solidFill>
              </a:rPr>
              <a:t> 4/2017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a:t>Lähde: Aikakausmediat </a:t>
            </a:r>
            <a:r>
              <a:rPr lang="en-US" dirty="0" err="1"/>
              <a:t>somessa</a:t>
            </a:r>
            <a:r>
              <a:rPr lang="en-US" dirty="0"/>
              <a:t> 4/2017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5/3/2017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1332770509"/>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val="20000"/>
                    </a:ext>
                  </a:extLst>
                </a:gridCol>
                <a:gridCol w="1534134">
                  <a:extLst>
                    <a:ext uri="{9D8B030D-6E8A-4147-A177-3AD203B41FA5}">
                      <a16:colId xmlns:a16="http://schemas.microsoft.com/office/drawing/2014/main" val="20001"/>
                    </a:ext>
                  </a:extLst>
                </a:gridCol>
                <a:gridCol w="1542781">
                  <a:extLst>
                    <a:ext uri="{9D8B030D-6E8A-4147-A177-3AD203B41FA5}">
                      <a16:colId xmlns:a16="http://schemas.microsoft.com/office/drawing/2014/main"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huhtikuu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huhtikuu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59,1</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-2,9 </a:t>
                      </a:r>
                    </a:p>
                  </a:txBody>
                  <a:tcPr anchor="ctr">
                    <a:solidFill>
                      <a:schemeClr val="accent1">
                        <a:alpha val="50000"/>
                      </a:schemeClr>
                    </a:solidFill>
                  </a:tcPr>
                </a:tc>
                <a:extLst>
                  <a:ext uri="{0D108BD9-81ED-4DB2-BD59-A6C34878D82A}">
                    <a16:rowId xmlns:a16="http://schemas.microsoft.com/office/drawing/2014/main"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20,8</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-1,2 </a:t>
                      </a:r>
                    </a:p>
                  </a:txBody>
                  <a:tcPr anchor="ctr">
                    <a:solidFill>
                      <a:schemeClr val="accent2">
                        <a:alpha val="50000"/>
                      </a:schemeClr>
                    </a:solidFill>
                  </a:tcPr>
                </a:tc>
                <a:extLst>
                  <a:ext uri="{0D108BD9-81ED-4DB2-BD59-A6C34878D82A}">
                    <a16:rowId xmlns:a16="http://schemas.microsoft.com/office/drawing/2014/main"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17,3</a:t>
                      </a:r>
                    </a:p>
                  </a:txBody>
                  <a:tcPr marL="12700" marR="12700" marT="12700" marB="0" anchor="ctr">
                    <a:solidFill>
                      <a:schemeClr val="accent3">
                        <a:alpha val="50000"/>
                      </a:schemeClr>
                    </a:solidFill>
                  </a:tcPr>
                </a:tc>
                <a:tc>
                  <a:txBody>
                    <a:bodyPr/>
                    <a:lstStyle/>
                    <a:p>
                      <a:pPr algn="ctr"/>
                      <a:r>
                        <a:rPr lang="fi-FI" sz="1600" b="1">
                          <a:solidFill>
                            <a:schemeClr val="tx2">
                              <a:lumMod val="85000"/>
                              <a:lumOff val="15000"/>
                            </a:schemeClr>
                          </a:solidFill>
                        </a:rPr>
                        <a:t>+3,7</a:t>
                      </a:r>
                      <a:endParaRPr lang="fi-FI" sz="1600" b="1" dirty="0">
                        <a:solidFill>
                          <a:schemeClr val="tx2">
                            <a:lumMod val="85000"/>
                            <a:lumOff val="15000"/>
                          </a:schemeClr>
                        </a:solidFill>
                      </a:endParaRPr>
                    </a:p>
                  </a:txBody>
                  <a:tcPr anchor="ctr">
                    <a:solidFill>
                      <a:schemeClr val="accent3">
                        <a:alpha val="50000"/>
                      </a:schemeClr>
                    </a:solidFill>
                  </a:tcPr>
                </a:tc>
                <a:extLst>
                  <a:ext uri="{0D108BD9-81ED-4DB2-BD59-A6C34878D82A}">
                    <a16:rowId xmlns:a16="http://schemas.microsoft.com/office/drawing/2014/main"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1,8</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4">
                        <a:alpha val="50000"/>
                      </a:schemeClr>
                    </a:solidFill>
                  </a:tcPr>
                </a:tc>
                <a:extLst>
                  <a:ext uri="{0D108BD9-81ED-4DB2-BD59-A6C34878D82A}">
                    <a16:rowId xmlns:a16="http://schemas.microsoft.com/office/drawing/2014/main"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1,1</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+0,7</a:t>
                      </a:r>
                    </a:p>
                  </a:txBody>
                  <a:tcPr anchor="ctr">
                    <a:solidFill>
                      <a:schemeClr val="bg1">
                        <a:lumMod val="85000"/>
                        <a:alpha val="50000"/>
                      </a:schemeClr>
                    </a:solidFill>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huhtikuu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085134"/>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br>
              <a:rPr lang="fi-FI" b="1" dirty="0">
                <a:solidFill>
                  <a:schemeClr val="accent6">
                    <a:lumMod val="85000"/>
                    <a:lumOff val="15000"/>
                  </a:schemeClr>
                </a:solidFill>
              </a:rPr>
            </a:br>
            <a:r>
              <a:rPr lang="en-US" sz="4000" b="1" dirty="0">
                <a:solidFill>
                  <a:schemeClr val="accent1"/>
                </a:solidFill>
              </a:rPr>
              <a:t>2 838 139</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(207 kpl) / huhtikuu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694538"/>
          </a:xfrm>
          <a:prstGeom prst="rect">
            <a:avLst/>
          </a:prstGeom>
          <a:noFill/>
        </p:spPr>
        <p:txBody>
          <a:bodyPr wrap="square" rtlCol="0">
            <a:spAutoFit/>
          </a:bodyPr>
          <a:lstStyle/>
          <a:p>
            <a:pPr>
              <a:lnSpc>
                <a:spcPct val="120000"/>
              </a:lnSpc>
            </a:pPr>
            <a:r>
              <a:rPr lang="fi-FI" sz="1400" dirty="0"/>
              <a:t>Aku Ankka      3H+K      Aarre      Alibi      Anna      Antiikki &amp; Design      Apteekkarilehti      Apu      Arkkitehti      Aromi      Arvopaperi      Askel      Asuntoinfo      Auto Bild Suomi      Automaatioväylä      Avotakka      </a:t>
            </a:r>
            <a:r>
              <a:rPr lang="fi-FI" sz="1400" dirty="0" err="1"/>
              <a:t>Caravan</a:t>
            </a:r>
            <a:r>
              <a:rPr lang="fi-FI" sz="1400" dirty="0"/>
              <a:t>      </a:t>
            </a:r>
            <a:r>
              <a:rPr lang="fi-FI" sz="1400" dirty="0" err="1"/>
              <a:t>Cosmopolitan</a:t>
            </a:r>
            <a:r>
              <a:rPr lang="fi-FI" sz="1400" dirty="0"/>
              <a:t>      </a:t>
            </a:r>
            <a:r>
              <a:rPr lang="fi-FI" sz="1400" dirty="0" err="1"/>
              <a:t>Costume</a:t>
            </a:r>
            <a:r>
              <a:rPr lang="fi-FI" sz="1400" dirty="0"/>
              <a:t>      </a:t>
            </a:r>
            <a:r>
              <a:rPr lang="fi-FI" sz="1400" dirty="0" err="1"/>
              <a:t>Deko</a:t>
            </a:r>
            <a:r>
              <a:rPr lang="fi-FI" sz="1400" dirty="0"/>
              <a:t>      </a:t>
            </a:r>
            <a:r>
              <a:rPr lang="fi-FI" sz="1400" dirty="0" err="1"/>
              <a:t>Demi</a:t>
            </a:r>
            <a:r>
              <a:rPr lang="fi-FI" sz="1400" dirty="0"/>
              <a:t>      Diabetes      </a:t>
            </a:r>
            <a:r>
              <a:rPr lang="fi-FI" sz="1400" dirty="0" err="1"/>
              <a:t>DigiKuva</a:t>
            </a:r>
            <a:r>
              <a:rPr lang="fi-FI" sz="1400" dirty="0"/>
              <a:t>      Eeva      Elle      Elämä      </a:t>
            </a:r>
            <a:r>
              <a:rPr lang="fi-FI" sz="1400" dirty="0" err="1"/>
              <a:t>Enertec</a:t>
            </a:r>
            <a:r>
              <a:rPr lang="fi-FI" sz="1400" dirty="0"/>
              <a:t>      Erä      ET Matkaopas      ET-lehti      </a:t>
            </a:r>
            <a:r>
              <a:rPr lang="fi-FI" sz="1400" dirty="0" err="1"/>
              <a:t>Evento</a:t>
            </a:r>
            <a:r>
              <a:rPr lang="fi-FI" sz="1400" dirty="0"/>
              <a:t>      Fakta      FIT      GEO      Gloria      Glorian Koti      Glorian ruoka &amp; viini      </a:t>
            </a:r>
            <a:r>
              <a:rPr lang="fi-FI" sz="1400" dirty="0" err="1"/>
              <a:t>Goal</a:t>
            </a:r>
            <a:r>
              <a:rPr lang="fi-FI" sz="1400" dirty="0"/>
              <a:t>      </a:t>
            </a:r>
            <a:r>
              <a:rPr lang="fi-FI" sz="1400" dirty="0" err="1"/>
              <a:t>GTi</a:t>
            </a:r>
            <a:r>
              <a:rPr lang="fi-FI" sz="1400" dirty="0"/>
              <a:t>-Magazine      Hevoshullu      Hifimaailma      Hiihto      HR Viesti      Hymy      Hyvä Terveys      Idealista      Ihana      Image      Improbatur      Insinööri      Juoksija      Jääkiekkolehti      </a:t>
            </a:r>
            <a:r>
              <a:rPr lang="fi-FI" sz="1400" dirty="0" err="1"/>
              <a:t>Kaksplus</a:t>
            </a:r>
            <a:r>
              <a:rPr lang="fi-FI" sz="1400" dirty="0"/>
              <a:t>      Kameralehti      Katso      Kauneimmat Käsityöt      Kauneus &amp; Terveys      Kello &amp; Kulta      Kemia-Kemi      Kippari      Kirjastolehti      KITA Kiinteistö &amp; Talotekniikka      Kodin Kuvalehti      Koiramme      Koneviesti      Koti ja keittiö      Kotiliesi      </a:t>
            </a:r>
            <a:r>
              <a:rPr lang="fi-FI" sz="1400" dirty="0" err="1"/>
              <a:t>Kotiliesi</a:t>
            </a:r>
            <a:r>
              <a:rPr lang="fi-FI" sz="1400" dirty="0"/>
              <a:t> Käsityö      Kotilääkäri      </a:t>
            </a:r>
            <a:r>
              <a:rPr lang="fi-FI" sz="1400" dirty="0" err="1"/>
              <a:t>KotiMikro</a:t>
            </a:r>
            <a:r>
              <a:rPr lang="fi-FI" sz="1400" dirty="0"/>
              <a:t>      Kotipuutarha      Kotitalo      Kotivinkki      Kuluttaja-lehti      Kuntalehti      Kuntatekniikka      Kunto Plus      </a:t>
            </a:r>
            <a:r>
              <a:rPr lang="fi-FI" sz="1400" dirty="0" err="1"/>
              <a:t>Kuriren</a:t>
            </a:r>
            <a:r>
              <a:rPr lang="fi-FI" sz="1400" dirty="0"/>
              <a:t>      Lapsen Maailma      Leija      Lumo      Maailman Kuvalehti      Maalla      Maku      </a:t>
            </a:r>
            <a:r>
              <a:rPr lang="fi-FI" sz="1400" dirty="0" err="1"/>
              <a:t>Maku</a:t>
            </a:r>
            <a:r>
              <a:rPr lang="fi-FI" sz="1400" dirty="0"/>
              <a:t> Kaneli &amp; Sokeri      Markkinointi &amp; Mainonta      Me Naiset      </a:t>
            </a:r>
            <a:r>
              <a:rPr lang="fi-FI" sz="1400" dirty="0" err="1"/>
              <a:t>Mediuutiset</a:t>
            </a:r>
            <a:r>
              <a:rPr lang="fi-FI" sz="1400" dirty="0"/>
              <a:t>      Meidän Mökki      Meidän Perhe      Meidän Talo      Meillä Kotona      Metsälehti      Mikrobitti      Minä Olen      Mondo      Moottori      Motiivi      National Geographic Suomi      Nuorten Luonto      Nuotta      Nyyrikki      Oluelle      Oma Aika      Ortodoksiviesti      Palokuntalainen      Parnasso      Partiojohtaja      Pelastustieto      Pelit      Perhokalastus      Perusta      Pieni on Suurin      Pikkukaupunki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(207 kpl) / huhtikuu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53070"/>
          </a:xfrm>
          <a:prstGeom prst="rect">
            <a:avLst/>
          </a:prstGeom>
          <a:noFill/>
        </p:spPr>
        <p:txBody>
          <a:bodyPr wrap="square" rtlCol="0">
            <a:spAutoFit/>
          </a:bodyPr>
          <a:lstStyle/>
          <a:p>
            <a:pPr>
              <a:lnSpc>
                <a:spcPct val="120000"/>
              </a:lnSpc>
            </a:pPr>
            <a:r>
              <a:rPr lang="fi-FI" sz="1400" dirty="0"/>
              <a:t>…      Pinni      Plaza Koti      Positio      Potilaan Lääkärilehti      </a:t>
            </a:r>
            <a:r>
              <a:rPr lang="fi-FI" sz="1400" dirty="0" err="1"/>
              <a:t>Print&amp;Media</a:t>
            </a:r>
            <a:r>
              <a:rPr lang="fi-FI" sz="1400" dirty="0"/>
              <a:t>      Pro Hockey      </a:t>
            </a:r>
            <a:r>
              <a:rPr lang="fi-FI" sz="1400" dirty="0" err="1"/>
              <a:t>prointerior</a:t>
            </a:r>
            <a:r>
              <a:rPr lang="fi-FI" sz="1400" dirty="0"/>
              <a:t>      Projektiuutiset      </a:t>
            </a:r>
            <a:r>
              <a:rPr lang="fi-FI" sz="1400" dirty="0" err="1"/>
              <a:t>prometalli</a:t>
            </a:r>
            <a:r>
              <a:rPr lang="fi-FI" sz="1400" dirty="0"/>
              <a:t> - metallialan ammattilehti      </a:t>
            </a:r>
            <a:r>
              <a:rPr lang="fi-FI" sz="1400" dirty="0" err="1"/>
              <a:t>proresto</a:t>
            </a:r>
            <a:r>
              <a:rPr lang="fi-FI" sz="1400" dirty="0"/>
              <a:t>      </a:t>
            </a:r>
            <a:r>
              <a:rPr lang="fi-FI" sz="1400" dirty="0" err="1"/>
              <a:t>PUUTARHA&amp;kauppa</a:t>
            </a:r>
            <a:r>
              <a:rPr lang="fi-FI" sz="1400" dirty="0"/>
              <a:t>      Puuvene      </a:t>
            </a:r>
            <a:r>
              <a:rPr lang="fi-FI" sz="1400" dirty="0" err="1"/>
              <a:t>Pyöräily+Triathlon</a:t>
            </a:r>
            <a:r>
              <a:rPr lang="fi-FI" sz="1400" dirty="0"/>
              <a:t>      Rakennuslehti      Raymond      Reserviläinen      </a:t>
            </a:r>
            <a:r>
              <a:rPr lang="fi-FI" sz="1400" dirty="0" err="1"/>
              <a:t>Riffi</a:t>
            </a:r>
            <a:r>
              <a:rPr lang="fi-FI" sz="1400" dirty="0"/>
              <a:t>      RONDO Classic      Sairaanhoitaja      Sana      </a:t>
            </a:r>
            <a:r>
              <a:rPr lang="fi-FI" sz="1400" dirty="0" err="1"/>
              <a:t>Secretarius</a:t>
            </a:r>
            <a:r>
              <a:rPr lang="fi-FI" sz="1400" dirty="0"/>
              <a:t>      Seiska      Selkosanomat      Seura      </a:t>
            </a:r>
            <a:r>
              <a:rPr lang="fi-FI" sz="1400" dirty="0" err="1"/>
              <a:t>Shaker</a:t>
            </a:r>
            <a:r>
              <a:rPr lang="fi-FI" sz="1400" dirty="0"/>
              <a:t>      Sieppo - Lasten luontolehti      Siivet      Soppa365      Sport      </a:t>
            </a:r>
            <a:r>
              <a:rPr lang="fi-FI" sz="1400" dirty="0" err="1"/>
              <a:t>Språkbruk</a:t>
            </a:r>
            <a:r>
              <a:rPr lang="fi-FI" sz="1400" dirty="0"/>
              <a:t>      Suomen Kiinteistölehti      Suomen Kuvalehti      Suomen Luonto      Suomen Lääkärilehti      Suomen Sotilas      </a:t>
            </a:r>
            <a:r>
              <a:rPr lang="fi-FI" sz="1400" dirty="0" err="1"/>
              <a:t>SuomiViihde</a:t>
            </a:r>
            <a:r>
              <a:rPr lang="fi-FI" sz="1400" dirty="0"/>
              <a:t>      Super      Suuri Käsityö      Systeri      </a:t>
            </a:r>
            <a:r>
              <a:rPr lang="fi-FI" sz="1400" dirty="0" err="1"/>
              <a:t>Systole</a:t>
            </a:r>
            <a:r>
              <a:rPr lang="fi-FI" sz="1400" dirty="0"/>
              <a:t>      </a:t>
            </a:r>
            <a:r>
              <a:rPr lang="fi-FI" sz="1400" dirty="0" err="1"/>
              <a:t>Sähköala.Fi</a:t>
            </a:r>
            <a:r>
              <a:rPr lang="fi-FI" sz="1400" dirty="0"/>
              <a:t>      Taide      Taika      TAITO      Talentia      Talotekniikka      Talouselämä      Taloustaito      Teatteri &amp; Tanssi -lehti      Tee Itse      Tehy      Tekniikan Historia      Tekniikan Maailma      Tekniikka &amp; Talous      Tekstiiliopettaja      Terveydeksi      </a:t>
            </a:r>
            <a:r>
              <a:rPr lang="fi-FI" sz="1400" dirty="0" err="1"/>
              <a:t>Tidningen</a:t>
            </a:r>
            <a:r>
              <a:rPr lang="fi-FI" sz="1400" dirty="0"/>
              <a:t> Folkhälsan      Tiede      Tieteen Kuvalehti      Tieteen Kuvalehti Historia      Tilisanomat      </a:t>
            </a:r>
            <a:r>
              <a:rPr lang="fi-FI" sz="1400" dirty="0" err="1"/>
              <a:t>Tivi</a:t>
            </a:r>
            <a:r>
              <a:rPr lang="fi-FI" sz="1400" dirty="0"/>
              <a:t>      TM Rakennusmaailma      Trendi      Tunne &amp; Mieli      Tuulilasi      TV-maailma      Työ Terveys Turvallisuus      Ulkopolitiikka      Ultra      Unelmien Talo &amp; Koti      Urakointi Uutiset      Urheilulehti      Uusiouutiset      V8-Magazine      Valitut Palat - Reader's Digest      Vapaa-ajan Kalastaja      Vapaussoturi      Vauva      Vegaanikeittiö      Vene      Verotus      </a:t>
            </a:r>
            <a:r>
              <a:rPr lang="fi-FI" sz="1400" dirty="0" err="1"/>
              <a:t>ViherPiha</a:t>
            </a:r>
            <a:r>
              <a:rPr lang="fi-FI" sz="1400" dirty="0"/>
              <a:t>      Vihreä Lanka      Viini      Villivarsa      Vinkki      Vitonen      VIVA      Voi hyvin      Yhteishyvä      Ylioppilaslehti      </a:t>
            </a:r>
            <a:r>
              <a:rPr lang="fi-FI" sz="1400" dirty="0" err="1"/>
              <a:t>Ylioppilaslehti</a:t>
            </a:r>
            <a:r>
              <a:rPr lang="fi-FI" sz="1400" dirty="0"/>
              <a:t> Aino</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huhtikuu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282240272"/>
              </p:ext>
            </p:extLst>
          </p:nvPr>
        </p:nvGraphicFramePr>
        <p:xfrm>
          <a:off x="302882" y="957744"/>
          <a:ext cx="8519406" cy="731520"/>
        </p:xfrm>
        <a:graphic>
          <a:graphicData uri="http://schemas.openxmlformats.org/drawingml/2006/table">
            <a:tbl>
              <a:tblPr firstRow="1" bandRow="1">
                <a:tableStyleId>{D27102A9-8310-4765-A935-A1911B00CA55}</a:tableStyleId>
              </a:tblPr>
              <a:tblGrid>
                <a:gridCol w="1419901">
                  <a:extLst>
                    <a:ext uri="{9D8B030D-6E8A-4147-A177-3AD203B41FA5}">
                      <a16:colId xmlns:a16="http://schemas.microsoft.com/office/drawing/2014/main" val="20000"/>
                    </a:ext>
                  </a:extLst>
                </a:gridCol>
                <a:gridCol w="1419901">
                  <a:extLst>
                    <a:ext uri="{9D8B030D-6E8A-4147-A177-3AD203B41FA5}">
                      <a16:colId xmlns:a16="http://schemas.microsoft.com/office/drawing/2014/main" val="20001"/>
                    </a:ext>
                  </a:extLst>
                </a:gridCol>
                <a:gridCol w="1419901">
                  <a:extLst>
                    <a:ext uri="{9D8B030D-6E8A-4147-A177-3AD203B41FA5}">
                      <a16:colId xmlns:a16="http://schemas.microsoft.com/office/drawing/2014/main" val="20002"/>
                    </a:ext>
                  </a:extLst>
                </a:gridCol>
                <a:gridCol w="1419901">
                  <a:extLst>
                    <a:ext uri="{9D8B030D-6E8A-4147-A177-3AD203B41FA5}">
                      <a16:colId xmlns:a16="http://schemas.microsoft.com/office/drawing/2014/main" val="20003"/>
                    </a:ext>
                  </a:extLst>
                </a:gridCol>
                <a:gridCol w="1419901">
                  <a:extLst>
                    <a:ext uri="{9D8B030D-6E8A-4147-A177-3AD203B41FA5}">
                      <a16:colId xmlns:a16="http://schemas.microsoft.com/office/drawing/2014/main" val="20004"/>
                    </a:ext>
                  </a:extLst>
                </a:gridCol>
                <a:gridCol w="1419901">
                  <a:extLst>
                    <a:ext uri="{9D8B030D-6E8A-4147-A177-3AD203B41FA5}">
                      <a16:colId xmlns:a16="http://schemas.microsoft.com/office/drawing/2014/main" val="20005"/>
                    </a:ext>
                  </a:extLst>
                </a:gridCol>
              </a:tblGrid>
              <a:tr h="243840">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3840">
                <a:tc>
                  <a:txBody>
                    <a:bodyPr/>
                    <a:lstStyle/>
                    <a:p>
                      <a:r>
                        <a:rPr lang="fi-FI" sz="1000" dirty="0" err="1"/>
                        <a:t>Caravan</a:t>
                      </a: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val="10001"/>
                  </a:ext>
                </a:extLst>
              </a:tr>
              <a:tr h="243840">
                <a:tc>
                  <a:txBody>
                    <a:bodyPr/>
                    <a:lstStyle/>
                    <a:p>
                      <a:r>
                        <a:rPr lang="fi-FI" sz="1000" dirty="0"/>
                        <a:t>Vegaanikeittiö</a:t>
                      </a:r>
                    </a:p>
                  </a:txBody>
                  <a:tcPr>
                    <a:lnT w="12700" cmpd="sng">
                      <a:noFill/>
                    </a:lnT>
                  </a:tcPr>
                </a:tc>
                <a:tc>
                  <a:txBody>
                    <a:bodyPr/>
                    <a:lstStyle/>
                    <a:p>
                      <a:pPr algn="ctr"/>
                      <a:r>
                        <a:rPr lang="fi-FI" sz="1000" dirty="0"/>
                        <a:t>x</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extLst>
                  <a:ext uri="{0D108BD9-81ED-4DB2-BD59-A6C34878D82A}">
                    <a16:rowId xmlns:a16="http://schemas.microsoft.com/office/drawing/2014/main" val="2897236849"/>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huhtikuu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4102118620"/>
              </p:ext>
            </p:extLst>
          </p:nvPr>
        </p:nvGraphicFramePr>
        <p:xfrm>
          <a:off x="302882" y="957744"/>
          <a:ext cx="8519406" cy="1224255"/>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val="20000"/>
                    </a:ext>
                  </a:extLst>
                </a:gridCol>
                <a:gridCol w="1419901">
                  <a:extLst>
                    <a:ext uri="{9D8B030D-6E8A-4147-A177-3AD203B41FA5}">
                      <a16:colId xmlns:a16="http://schemas.microsoft.com/office/drawing/2014/main" val="20001"/>
                    </a:ext>
                  </a:extLst>
                </a:gridCol>
                <a:gridCol w="1419901">
                  <a:extLst>
                    <a:ext uri="{9D8B030D-6E8A-4147-A177-3AD203B41FA5}">
                      <a16:colId xmlns:a16="http://schemas.microsoft.com/office/drawing/2014/main" val="20002"/>
                    </a:ext>
                  </a:extLst>
                </a:gridCol>
                <a:gridCol w="1419901">
                  <a:extLst>
                    <a:ext uri="{9D8B030D-6E8A-4147-A177-3AD203B41FA5}">
                      <a16:colId xmlns:a16="http://schemas.microsoft.com/office/drawing/2014/main" val="20003"/>
                    </a:ext>
                  </a:extLst>
                </a:gridCol>
                <a:gridCol w="1419901">
                  <a:extLst>
                    <a:ext uri="{9D8B030D-6E8A-4147-A177-3AD203B41FA5}">
                      <a16:colId xmlns:a16="http://schemas.microsoft.com/office/drawing/2014/main" val="20004"/>
                    </a:ext>
                  </a:extLst>
                </a:gridCol>
                <a:gridCol w="1419901">
                  <a:extLst>
                    <a:ext uri="{9D8B030D-6E8A-4147-A177-3AD203B41FA5}">
                      <a16:colId xmlns:a16="http://schemas.microsoft.com/office/drawing/2014/main"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4851">
                <a:tc>
                  <a:txBody>
                    <a:bodyPr/>
                    <a:lstStyle/>
                    <a:p>
                      <a:r>
                        <a:rPr lang="fi-FI" sz="1000" dirty="0" err="1"/>
                        <a:t>Costume</a:t>
                      </a: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val="10002"/>
                  </a:ext>
                </a:extLst>
              </a:tr>
              <a:tr h="244851">
                <a:tc>
                  <a:txBody>
                    <a:bodyPr/>
                    <a:lstStyle/>
                    <a:p>
                      <a:r>
                        <a:rPr lang="fi-FI" sz="1000" dirty="0"/>
                        <a:t>Divaani</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val="10003"/>
                  </a:ext>
                </a:extLst>
              </a:tr>
              <a:tr h="244851">
                <a:tc>
                  <a:txBody>
                    <a:bodyPr/>
                    <a:lstStyle/>
                    <a:p>
                      <a:r>
                        <a:rPr lang="fi-FI" sz="1000" dirty="0"/>
                        <a:t>Eeva</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val="1412890594"/>
                  </a:ext>
                </a:extLst>
              </a:tr>
              <a:tr h="244851">
                <a:tc>
                  <a:txBody>
                    <a:bodyPr/>
                    <a:lstStyle/>
                    <a:p>
                      <a:r>
                        <a:rPr lang="fi-FI" sz="1000" dirty="0"/>
                        <a:t>Sydän</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val="279698552"/>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04/2016 – 04/2017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graphicFrame>
        <p:nvGraphicFramePr>
          <p:cNvPr id="15" name="Chart 14"/>
          <p:cNvGraphicFramePr/>
          <p:nvPr>
            <p:extLst>
              <p:ext uri="{D42A27DB-BD31-4B8C-83A1-F6EECF244321}">
                <p14:modId xmlns:p14="http://schemas.microsoft.com/office/powerpoint/2010/main" val="2689784954"/>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790790" y="2313890"/>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07611" y="3432315"/>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09318" y="3351100"/>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41703" y="1228642"/>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52782" y="1933552"/>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34406" y="2672165"/>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49560" y="3644603"/>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21303" y="3468322"/>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215207" y="878676"/>
            <a:ext cx="1097933" cy="338554"/>
          </a:xfrm>
          <a:prstGeom prst="rect">
            <a:avLst/>
          </a:prstGeom>
          <a:noFill/>
        </p:spPr>
        <p:txBody>
          <a:bodyPr wrap="square" rtlCol="0">
            <a:spAutoFit/>
          </a:bodyPr>
          <a:lstStyle/>
          <a:p>
            <a:pPr algn="ctr"/>
            <a:r>
              <a:rPr lang="en-US" sz="1600" b="1" dirty="0">
                <a:solidFill>
                  <a:srgbClr val="000000"/>
                </a:solidFill>
              </a:rPr>
              <a:t>2 838 139</a:t>
            </a:r>
          </a:p>
        </p:txBody>
      </p:sp>
      <p:sp>
        <p:nvSpPr>
          <p:cNvPr id="56" name="TextBox 55"/>
          <p:cNvSpPr txBox="1"/>
          <p:nvPr/>
        </p:nvSpPr>
        <p:spPr>
          <a:xfrm>
            <a:off x="5216152" y="1990310"/>
            <a:ext cx="1097933" cy="338554"/>
          </a:xfrm>
          <a:prstGeom prst="rect">
            <a:avLst/>
          </a:prstGeom>
          <a:noFill/>
        </p:spPr>
        <p:txBody>
          <a:bodyPr wrap="square" rtlCol="0">
            <a:spAutoFit/>
          </a:bodyPr>
          <a:lstStyle/>
          <a:p>
            <a:pPr algn="ctr"/>
            <a:r>
              <a:rPr lang="en-US" sz="1600" b="1" dirty="0">
                <a:solidFill>
                  <a:srgbClr val="000000"/>
                </a:solidFill>
              </a:rPr>
              <a:t>1 677 036</a:t>
            </a:r>
          </a:p>
        </p:txBody>
      </p:sp>
      <p:sp>
        <p:nvSpPr>
          <p:cNvPr id="57" name="TextBox 56"/>
          <p:cNvSpPr txBox="1"/>
          <p:nvPr/>
        </p:nvSpPr>
        <p:spPr>
          <a:xfrm>
            <a:off x="5215207" y="3018038"/>
            <a:ext cx="1097933" cy="338554"/>
          </a:xfrm>
          <a:prstGeom prst="rect">
            <a:avLst/>
          </a:prstGeom>
          <a:noFill/>
        </p:spPr>
        <p:txBody>
          <a:bodyPr wrap="square" rtlCol="0">
            <a:spAutoFit/>
          </a:bodyPr>
          <a:lstStyle/>
          <a:p>
            <a:pPr algn="ctr"/>
            <a:r>
              <a:rPr lang="en-US" sz="1600" b="1" dirty="0">
                <a:solidFill>
                  <a:srgbClr val="000000"/>
                </a:solidFill>
              </a:rPr>
              <a:t>589 890</a:t>
            </a:r>
          </a:p>
        </p:txBody>
      </p:sp>
      <p:sp>
        <p:nvSpPr>
          <p:cNvPr id="58" name="TextBox 57"/>
          <p:cNvSpPr txBox="1"/>
          <p:nvPr/>
        </p:nvSpPr>
        <p:spPr>
          <a:xfrm>
            <a:off x="5219106" y="3692391"/>
            <a:ext cx="1097933" cy="338554"/>
          </a:xfrm>
          <a:prstGeom prst="rect">
            <a:avLst/>
          </a:prstGeom>
          <a:noFill/>
        </p:spPr>
        <p:txBody>
          <a:bodyPr wrap="square" rtlCol="0">
            <a:spAutoFit/>
          </a:bodyPr>
          <a:lstStyle/>
          <a:p>
            <a:pPr algn="ctr"/>
            <a:r>
              <a:rPr lang="en-US" sz="1600" b="1" dirty="0">
                <a:solidFill>
                  <a:srgbClr val="000000"/>
                </a:solidFill>
              </a:rPr>
              <a:t>491 682</a:t>
            </a:r>
          </a:p>
        </p:txBody>
      </p:sp>
      <p:sp>
        <p:nvSpPr>
          <p:cNvPr id="59" name="TextBox 58"/>
          <p:cNvSpPr txBox="1"/>
          <p:nvPr/>
        </p:nvSpPr>
        <p:spPr>
          <a:xfrm>
            <a:off x="883696" y="1608605"/>
            <a:ext cx="1097933" cy="338554"/>
          </a:xfrm>
          <a:prstGeom prst="rect">
            <a:avLst/>
          </a:prstGeom>
          <a:noFill/>
        </p:spPr>
        <p:txBody>
          <a:bodyPr wrap="square" rtlCol="0">
            <a:spAutoFit/>
          </a:bodyPr>
          <a:lstStyle/>
          <a:p>
            <a:r>
              <a:rPr lang="en-US" sz="1600" b="1" dirty="0">
                <a:solidFill>
                  <a:srgbClr val="000000"/>
                </a:solidFill>
              </a:rPr>
              <a:t>2 105 977</a:t>
            </a:r>
          </a:p>
        </p:txBody>
      </p:sp>
      <p:sp>
        <p:nvSpPr>
          <p:cNvPr id="60" name="TextBox 59"/>
          <p:cNvSpPr txBox="1"/>
          <p:nvPr/>
        </p:nvSpPr>
        <p:spPr>
          <a:xfrm>
            <a:off x="882304" y="2346893"/>
            <a:ext cx="1097933" cy="338554"/>
          </a:xfrm>
          <a:prstGeom prst="rect">
            <a:avLst/>
          </a:prstGeom>
          <a:noFill/>
        </p:spPr>
        <p:txBody>
          <a:bodyPr wrap="square" rtlCol="0">
            <a:spAutoFit/>
          </a:bodyPr>
          <a:lstStyle/>
          <a:p>
            <a:r>
              <a:rPr lang="en-US" sz="1600" b="1" dirty="0">
                <a:solidFill>
                  <a:srgbClr val="000000"/>
                </a:solidFill>
              </a:rPr>
              <a:t>1 306 348</a:t>
            </a:r>
          </a:p>
        </p:txBody>
      </p:sp>
      <p:sp>
        <p:nvSpPr>
          <p:cNvPr id="61" name="TextBox 60"/>
          <p:cNvSpPr txBox="1"/>
          <p:nvPr/>
        </p:nvSpPr>
        <p:spPr>
          <a:xfrm>
            <a:off x="883696" y="3129768"/>
            <a:ext cx="1097933" cy="338554"/>
          </a:xfrm>
          <a:prstGeom prst="rect">
            <a:avLst/>
          </a:prstGeom>
          <a:noFill/>
        </p:spPr>
        <p:txBody>
          <a:bodyPr wrap="square" rtlCol="0">
            <a:spAutoFit/>
          </a:bodyPr>
          <a:lstStyle/>
          <a:p>
            <a:r>
              <a:rPr lang="en-US" sz="1600" b="1" dirty="0">
                <a:solidFill>
                  <a:srgbClr val="000000"/>
                </a:solidFill>
              </a:rPr>
              <a:t>462 712</a:t>
            </a:r>
          </a:p>
        </p:txBody>
      </p:sp>
      <p:sp>
        <p:nvSpPr>
          <p:cNvPr id="62" name="TextBox 61"/>
          <p:cNvSpPr txBox="1"/>
          <p:nvPr/>
        </p:nvSpPr>
        <p:spPr>
          <a:xfrm>
            <a:off x="882304" y="3814155"/>
            <a:ext cx="1097933" cy="338554"/>
          </a:xfrm>
          <a:prstGeom prst="rect">
            <a:avLst/>
          </a:prstGeom>
          <a:noFill/>
        </p:spPr>
        <p:txBody>
          <a:bodyPr wrap="square" rtlCol="0">
            <a:spAutoFit/>
          </a:bodyPr>
          <a:lstStyle/>
          <a:p>
            <a:r>
              <a:rPr lang="en-US" sz="1600" b="1" dirty="0">
                <a:solidFill>
                  <a:srgbClr val="000000"/>
                </a:solidFill>
              </a:rPr>
              <a:t>286 134</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3"/>
            <a:ext cx="1575471" cy="584776"/>
          </a:xfrm>
          <a:prstGeom prst="rect">
            <a:avLst/>
          </a:prstGeom>
          <a:noFill/>
        </p:spPr>
        <p:txBody>
          <a:bodyPr wrap="square" rtlCol="0" anchor="ctr">
            <a:spAutoFit/>
          </a:bodyPr>
          <a:lstStyle/>
          <a:p>
            <a:r>
              <a:rPr lang="fi-FI" sz="1600" b="1" dirty="0">
                <a:solidFill>
                  <a:schemeClr val="accent6">
                    <a:lumMod val="50000"/>
                    <a:lumOff val="50000"/>
                  </a:schemeClr>
                </a:solidFill>
              </a:rPr>
              <a:t>+ 370 688</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28 %</a:t>
            </a:r>
          </a:p>
        </p:txBody>
      </p:sp>
      <p:sp>
        <p:nvSpPr>
          <p:cNvPr id="86" name="TextBox 85"/>
          <p:cNvSpPr txBox="1"/>
          <p:nvPr/>
        </p:nvSpPr>
        <p:spPr>
          <a:xfrm>
            <a:off x="7500132" y="1059213"/>
            <a:ext cx="1575471" cy="584776"/>
          </a:xfrm>
          <a:prstGeom prst="rect">
            <a:avLst/>
          </a:prstGeom>
          <a:noFill/>
        </p:spPr>
        <p:txBody>
          <a:bodyPr wrap="square" rtlCol="0" anchor="ctr">
            <a:spAutoFit/>
          </a:bodyPr>
          <a:lstStyle/>
          <a:p>
            <a:r>
              <a:rPr lang="fi-FI" sz="1600" b="1" dirty="0"/>
              <a:t>+ 732 162</a:t>
            </a:r>
          </a:p>
          <a:p>
            <a:r>
              <a:rPr lang="fi-FI" sz="1200" b="1" dirty="0">
                <a:latin typeface="Wingdings"/>
                <a:ea typeface="Wingdings"/>
                <a:cs typeface="Wingdings"/>
                <a:sym typeface="Wingdings"/>
              </a:rPr>
              <a:t></a:t>
            </a:r>
            <a:r>
              <a:rPr lang="fi-FI" sz="1600" b="1" dirty="0"/>
              <a:t> 35 %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+ 127 178</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27 %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+ 205 548</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72 %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huhtikuu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3369246938"/>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huhtikuu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802095893"/>
              </p:ext>
            </p:extLst>
          </p:nvPr>
        </p:nvGraphicFramePr>
        <p:xfrm>
          <a:off x="4737616" y="994031"/>
          <a:ext cx="4175763" cy="3563965"/>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54 841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51 694</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50 433</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49 673</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49 126</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39 581</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37 312</a:t>
                      </a:r>
                    </a:p>
                  </a:txBody>
                  <a:tcPr marL="9525" marR="9525" marT="9525" marB="0" anchor="b"/>
                </a:tc>
                <a:extLst>
                  <a:ext uri="{0D108BD9-81ED-4DB2-BD59-A6C34878D82A}">
                    <a16:rowId xmlns:a16="http://schemas.microsoft.com/office/drawing/2014/main" val="10007"/>
                  </a:ext>
                </a:extLst>
              </a:tr>
              <a:tr h="308895">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36 440</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36 266</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35 595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494715642"/>
              </p:ext>
            </p:extLst>
          </p:nvPr>
        </p:nvGraphicFramePr>
        <p:xfrm>
          <a:off x="302882" y="994031"/>
          <a:ext cx="4175763" cy="357051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197 116</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172 511</a:t>
                      </a:r>
                    </a:p>
                  </a:txBody>
                  <a:tcPr marL="9525" marR="9525" marT="9525" marB="0" anchor="b"/>
                </a:tc>
                <a:extLst>
                  <a:ext uri="{0D108BD9-81ED-4DB2-BD59-A6C34878D82A}">
                    <a16:rowId xmlns:a16="http://schemas.microsoft.com/office/drawing/2014/main" val="10002"/>
                  </a:ext>
                </a:extLst>
              </a:tr>
              <a:tr h="315448">
                <a:tc>
                  <a:txBody>
                    <a:bodyPr/>
                    <a:lstStyle/>
                    <a:p>
                      <a:pPr algn="ctr" fontAlgn="b"/>
                      <a:r>
                        <a:rPr lang="fi-FI" sz="1300" b="0" i="0" u="none" strike="noStrike" noProof="0" dirty="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139 366</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124 302</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122 275</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102 725</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67 975</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dirty="0">
                          <a:solidFill>
                            <a:schemeClr val="accent6"/>
                          </a:solidFill>
                          <a:effectLst/>
                          <a:latin typeface="Calibri"/>
                        </a:rPr>
                        <a:t>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65 232</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63 932</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57 430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4200201012"/>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148 617</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85 840</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79 143</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err="1">
                          <a:solidFill>
                            <a:srgbClr val="E24426"/>
                          </a:solidFill>
                          <a:effectLst/>
                          <a:latin typeface="Calibri" panose="020F0502020204030204" pitchFamily="34" charset="0"/>
                        </a:rPr>
                        <a:t>Demi</a:t>
                      </a:r>
                      <a:endParaRPr lang="fi-FI" sz="1300" b="1" i="0" u="none" strike="noStrike" dirty="0">
                        <a:solidFill>
                          <a:srgbClr val="E24426"/>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63 816</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47 713</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47 580</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47 269</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44 049</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40 472</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30 237</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huhtikuu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graphicFrame>
        <p:nvGraphicFramePr>
          <p:cNvPr id="60" name="Table 59"/>
          <p:cNvGraphicFramePr>
            <a:graphicFrameLocks noGrp="1"/>
          </p:cNvGraphicFramePr>
          <p:nvPr>
            <p:extLst>
              <p:ext uri="{D42A27DB-BD31-4B8C-83A1-F6EECF244321}">
                <p14:modId xmlns:p14="http://schemas.microsoft.com/office/powerpoint/2010/main" val="734202006"/>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29 835</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29 582</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29 522</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26 774</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24 357</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GTi-Magazine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24 225</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Raymond</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23 143</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22 559</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Vauva</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22 102</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21 643</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555206864"/>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141 631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107 839</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64 346</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51 404</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Mikrobitti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20 845</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17 495</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14 196</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10 753</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Vihreä Lanka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8 994</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7 791</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huhtikuu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graphicFrame>
        <p:nvGraphicFramePr>
          <p:cNvPr id="60" name="Table 59"/>
          <p:cNvGraphicFramePr>
            <a:graphicFrameLocks noGrp="1"/>
          </p:cNvGraphicFramePr>
          <p:nvPr>
            <p:extLst>
              <p:ext uri="{D42A27DB-BD31-4B8C-83A1-F6EECF244321}">
                <p14:modId xmlns:p14="http://schemas.microsoft.com/office/powerpoint/2010/main" val="1778680831"/>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7 779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Arvopaperi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6 363</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Tekniikka &amp; Talous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5 890</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Ylioppilaslehti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5 261</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4 901</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4 766</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4 082</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Jääkiekkolehti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3 832</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3 778</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3 402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2695222634"/>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30 047</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26 292</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25 953</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22 241</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20 717</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20 485</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Aku Ankka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17 441</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17 237</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Glorian Koti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16 530</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15 540</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huhtikuu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graphicFrame>
        <p:nvGraphicFramePr>
          <p:cNvPr id="60" name="Table 59"/>
          <p:cNvGraphicFramePr>
            <a:graphicFrameLocks noGrp="1"/>
          </p:cNvGraphicFramePr>
          <p:nvPr>
            <p:extLst>
              <p:ext uri="{D42A27DB-BD31-4B8C-83A1-F6EECF244321}">
                <p14:modId xmlns:p14="http://schemas.microsoft.com/office/powerpoint/2010/main" val="3177551118"/>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15 426</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15 292</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14 889</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Cosmopolitan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13 755</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12 803</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12 390</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12 239</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12 157</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12 126</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10 009</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huhtikuu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1128382068"/>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1 072</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1 063</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975</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Tieteen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975</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ViherPiha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949</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Tehy</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928</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Tekniikan Maailma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904</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877</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837</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Kotiliesi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802</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1763749912"/>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val="20000"/>
                    </a:ext>
                  </a:extLst>
                </a:gridCol>
                <a:gridCol w="2524500">
                  <a:extLst>
                    <a:ext uri="{9D8B030D-6E8A-4147-A177-3AD203B41FA5}">
                      <a16:colId xmlns:a16="http://schemas.microsoft.com/office/drawing/2014/main" val="20001"/>
                    </a:ext>
                  </a:extLst>
                </a:gridCol>
                <a:gridCol w="1054338">
                  <a:extLst>
                    <a:ext uri="{9D8B030D-6E8A-4147-A177-3AD203B41FA5}">
                      <a16:colId xmlns:a16="http://schemas.microsoft.com/office/drawing/2014/main"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4 944</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2 237</a:t>
                      </a:r>
                    </a:p>
                  </a:txBody>
                  <a:tcPr marL="9525" marR="9525" marT="9525" marB="0" anchor="b"/>
                </a:tc>
                <a:extLst>
                  <a:ext uri="{0D108BD9-81ED-4DB2-BD59-A6C34878D82A}">
                    <a16:rowId xmlns:a16="http://schemas.microsoft.com/office/drawing/2014/main"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2 140</a:t>
                      </a:r>
                    </a:p>
                  </a:txBody>
                  <a:tcPr marL="9525" marR="9525" marT="9525" marB="0" anchor="b"/>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Meillä Kotona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2 034</a:t>
                      </a:r>
                    </a:p>
                  </a:txBody>
                  <a:tcPr marL="9525" marR="9525" marT="9525" marB="0" anchor="b"/>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1 858</a:t>
                      </a:r>
                    </a:p>
                  </a:txBody>
                  <a:tcPr marL="9525" marR="9525" marT="9525" marB="0" anchor="b"/>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1 454</a:t>
                      </a:r>
                    </a:p>
                  </a:txBody>
                  <a:tcPr marL="9525" marR="9525" marT="9525" marB="0" anchor="b"/>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1 436</a:t>
                      </a:r>
                    </a:p>
                  </a:txBody>
                  <a:tcPr marL="9525" marR="9525" marT="9525" marB="0" anchor="b"/>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1 285</a:t>
                      </a:r>
                    </a:p>
                  </a:txBody>
                  <a:tcPr marL="9525" marR="9525" marT="9525" marB="0" anchor="b"/>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1 181</a:t>
                      </a:r>
                    </a:p>
                  </a:txBody>
                  <a:tcPr marL="9525" marR="9525" marT="9525" marB="0" anchor="b">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Reserviläinen</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1 073</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huhtikuu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Aikakausmediat </a:t>
            </a:r>
            <a:r>
              <a:rPr lang="en-US" sz="800" dirty="0" err="1">
                <a:solidFill>
                  <a:schemeClr val="tx1">
                    <a:lumMod val="50000"/>
                    <a:lumOff val="50000"/>
                  </a:schemeClr>
                </a:solidFill>
              </a:rPr>
              <a:t>somessa</a:t>
            </a:r>
            <a:r>
              <a:rPr lang="en-US" sz="800" dirty="0">
                <a:solidFill>
                  <a:schemeClr val="tx1">
                    <a:lumMod val="50000"/>
                    <a:lumOff val="50000"/>
                  </a:schemeClr>
                </a:solidFill>
              </a:rPr>
              <a:t> 4/2017</a:t>
            </a:r>
          </a:p>
        </p:txBody>
      </p:sp>
      <p:graphicFrame>
        <p:nvGraphicFramePr>
          <p:cNvPr id="61" name="Table 60"/>
          <p:cNvGraphicFramePr>
            <a:graphicFrameLocks noGrp="1"/>
          </p:cNvGraphicFramePr>
          <p:nvPr>
            <p:extLst>
              <p:ext uri="{D42A27DB-BD31-4B8C-83A1-F6EECF244321}">
                <p14:modId xmlns:p14="http://schemas.microsoft.com/office/powerpoint/2010/main" val="2792587666"/>
              </p:ext>
            </p:extLst>
          </p:nvPr>
        </p:nvGraphicFramePr>
        <p:xfrm>
          <a:off x="3254011" y="917626"/>
          <a:ext cx="2642910" cy="3718580"/>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val="20000"/>
                    </a:ext>
                  </a:extLst>
                </a:gridCol>
                <a:gridCol w="1597798">
                  <a:extLst>
                    <a:ext uri="{9D8B030D-6E8A-4147-A177-3AD203B41FA5}">
                      <a16:colId xmlns:a16="http://schemas.microsoft.com/office/drawing/2014/main" val="20001"/>
                    </a:ext>
                  </a:extLst>
                </a:gridCol>
                <a:gridCol w="667308">
                  <a:extLst>
                    <a:ext uri="{9D8B030D-6E8A-4147-A177-3AD203B41FA5}">
                      <a16:colId xmlns:a16="http://schemas.microsoft.com/office/drawing/2014/main" val="20002"/>
                    </a:ext>
                  </a:extLst>
                </a:gridCol>
              </a:tblGrid>
              <a:tr h="383252">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0" i="0" u="none" strike="noStrike" dirty="0">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0" i="0" u="none" strike="noStrike">
                          <a:solidFill>
                            <a:schemeClr val="tx1"/>
                          </a:solidFill>
                          <a:effectLst/>
                          <a:latin typeface="Calibri" panose="020F0502020204030204" pitchFamily="34" charset="0"/>
                        </a:rPr>
                        <a:t>4 133</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r h="325507">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300" b="0" i="0" u="none" strike="noStrike" dirty="0">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2 219</a:t>
                      </a:r>
                    </a:p>
                  </a:txBody>
                  <a:tcPr marL="9525" marR="9525" marT="9525" marB="0" anchor="ctr"/>
                </a:tc>
                <a:extLst>
                  <a:ext uri="{0D108BD9-81ED-4DB2-BD59-A6C34878D82A}">
                    <a16:rowId xmlns:a16="http://schemas.microsoft.com/office/drawing/2014/main" val="10002"/>
                  </a:ext>
                </a:extLst>
              </a:tr>
              <a:tr h="325507">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300" b="0" i="0" u="none" strike="noStrike" dirty="0">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1 845</a:t>
                      </a:r>
                    </a:p>
                  </a:txBody>
                  <a:tcPr marL="9525" marR="9525" marT="9525" marB="0" anchor="ctr"/>
                </a:tc>
                <a:extLst>
                  <a:ext uri="{0D108BD9-81ED-4DB2-BD59-A6C34878D82A}">
                    <a16:rowId xmlns:a16="http://schemas.microsoft.com/office/drawing/2014/main"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300" b="0" i="0" u="none" strike="noStrike" dirty="0">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192</a:t>
                      </a:r>
                    </a:p>
                  </a:txBody>
                  <a:tcPr marL="9525" marR="9525" marT="9525" marB="0" anchor="ctr"/>
                </a:tc>
                <a:extLst>
                  <a:ext uri="{0D108BD9-81ED-4DB2-BD59-A6C34878D82A}">
                    <a16:rowId xmlns:a16="http://schemas.microsoft.com/office/drawing/2014/main"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300" b="0" i="0" u="none" strike="noStrike" dirty="0">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0" i="0" u="none" strike="noStrike" dirty="0">
                          <a:solidFill>
                            <a:schemeClr val="tx1"/>
                          </a:solidFill>
                          <a:effectLst/>
                          <a:latin typeface="Calibri" panose="020F0502020204030204" pitchFamily="34" charset="0"/>
                        </a:rPr>
                        <a:t>187</a:t>
                      </a:r>
                    </a:p>
                  </a:txBody>
                  <a:tcPr marL="9525" marR="9525" marT="9525" marB="0" anchor="ctr"/>
                </a:tc>
                <a:extLst>
                  <a:ext uri="{0D108BD9-81ED-4DB2-BD59-A6C34878D82A}">
                    <a16:rowId xmlns:a16="http://schemas.microsoft.com/office/drawing/2014/main"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0" i="0" u="none" strike="noStrike" dirty="0" err="1">
                          <a:solidFill>
                            <a:schemeClr val="tx1"/>
                          </a:solidFill>
                          <a:effectLst/>
                          <a:latin typeface="Calibri" panose="020F0502020204030204" pitchFamily="34" charset="0"/>
                        </a:rPr>
                        <a:t>Mediuutiset</a:t>
                      </a:r>
                      <a:endParaRPr lang="fi-FI" sz="1300" b="0"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0" i="0" u="none" strike="noStrike" dirty="0">
                          <a:solidFill>
                            <a:schemeClr val="tx1"/>
                          </a:solidFill>
                          <a:effectLst/>
                          <a:latin typeface="Calibri" panose="020F0502020204030204" pitchFamily="34" charset="0"/>
                        </a:rPr>
                        <a:t>124</a:t>
                      </a:r>
                    </a:p>
                  </a:txBody>
                  <a:tcPr marL="9525" marR="9525" marT="9525" marB="0" anchor="ctr"/>
                </a:tc>
                <a:extLst>
                  <a:ext uri="{0D108BD9-81ED-4DB2-BD59-A6C34878D82A}">
                    <a16:rowId xmlns:a16="http://schemas.microsoft.com/office/drawing/2014/main"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tc>
                <a:tc>
                  <a:txBody>
                    <a:bodyPr/>
                    <a:lstStyle/>
                    <a:p>
                      <a:pPr algn="r" fontAlgn="b"/>
                      <a:r>
                        <a:rPr lang="fi-FI" sz="1300" b="0" i="0" u="none" strike="noStrike" dirty="0">
                          <a:solidFill>
                            <a:schemeClr val="tx1"/>
                          </a:solidFill>
                          <a:effectLst/>
                          <a:latin typeface="Calibri" panose="020F0502020204030204" pitchFamily="34" charset="0"/>
                        </a:rPr>
                        <a:t>124</a:t>
                      </a:r>
                    </a:p>
                  </a:txBody>
                  <a:tcPr marL="9525" marR="9525" marT="9525" marB="0" anchor="ctr"/>
                </a:tc>
                <a:extLst>
                  <a:ext uri="{0D108BD9-81ED-4DB2-BD59-A6C34878D82A}">
                    <a16:rowId xmlns:a16="http://schemas.microsoft.com/office/drawing/2014/main"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300" b="0" i="0" u="none" strike="noStrike" dirty="0">
                          <a:solidFill>
                            <a:schemeClr val="tx1"/>
                          </a:solidFill>
                          <a:effectLst/>
                          <a:latin typeface="Calibri" panose="020F0502020204030204" pitchFamily="34" charset="0"/>
                        </a:rPr>
                        <a:t>118</a:t>
                      </a:r>
                    </a:p>
                  </a:txBody>
                  <a:tcPr marL="9525" marR="9525" marT="9525" marB="0" anchor="ctr"/>
                </a:tc>
                <a:extLst>
                  <a:ext uri="{0D108BD9-81ED-4DB2-BD59-A6C34878D82A}">
                    <a16:rowId xmlns:a16="http://schemas.microsoft.com/office/drawing/2014/main"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0" i="0" u="none" strike="noStrike">
                          <a:solidFill>
                            <a:schemeClr val="tx1"/>
                          </a:solidFill>
                          <a:effectLst/>
                          <a:latin typeface="Calibri" panose="020F0502020204030204" pitchFamily="34" charset="0"/>
                        </a:rPr>
                        <a:t>Arvopaperi</a:t>
                      </a:r>
                    </a:p>
                  </a:txBody>
                  <a:tcPr marL="9525" marR="9525" marT="9525" marB="0" anchor="ctr">
                    <a:lnB>
                      <a:noFill/>
                    </a:lnB>
                  </a:tcPr>
                </a:tc>
                <a:tc>
                  <a:txBody>
                    <a:bodyPr/>
                    <a:lstStyle/>
                    <a:p>
                      <a:pPr algn="r" fontAlgn="b"/>
                      <a:r>
                        <a:rPr lang="fi-FI" sz="1300" b="0" i="0" u="none" strike="noStrike" dirty="0">
                          <a:solidFill>
                            <a:schemeClr val="tx1"/>
                          </a:solidFill>
                          <a:effectLst/>
                          <a:latin typeface="Calibri" panose="020F0502020204030204" pitchFamily="34" charset="0"/>
                        </a:rPr>
                        <a:t>101</a:t>
                      </a:r>
                    </a:p>
                  </a:txBody>
                  <a:tcPr marL="9525" marR="9525" marT="9525" marB="0" anchor="ctr">
                    <a:lnB>
                      <a:noFill/>
                    </a:lnB>
                  </a:tcPr>
                </a:tc>
                <a:extLst>
                  <a:ext uri="{0D108BD9-81ED-4DB2-BD59-A6C34878D82A}">
                    <a16:rowId xmlns:a16="http://schemas.microsoft.com/office/drawing/2014/main"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Kuntalehti</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96</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583706720"/>
              </p:ext>
            </p:extLst>
          </p:nvPr>
        </p:nvGraphicFramePr>
        <p:xfrm>
          <a:off x="302882" y="917626"/>
          <a:ext cx="2642910" cy="3646065"/>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val="20000"/>
                    </a:ext>
                  </a:extLst>
                </a:gridCol>
                <a:gridCol w="1597798">
                  <a:extLst>
                    <a:ext uri="{9D8B030D-6E8A-4147-A177-3AD203B41FA5}">
                      <a16:colId xmlns:a16="http://schemas.microsoft.com/office/drawing/2014/main" val="20001"/>
                    </a:ext>
                  </a:extLst>
                </a:gridCol>
                <a:gridCol w="667308">
                  <a:extLst>
                    <a:ext uri="{9D8B030D-6E8A-4147-A177-3AD203B41FA5}">
                      <a16:colId xmlns:a16="http://schemas.microsoft.com/office/drawing/2014/main"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fi-FI" sz="1300" u="none" strike="noStrike" noProof="0">
                          <a:effectLst/>
                        </a:rPr>
                        <a:t>1.</a:t>
                      </a:r>
                      <a:endParaRPr lang="fi-FI" sz="1300" b="0" i="0" u="none" strike="noStrike" noProof="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Meillä Kotona</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1 639</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Kodin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1 043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Tieteen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965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dirty="0">
                          <a:solidFill>
                            <a:schemeClr val="tx1"/>
                          </a:solidFill>
                          <a:effectLst/>
                          <a:latin typeface="Calibri" panose="020F0502020204030204" pitchFamily="34" charset="0"/>
                        </a:rPr>
                        <a:t>Tehy</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826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790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Unelmien Talo &amp;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746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Kotiliesi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693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693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Sotilas</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689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25507">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686</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656862961"/>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val="20000"/>
                    </a:ext>
                  </a:extLst>
                </a:gridCol>
                <a:gridCol w="1597798">
                  <a:extLst>
                    <a:ext uri="{9D8B030D-6E8A-4147-A177-3AD203B41FA5}">
                      <a16:colId xmlns:a16="http://schemas.microsoft.com/office/drawing/2014/main" val="20001"/>
                    </a:ext>
                  </a:extLst>
                </a:gridCol>
                <a:gridCol w="667308">
                  <a:extLst>
                    <a:ext uri="{9D8B030D-6E8A-4147-A177-3AD203B41FA5}">
                      <a16:colId xmlns:a16="http://schemas.microsoft.com/office/drawing/2014/main"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1 189</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Maku</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942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702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673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597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562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549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Unelmien Talo &amp;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528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Glorian ruoka &amp; viini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494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487</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949</TotalTime>
  <Words>1415</Words>
  <Application>Microsoft Office PowerPoint</Application>
  <PresentationFormat>Näytössä katseltava esitys (16:9)</PresentationFormat>
  <Paragraphs>512</Paragraphs>
  <Slides>16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16</vt:i4>
      </vt:variant>
    </vt:vector>
  </HeadingPairs>
  <TitlesOfParts>
    <vt:vector size="20" baseType="lpstr">
      <vt:lpstr>Arial</vt:lpstr>
      <vt:lpstr>Calibri</vt:lpstr>
      <vt:lpstr>Wingdings</vt:lpstr>
      <vt:lpstr>Aikakausmedia_widescreen_2017</vt:lpstr>
      <vt:lpstr>Aikakausmedioiden someyleisöt / huhtikuu 2017</vt:lpstr>
      <vt:lpstr>Yleisömäärien kehitys 04/2016 – 04/2017</vt:lpstr>
      <vt:lpstr>Yleisömäärien kasvu / huhtikuu 2017</vt:lpstr>
      <vt:lpstr>Eniten seuraajia kaikissa kanavissa TOP 20 / huhtikuu 2017</vt:lpstr>
      <vt:lpstr>Eniten seuraajia Facebookissa TOP 20 / huhtikuu 2017</vt:lpstr>
      <vt:lpstr>Eniten seuraajia Twitterissä TOP 20 / huhtikuu 2017</vt:lpstr>
      <vt:lpstr>Eniten seuraajia Instagramissa TOP 20 / huhtikuu 2017</vt:lpstr>
      <vt:lpstr>Eniten uusia seuraajia kaikissa kanavissa / huhtikuu 2017</vt:lpstr>
      <vt:lpstr>Eniten uusia seuraajia Facebookissa, Twitterissä ja Instagramissa / huhtikuu 2017</vt:lpstr>
      <vt:lpstr>Mukana olleet mediat (207 kpl) / huhtikuu 2017</vt:lpstr>
      <vt:lpstr>Mukana olleet mediat (207 kpl) / huhtikuu 2017</vt:lpstr>
      <vt:lpstr>Uudet kanavat seurannassa / huhtikuu 2017</vt:lpstr>
      <vt:lpstr>Seurannasta poistuneet kanavat / huhtikuu 2017</vt:lpstr>
      <vt:lpstr>Aikakausmediat somessa -seuranta</vt:lpstr>
      <vt:lpstr>Aikakausmediat somessa -seuranta</vt:lpstr>
      <vt:lpstr>PowerPoint-esitys</vt:lpstr>
    </vt:vector>
  </TitlesOfParts>
  <Manager/>
  <Company>Aikakausmedia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Petri</cp:lastModifiedBy>
  <cp:revision>97</cp:revision>
  <dcterms:created xsi:type="dcterms:W3CDTF">2016-11-29T11:48:27Z</dcterms:created>
  <dcterms:modified xsi:type="dcterms:W3CDTF">2017-05-03T18:47:19Z</dcterms:modified>
  <cp:category/>
</cp:coreProperties>
</file>