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7" r:id="rId2"/>
    <p:sldId id="260" r:id="rId3"/>
    <p:sldId id="262" r:id="rId4"/>
    <p:sldId id="259" r:id="rId5"/>
    <p:sldId id="261" r:id="rId6"/>
    <p:sldId id="264" r:id="rId7"/>
    <p:sldId id="265" r:id="rId8"/>
    <p:sldId id="266" r:id="rId9"/>
    <p:sldId id="267" r:id="rId10"/>
    <p:sldId id="258" r:id="rId11"/>
    <p:sldId id="268" r:id="rId12"/>
    <p:sldId id="274" r:id="rId13"/>
    <p:sldId id="273" r:id="rId14"/>
    <p:sldId id="269" r:id="rId15"/>
    <p:sldId id="270" r:id="rId16"/>
    <p:sldId id="271"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38" d="100"/>
          <a:sy n="138" d="100"/>
        </p:scale>
        <p:origin x="126" y="23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osuus</c:v>
                </c:pt>
              </c:strCache>
            </c:strRef>
          </c:tx>
          <c:dPt>
            <c:idx val="0"/>
            <c:bubble3D val="0"/>
            <c:extLst>
              <c:ext xmlns:c16="http://schemas.microsoft.com/office/drawing/2014/chart" uri="{C3380CC4-5D6E-409C-BE32-E72D297353CC}">
                <c16:uniqueId val="{00000000-39C8-468D-8D11-630A98115723}"/>
              </c:ext>
            </c:extLst>
          </c:dPt>
          <c:dPt>
            <c:idx val="3"/>
            <c:bubble3D val="0"/>
            <c:extLst>
              <c:ext xmlns:c16="http://schemas.microsoft.com/office/drawing/2014/chart" uri="{C3380CC4-5D6E-409C-BE32-E72D297353CC}">
                <c16:uniqueId val="{00000001-39C8-468D-8D11-630A98115723}"/>
              </c:ext>
            </c:extLst>
          </c:dPt>
          <c:dPt>
            <c:idx val="4"/>
            <c:bubble3D val="0"/>
            <c:extLst>
              <c:ext xmlns:c16="http://schemas.microsoft.com/office/drawing/2014/chart" uri="{C3380CC4-5D6E-409C-BE32-E72D297353CC}">
                <c16:uniqueId val="{00000002-39C8-468D-8D11-630A98115723}"/>
              </c:ext>
            </c:extLst>
          </c:dPt>
          <c:dLbls>
            <c:delete val="1"/>
          </c:dLbls>
          <c:cat>
            <c:strRef>
              <c:f>Sheet1!$A$2:$A$6</c:f>
              <c:strCache>
                <c:ptCount val="5"/>
                <c:pt idx="0">
                  <c:v>Facebook</c:v>
                </c:pt>
                <c:pt idx="1">
                  <c:v>Twitter</c:v>
                </c:pt>
                <c:pt idx="2">
                  <c:v>Instagram</c:v>
                </c:pt>
                <c:pt idx="3">
                  <c:v>YouTube</c:v>
                </c:pt>
                <c:pt idx="4">
                  <c:v>Pinterest</c:v>
                </c:pt>
              </c:strCache>
            </c:strRef>
          </c:cat>
          <c:val>
            <c:numRef>
              <c:f>Sheet1!$B$2:$B$6</c:f>
              <c:numCache>
                <c:formatCode>General</c:formatCode>
                <c:ptCount val="5"/>
                <c:pt idx="0">
                  <c:v>59.1</c:v>
                </c:pt>
                <c:pt idx="1">
                  <c:v>20.8</c:v>
                </c:pt>
                <c:pt idx="2">
                  <c:v>17.3</c:v>
                </c:pt>
                <c:pt idx="3">
                  <c:v>1.8</c:v>
                </c:pt>
                <c:pt idx="4">
                  <c:v>1.1000000000000001</c:v>
                </c:pt>
              </c:numCache>
            </c:numRef>
          </c:val>
          <c:extLst>
            <c:ext xmlns:c16="http://schemas.microsoft.com/office/drawing/2014/chart" uri="{C3380CC4-5D6E-409C-BE32-E72D297353CC}">
              <c16:uniqueId val="{00000003-39C8-468D-8D11-630A98115723}"/>
            </c:ext>
          </c:extLst>
        </c:ser>
        <c:dLbls>
          <c:showLegendKey val="0"/>
          <c:showVal val="0"/>
          <c:showCatName val="1"/>
          <c:showSerName val="0"/>
          <c:showPercent val="1"/>
          <c:showBubbleSize val="0"/>
          <c:showLeaderLines val="1"/>
        </c:dLbls>
        <c:firstSliceAng val="316"/>
        <c:holeSize val="68"/>
      </c:doughnutChart>
    </c:plotArea>
    <c:plotVisOnly val="1"/>
    <c:dispBlanksAs val="gap"/>
    <c:showDLblsOverMax val="0"/>
  </c:chart>
  <c:txPr>
    <a:bodyPr/>
    <a:lstStyle/>
    <a:p>
      <a:pPr>
        <a:defRPr sz="1800"/>
      </a:pPr>
      <a:endParaRPr lang="fi-FI"/>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Sheet1!$B$1</c:f>
              <c:strCache>
                <c:ptCount val="1"/>
                <c:pt idx="0">
                  <c:v>Yhteensä</c:v>
                </c:pt>
              </c:strCache>
            </c:strRef>
          </c:tx>
          <c:spPr>
            <a:ln>
              <a:solidFill>
                <a:srgbClr val="000000"/>
              </a:solidFill>
            </a:ln>
          </c:spPr>
          <c:marker>
            <c:symbol val="none"/>
          </c:marker>
          <c:cat>
            <c:strRef>
              <c:f>Sheet1!$A$2:$A$14</c:f>
              <c:strCache>
                <c:ptCount val="13"/>
                <c:pt idx="0">
                  <c:v>04/2016</c:v>
                </c:pt>
                <c:pt idx="1">
                  <c:v>05/2016</c:v>
                </c:pt>
                <c:pt idx="2">
                  <c:v>06/2016</c:v>
                </c:pt>
                <c:pt idx="3">
                  <c:v>07/2016</c:v>
                </c:pt>
                <c:pt idx="4">
                  <c:v>08/2016</c:v>
                </c:pt>
                <c:pt idx="5">
                  <c:v>09/2016</c:v>
                </c:pt>
                <c:pt idx="6">
                  <c:v>10/2016</c:v>
                </c:pt>
                <c:pt idx="7">
                  <c:v>11/2016</c:v>
                </c:pt>
                <c:pt idx="8">
                  <c:v>12/2016</c:v>
                </c:pt>
                <c:pt idx="9">
                  <c:v>01/2017</c:v>
                </c:pt>
                <c:pt idx="10">
                  <c:v>02/2017</c:v>
                </c:pt>
                <c:pt idx="11">
                  <c:v>03/2017</c:v>
                </c:pt>
                <c:pt idx="12">
                  <c:v>04/2017</c:v>
                </c:pt>
              </c:strCache>
            </c:strRef>
          </c:cat>
          <c:val>
            <c:numRef>
              <c:f>Sheet1!$B$2:$B$14</c:f>
              <c:numCache>
                <c:formatCode>#,##0</c:formatCode>
                <c:ptCount val="13"/>
                <c:pt idx="0">
                  <c:v>2105977</c:v>
                </c:pt>
                <c:pt idx="1">
                  <c:v>2161693</c:v>
                </c:pt>
                <c:pt idx="2">
                  <c:v>2223343</c:v>
                </c:pt>
                <c:pt idx="3">
                  <c:v>2285413</c:v>
                </c:pt>
                <c:pt idx="4">
                  <c:v>2348672</c:v>
                </c:pt>
                <c:pt idx="5">
                  <c:v>2415355</c:v>
                </c:pt>
                <c:pt idx="6">
                  <c:v>2474169</c:v>
                </c:pt>
                <c:pt idx="7">
                  <c:v>2532656</c:v>
                </c:pt>
                <c:pt idx="8">
                  <c:v>2583267</c:v>
                </c:pt>
                <c:pt idx="9">
                  <c:v>2684939</c:v>
                </c:pt>
                <c:pt idx="10">
                  <c:v>2735605</c:v>
                </c:pt>
                <c:pt idx="11">
                  <c:v>2786731</c:v>
                </c:pt>
                <c:pt idx="12">
                  <c:v>2838139</c:v>
                </c:pt>
              </c:numCache>
            </c:numRef>
          </c:val>
          <c:smooth val="0"/>
          <c:extLst>
            <c:ext xmlns:c16="http://schemas.microsoft.com/office/drawing/2014/chart" uri="{C3380CC4-5D6E-409C-BE32-E72D297353CC}">
              <c16:uniqueId val="{00000000-2C8D-44E8-B1BE-A3179C94488A}"/>
            </c:ext>
          </c:extLst>
        </c:ser>
        <c:ser>
          <c:idx val="1"/>
          <c:order val="1"/>
          <c:tx>
            <c:strRef>
              <c:f>Sheet1!$C$1</c:f>
              <c:strCache>
                <c:ptCount val="1"/>
                <c:pt idx="0">
                  <c:v>Facebook</c:v>
                </c:pt>
              </c:strCache>
            </c:strRef>
          </c:tx>
          <c:spPr>
            <a:ln>
              <a:solidFill>
                <a:srgbClr val="E24426"/>
              </a:solidFill>
            </a:ln>
          </c:spPr>
          <c:marker>
            <c:symbol val="none"/>
          </c:marker>
          <c:cat>
            <c:strRef>
              <c:f>Sheet1!$A$2:$A$14</c:f>
              <c:strCache>
                <c:ptCount val="13"/>
                <c:pt idx="0">
                  <c:v>04/2016</c:v>
                </c:pt>
                <c:pt idx="1">
                  <c:v>05/2016</c:v>
                </c:pt>
                <c:pt idx="2">
                  <c:v>06/2016</c:v>
                </c:pt>
                <c:pt idx="3">
                  <c:v>07/2016</c:v>
                </c:pt>
                <c:pt idx="4">
                  <c:v>08/2016</c:v>
                </c:pt>
                <c:pt idx="5">
                  <c:v>09/2016</c:v>
                </c:pt>
                <c:pt idx="6">
                  <c:v>10/2016</c:v>
                </c:pt>
                <c:pt idx="7">
                  <c:v>11/2016</c:v>
                </c:pt>
                <c:pt idx="8">
                  <c:v>12/2016</c:v>
                </c:pt>
                <c:pt idx="9">
                  <c:v>01/2017</c:v>
                </c:pt>
                <c:pt idx="10">
                  <c:v>02/2017</c:v>
                </c:pt>
                <c:pt idx="11">
                  <c:v>03/2017</c:v>
                </c:pt>
                <c:pt idx="12">
                  <c:v>04/2017</c:v>
                </c:pt>
              </c:strCache>
            </c:strRef>
          </c:cat>
          <c:val>
            <c:numRef>
              <c:f>Sheet1!$C$2:$C$14</c:f>
              <c:numCache>
                <c:formatCode>#,##0</c:formatCode>
                <c:ptCount val="13"/>
                <c:pt idx="0">
                  <c:v>1306348</c:v>
                </c:pt>
                <c:pt idx="1">
                  <c:v>1330263</c:v>
                </c:pt>
                <c:pt idx="2">
                  <c:v>1360555</c:v>
                </c:pt>
                <c:pt idx="3">
                  <c:v>1394329</c:v>
                </c:pt>
                <c:pt idx="4">
                  <c:v>1427596</c:v>
                </c:pt>
                <c:pt idx="5">
                  <c:v>1464476</c:v>
                </c:pt>
                <c:pt idx="6">
                  <c:v>1493438</c:v>
                </c:pt>
                <c:pt idx="7">
                  <c:v>1523073</c:v>
                </c:pt>
                <c:pt idx="8">
                  <c:v>1550466</c:v>
                </c:pt>
                <c:pt idx="9">
                  <c:v>1597178</c:v>
                </c:pt>
                <c:pt idx="10">
                  <c:v>1626564</c:v>
                </c:pt>
                <c:pt idx="11">
                  <c:v>1651837</c:v>
                </c:pt>
                <c:pt idx="12">
                  <c:v>1677036</c:v>
                </c:pt>
              </c:numCache>
            </c:numRef>
          </c:val>
          <c:smooth val="0"/>
          <c:extLst>
            <c:ext xmlns:c16="http://schemas.microsoft.com/office/drawing/2014/chart" uri="{C3380CC4-5D6E-409C-BE32-E72D297353CC}">
              <c16:uniqueId val="{00000001-2C8D-44E8-B1BE-A3179C94488A}"/>
            </c:ext>
          </c:extLst>
        </c:ser>
        <c:ser>
          <c:idx val="2"/>
          <c:order val="2"/>
          <c:tx>
            <c:strRef>
              <c:f>Sheet1!$D$1</c:f>
              <c:strCache>
                <c:ptCount val="1"/>
                <c:pt idx="0">
                  <c:v>Twitter</c:v>
                </c:pt>
              </c:strCache>
            </c:strRef>
          </c:tx>
          <c:spPr>
            <a:ln>
              <a:solidFill>
                <a:srgbClr val="7AC3BB"/>
              </a:solidFill>
            </a:ln>
          </c:spPr>
          <c:marker>
            <c:symbol val="none"/>
          </c:marker>
          <c:cat>
            <c:strRef>
              <c:f>Sheet1!$A$2:$A$14</c:f>
              <c:strCache>
                <c:ptCount val="13"/>
                <c:pt idx="0">
                  <c:v>04/2016</c:v>
                </c:pt>
                <c:pt idx="1">
                  <c:v>05/2016</c:v>
                </c:pt>
                <c:pt idx="2">
                  <c:v>06/2016</c:v>
                </c:pt>
                <c:pt idx="3">
                  <c:v>07/2016</c:v>
                </c:pt>
                <c:pt idx="4">
                  <c:v>08/2016</c:v>
                </c:pt>
                <c:pt idx="5">
                  <c:v>09/2016</c:v>
                </c:pt>
                <c:pt idx="6">
                  <c:v>10/2016</c:v>
                </c:pt>
                <c:pt idx="7">
                  <c:v>11/2016</c:v>
                </c:pt>
                <c:pt idx="8">
                  <c:v>12/2016</c:v>
                </c:pt>
                <c:pt idx="9">
                  <c:v>01/2017</c:v>
                </c:pt>
                <c:pt idx="10">
                  <c:v>02/2017</c:v>
                </c:pt>
                <c:pt idx="11">
                  <c:v>03/2017</c:v>
                </c:pt>
                <c:pt idx="12">
                  <c:v>04/2017</c:v>
                </c:pt>
              </c:strCache>
            </c:strRef>
          </c:cat>
          <c:val>
            <c:numRef>
              <c:f>Sheet1!$D$2:$D$14</c:f>
              <c:numCache>
                <c:formatCode>#,##0</c:formatCode>
                <c:ptCount val="13"/>
                <c:pt idx="0">
                  <c:v>462712</c:v>
                </c:pt>
                <c:pt idx="1">
                  <c:v>472715</c:v>
                </c:pt>
                <c:pt idx="2">
                  <c:v>481101</c:v>
                </c:pt>
                <c:pt idx="3">
                  <c:v>488127</c:v>
                </c:pt>
                <c:pt idx="4">
                  <c:v>497164</c:v>
                </c:pt>
                <c:pt idx="5">
                  <c:v>507198</c:v>
                </c:pt>
                <c:pt idx="6">
                  <c:v>518778</c:v>
                </c:pt>
                <c:pt idx="7">
                  <c:v>530901</c:v>
                </c:pt>
                <c:pt idx="8">
                  <c:v>540766</c:v>
                </c:pt>
                <c:pt idx="9">
                  <c:v>559254</c:v>
                </c:pt>
                <c:pt idx="10">
                  <c:v>566347</c:v>
                </c:pt>
                <c:pt idx="11">
                  <c:v>578885</c:v>
                </c:pt>
                <c:pt idx="12">
                  <c:v>589890</c:v>
                </c:pt>
              </c:numCache>
            </c:numRef>
          </c:val>
          <c:smooth val="0"/>
          <c:extLst>
            <c:ext xmlns:c16="http://schemas.microsoft.com/office/drawing/2014/chart" uri="{C3380CC4-5D6E-409C-BE32-E72D297353CC}">
              <c16:uniqueId val="{00000002-2C8D-44E8-B1BE-A3179C94488A}"/>
            </c:ext>
          </c:extLst>
        </c:ser>
        <c:ser>
          <c:idx val="3"/>
          <c:order val="3"/>
          <c:tx>
            <c:strRef>
              <c:f>Sheet1!$E$1</c:f>
              <c:strCache>
                <c:ptCount val="1"/>
                <c:pt idx="0">
                  <c:v>Instagram</c:v>
                </c:pt>
              </c:strCache>
            </c:strRef>
          </c:tx>
          <c:spPr>
            <a:ln>
              <a:solidFill>
                <a:srgbClr val="EBD656"/>
              </a:solidFill>
            </a:ln>
          </c:spPr>
          <c:marker>
            <c:symbol val="none"/>
          </c:marker>
          <c:cat>
            <c:strRef>
              <c:f>Sheet1!$A$2:$A$14</c:f>
              <c:strCache>
                <c:ptCount val="13"/>
                <c:pt idx="0">
                  <c:v>04/2016</c:v>
                </c:pt>
                <c:pt idx="1">
                  <c:v>05/2016</c:v>
                </c:pt>
                <c:pt idx="2">
                  <c:v>06/2016</c:v>
                </c:pt>
                <c:pt idx="3">
                  <c:v>07/2016</c:v>
                </c:pt>
                <c:pt idx="4">
                  <c:v>08/2016</c:v>
                </c:pt>
                <c:pt idx="5">
                  <c:v>09/2016</c:v>
                </c:pt>
                <c:pt idx="6">
                  <c:v>10/2016</c:v>
                </c:pt>
                <c:pt idx="7">
                  <c:v>11/2016</c:v>
                </c:pt>
                <c:pt idx="8">
                  <c:v>12/2016</c:v>
                </c:pt>
                <c:pt idx="9">
                  <c:v>01/2017</c:v>
                </c:pt>
                <c:pt idx="10">
                  <c:v>02/2017</c:v>
                </c:pt>
                <c:pt idx="11">
                  <c:v>03/2017</c:v>
                </c:pt>
                <c:pt idx="12">
                  <c:v>04/2017</c:v>
                </c:pt>
              </c:strCache>
            </c:strRef>
          </c:cat>
          <c:val>
            <c:numRef>
              <c:f>Sheet1!$E$2:$E$14</c:f>
              <c:numCache>
                <c:formatCode>#,##0</c:formatCode>
                <c:ptCount val="13"/>
                <c:pt idx="0">
                  <c:v>286134</c:v>
                </c:pt>
                <c:pt idx="1">
                  <c:v>306747</c:v>
                </c:pt>
                <c:pt idx="2">
                  <c:v>328834</c:v>
                </c:pt>
                <c:pt idx="3">
                  <c:v>349157</c:v>
                </c:pt>
                <c:pt idx="4">
                  <c:v>368500</c:v>
                </c:pt>
                <c:pt idx="5">
                  <c:v>387439</c:v>
                </c:pt>
                <c:pt idx="6">
                  <c:v>405009</c:v>
                </c:pt>
                <c:pt idx="7">
                  <c:v>420829</c:v>
                </c:pt>
                <c:pt idx="8">
                  <c:v>433196</c:v>
                </c:pt>
                <c:pt idx="9">
                  <c:v>451191</c:v>
                </c:pt>
                <c:pt idx="10">
                  <c:v>464709</c:v>
                </c:pt>
                <c:pt idx="11">
                  <c:v>477330</c:v>
                </c:pt>
                <c:pt idx="12">
                  <c:v>491682</c:v>
                </c:pt>
              </c:numCache>
            </c:numRef>
          </c:val>
          <c:smooth val="0"/>
          <c:extLst>
            <c:ext xmlns:c16="http://schemas.microsoft.com/office/drawing/2014/chart" uri="{C3380CC4-5D6E-409C-BE32-E72D297353CC}">
              <c16:uniqueId val="{00000003-2C8D-44E8-B1BE-A3179C94488A}"/>
            </c:ext>
          </c:extLst>
        </c:ser>
        <c:dLbls>
          <c:showLegendKey val="0"/>
          <c:showVal val="0"/>
          <c:showCatName val="0"/>
          <c:showSerName val="0"/>
          <c:showPercent val="0"/>
          <c:showBubbleSize val="0"/>
        </c:dLbls>
        <c:smooth val="0"/>
        <c:axId val="2143868728"/>
        <c:axId val="2143871912"/>
      </c:lineChart>
      <c:catAx>
        <c:axId val="2143868728"/>
        <c:scaling>
          <c:orientation val="minMax"/>
        </c:scaling>
        <c:delete val="0"/>
        <c:axPos val="b"/>
        <c:numFmt formatCode="General" sourceLinked="0"/>
        <c:majorTickMark val="out"/>
        <c:minorTickMark val="none"/>
        <c:tickLblPos val="nextTo"/>
        <c:txPr>
          <a:bodyPr/>
          <a:lstStyle/>
          <a:p>
            <a:pPr>
              <a:defRPr sz="1200"/>
            </a:pPr>
            <a:endParaRPr lang="fi-FI"/>
          </a:p>
        </c:txPr>
        <c:crossAx val="2143871912"/>
        <c:crosses val="autoZero"/>
        <c:auto val="1"/>
        <c:lblAlgn val="ctr"/>
        <c:lblOffset val="100"/>
        <c:noMultiLvlLbl val="0"/>
      </c:catAx>
      <c:valAx>
        <c:axId val="2143871912"/>
        <c:scaling>
          <c:orientation val="minMax"/>
        </c:scaling>
        <c:delete val="0"/>
        <c:axPos val="l"/>
        <c:majorGridlines>
          <c:spPr>
            <a:ln>
              <a:solidFill>
                <a:sysClr val="window" lastClr="FFFFFF">
                  <a:lumMod val="75000"/>
                </a:sysClr>
              </a:solidFill>
              <a:prstDash val="sysDash"/>
            </a:ln>
          </c:spPr>
        </c:majorGridlines>
        <c:numFmt formatCode="#,##0" sourceLinked="1"/>
        <c:majorTickMark val="out"/>
        <c:minorTickMark val="none"/>
        <c:tickLblPos val="nextTo"/>
        <c:spPr>
          <a:ln>
            <a:noFill/>
          </a:ln>
        </c:spPr>
        <c:txPr>
          <a:bodyPr/>
          <a:lstStyle/>
          <a:p>
            <a:pPr>
              <a:defRPr sz="1200">
                <a:solidFill>
                  <a:schemeClr val="bg1">
                    <a:lumMod val="65000"/>
                  </a:schemeClr>
                </a:solidFill>
              </a:defRPr>
            </a:pPr>
            <a:endParaRPr lang="fi-FI"/>
          </a:p>
        </c:txPr>
        <c:crossAx val="2143868728"/>
        <c:crosses val="autoZero"/>
        <c:crossBetween val="between"/>
      </c:valAx>
    </c:plotArea>
    <c:plotVisOnly val="1"/>
    <c:dispBlanksAs val="gap"/>
    <c:showDLblsOverMax val="0"/>
  </c:chart>
  <c:txPr>
    <a:bodyPr/>
    <a:lstStyle/>
    <a:p>
      <a:pPr>
        <a:defRPr sz="1800"/>
      </a:pPr>
      <a:endParaRPr lang="fi-FI"/>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22"/>
    </mc:Choice>
    <mc:Fallback>
      <c:style val="22"/>
    </mc:Fallback>
  </mc:AlternateContent>
  <c:chart>
    <c:autoTitleDeleted val="0"/>
    <c:plotArea>
      <c:layout/>
      <c:barChart>
        <c:barDir val="col"/>
        <c:grouping val="clustered"/>
        <c:varyColors val="0"/>
        <c:ser>
          <c:idx val="0"/>
          <c:order val="0"/>
          <c:tx>
            <c:strRef>
              <c:f>Sheet1!$B$1</c:f>
              <c:strCache>
                <c:ptCount val="1"/>
                <c:pt idx="0">
                  <c:v>huhtikuu 2017</c:v>
                </c:pt>
              </c:strCache>
            </c:strRef>
          </c:tx>
          <c:invertIfNegative val="0"/>
          <c:dLbls>
            <c:dLbl>
              <c:idx val="0"/>
              <c:layout>
                <c:manualLayout>
                  <c:x val="-1.8881685236185699E-3"/>
                  <c:y val="3.935791974065849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AEC-406D-82AA-7358C6725749}"/>
                </c:ext>
              </c:extLst>
            </c:dLbl>
            <c:dLbl>
              <c:idx val="1"/>
              <c:layout>
                <c:manualLayout>
                  <c:x val="3.3222139442998099E-3"/>
                  <c:y val="8.774608631727600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AEC-406D-82AA-7358C6725749}"/>
                </c:ext>
              </c:extLst>
            </c:dLbl>
            <c:dLbl>
              <c:idx val="2"/>
              <c:layout>
                <c:manualLayout>
                  <c:x val="5.4397983442295E-4"/>
                  <c:y val="-4.5185779883069702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AEC-406D-82AA-7358C6725749}"/>
                </c:ext>
              </c:extLst>
            </c:dLbl>
            <c:dLbl>
              <c:idx val="3"/>
              <c:layout>
                <c:manualLayout>
                  <c:x val="-8.3055348607495305E-3"/>
                  <c:y val="4.38695885883105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AEC-406D-82AA-7358C6725749}"/>
                </c:ext>
              </c:extLst>
            </c:dLbl>
            <c:spPr>
              <a:noFill/>
              <a:ln>
                <a:noFill/>
              </a:ln>
              <a:effectLst/>
            </c:spPr>
            <c:txPr>
              <a:bodyPr/>
              <a:lstStyle/>
              <a:p>
                <a:pPr>
                  <a:defRPr sz="1800" b="1"/>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Sheet1!$B$2:$B$5</c:f>
              <c:numCache>
                <c:formatCode>#,##0</c:formatCode>
                <c:ptCount val="4"/>
                <c:pt idx="0">
                  <c:v>51408</c:v>
                </c:pt>
                <c:pt idx="1">
                  <c:v>25199</c:v>
                </c:pt>
                <c:pt idx="2">
                  <c:v>11005</c:v>
                </c:pt>
                <c:pt idx="3">
                  <c:v>14352</c:v>
                </c:pt>
              </c:numCache>
            </c:numRef>
          </c:val>
          <c:extLst>
            <c:ext xmlns:c16="http://schemas.microsoft.com/office/drawing/2014/chart" uri="{C3380CC4-5D6E-409C-BE32-E72D297353CC}">
              <c16:uniqueId val="{00000004-BAEC-406D-82AA-7358C6725749}"/>
            </c:ext>
          </c:extLst>
        </c:ser>
        <c:ser>
          <c:idx val="1"/>
          <c:order val="1"/>
          <c:tx>
            <c:strRef>
              <c:f>Sheet1!$C$1</c:f>
              <c:strCache>
                <c:ptCount val="1"/>
                <c:pt idx="0">
                  <c:v>keskimääräinen kuukausi</c:v>
                </c:pt>
              </c:strCache>
            </c:strRef>
          </c:tx>
          <c:spPr>
            <a:ln w="47625" cap="flat">
              <a:prstDash val="sysDash"/>
            </a:ln>
          </c:spPr>
          <c:invertIfNegative val="0"/>
          <c:dLbls>
            <c:dLbl>
              <c:idx val="0"/>
              <c:layout>
                <c:manualLayout>
                  <c:x val="2.1684639756908101E-2"/>
                  <c:y val="4.161720873481200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AEC-406D-82AA-7358C6725749}"/>
                </c:ext>
              </c:extLst>
            </c:dLbl>
            <c:dLbl>
              <c:idx val="1"/>
              <c:layout>
                <c:manualLayout>
                  <c:x val="2.0416312645968101E-2"/>
                  <c:y val="8.211513668352869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AEC-406D-82AA-7358C6725749}"/>
                </c:ext>
              </c:extLst>
            </c:dLbl>
            <c:dLbl>
              <c:idx val="2"/>
              <c:layout>
                <c:manualLayout>
                  <c:x val="2.0733361724747001E-2"/>
                  <c:y val="8.49306115004028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AEC-406D-82AA-7358C6725749}"/>
                </c:ext>
              </c:extLst>
            </c:dLbl>
            <c:dLbl>
              <c:idx val="3"/>
              <c:layout>
                <c:manualLayout>
                  <c:x val="2.1608908974476999E-2"/>
                  <c:y val="9.106938297228460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AEC-406D-82AA-7358C6725749}"/>
                </c:ext>
              </c:extLst>
            </c:dLbl>
            <c:spPr>
              <a:noFill/>
              <a:ln>
                <a:noFill/>
              </a:ln>
              <a:effectLst/>
            </c:spPr>
            <c:txPr>
              <a:bodyPr/>
              <a:lstStyle/>
              <a:p>
                <a:pPr>
                  <a:defRPr sz="1800" b="1">
                    <a:solidFill>
                      <a:schemeClr val="bg1">
                        <a:lumMod val="65000"/>
                      </a:schemeClr>
                    </a:solidFill>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Sheet1!$C$2:$C$5</c:f>
              <c:numCache>
                <c:formatCode>#,##0</c:formatCode>
                <c:ptCount val="4"/>
                <c:pt idx="0">
                  <c:v>64667</c:v>
                </c:pt>
                <c:pt idx="1">
                  <c:v>33413</c:v>
                </c:pt>
                <c:pt idx="2">
                  <c:v>11213</c:v>
                </c:pt>
                <c:pt idx="3">
                  <c:v>17781</c:v>
                </c:pt>
              </c:numCache>
            </c:numRef>
          </c:val>
          <c:extLst>
            <c:ext xmlns:c16="http://schemas.microsoft.com/office/drawing/2014/chart" uri="{C3380CC4-5D6E-409C-BE32-E72D297353CC}">
              <c16:uniqueId val="{00000009-BAEC-406D-82AA-7358C6725749}"/>
            </c:ext>
          </c:extLst>
        </c:ser>
        <c:dLbls>
          <c:showLegendKey val="0"/>
          <c:showVal val="0"/>
          <c:showCatName val="0"/>
          <c:showSerName val="0"/>
          <c:showPercent val="0"/>
          <c:showBubbleSize val="0"/>
        </c:dLbls>
        <c:gapWidth val="150"/>
        <c:axId val="2068989384"/>
        <c:axId val="2067990088"/>
      </c:barChart>
      <c:catAx>
        <c:axId val="2068989384"/>
        <c:scaling>
          <c:orientation val="minMax"/>
        </c:scaling>
        <c:delete val="1"/>
        <c:axPos val="b"/>
        <c:numFmt formatCode="General" sourceLinked="0"/>
        <c:majorTickMark val="out"/>
        <c:minorTickMark val="none"/>
        <c:tickLblPos val="nextTo"/>
        <c:crossAx val="2067990088"/>
        <c:crosses val="autoZero"/>
        <c:auto val="1"/>
        <c:lblAlgn val="ctr"/>
        <c:lblOffset val="100"/>
        <c:noMultiLvlLbl val="0"/>
      </c:catAx>
      <c:valAx>
        <c:axId val="2067990088"/>
        <c:scaling>
          <c:orientation val="minMax"/>
        </c:scaling>
        <c:delete val="0"/>
        <c:axPos val="l"/>
        <c:majorGridlines>
          <c:spPr>
            <a:ln>
              <a:solidFill>
                <a:schemeClr val="bg1">
                  <a:lumMod val="85000"/>
                </a:schemeClr>
              </a:solidFill>
              <a:prstDash val="sysDash"/>
            </a:ln>
          </c:spPr>
        </c:majorGridlines>
        <c:numFmt formatCode="#,##0" sourceLinked="1"/>
        <c:majorTickMark val="out"/>
        <c:minorTickMark val="none"/>
        <c:tickLblPos val="nextTo"/>
        <c:spPr>
          <a:ln>
            <a:noFill/>
          </a:ln>
        </c:spPr>
        <c:txPr>
          <a:bodyPr/>
          <a:lstStyle/>
          <a:p>
            <a:pPr>
              <a:defRPr sz="1200"/>
            </a:pPr>
            <a:endParaRPr lang="fi-FI"/>
          </a:p>
        </c:txPr>
        <c:crossAx val="2068989384"/>
        <c:crosses val="autoZero"/>
        <c:crossBetween val="between"/>
      </c:valAx>
    </c:plotArea>
    <c:legend>
      <c:legendPos val="t"/>
      <c:legendEntry>
        <c:idx val="1"/>
        <c:txPr>
          <a:bodyPr/>
          <a:lstStyle/>
          <a:p>
            <a:pPr>
              <a:defRPr b="1">
                <a:solidFill>
                  <a:srgbClr val="A6A6A6"/>
                </a:solidFill>
              </a:defRPr>
            </a:pPr>
            <a:endParaRPr lang="fi-FI"/>
          </a:p>
        </c:txPr>
      </c:legendEntry>
      <c:overlay val="0"/>
      <c:txPr>
        <a:bodyPr/>
        <a:lstStyle/>
        <a:p>
          <a:pPr>
            <a:defRPr b="1"/>
          </a:pPr>
          <a:endParaRPr lang="fi-FI"/>
        </a:p>
      </c:txPr>
    </c:legend>
    <c:plotVisOnly val="1"/>
    <c:dispBlanksAs val="gap"/>
    <c:showDLblsOverMax val="0"/>
  </c:chart>
  <c:txPr>
    <a:bodyPr/>
    <a:lstStyle/>
    <a:p>
      <a:pPr>
        <a:defRPr sz="1800"/>
      </a:pPr>
      <a:endParaRPr lang="fi-FI"/>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fi-FI"/>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Click to edit Master subtitle style</a:t>
            </a:r>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
        <p:nvSpPr>
          <p:cNvPr id="4" name="Rectangle 3"/>
          <p:cNvSpPr/>
          <p:nvPr userDrawn="1"/>
        </p:nvSpPr>
        <p:spPr>
          <a:xfrm>
            <a:off x="427297" y="4767264"/>
            <a:ext cx="2268194" cy="246221"/>
          </a:xfrm>
          <a:prstGeom prst="rect">
            <a:avLst/>
          </a:prstGeom>
        </p:spPr>
        <p:txBody>
          <a:bodyPr wrap="none">
            <a:spAutoFit/>
          </a:bodyPr>
          <a:lstStyle/>
          <a:p>
            <a:r>
              <a:rPr lang="en-US" sz="1000" dirty="0">
                <a:solidFill>
                  <a:schemeClr val="tx1">
                    <a:lumMod val="85000"/>
                    <a:lumOff val="15000"/>
                  </a:schemeClr>
                </a:solidFill>
              </a:rPr>
              <a:t>Lähde: Aikakausmediat </a:t>
            </a:r>
            <a:r>
              <a:rPr lang="en-US" sz="1000" dirty="0" err="1">
                <a:solidFill>
                  <a:schemeClr val="tx1">
                    <a:lumMod val="85000"/>
                    <a:lumOff val="15000"/>
                  </a:schemeClr>
                </a:solidFill>
              </a:rPr>
              <a:t>somessa</a:t>
            </a:r>
            <a:r>
              <a:rPr lang="en-US" sz="1000" dirty="0">
                <a:solidFill>
                  <a:schemeClr val="tx1">
                    <a:lumMod val="85000"/>
                    <a:lumOff val="15000"/>
                  </a:schemeClr>
                </a:solidFill>
              </a:rPr>
              <a:t> 4/2017</a:t>
            </a:r>
          </a:p>
        </p:txBody>
      </p:sp>
    </p:spTree>
    <p:extLst>
      <p:ext uri="{BB962C8B-B14F-4D97-AF65-F5344CB8AC3E}">
        <p14:creationId xmlns:p14="http://schemas.microsoft.com/office/powerpoint/2010/main" val="608062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5/3/2017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10279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fi-FI"/>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5/3/2017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76259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idx="1"/>
          </p:nvPr>
        </p:nvSpPr>
        <p:spPr/>
        <p:txBody>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199" y="4767264"/>
            <a:ext cx="2506203" cy="273844"/>
          </a:xfrm>
          <a:prstGeom prst="rect">
            <a:avLst/>
          </a:prstGeom>
        </p:spPr>
        <p:txBody>
          <a:bodyPr/>
          <a:lstStyle>
            <a:lvl1pPr>
              <a:defRPr sz="1000">
                <a:solidFill>
                  <a:schemeClr val="tx1">
                    <a:lumMod val="75000"/>
                    <a:lumOff val="25000"/>
                  </a:schemeClr>
                </a:solidFill>
              </a:defRPr>
            </a:lvl1pPr>
          </a:lstStyle>
          <a:p>
            <a:r>
              <a:rPr lang="en-US" dirty="0"/>
              <a:t>Lähde: Aikakausmediat </a:t>
            </a:r>
            <a:r>
              <a:rPr lang="en-US" dirty="0" err="1"/>
              <a:t>somessa</a:t>
            </a:r>
            <a:r>
              <a:rPr lang="en-US" dirty="0"/>
              <a:t> 4/2017</a:t>
            </a:r>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94721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fi-FI"/>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Click to edit Master text styles</a:t>
            </a:r>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5/3/2017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154541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sz="half" idx="1"/>
          </p:nvPr>
        </p:nvSpPr>
        <p:spPr>
          <a:xfrm>
            <a:off x="7620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en-US" dirty="0"/>
          </a:p>
        </p:txBody>
      </p:sp>
      <p:sp>
        <p:nvSpPr>
          <p:cNvPr id="4" name="Content Placeholder 3"/>
          <p:cNvSpPr>
            <a:spLocks noGrp="1"/>
          </p:cNvSpPr>
          <p:nvPr>
            <p:ph sz="half" idx="2"/>
          </p:nvPr>
        </p:nvSpPr>
        <p:spPr>
          <a:xfrm>
            <a:off x="46482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spTree>
    <p:extLst>
      <p:ext uri="{BB962C8B-B14F-4D97-AF65-F5344CB8AC3E}">
        <p14:creationId xmlns:p14="http://schemas.microsoft.com/office/powerpoint/2010/main" val="253971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Click to edit Master title style</a:t>
            </a:r>
            <a:endParaRPr lang="en-US"/>
          </a:p>
        </p:txBody>
      </p:sp>
      <p:sp>
        <p:nvSpPr>
          <p:cNvPr id="3" name="Text Placeholder 2"/>
          <p:cNvSpPr>
            <a:spLocks noGrp="1"/>
          </p:cNvSpPr>
          <p:nvPr>
            <p:ph type="body" idx="1"/>
          </p:nvPr>
        </p:nvSpPr>
        <p:spPr>
          <a:xfrm>
            <a:off x="762000" y="1151335"/>
            <a:ext cx="37353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4" name="Content Placeholder 3"/>
          <p:cNvSpPr>
            <a:spLocks noGrp="1"/>
          </p:cNvSpPr>
          <p:nvPr>
            <p:ph sz="half" idx="2"/>
          </p:nvPr>
        </p:nvSpPr>
        <p:spPr>
          <a:xfrm>
            <a:off x="762000" y="1631156"/>
            <a:ext cx="37353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5" name="Text Placeholder 4"/>
          <p:cNvSpPr>
            <a:spLocks noGrp="1"/>
          </p:cNvSpPr>
          <p:nvPr>
            <p:ph type="body" sz="quarter" idx="3"/>
          </p:nvPr>
        </p:nvSpPr>
        <p:spPr>
          <a:xfrm>
            <a:off x="4645027" y="1151335"/>
            <a:ext cx="37369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6" name="Content Placeholder 5"/>
          <p:cNvSpPr>
            <a:spLocks noGrp="1"/>
          </p:cNvSpPr>
          <p:nvPr>
            <p:ph sz="quarter" idx="4"/>
          </p:nvPr>
        </p:nvSpPr>
        <p:spPr>
          <a:xfrm>
            <a:off x="4645027" y="1631156"/>
            <a:ext cx="37369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7" name="Date Placeholder 6"/>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5/3/2017</a:t>
            </a:fld>
            <a:endParaRPr lang="en-US"/>
          </a:p>
        </p:txBody>
      </p:sp>
      <p:sp>
        <p:nvSpPr>
          <p:cNvPr id="8" name="Footer Placeholder 7"/>
          <p:cNvSpPr>
            <a:spLocks noGrp="1"/>
          </p:cNvSpPr>
          <p:nvPr>
            <p:ph type="ftr" sz="quarter" idx="11"/>
          </p:nvPr>
        </p:nvSpPr>
        <p:spPr>
          <a:xfrm>
            <a:off x="3124200" y="4767264"/>
            <a:ext cx="2895600" cy="273844"/>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322657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Date Placeholder 2"/>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5/3/2017</a:t>
            </a:fld>
            <a:endParaRPr lang="en-US"/>
          </a:p>
        </p:txBody>
      </p:sp>
      <p:sp>
        <p:nvSpPr>
          <p:cNvPr id="4" name="Footer Placeholder 3"/>
          <p:cNvSpPr>
            <a:spLocks noGrp="1"/>
          </p:cNvSpPr>
          <p:nvPr>
            <p:ph type="ftr" sz="quarter" idx="11"/>
          </p:nvPr>
        </p:nvSpPr>
        <p:spPr>
          <a:xfrm>
            <a:off x="3124200" y="4767264"/>
            <a:ext cx="2895600"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65893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5/3/2017</a:t>
            </a:fld>
            <a:endParaRPr lang="en-US"/>
          </a:p>
        </p:txBody>
      </p:sp>
      <p:sp>
        <p:nvSpPr>
          <p:cNvPr id="3" name="Footer Placeholder 2"/>
          <p:cNvSpPr>
            <a:spLocks noGrp="1"/>
          </p:cNvSpPr>
          <p:nvPr>
            <p:ph type="ftr" sz="quarter" idx="11"/>
          </p:nvPr>
        </p:nvSpPr>
        <p:spPr>
          <a:xfrm>
            <a:off x="3124200" y="4767264"/>
            <a:ext cx="2895600" cy="273844"/>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85359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5" y="204787"/>
            <a:ext cx="2534181" cy="871538"/>
          </a:xfrm>
        </p:spPr>
        <p:txBody>
          <a:bodyPr anchor="b"/>
          <a:lstStyle>
            <a:lvl1pPr algn="l">
              <a:defRPr sz="2000" b="1"/>
            </a:lvl1pPr>
          </a:lstStyle>
          <a:p>
            <a:r>
              <a:rPr lang="fi-FI"/>
              <a:t>Click to edit Master title style</a:t>
            </a:r>
            <a:endParaRPr lang="en-US"/>
          </a:p>
        </p:txBody>
      </p:sp>
      <p:sp>
        <p:nvSpPr>
          <p:cNvPr id="3" name="Content Placeholder 2"/>
          <p:cNvSpPr>
            <a:spLocks noGrp="1"/>
          </p:cNvSpPr>
          <p:nvPr>
            <p:ph idx="1"/>
          </p:nvPr>
        </p:nvSpPr>
        <p:spPr>
          <a:xfrm>
            <a:off x="3575052" y="204789"/>
            <a:ext cx="4591435"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Text Placeholder 3"/>
          <p:cNvSpPr>
            <a:spLocks noGrp="1"/>
          </p:cNvSpPr>
          <p:nvPr>
            <p:ph type="body" sz="half" idx="2"/>
          </p:nvPr>
        </p:nvSpPr>
        <p:spPr>
          <a:xfrm>
            <a:off x="931335" y="1076327"/>
            <a:ext cx="2534181"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5/3/2017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39401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fi-FI"/>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Drag picture to placeholder or click icon to add</a:t>
            </a:r>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5/3/2017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713897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205979"/>
            <a:ext cx="7620000" cy="857250"/>
          </a:xfrm>
          <a:prstGeom prst="rect">
            <a:avLst/>
          </a:prstGeom>
        </p:spPr>
        <p:txBody>
          <a:bodyPr vert="horz" lIns="91440" tIns="45720" rIns="91440" bIns="45720" rtlCol="0" anchor="ctr">
            <a:normAutofit/>
          </a:bodyPr>
          <a:lstStyle/>
          <a:p>
            <a:r>
              <a:rPr lang="fi-FI"/>
              <a:t>Click to edit Master title style</a:t>
            </a:r>
            <a:endParaRPr lang="en-US" dirty="0"/>
          </a:p>
        </p:txBody>
      </p:sp>
      <p:sp>
        <p:nvSpPr>
          <p:cNvPr id="3" name="Text Placeholder 2"/>
          <p:cNvSpPr>
            <a:spLocks noGrp="1"/>
          </p:cNvSpPr>
          <p:nvPr>
            <p:ph type="body" idx="1"/>
          </p:nvPr>
        </p:nvSpPr>
        <p:spPr>
          <a:xfrm>
            <a:off x="762000" y="1200151"/>
            <a:ext cx="7620000" cy="3394472"/>
          </a:xfrm>
          <a:prstGeom prst="rect">
            <a:avLst/>
          </a:prstGeom>
        </p:spPr>
        <p:txBody>
          <a:bodyPr vert="horz" lIns="91440" tIns="45720" rIns="91440" bIns="45720" rtlCol="0">
            <a:normAutofit/>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pic>
        <p:nvPicPr>
          <p:cNvPr id="4" name="Picture 3" descr="AM_logo_RGB.eps"/>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254231" y="4865527"/>
            <a:ext cx="1525194" cy="117323"/>
          </a:xfrm>
          <a:prstGeom prst="rect">
            <a:avLst/>
          </a:prstGeom>
        </p:spPr>
      </p:pic>
      <p:cxnSp>
        <p:nvCxnSpPr>
          <p:cNvPr id="6" name="Straight Connector 5"/>
          <p:cNvCxnSpPr/>
          <p:nvPr userDrawn="1"/>
        </p:nvCxnSpPr>
        <p:spPr>
          <a:xfrm>
            <a:off x="0" y="469829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111238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457200" rtl="0" eaLnBrk="1" latinLnBrk="0" hangingPunct="1">
        <a:spcBef>
          <a:spcPct val="0"/>
        </a:spcBef>
        <a:buNone/>
        <a:defRPr sz="4400" b="1" kern="1200">
          <a:solidFill>
            <a:schemeClr val="tx1"/>
          </a:solidFill>
          <a:latin typeface="Calibri"/>
          <a:ea typeface="+mj-ea"/>
          <a:cs typeface="Calibri"/>
        </a:defRPr>
      </a:lvl1pPr>
    </p:titleStyle>
    <p:bodyStyle>
      <a:lvl1pPr marL="0" indent="0" algn="l" defTabSz="457200" rtl="0" eaLnBrk="1" latinLnBrk="0" hangingPunct="1">
        <a:spcBef>
          <a:spcPct val="20000"/>
        </a:spcBef>
        <a:buFont typeface="Arial"/>
        <a:buNone/>
        <a:defRPr sz="3200" kern="1200">
          <a:solidFill>
            <a:srgbClr val="000000"/>
          </a:solidFill>
          <a:latin typeface="Calibri"/>
          <a:ea typeface="+mn-ea"/>
          <a:cs typeface="Calibri"/>
        </a:defRPr>
      </a:lvl1pPr>
      <a:lvl2pPr marL="457200" indent="0" algn="l" defTabSz="457200" rtl="0" eaLnBrk="1" latinLnBrk="0" hangingPunct="1">
        <a:spcBef>
          <a:spcPct val="20000"/>
        </a:spcBef>
        <a:buFont typeface="Arial"/>
        <a:buNone/>
        <a:defRPr sz="2800" kern="1200">
          <a:solidFill>
            <a:srgbClr val="000000"/>
          </a:solidFill>
          <a:latin typeface="Calibri"/>
          <a:ea typeface="+mn-ea"/>
          <a:cs typeface="Calibri"/>
        </a:defRPr>
      </a:lvl2pPr>
      <a:lvl3pPr marL="914400" indent="0" algn="l" defTabSz="457200" rtl="0" eaLnBrk="1" latinLnBrk="0" hangingPunct="1">
        <a:spcBef>
          <a:spcPct val="20000"/>
        </a:spcBef>
        <a:buFont typeface="Arial"/>
        <a:buNone/>
        <a:defRPr sz="2400" kern="1200">
          <a:solidFill>
            <a:srgbClr val="000000"/>
          </a:solidFill>
          <a:latin typeface="Calibri"/>
          <a:ea typeface="+mn-ea"/>
          <a:cs typeface="Calibri"/>
        </a:defRPr>
      </a:lvl3pPr>
      <a:lvl4pPr marL="1371600" indent="0" algn="l" defTabSz="457200" rtl="0" eaLnBrk="1" latinLnBrk="0" hangingPunct="1">
        <a:spcBef>
          <a:spcPct val="20000"/>
        </a:spcBef>
        <a:buFont typeface="Arial"/>
        <a:buNone/>
        <a:defRPr sz="2000" kern="1200">
          <a:solidFill>
            <a:srgbClr val="000000"/>
          </a:solidFill>
          <a:latin typeface="Calibri"/>
          <a:ea typeface="+mn-ea"/>
          <a:cs typeface="Calibri"/>
        </a:defRPr>
      </a:lvl4pPr>
      <a:lvl5pPr marL="1828800" indent="0" algn="l" defTabSz="457200" rtl="0" eaLnBrk="1" latinLnBrk="0" hangingPunct="1">
        <a:spcBef>
          <a:spcPct val="20000"/>
        </a:spcBef>
        <a:buFont typeface="Arial"/>
        <a:buNone/>
        <a:defRPr sz="2000" kern="1200">
          <a:solidFill>
            <a:srgbClr val="000000"/>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hart" Target="../charts/chart2.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hart" Target="../charts/chart3.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1.emf"/><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Table 26"/>
          <p:cNvGraphicFramePr>
            <a:graphicFrameLocks noGrp="1"/>
          </p:cNvGraphicFramePr>
          <p:nvPr>
            <p:extLst>
              <p:ext uri="{D42A27DB-BD31-4B8C-83A1-F6EECF244321}">
                <p14:modId xmlns:p14="http://schemas.microsoft.com/office/powerpoint/2010/main" val="1332770509"/>
              </p:ext>
            </p:extLst>
          </p:nvPr>
        </p:nvGraphicFramePr>
        <p:xfrm>
          <a:off x="4570379" y="993097"/>
          <a:ext cx="4156872" cy="3435553"/>
        </p:xfrm>
        <a:graphic>
          <a:graphicData uri="http://schemas.openxmlformats.org/drawingml/2006/table">
            <a:tbl>
              <a:tblPr firstRow="1" bandRow="1">
                <a:tableStyleId>{2D5ABB26-0587-4C30-8999-92F81FD0307C}</a:tableStyleId>
              </a:tblPr>
              <a:tblGrid>
                <a:gridCol w="1079957">
                  <a:extLst>
                    <a:ext uri="{9D8B030D-6E8A-4147-A177-3AD203B41FA5}">
                      <a16:colId xmlns:a16="http://schemas.microsoft.com/office/drawing/2014/main" val="20000"/>
                    </a:ext>
                  </a:extLst>
                </a:gridCol>
                <a:gridCol w="1534134">
                  <a:extLst>
                    <a:ext uri="{9D8B030D-6E8A-4147-A177-3AD203B41FA5}">
                      <a16:colId xmlns:a16="http://schemas.microsoft.com/office/drawing/2014/main" val="20001"/>
                    </a:ext>
                  </a:extLst>
                </a:gridCol>
                <a:gridCol w="1542781">
                  <a:extLst>
                    <a:ext uri="{9D8B030D-6E8A-4147-A177-3AD203B41FA5}">
                      <a16:colId xmlns:a16="http://schemas.microsoft.com/office/drawing/2014/main" val="20002"/>
                    </a:ext>
                  </a:extLst>
                </a:gridCol>
              </a:tblGrid>
              <a:tr h="663208">
                <a:tc>
                  <a:txBody>
                    <a:bodyPr/>
                    <a:lstStyle/>
                    <a:p>
                      <a:endParaRPr lang="fi-FI" dirty="0">
                        <a:solidFill>
                          <a:schemeClr val="tx2">
                            <a:lumMod val="85000"/>
                            <a:lumOff val="15000"/>
                          </a:schemeClr>
                        </a:solidFill>
                      </a:endParaRPr>
                    </a:p>
                  </a:txBody>
                  <a:tcPr>
                    <a:solidFill>
                      <a:schemeClr val="accent1">
                        <a:alpha val="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200" b="1" dirty="0">
                          <a:solidFill>
                            <a:schemeClr val="tx2">
                              <a:lumMod val="85000"/>
                              <a:lumOff val="15000"/>
                            </a:schemeClr>
                          </a:solidFill>
                        </a:rPr>
                        <a:t>huhtikuu 2017,</a:t>
                      </a:r>
                    </a:p>
                    <a:p>
                      <a:pPr algn="ctr"/>
                      <a:r>
                        <a:rPr lang="fi-FI" sz="1200" b="1" dirty="0">
                          <a:solidFill>
                            <a:schemeClr val="tx2">
                              <a:lumMod val="85000"/>
                              <a:lumOff val="15000"/>
                            </a:schemeClr>
                          </a:solidFill>
                        </a:rPr>
                        <a:t>%-osuus</a:t>
                      </a:r>
                      <a:r>
                        <a:rPr lang="fi-FI" sz="1200" b="1" baseline="0" dirty="0">
                          <a:solidFill>
                            <a:schemeClr val="tx2">
                              <a:lumMod val="85000"/>
                              <a:lumOff val="15000"/>
                            </a:schemeClr>
                          </a:solidFill>
                        </a:rPr>
                        <a:t> yleisöstä</a:t>
                      </a:r>
                      <a:endParaRPr lang="fi-FI" sz="1200" b="1" dirty="0">
                        <a:solidFill>
                          <a:schemeClr val="tx2">
                            <a:lumMod val="85000"/>
                            <a:lumOff val="15000"/>
                          </a:schemeClr>
                        </a:solidFill>
                      </a:endParaRPr>
                    </a:p>
                  </a:txBody>
                  <a:tcPr anchor="ctr">
                    <a:solidFill>
                      <a:schemeClr val="accent1">
                        <a:alpha val="0"/>
                      </a:schemeClr>
                    </a:solidFill>
                  </a:tcPr>
                </a:tc>
                <a:tc>
                  <a:txBody>
                    <a:bodyPr/>
                    <a:lstStyle/>
                    <a:p>
                      <a:pPr algn="ctr"/>
                      <a:r>
                        <a:rPr lang="fi-FI" sz="1200" b="1" dirty="0">
                          <a:solidFill>
                            <a:schemeClr val="tx2">
                              <a:lumMod val="85000"/>
                              <a:lumOff val="15000"/>
                            </a:schemeClr>
                          </a:solidFill>
                        </a:rPr>
                        <a:t>muutos %-osuudessa</a:t>
                      </a:r>
                      <a:r>
                        <a:rPr lang="fi-FI" sz="1200" b="1" baseline="0" dirty="0">
                          <a:solidFill>
                            <a:schemeClr val="tx2">
                              <a:lumMod val="85000"/>
                              <a:lumOff val="15000"/>
                            </a:schemeClr>
                          </a:solidFill>
                        </a:rPr>
                        <a:t> vrt. huhtikuu 2016</a:t>
                      </a:r>
                      <a:endParaRPr lang="fi-FI" sz="1200" b="1" dirty="0">
                        <a:solidFill>
                          <a:schemeClr val="tx2">
                            <a:lumMod val="85000"/>
                            <a:lumOff val="15000"/>
                          </a:schemeClr>
                        </a:solidFill>
                      </a:endParaRPr>
                    </a:p>
                  </a:txBody>
                  <a:tcPr anchor="ctr">
                    <a:solidFill>
                      <a:schemeClr val="accent1">
                        <a:alpha val="0"/>
                      </a:schemeClr>
                    </a:solidFill>
                  </a:tcPr>
                </a:tc>
                <a:extLst>
                  <a:ext uri="{0D108BD9-81ED-4DB2-BD59-A6C34878D82A}">
                    <a16:rowId xmlns:a16="http://schemas.microsoft.com/office/drawing/2014/main" val="10000"/>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Facebook</a:t>
                      </a:r>
                    </a:p>
                  </a:txBody>
                  <a:tcPr anchor="ctr">
                    <a:solidFill>
                      <a:schemeClr val="accent1">
                        <a:alpha val="50000"/>
                      </a:schemeClr>
                    </a:solidFill>
                  </a:tcPr>
                </a:tc>
                <a:tc>
                  <a:txBody>
                    <a:bodyPr/>
                    <a:lstStyle/>
                    <a:p>
                      <a:pPr algn="ctr" fontAlgn="b"/>
                      <a:r>
                        <a:rPr lang="en-US" sz="1600" b="1" i="0" u="none" strike="noStrike" dirty="0">
                          <a:solidFill>
                            <a:schemeClr val="accent6"/>
                          </a:solidFill>
                          <a:effectLst/>
                          <a:latin typeface="Calibri"/>
                        </a:rPr>
                        <a:t>59,1</a:t>
                      </a:r>
                    </a:p>
                  </a:txBody>
                  <a:tcPr marL="12700" marR="12700" marT="12700" marB="0" anchor="ctr">
                    <a:solidFill>
                      <a:schemeClr val="accent1">
                        <a:alpha val="50000"/>
                      </a:schemeClr>
                    </a:solidFill>
                  </a:tcPr>
                </a:tc>
                <a:tc>
                  <a:txBody>
                    <a:bodyPr/>
                    <a:lstStyle/>
                    <a:p>
                      <a:pPr algn="ctr"/>
                      <a:r>
                        <a:rPr lang="fi-FI" sz="1600" b="1" dirty="0">
                          <a:solidFill>
                            <a:schemeClr val="tx2">
                              <a:lumMod val="85000"/>
                              <a:lumOff val="15000"/>
                            </a:schemeClr>
                          </a:solidFill>
                        </a:rPr>
                        <a:t>-2,9 </a:t>
                      </a:r>
                    </a:p>
                  </a:txBody>
                  <a:tcPr anchor="ctr">
                    <a:solidFill>
                      <a:schemeClr val="accent1">
                        <a:alpha val="50000"/>
                      </a:schemeClr>
                    </a:solidFill>
                  </a:tcPr>
                </a:tc>
                <a:extLst>
                  <a:ext uri="{0D108BD9-81ED-4DB2-BD59-A6C34878D82A}">
                    <a16:rowId xmlns:a16="http://schemas.microsoft.com/office/drawing/2014/main" val="10001"/>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Twitter</a:t>
                      </a:r>
                    </a:p>
                  </a:txBody>
                  <a:tcPr anchor="ctr">
                    <a:solidFill>
                      <a:schemeClr val="accent2">
                        <a:alpha val="50000"/>
                      </a:schemeClr>
                    </a:solidFill>
                  </a:tcPr>
                </a:tc>
                <a:tc>
                  <a:txBody>
                    <a:bodyPr/>
                    <a:lstStyle/>
                    <a:p>
                      <a:pPr algn="ctr" fontAlgn="b"/>
                      <a:r>
                        <a:rPr lang="en-US" sz="1600" b="1" i="0" u="none" strike="noStrike" dirty="0">
                          <a:solidFill>
                            <a:schemeClr val="accent6"/>
                          </a:solidFill>
                          <a:effectLst/>
                          <a:latin typeface="Calibri"/>
                        </a:rPr>
                        <a:t>20,8</a:t>
                      </a:r>
                    </a:p>
                  </a:txBody>
                  <a:tcPr marL="12700" marR="12700" marT="12700" marB="0" anchor="ctr">
                    <a:solidFill>
                      <a:schemeClr val="accent2">
                        <a:alpha val="50000"/>
                      </a:schemeClr>
                    </a:solidFill>
                  </a:tcPr>
                </a:tc>
                <a:tc>
                  <a:txBody>
                    <a:bodyPr/>
                    <a:lstStyle/>
                    <a:p>
                      <a:pPr algn="ctr"/>
                      <a:r>
                        <a:rPr lang="fi-FI" sz="1600" b="1" dirty="0">
                          <a:solidFill>
                            <a:schemeClr val="tx2">
                              <a:lumMod val="85000"/>
                              <a:lumOff val="15000"/>
                            </a:schemeClr>
                          </a:solidFill>
                        </a:rPr>
                        <a:t>-1,2 </a:t>
                      </a:r>
                    </a:p>
                  </a:txBody>
                  <a:tcPr anchor="ctr">
                    <a:solidFill>
                      <a:schemeClr val="accent2">
                        <a:alpha val="50000"/>
                      </a:schemeClr>
                    </a:solidFill>
                  </a:tcPr>
                </a:tc>
                <a:extLst>
                  <a:ext uri="{0D108BD9-81ED-4DB2-BD59-A6C34878D82A}">
                    <a16:rowId xmlns:a16="http://schemas.microsoft.com/office/drawing/2014/main" val="10002"/>
                  </a:ext>
                </a:extLst>
              </a:tr>
              <a:tr h="554469">
                <a:tc>
                  <a:txBody>
                    <a:bodyPr/>
                    <a:lstStyle/>
                    <a:p>
                      <a:pPr algn="ctr"/>
                      <a:r>
                        <a:rPr lang="fi-FI" sz="1600" b="1" dirty="0">
                          <a:solidFill>
                            <a:schemeClr val="tx2">
                              <a:lumMod val="85000"/>
                              <a:lumOff val="15000"/>
                            </a:schemeClr>
                          </a:solidFill>
                        </a:rPr>
                        <a:t>Instagram</a:t>
                      </a:r>
                    </a:p>
                  </a:txBody>
                  <a:tcPr anchor="ctr">
                    <a:solidFill>
                      <a:schemeClr val="accent3">
                        <a:alpha val="50000"/>
                      </a:schemeClr>
                    </a:solidFill>
                  </a:tcPr>
                </a:tc>
                <a:tc>
                  <a:txBody>
                    <a:bodyPr/>
                    <a:lstStyle/>
                    <a:p>
                      <a:pPr algn="ctr" fontAlgn="b"/>
                      <a:r>
                        <a:rPr lang="en-US" sz="1600" b="1" i="0" u="none" strike="noStrike" dirty="0">
                          <a:solidFill>
                            <a:schemeClr val="accent6"/>
                          </a:solidFill>
                          <a:effectLst/>
                          <a:latin typeface="Calibri"/>
                        </a:rPr>
                        <a:t>17,3</a:t>
                      </a:r>
                    </a:p>
                  </a:txBody>
                  <a:tcPr marL="12700" marR="12700" marT="12700" marB="0" anchor="ctr">
                    <a:solidFill>
                      <a:schemeClr val="accent3">
                        <a:alpha val="50000"/>
                      </a:schemeClr>
                    </a:solidFill>
                  </a:tcPr>
                </a:tc>
                <a:tc>
                  <a:txBody>
                    <a:bodyPr/>
                    <a:lstStyle/>
                    <a:p>
                      <a:pPr algn="ctr"/>
                      <a:r>
                        <a:rPr lang="fi-FI" sz="1600" b="1">
                          <a:solidFill>
                            <a:schemeClr val="tx2">
                              <a:lumMod val="85000"/>
                              <a:lumOff val="15000"/>
                            </a:schemeClr>
                          </a:solidFill>
                        </a:rPr>
                        <a:t>+3,7</a:t>
                      </a:r>
                      <a:endParaRPr lang="fi-FI" sz="1600" b="1" dirty="0">
                        <a:solidFill>
                          <a:schemeClr val="tx2">
                            <a:lumMod val="85000"/>
                            <a:lumOff val="15000"/>
                          </a:schemeClr>
                        </a:solidFill>
                      </a:endParaRPr>
                    </a:p>
                  </a:txBody>
                  <a:tcPr anchor="ctr">
                    <a:solidFill>
                      <a:schemeClr val="accent3">
                        <a:alpha val="50000"/>
                      </a:schemeClr>
                    </a:solidFill>
                  </a:tcPr>
                </a:tc>
                <a:extLst>
                  <a:ext uri="{0D108BD9-81ED-4DB2-BD59-A6C34878D82A}">
                    <a16:rowId xmlns:a16="http://schemas.microsoft.com/office/drawing/2014/main" val="10003"/>
                  </a:ext>
                </a:extLst>
              </a:tr>
              <a:tr h="554469">
                <a:tc>
                  <a:txBody>
                    <a:bodyPr/>
                    <a:lstStyle/>
                    <a:p>
                      <a:pPr algn="ctr"/>
                      <a:r>
                        <a:rPr lang="fi-FI" sz="1600" b="1" dirty="0">
                          <a:solidFill>
                            <a:schemeClr val="tx2">
                              <a:lumMod val="85000"/>
                              <a:lumOff val="15000"/>
                            </a:schemeClr>
                          </a:solidFill>
                        </a:rPr>
                        <a:t>YouTube</a:t>
                      </a:r>
                    </a:p>
                  </a:txBody>
                  <a:tcPr anchor="ctr">
                    <a:solidFill>
                      <a:schemeClr val="accent4">
                        <a:alpha val="50000"/>
                      </a:schemeClr>
                    </a:solidFill>
                  </a:tcPr>
                </a:tc>
                <a:tc>
                  <a:txBody>
                    <a:bodyPr/>
                    <a:lstStyle/>
                    <a:p>
                      <a:pPr algn="ctr" fontAlgn="b"/>
                      <a:r>
                        <a:rPr lang="en-US" sz="1600" b="1" i="0" u="none" strike="noStrike" dirty="0">
                          <a:solidFill>
                            <a:schemeClr val="accent6"/>
                          </a:solidFill>
                          <a:effectLst/>
                          <a:latin typeface="Calibri"/>
                        </a:rPr>
                        <a:t>1,8</a:t>
                      </a:r>
                    </a:p>
                  </a:txBody>
                  <a:tcPr marL="12700" marR="12700" marT="12700" marB="0" anchor="ctr">
                    <a:solidFill>
                      <a:schemeClr val="accent4">
                        <a:alpha val="50000"/>
                      </a:schemeClr>
                    </a:solidFill>
                  </a:tcPr>
                </a:tc>
                <a:tc>
                  <a:txBody>
                    <a:bodyPr/>
                    <a:lstStyle/>
                    <a:p>
                      <a:pPr algn="ctr"/>
                      <a:r>
                        <a:rPr lang="fi-FI" sz="1600" b="1" dirty="0">
                          <a:solidFill>
                            <a:schemeClr val="tx2">
                              <a:lumMod val="85000"/>
                              <a:lumOff val="15000"/>
                            </a:schemeClr>
                          </a:solidFill>
                        </a:rPr>
                        <a:t>-0,3</a:t>
                      </a:r>
                    </a:p>
                  </a:txBody>
                  <a:tcPr anchor="ctr">
                    <a:solidFill>
                      <a:schemeClr val="accent4">
                        <a:alpha val="50000"/>
                      </a:schemeClr>
                    </a:solidFill>
                  </a:tcPr>
                </a:tc>
                <a:extLst>
                  <a:ext uri="{0D108BD9-81ED-4DB2-BD59-A6C34878D82A}">
                    <a16:rowId xmlns:a16="http://schemas.microsoft.com/office/drawing/2014/main" val="10004"/>
                  </a:ext>
                </a:extLst>
              </a:tr>
              <a:tr h="554469">
                <a:tc>
                  <a:txBody>
                    <a:bodyPr/>
                    <a:lstStyle/>
                    <a:p>
                      <a:pPr algn="ctr"/>
                      <a:r>
                        <a:rPr lang="fi-FI" sz="1600" b="1" dirty="0">
                          <a:solidFill>
                            <a:schemeClr val="tx2">
                              <a:lumMod val="85000"/>
                              <a:lumOff val="15000"/>
                            </a:schemeClr>
                          </a:solidFill>
                        </a:rPr>
                        <a:t>Pinterest</a:t>
                      </a:r>
                    </a:p>
                  </a:txBody>
                  <a:tcPr anchor="ctr">
                    <a:solidFill>
                      <a:schemeClr val="bg1">
                        <a:lumMod val="85000"/>
                        <a:alpha val="50000"/>
                      </a:schemeClr>
                    </a:solidFill>
                  </a:tcPr>
                </a:tc>
                <a:tc>
                  <a:txBody>
                    <a:bodyPr/>
                    <a:lstStyle/>
                    <a:p>
                      <a:pPr algn="ctr" fontAlgn="b"/>
                      <a:r>
                        <a:rPr lang="en-US" sz="1600" b="1" i="0" u="none" strike="noStrike" dirty="0">
                          <a:solidFill>
                            <a:schemeClr val="accent6"/>
                          </a:solidFill>
                          <a:effectLst/>
                          <a:latin typeface="Calibri"/>
                        </a:rPr>
                        <a:t>1,1</a:t>
                      </a:r>
                    </a:p>
                  </a:txBody>
                  <a:tcPr marL="12700" marR="12700" marT="12700" marB="0" anchor="ctr">
                    <a:solidFill>
                      <a:schemeClr val="bg1">
                        <a:lumMod val="85000"/>
                        <a:alpha val="50000"/>
                      </a:schemeClr>
                    </a:solidFill>
                  </a:tcPr>
                </a:tc>
                <a:tc>
                  <a:txBody>
                    <a:bodyPr/>
                    <a:lstStyle/>
                    <a:p>
                      <a:pPr algn="ctr"/>
                      <a:r>
                        <a:rPr lang="fi-FI" sz="1600" b="1" dirty="0">
                          <a:solidFill>
                            <a:schemeClr val="tx2">
                              <a:lumMod val="85000"/>
                              <a:lumOff val="15000"/>
                            </a:schemeClr>
                          </a:solidFill>
                        </a:rPr>
                        <a:t>+0,7</a:t>
                      </a:r>
                    </a:p>
                  </a:txBody>
                  <a:tcPr anchor="ctr">
                    <a:solidFill>
                      <a:schemeClr val="bg1">
                        <a:lumMod val="85000"/>
                        <a:alpha val="50000"/>
                      </a:schemeClr>
                    </a:solidFill>
                  </a:tcPr>
                </a:tc>
                <a:extLst>
                  <a:ext uri="{0D108BD9-81ED-4DB2-BD59-A6C34878D82A}">
                    <a16:rowId xmlns:a16="http://schemas.microsoft.com/office/drawing/2014/main" val="10005"/>
                  </a:ext>
                </a:extLst>
              </a:tr>
            </a:tbl>
          </a:graphicData>
        </a:graphic>
      </p:graphicFrame>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Aikakausmedioiden someyleisöt / huhtikuu 2017</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5085134"/>
              </p:ext>
            </p:extLst>
          </p:nvPr>
        </p:nvGraphicFramePr>
        <p:xfrm>
          <a:off x="353029" y="882070"/>
          <a:ext cx="3866566" cy="380895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081010" y="2152289"/>
            <a:ext cx="2398254" cy="1077218"/>
          </a:xfrm>
          <a:prstGeom prst="rect">
            <a:avLst/>
          </a:prstGeom>
          <a:noFill/>
        </p:spPr>
        <p:txBody>
          <a:bodyPr wrap="square" rtlCol="0">
            <a:spAutoFit/>
          </a:bodyPr>
          <a:lstStyle/>
          <a:p>
            <a:pPr algn="ctr"/>
            <a:r>
              <a:rPr lang="fi-FI" sz="1200" b="1" dirty="0">
                <a:solidFill>
                  <a:schemeClr val="accent6">
                    <a:lumMod val="85000"/>
                    <a:lumOff val="15000"/>
                  </a:schemeClr>
                </a:solidFill>
              </a:rPr>
              <a:t>Seuraajia kaikissa</a:t>
            </a:r>
            <a:br>
              <a:rPr lang="fi-FI" sz="1200" b="1" dirty="0">
                <a:solidFill>
                  <a:schemeClr val="accent6">
                    <a:lumMod val="85000"/>
                    <a:lumOff val="15000"/>
                  </a:schemeClr>
                </a:solidFill>
              </a:rPr>
            </a:br>
            <a:r>
              <a:rPr lang="fi-FI" sz="1200" b="1" dirty="0">
                <a:solidFill>
                  <a:schemeClr val="accent6">
                    <a:lumMod val="85000"/>
                    <a:lumOff val="15000"/>
                  </a:schemeClr>
                </a:solidFill>
              </a:rPr>
              <a:t> kanavissa* (kpl) </a:t>
            </a:r>
            <a:br>
              <a:rPr lang="fi-FI" b="1" dirty="0">
                <a:solidFill>
                  <a:schemeClr val="accent6">
                    <a:lumMod val="85000"/>
                    <a:lumOff val="15000"/>
                  </a:schemeClr>
                </a:solidFill>
              </a:rPr>
            </a:br>
            <a:r>
              <a:rPr lang="en-US" sz="4000" b="1" dirty="0">
                <a:solidFill>
                  <a:schemeClr val="accent1"/>
                </a:solidFill>
              </a:rPr>
              <a:t>2 838 139</a:t>
            </a:r>
          </a:p>
        </p:txBody>
      </p:sp>
      <p:pic>
        <p:nvPicPr>
          <p:cNvPr id="14" name="Picture 13"/>
          <p:cNvPicPr>
            <a:picLocks noChangeAspect="1"/>
          </p:cNvPicPr>
          <p:nvPr/>
        </p:nvPicPr>
        <p:blipFill>
          <a:blip r:embed="rId3"/>
          <a:stretch>
            <a:fillRect/>
          </a:stretch>
        </p:blipFill>
        <p:spPr>
          <a:xfrm>
            <a:off x="3479264" y="2002843"/>
            <a:ext cx="314960" cy="314960"/>
          </a:xfrm>
          <a:prstGeom prst="rect">
            <a:avLst/>
          </a:prstGeom>
        </p:spPr>
      </p:pic>
      <p:pic>
        <p:nvPicPr>
          <p:cNvPr id="67" name="Picture 66"/>
          <p:cNvPicPr>
            <a:picLocks noChangeAspect="1"/>
          </p:cNvPicPr>
          <p:nvPr/>
        </p:nvPicPr>
        <p:blipFill>
          <a:blip r:embed="rId4"/>
          <a:stretch>
            <a:fillRect/>
          </a:stretch>
        </p:blipFill>
        <p:spPr>
          <a:xfrm>
            <a:off x="1343067" y="3892695"/>
            <a:ext cx="386080" cy="314960"/>
          </a:xfrm>
          <a:prstGeom prst="rect">
            <a:avLst/>
          </a:prstGeom>
        </p:spPr>
      </p:pic>
      <p:pic>
        <p:nvPicPr>
          <p:cNvPr id="68" name="Picture 67"/>
          <p:cNvPicPr>
            <a:picLocks noChangeAspect="1"/>
          </p:cNvPicPr>
          <p:nvPr/>
        </p:nvPicPr>
        <p:blipFill>
          <a:blip r:embed="rId5"/>
          <a:stretch>
            <a:fillRect/>
          </a:stretch>
        </p:blipFill>
        <p:spPr>
          <a:xfrm>
            <a:off x="714210" y="2393216"/>
            <a:ext cx="314960" cy="314960"/>
          </a:xfrm>
          <a:prstGeom prst="rect">
            <a:avLst/>
          </a:prstGeom>
        </p:spPr>
      </p:pic>
      <p:pic>
        <p:nvPicPr>
          <p:cNvPr id="70" name="Picture 69"/>
          <p:cNvPicPr>
            <a:picLocks noChangeAspect="1"/>
          </p:cNvPicPr>
          <p:nvPr/>
        </p:nvPicPr>
        <p:blipFill>
          <a:blip r:embed="rId6"/>
          <a:stretch>
            <a:fillRect/>
          </a:stretch>
        </p:blipFill>
        <p:spPr>
          <a:xfrm>
            <a:off x="856342" y="1795073"/>
            <a:ext cx="436880" cy="182880"/>
          </a:xfrm>
          <a:prstGeom prst="rect">
            <a:avLst/>
          </a:prstGeom>
        </p:spPr>
      </p:pic>
      <p:pic>
        <p:nvPicPr>
          <p:cNvPr id="71" name="Picture 70"/>
          <p:cNvPicPr>
            <a:picLocks noChangeAspect="1"/>
          </p:cNvPicPr>
          <p:nvPr/>
        </p:nvPicPr>
        <p:blipFill>
          <a:blip r:embed="rId7"/>
          <a:stretch>
            <a:fillRect/>
          </a:stretch>
        </p:blipFill>
        <p:spPr>
          <a:xfrm>
            <a:off x="1253675" y="1437826"/>
            <a:ext cx="335280" cy="335280"/>
          </a:xfrm>
          <a:prstGeom prst="rect">
            <a:avLst/>
          </a:prstGeom>
        </p:spPr>
      </p:pic>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4/2017</a:t>
            </a:r>
          </a:p>
        </p:txBody>
      </p:sp>
      <p:sp>
        <p:nvSpPr>
          <p:cNvPr id="79" name="Rectangle 78"/>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spTree>
    <p:extLst>
      <p:ext uri="{BB962C8B-B14F-4D97-AF65-F5344CB8AC3E}">
        <p14:creationId xmlns:p14="http://schemas.microsoft.com/office/powerpoint/2010/main" val="1926897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(207 kpl) / huhtikuu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1681"/>
            <a:ext cx="8519407" cy="3694538"/>
          </a:xfrm>
          <a:prstGeom prst="rect">
            <a:avLst/>
          </a:prstGeom>
          <a:noFill/>
        </p:spPr>
        <p:txBody>
          <a:bodyPr wrap="square" rtlCol="0">
            <a:spAutoFit/>
          </a:bodyPr>
          <a:lstStyle/>
          <a:p>
            <a:pPr>
              <a:lnSpc>
                <a:spcPct val="120000"/>
              </a:lnSpc>
            </a:pPr>
            <a:r>
              <a:rPr lang="fi-FI" sz="1400" dirty="0"/>
              <a:t>Aku Ankka      3H+K      Aarre      Alibi      Anna      Antiikki &amp; Design      Apteekkarilehti      Apu      Arkkitehti      Aromi      Arvopaperi      Askel      Asuntoinfo      Auto Bild Suomi      Automaatioväylä      Avotakka      </a:t>
            </a:r>
            <a:r>
              <a:rPr lang="fi-FI" sz="1400" dirty="0" err="1"/>
              <a:t>Caravan</a:t>
            </a:r>
            <a:r>
              <a:rPr lang="fi-FI" sz="1400" dirty="0"/>
              <a:t>      </a:t>
            </a:r>
            <a:r>
              <a:rPr lang="fi-FI" sz="1400" dirty="0" err="1"/>
              <a:t>Cosmopolitan</a:t>
            </a:r>
            <a:r>
              <a:rPr lang="fi-FI" sz="1400" dirty="0"/>
              <a:t>      </a:t>
            </a:r>
            <a:r>
              <a:rPr lang="fi-FI" sz="1400" dirty="0" err="1"/>
              <a:t>Costume</a:t>
            </a:r>
            <a:r>
              <a:rPr lang="fi-FI" sz="1400" dirty="0"/>
              <a:t>      </a:t>
            </a:r>
            <a:r>
              <a:rPr lang="fi-FI" sz="1400" dirty="0" err="1"/>
              <a:t>Deko</a:t>
            </a:r>
            <a:r>
              <a:rPr lang="fi-FI" sz="1400" dirty="0"/>
              <a:t>      </a:t>
            </a:r>
            <a:r>
              <a:rPr lang="fi-FI" sz="1400" dirty="0" err="1"/>
              <a:t>Demi</a:t>
            </a:r>
            <a:r>
              <a:rPr lang="fi-FI" sz="1400" dirty="0"/>
              <a:t>      Diabetes      </a:t>
            </a:r>
            <a:r>
              <a:rPr lang="fi-FI" sz="1400" dirty="0" err="1"/>
              <a:t>DigiKuva</a:t>
            </a:r>
            <a:r>
              <a:rPr lang="fi-FI" sz="1400" dirty="0"/>
              <a:t>      Eeva      Elle      Elämä      </a:t>
            </a:r>
            <a:r>
              <a:rPr lang="fi-FI" sz="1400" dirty="0" err="1"/>
              <a:t>Enertec</a:t>
            </a:r>
            <a:r>
              <a:rPr lang="fi-FI" sz="1400" dirty="0"/>
              <a:t>      Erä      ET Matkaopas      ET-lehti      </a:t>
            </a:r>
            <a:r>
              <a:rPr lang="fi-FI" sz="1400" dirty="0" err="1"/>
              <a:t>Evento</a:t>
            </a:r>
            <a:r>
              <a:rPr lang="fi-FI" sz="1400" dirty="0"/>
              <a:t>      Fakta      FIT      GEO      Gloria      Glorian Koti      Glorian ruoka &amp; viini      </a:t>
            </a:r>
            <a:r>
              <a:rPr lang="fi-FI" sz="1400" dirty="0" err="1"/>
              <a:t>Goal</a:t>
            </a:r>
            <a:r>
              <a:rPr lang="fi-FI" sz="1400" dirty="0"/>
              <a:t>      </a:t>
            </a:r>
            <a:r>
              <a:rPr lang="fi-FI" sz="1400" dirty="0" err="1"/>
              <a:t>GTi</a:t>
            </a:r>
            <a:r>
              <a:rPr lang="fi-FI" sz="1400" dirty="0"/>
              <a:t>-Magazine      Hevoshullu      Hifimaailma      Hiihto      HR Viesti      Hymy      Hyvä Terveys      Idealista      Ihana      Image      Improbatur      Insinööri      Juoksija      Jääkiekkolehti      </a:t>
            </a:r>
            <a:r>
              <a:rPr lang="fi-FI" sz="1400" dirty="0" err="1"/>
              <a:t>Kaksplus</a:t>
            </a:r>
            <a:r>
              <a:rPr lang="fi-FI" sz="1400" dirty="0"/>
              <a:t>      Kameralehti      Katso      Kauneimmat Käsityöt      Kauneus &amp; Terveys      Kello &amp; Kulta      Kemia-Kemi      Kippari      Kirjastolehti      KITA Kiinteistö &amp; Talotekniikka      Kodin Kuvalehti      Koiramme      Koneviesti      Koti ja keittiö      Kotiliesi      </a:t>
            </a:r>
            <a:r>
              <a:rPr lang="fi-FI" sz="1400" dirty="0" err="1"/>
              <a:t>Kotiliesi</a:t>
            </a:r>
            <a:r>
              <a:rPr lang="fi-FI" sz="1400" dirty="0"/>
              <a:t> Käsityö      Kotilääkäri      </a:t>
            </a:r>
            <a:r>
              <a:rPr lang="fi-FI" sz="1400" dirty="0" err="1"/>
              <a:t>KotiMikro</a:t>
            </a:r>
            <a:r>
              <a:rPr lang="fi-FI" sz="1400" dirty="0"/>
              <a:t>      Kotipuutarha      Kotitalo      Kotivinkki      Kuluttaja-lehti      Kuntalehti      Kuntatekniikka      Kunto Plus      </a:t>
            </a:r>
            <a:r>
              <a:rPr lang="fi-FI" sz="1400" dirty="0" err="1"/>
              <a:t>Kuriren</a:t>
            </a:r>
            <a:r>
              <a:rPr lang="fi-FI" sz="1400" dirty="0"/>
              <a:t>      Lapsen Maailma      Leija      Lumo      Maailman Kuvalehti      Maalla      Maku      </a:t>
            </a:r>
            <a:r>
              <a:rPr lang="fi-FI" sz="1400" dirty="0" err="1"/>
              <a:t>Maku</a:t>
            </a:r>
            <a:r>
              <a:rPr lang="fi-FI" sz="1400" dirty="0"/>
              <a:t> Kaneli &amp; Sokeri      Markkinointi &amp; Mainonta      Me Naiset      </a:t>
            </a:r>
            <a:r>
              <a:rPr lang="fi-FI" sz="1400" dirty="0" err="1"/>
              <a:t>Mediuutiset</a:t>
            </a:r>
            <a:r>
              <a:rPr lang="fi-FI" sz="1400" dirty="0"/>
              <a:t>      Meidän Mökki      Meidän Perhe      Meidän Talo      Meillä Kotona      Metsälehti      Mikrobitti      Minä Olen      Mondo      Moottori      Motiivi      National Geographic Suomi      Nuorten Luonto      Nuotta      Nyyrikki      Oluelle      Oma Aika      Ortodoksiviesti      Palokuntalainen      Parnasso      Partiojohtaja      Pelastustieto      Pelit      Perhokalastus      Perusta      Pieni on Suurin      Pikkukaupunki      ….</a:t>
            </a:r>
          </a:p>
        </p:txBody>
      </p:sp>
    </p:spTree>
    <p:extLst>
      <p:ext uri="{BB962C8B-B14F-4D97-AF65-F5344CB8AC3E}">
        <p14:creationId xmlns:p14="http://schemas.microsoft.com/office/powerpoint/2010/main" val="3258431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(207 kpl) / huhtikuu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4773"/>
            <a:ext cx="8519407" cy="3953070"/>
          </a:xfrm>
          <a:prstGeom prst="rect">
            <a:avLst/>
          </a:prstGeom>
          <a:noFill/>
        </p:spPr>
        <p:txBody>
          <a:bodyPr wrap="square" rtlCol="0">
            <a:spAutoFit/>
          </a:bodyPr>
          <a:lstStyle/>
          <a:p>
            <a:pPr>
              <a:lnSpc>
                <a:spcPct val="120000"/>
              </a:lnSpc>
            </a:pPr>
            <a:r>
              <a:rPr lang="fi-FI" sz="1400" dirty="0"/>
              <a:t>…      Pinni      Plaza Koti      Positio      Potilaan Lääkärilehti      </a:t>
            </a:r>
            <a:r>
              <a:rPr lang="fi-FI" sz="1400" dirty="0" err="1"/>
              <a:t>Print&amp;Media</a:t>
            </a:r>
            <a:r>
              <a:rPr lang="fi-FI" sz="1400" dirty="0"/>
              <a:t>      Pro Hockey      </a:t>
            </a:r>
            <a:r>
              <a:rPr lang="fi-FI" sz="1400" dirty="0" err="1"/>
              <a:t>prointerior</a:t>
            </a:r>
            <a:r>
              <a:rPr lang="fi-FI" sz="1400" dirty="0"/>
              <a:t>      Projektiuutiset      </a:t>
            </a:r>
            <a:r>
              <a:rPr lang="fi-FI" sz="1400" dirty="0" err="1"/>
              <a:t>prometalli</a:t>
            </a:r>
            <a:r>
              <a:rPr lang="fi-FI" sz="1400" dirty="0"/>
              <a:t> - metallialan ammattilehti      </a:t>
            </a:r>
            <a:r>
              <a:rPr lang="fi-FI" sz="1400" dirty="0" err="1"/>
              <a:t>proresto</a:t>
            </a:r>
            <a:r>
              <a:rPr lang="fi-FI" sz="1400" dirty="0"/>
              <a:t>      </a:t>
            </a:r>
            <a:r>
              <a:rPr lang="fi-FI" sz="1400" dirty="0" err="1"/>
              <a:t>PUUTARHA&amp;kauppa</a:t>
            </a:r>
            <a:r>
              <a:rPr lang="fi-FI" sz="1400" dirty="0"/>
              <a:t>      Puuvene      </a:t>
            </a:r>
            <a:r>
              <a:rPr lang="fi-FI" sz="1400" dirty="0" err="1"/>
              <a:t>Pyöräily+Triathlon</a:t>
            </a:r>
            <a:r>
              <a:rPr lang="fi-FI" sz="1400" dirty="0"/>
              <a:t>      Rakennuslehti      Raymond      Reserviläinen      </a:t>
            </a:r>
            <a:r>
              <a:rPr lang="fi-FI" sz="1400" dirty="0" err="1"/>
              <a:t>Riffi</a:t>
            </a:r>
            <a:r>
              <a:rPr lang="fi-FI" sz="1400" dirty="0"/>
              <a:t>      RONDO Classic      Sairaanhoitaja      Sana      </a:t>
            </a:r>
            <a:r>
              <a:rPr lang="fi-FI" sz="1400" dirty="0" err="1"/>
              <a:t>Secretarius</a:t>
            </a:r>
            <a:r>
              <a:rPr lang="fi-FI" sz="1400" dirty="0"/>
              <a:t>      Seiska      Selkosanomat      Seura      </a:t>
            </a:r>
            <a:r>
              <a:rPr lang="fi-FI" sz="1400" dirty="0" err="1"/>
              <a:t>Shaker</a:t>
            </a:r>
            <a:r>
              <a:rPr lang="fi-FI" sz="1400" dirty="0"/>
              <a:t>      Sieppo - Lasten luontolehti      Siivet      Soppa365      Sport      </a:t>
            </a:r>
            <a:r>
              <a:rPr lang="fi-FI" sz="1400" dirty="0" err="1"/>
              <a:t>Språkbruk</a:t>
            </a:r>
            <a:r>
              <a:rPr lang="fi-FI" sz="1400" dirty="0"/>
              <a:t>      Suomen Kiinteistölehti      Suomen Kuvalehti      Suomen Luonto      Suomen Lääkärilehti      Suomen Sotilas      </a:t>
            </a:r>
            <a:r>
              <a:rPr lang="fi-FI" sz="1400" dirty="0" err="1"/>
              <a:t>SuomiViihde</a:t>
            </a:r>
            <a:r>
              <a:rPr lang="fi-FI" sz="1400" dirty="0"/>
              <a:t>      Super      Suuri Käsityö      Systeri      </a:t>
            </a:r>
            <a:r>
              <a:rPr lang="fi-FI" sz="1400" dirty="0" err="1"/>
              <a:t>Systole</a:t>
            </a:r>
            <a:r>
              <a:rPr lang="fi-FI" sz="1400" dirty="0"/>
              <a:t>      </a:t>
            </a:r>
            <a:r>
              <a:rPr lang="fi-FI" sz="1400" dirty="0" err="1"/>
              <a:t>Sähköala.Fi</a:t>
            </a:r>
            <a:r>
              <a:rPr lang="fi-FI" sz="1400" dirty="0"/>
              <a:t>      Taide      Taika      TAITO      Talentia      Talotekniikka      Talouselämä      Taloustaito      Teatteri &amp; Tanssi -lehti      Tee Itse      Tehy      Tekniikan Historia      Tekniikan Maailma      Tekniikka &amp; Talous      Tekstiiliopettaja      Terveydeksi      </a:t>
            </a:r>
            <a:r>
              <a:rPr lang="fi-FI" sz="1400" dirty="0" err="1"/>
              <a:t>Tidningen</a:t>
            </a:r>
            <a:r>
              <a:rPr lang="fi-FI" sz="1400" dirty="0"/>
              <a:t> Folkhälsan      Tiede      Tieteen Kuvalehti      Tieteen Kuvalehti Historia      Tilisanomat      </a:t>
            </a:r>
            <a:r>
              <a:rPr lang="fi-FI" sz="1400" dirty="0" err="1"/>
              <a:t>Tivi</a:t>
            </a:r>
            <a:r>
              <a:rPr lang="fi-FI" sz="1400" dirty="0"/>
              <a:t>      TM Rakennusmaailma      Trendi      Tunne &amp; Mieli      Tuulilasi      TV-maailma      Työ Terveys Turvallisuus      Ulkopolitiikka      Ultra      Unelmien Talo &amp; Koti      Urakointi Uutiset      Urheilulehti      Uusiouutiset      V8-Magazine      Valitut Palat - Reader's Digest      Vapaa-ajan Kalastaja      Vapaussoturi      Vauva      Vegaanikeittiö      Vene      Verotus      </a:t>
            </a:r>
            <a:r>
              <a:rPr lang="fi-FI" sz="1400" dirty="0" err="1"/>
              <a:t>ViherPiha</a:t>
            </a:r>
            <a:r>
              <a:rPr lang="fi-FI" sz="1400" dirty="0"/>
              <a:t>      Vihreä Lanka      Viini      Villivarsa      Vinkki      Vitonen      VIVA      Voi hyvin      Yhteishyvä      Ylioppilaslehti      </a:t>
            </a:r>
            <a:r>
              <a:rPr lang="fi-FI" sz="1400" dirty="0" err="1"/>
              <a:t>Ylioppilaslehti</a:t>
            </a:r>
            <a:r>
              <a:rPr lang="fi-FI" sz="1400" dirty="0"/>
              <a:t> Aino</a:t>
            </a:r>
          </a:p>
          <a:p>
            <a:pPr>
              <a:lnSpc>
                <a:spcPct val="120000"/>
              </a:lnSpc>
            </a:pPr>
            <a:endParaRPr lang="fi-FI" sz="1400" dirty="0"/>
          </a:p>
        </p:txBody>
      </p:sp>
    </p:spTree>
    <p:extLst>
      <p:ext uri="{BB962C8B-B14F-4D97-AF65-F5344CB8AC3E}">
        <p14:creationId xmlns:p14="http://schemas.microsoft.com/office/powerpoint/2010/main" val="508826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2600" dirty="0">
                <a:solidFill>
                  <a:schemeClr val="accent6">
                    <a:lumMod val="85000"/>
                    <a:lumOff val="15000"/>
                  </a:schemeClr>
                </a:solidFill>
              </a:rPr>
              <a:t>Uudet kanavat seurannassa / huhtikuu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2282240272"/>
              </p:ext>
            </p:extLst>
          </p:nvPr>
        </p:nvGraphicFramePr>
        <p:xfrm>
          <a:off x="302882" y="957744"/>
          <a:ext cx="8519406" cy="731520"/>
        </p:xfrm>
        <a:graphic>
          <a:graphicData uri="http://schemas.openxmlformats.org/drawingml/2006/table">
            <a:tbl>
              <a:tblPr firstRow="1" bandRow="1">
                <a:tableStyleId>{D27102A9-8310-4765-A935-A1911B00CA55}</a:tableStyleId>
              </a:tblPr>
              <a:tblGrid>
                <a:gridCol w="1419901">
                  <a:extLst>
                    <a:ext uri="{9D8B030D-6E8A-4147-A177-3AD203B41FA5}">
                      <a16:colId xmlns:a16="http://schemas.microsoft.com/office/drawing/2014/main" val="20000"/>
                    </a:ext>
                  </a:extLst>
                </a:gridCol>
                <a:gridCol w="1419901">
                  <a:extLst>
                    <a:ext uri="{9D8B030D-6E8A-4147-A177-3AD203B41FA5}">
                      <a16:colId xmlns:a16="http://schemas.microsoft.com/office/drawing/2014/main" val="20001"/>
                    </a:ext>
                  </a:extLst>
                </a:gridCol>
                <a:gridCol w="1419901">
                  <a:extLst>
                    <a:ext uri="{9D8B030D-6E8A-4147-A177-3AD203B41FA5}">
                      <a16:colId xmlns:a16="http://schemas.microsoft.com/office/drawing/2014/main" val="20002"/>
                    </a:ext>
                  </a:extLst>
                </a:gridCol>
                <a:gridCol w="1419901">
                  <a:extLst>
                    <a:ext uri="{9D8B030D-6E8A-4147-A177-3AD203B41FA5}">
                      <a16:colId xmlns:a16="http://schemas.microsoft.com/office/drawing/2014/main" val="20003"/>
                    </a:ext>
                  </a:extLst>
                </a:gridCol>
                <a:gridCol w="1419901">
                  <a:extLst>
                    <a:ext uri="{9D8B030D-6E8A-4147-A177-3AD203B41FA5}">
                      <a16:colId xmlns:a16="http://schemas.microsoft.com/office/drawing/2014/main" val="20004"/>
                    </a:ext>
                  </a:extLst>
                </a:gridCol>
                <a:gridCol w="1419901">
                  <a:extLst>
                    <a:ext uri="{9D8B030D-6E8A-4147-A177-3AD203B41FA5}">
                      <a16:colId xmlns:a16="http://schemas.microsoft.com/office/drawing/2014/main" val="20005"/>
                    </a:ext>
                  </a:extLst>
                </a:gridCol>
              </a:tblGrid>
              <a:tr h="243840">
                <a:tc>
                  <a:txBody>
                    <a:bodyPr/>
                    <a:lstStyle/>
                    <a:p>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Facebook</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Twitter</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Instagram</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YouTube</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Pinterest</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43840">
                <a:tc>
                  <a:txBody>
                    <a:bodyPr/>
                    <a:lstStyle/>
                    <a:p>
                      <a:r>
                        <a:rPr lang="fi-FI" sz="1000" dirty="0" err="1"/>
                        <a:t>Caravan</a:t>
                      </a: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val="10001"/>
                  </a:ext>
                </a:extLst>
              </a:tr>
              <a:tr h="243840">
                <a:tc>
                  <a:txBody>
                    <a:bodyPr/>
                    <a:lstStyle/>
                    <a:p>
                      <a:r>
                        <a:rPr lang="fi-FI" sz="1000" dirty="0"/>
                        <a:t>Vegaanikeittiö</a:t>
                      </a:r>
                    </a:p>
                  </a:txBody>
                  <a:tcPr>
                    <a:lnT w="12700" cmpd="sng">
                      <a:noFill/>
                    </a:lnT>
                  </a:tcPr>
                </a:tc>
                <a:tc>
                  <a:txBody>
                    <a:bodyPr/>
                    <a:lstStyle/>
                    <a:p>
                      <a:pPr algn="ctr"/>
                      <a:r>
                        <a:rPr lang="fi-FI" sz="1000" dirty="0"/>
                        <a:t>x</a:t>
                      </a:r>
                    </a:p>
                  </a:txBody>
                  <a:tcPr>
                    <a:lnT w="12700" cmpd="sng">
                      <a:noFill/>
                    </a:lnT>
                  </a:tcPr>
                </a:tc>
                <a:tc>
                  <a:txBody>
                    <a:bodyPr/>
                    <a:lstStyle/>
                    <a:p>
                      <a:pPr algn="ctr"/>
                      <a:endParaRPr lang="fi-FI" sz="1000" dirty="0"/>
                    </a:p>
                  </a:txBody>
                  <a:tcPr>
                    <a:lnT w="12700" cmpd="sng">
                      <a:noFill/>
                    </a:lnT>
                  </a:tcPr>
                </a:tc>
                <a:tc>
                  <a:txBody>
                    <a:bodyPr/>
                    <a:lstStyle/>
                    <a:p>
                      <a:pPr algn="ctr"/>
                      <a:endParaRPr lang="fi-FI" sz="1000" dirty="0"/>
                    </a:p>
                  </a:txBody>
                  <a:tcPr>
                    <a:lnT w="12700" cmpd="sng">
                      <a:noFill/>
                    </a:lnT>
                  </a:tcPr>
                </a:tc>
                <a:tc>
                  <a:txBody>
                    <a:bodyPr/>
                    <a:lstStyle/>
                    <a:p>
                      <a:pPr algn="ctr"/>
                      <a:endParaRPr lang="fi-FI" sz="1000" dirty="0"/>
                    </a:p>
                  </a:txBody>
                  <a:tcPr>
                    <a:lnT w="12700" cmpd="sng">
                      <a:noFill/>
                    </a:lnT>
                  </a:tcPr>
                </a:tc>
                <a:tc>
                  <a:txBody>
                    <a:bodyPr/>
                    <a:lstStyle/>
                    <a:p>
                      <a:pPr algn="ctr"/>
                      <a:endParaRPr lang="fi-FI" sz="1000" dirty="0"/>
                    </a:p>
                  </a:txBody>
                  <a:tcPr>
                    <a:lnT w="12700" cmpd="sng">
                      <a:noFill/>
                    </a:lnT>
                  </a:tcPr>
                </a:tc>
                <a:extLst>
                  <a:ext uri="{0D108BD9-81ED-4DB2-BD59-A6C34878D82A}">
                    <a16:rowId xmlns:a16="http://schemas.microsoft.com/office/drawing/2014/main" val="2897236849"/>
                  </a:ext>
                </a:extLst>
              </a:tr>
            </a:tbl>
          </a:graphicData>
        </a:graphic>
      </p:graphicFrame>
    </p:spTree>
    <p:extLst>
      <p:ext uri="{BB962C8B-B14F-4D97-AF65-F5344CB8AC3E}">
        <p14:creationId xmlns:p14="http://schemas.microsoft.com/office/powerpoint/2010/main" val="3548995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2600" dirty="0">
                <a:solidFill>
                  <a:schemeClr val="accent6">
                    <a:lumMod val="85000"/>
                    <a:lumOff val="15000"/>
                  </a:schemeClr>
                </a:solidFill>
              </a:rPr>
              <a:t>Seurannasta poistuneet kanavat / huhtikuu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4102118620"/>
              </p:ext>
            </p:extLst>
          </p:nvPr>
        </p:nvGraphicFramePr>
        <p:xfrm>
          <a:off x="302882" y="957744"/>
          <a:ext cx="8519406" cy="1224255"/>
        </p:xfrm>
        <a:graphic>
          <a:graphicData uri="http://schemas.openxmlformats.org/drawingml/2006/table">
            <a:tbl>
              <a:tblPr firstRow="1" bandRow="1">
                <a:tableStyleId>{0E3FDE45-AF77-4B5C-9715-49D594BDF05E}</a:tableStyleId>
              </a:tblPr>
              <a:tblGrid>
                <a:gridCol w="1419901">
                  <a:extLst>
                    <a:ext uri="{9D8B030D-6E8A-4147-A177-3AD203B41FA5}">
                      <a16:colId xmlns:a16="http://schemas.microsoft.com/office/drawing/2014/main" val="20000"/>
                    </a:ext>
                  </a:extLst>
                </a:gridCol>
                <a:gridCol w="1419901">
                  <a:extLst>
                    <a:ext uri="{9D8B030D-6E8A-4147-A177-3AD203B41FA5}">
                      <a16:colId xmlns:a16="http://schemas.microsoft.com/office/drawing/2014/main" val="20001"/>
                    </a:ext>
                  </a:extLst>
                </a:gridCol>
                <a:gridCol w="1419901">
                  <a:extLst>
                    <a:ext uri="{9D8B030D-6E8A-4147-A177-3AD203B41FA5}">
                      <a16:colId xmlns:a16="http://schemas.microsoft.com/office/drawing/2014/main" val="20002"/>
                    </a:ext>
                  </a:extLst>
                </a:gridCol>
                <a:gridCol w="1419901">
                  <a:extLst>
                    <a:ext uri="{9D8B030D-6E8A-4147-A177-3AD203B41FA5}">
                      <a16:colId xmlns:a16="http://schemas.microsoft.com/office/drawing/2014/main" val="20003"/>
                    </a:ext>
                  </a:extLst>
                </a:gridCol>
                <a:gridCol w="1419901">
                  <a:extLst>
                    <a:ext uri="{9D8B030D-6E8A-4147-A177-3AD203B41FA5}">
                      <a16:colId xmlns:a16="http://schemas.microsoft.com/office/drawing/2014/main" val="20004"/>
                    </a:ext>
                  </a:extLst>
                </a:gridCol>
                <a:gridCol w="1419901">
                  <a:extLst>
                    <a:ext uri="{9D8B030D-6E8A-4147-A177-3AD203B41FA5}">
                      <a16:colId xmlns:a16="http://schemas.microsoft.com/office/drawing/2014/main" val="20005"/>
                    </a:ext>
                  </a:extLst>
                </a:gridCol>
              </a:tblGrid>
              <a:tr h="244851">
                <a:tc>
                  <a:txBody>
                    <a:bodyPr/>
                    <a:lstStyle/>
                    <a:p>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Facebook</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Twitter</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Instagram</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YouTube</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Pinterest</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44851">
                <a:tc>
                  <a:txBody>
                    <a:bodyPr/>
                    <a:lstStyle/>
                    <a:p>
                      <a:r>
                        <a:rPr lang="fi-FI" sz="1000" dirty="0" err="1"/>
                        <a:t>Costume</a:t>
                      </a: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val="10002"/>
                  </a:ext>
                </a:extLst>
              </a:tr>
              <a:tr h="244851">
                <a:tc>
                  <a:txBody>
                    <a:bodyPr/>
                    <a:lstStyle/>
                    <a:p>
                      <a:r>
                        <a:rPr lang="fi-FI" sz="1000" dirty="0"/>
                        <a:t>Divaani</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val="10003"/>
                  </a:ext>
                </a:extLst>
              </a:tr>
              <a:tr h="244851">
                <a:tc>
                  <a:txBody>
                    <a:bodyPr/>
                    <a:lstStyle/>
                    <a:p>
                      <a:r>
                        <a:rPr lang="fi-FI" sz="1000" dirty="0"/>
                        <a:t>Eeva</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val="1412890594"/>
                  </a:ext>
                </a:extLst>
              </a:tr>
              <a:tr h="244851">
                <a:tc>
                  <a:txBody>
                    <a:bodyPr/>
                    <a:lstStyle/>
                    <a:p>
                      <a:r>
                        <a:rPr lang="fi-FI" sz="1000" dirty="0"/>
                        <a:t>Sydän</a:t>
                      </a:r>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val="279698552"/>
                  </a:ext>
                </a:extLst>
              </a:tr>
            </a:tbl>
          </a:graphicData>
        </a:graphic>
      </p:graphicFrame>
    </p:spTree>
    <p:extLst>
      <p:ext uri="{BB962C8B-B14F-4D97-AF65-F5344CB8AC3E}">
        <p14:creationId xmlns:p14="http://schemas.microsoft.com/office/powerpoint/2010/main" val="2442587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115452" y="1682412"/>
            <a:ext cx="6957290" cy="2308324"/>
          </a:xfrm>
          <a:prstGeom prst="rect">
            <a:avLst/>
          </a:prstGeom>
          <a:noFill/>
        </p:spPr>
        <p:txBody>
          <a:bodyPr wrap="square" rtlCol="0">
            <a:spAutoFit/>
          </a:bodyPr>
          <a:lstStyle/>
          <a:p>
            <a:pPr algn="ctr"/>
            <a:r>
              <a:rPr lang="fi-FI" dirty="0"/>
              <a:t>Aikakausmedia seuraa kuukausittain suomalaisten aikakausmedioiden seuraaja-, tykkääjä- ja tilaajamääriä Facebookissa, Twitterissä, Instagramissa, YouTubessa ja Pinterestissä.</a:t>
            </a:r>
          </a:p>
          <a:p>
            <a:pPr algn="ctr"/>
            <a:endParaRPr lang="fi-FI" dirty="0"/>
          </a:p>
          <a:p>
            <a:pPr algn="ctr"/>
            <a:r>
              <a:rPr lang="fi-FI" dirty="0"/>
              <a:t>Seurannassa ovat mukana Aikakausmedian jäsenten mediat, joilla on käytössään yksi tai useampi mainittu sosiaalisen median kanava.</a:t>
            </a:r>
          </a:p>
          <a:p>
            <a:pPr algn="ctr"/>
            <a:endParaRPr lang="fi-FI" dirty="0"/>
          </a:p>
          <a:p>
            <a:pPr algn="ctr"/>
            <a:r>
              <a:rPr lang="fi-FI" dirty="0"/>
              <a:t>Seuranta tehdään jokaisen kuukauden viimeisenä päivänä.</a:t>
            </a:r>
          </a:p>
        </p:txBody>
      </p:sp>
    </p:spTree>
    <p:extLst>
      <p:ext uri="{BB962C8B-B14F-4D97-AF65-F5344CB8AC3E}">
        <p14:creationId xmlns:p14="http://schemas.microsoft.com/office/powerpoint/2010/main" val="1174878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348592" y="1815630"/>
            <a:ext cx="6491009" cy="2031325"/>
          </a:xfrm>
          <a:prstGeom prst="rect">
            <a:avLst/>
          </a:prstGeom>
          <a:noFill/>
        </p:spPr>
        <p:txBody>
          <a:bodyPr wrap="square" rtlCol="0">
            <a:spAutoFit/>
          </a:bodyPr>
          <a:lstStyle/>
          <a:p>
            <a:pPr algn="ctr"/>
            <a:r>
              <a:rPr lang="fi-FI" dirty="0"/>
              <a:t>Someseurannan tulokset päivittyvät jokaisen kuukauden alussa: </a:t>
            </a:r>
            <a:br>
              <a:rPr lang="fi-FI" dirty="0"/>
            </a:br>
            <a:r>
              <a:rPr lang="fi-FI" b="1" dirty="0"/>
              <a:t>www.aikakauslehdet.fi/some</a:t>
            </a:r>
          </a:p>
          <a:p>
            <a:pPr algn="ctr"/>
            <a:r>
              <a:rPr lang="fi-FI" dirty="0"/>
              <a:t> </a:t>
            </a:r>
          </a:p>
          <a:p>
            <a:pPr algn="ctr"/>
            <a:r>
              <a:rPr lang="fi-FI" dirty="0"/>
              <a:t>Seuraamalla Aikakausmediaa SlideSharessa saat ilmoituksen aina uuden raportin ilmestyttyä.</a:t>
            </a:r>
          </a:p>
          <a:p>
            <a:pPr algn="ctr"/>
            <a:r>
              <a:rPr lang="fi-FI" dirty="0"/>
              <a:t> </a:t>
            </a:r>
          </a:p>
          <a:p>
            <a:pPr algn="ctr"/>
            <a:r>
              <a:rPr lang="fi-FI" dirty="0"/>
              <a:t>Kaikki raportit ovat ladattavissa PowerPointina ja </a:t>
            </a:r>
            <a:r>
              <a:rPr lang="fi-FI" dirty="0" err="1"/>
              <a:t>Pdf:nä</a:t>
            </a:r>
            <a:r>
              <a:rPr lang="fi-FI" dirty="0"/>
              <a:t>.</a:t>
            </a:r>
          </a:p>
        </p:txBody>
      </p:sp>
    </p:spTree>
    <p:extLst>
      <p:ext uri="{BB962C8B-B14F-4D97-AF65-F5344CB8AC3E}">
        <p14:creationId xmlns:p14="http://schemas.microsoft.com/office/powerpoint/2010/main" val="2133312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
          <p:cNvGrpSpPr/>
          <p:nvPr/>
        </p:nvGrpSpPr>
        <p:grpSpPr>
          <a:xfrm>
            <a:off x="0" y="1495532"/>
            <a:ext cx="9144000" cy="2650226"/>
            <a:chOff x="0" y="1495532"/>
            <a:chExt cx="9144000" cy="2650226"/>
          </a:xfrm>
        </p:grpSpPr>
        <p:pic>
          <p:nvPicPr>
            <p:cNvPr id="26" name="Picture 25" descr="AM_logo_RGB.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988" y="1495532"/>
              <a:ext cx="5618730" cy="432210"/>
            </a:xfrm>
            <a:prstGeom prst="rect">
              <a:avLst/>
            </a:prstGeom>
          </p:spPr>
        </p:pic>
        <p:grpSp>
          <p:nvGrpSpPr>
            <p:cNvPr id="8" name="Group 7"/>
            <p:cNvGrpSpPr/>
            <p:nvPr/>
          </p:nvGrpSpPr>
          <p:grpSpPr>
            <a:xfrm>
              <a:off x="2851064" y="3134675"/>
              <a:ext cx="3404004" cy="509106"/>
              <a:chOff x="3162699" y="2984185"/>
              <a:chExt cx="3369858" cy="503998"/>
            </a:xfrm>
          </p:grpSpPr>
          <p:grpSp>
            <p:nvGrpSpPr>
              <p:cNvPr id="17" name="Group 16"/>
              <p:cNvGrpSpPr/>
              <p:nvPr/>
            </p:nvGrpSpPr>
            <p:grpSpPr>
              <a:xfrm>
                <a:off x="3162699" y="2984185"/>
                <a:ext cx="503998" cy="503998"/>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3"/>
                <a:stretch>
                  <a:fillRect/>
                </a:stretch>
              </p:blipFill>
              <p:spPr>
                <a:xfrm>
                  <a:off x="1372121" y="1785203"/>
                  <a:ext cx="314960" cy="314960"/>
                </a:xfrm>
                <a:prstGeom prst="rect">
                  <a:avLst/>
                </a:prstGeom>
              </p:spPr>
            </p:pic>
          </p:grpSp>
          <p:grpSp>
            <p:nvGrpSpPr>
              <p:cNvPr id="19" name="Group 18"/>
              <p:cNvGrpSpPr/>
              <p:nvPr/>
            </p:nvGrpSpPr>
            <p:grpSpPr>
              <a:xfrm>
                <a:off x="3742548" y="2984185"/>
                <a:ext cx="503998" cy="503998"/>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4"/>
                <a:stretch>
                  <a:fillRect/>
                </a:stretch>
              </p:blipFill>
              <p:spPr>
                <a:xfrm>
                  <a:off x="2020086" y="1785203"/>
                  <a:ext cx="386080" cy="314960"/>
                </a:xfrm>
                <a:prstGeom prst="rect">
                  <a:avLst/>
                </a:prstGeom>
              </p:spPr>
            </p:pic>
          </p:grpSp>
          <p:grpSp>
            <p:nvGrpSpPr>
              <p:cNvPr id="21" name="Group 20"/>
              <p:cNvGrpSpPr/>
              <p:nvPr/>
            </p:nvGrpSpPr>
            <p:grpSpPr>
              <a:xfrm>
                <a:off x="4315680" y="2984185"/>
                <a:ext cx="503998" cy="503998"/>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5"/>
                <a:stretch>
                  <a:fillRect/>
                </a:stretch>
              </p:blipFill>
              <p:spPr>
                <a:xfrm>
                  <a:off x="2684672" y="1785203"/>
                  <a:ext cx="314960" cy="314960"/>
                </a:xfrm>
                <a:prstGeom prst="rect">
                  <a:avLst/>
                </a:prstGeom>
              </p:spPr>
            </p:pic>
          </p:grpSp>
          <p:grpSp>
            <p:nvGrpSpPr>
              <p:cNvPr id="24" name="Group 23"/>
              <p:cNvGrpSpPr/>
              <p:nvPr/>
            </p:nvGrpSpPr>
            <p:grpSpPr>
              <a:xfrm>
                <a:off x="5457147" y="2984185"/>
                <a:ext cx="503998" cy="503998"/>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6"/>
                <a:stretch>
                  <a:fillRect/>
                </a:stretch>
              </p:blipFill>
              <p:spPr>
                <a:xfrm>
                  <a:off x="3960025" y="1859793"/>
                  <a:ext cx="436880" cy="182880"/>
                </a:xfrm>
                <a:prstGeom prst="rect">
                  <a:avLst/>
                </a:prstGeom>
              </p:spPr>
            </p:pic>
          </p:grpSp>
          <p:grpSp>
            <p:nvGrpSpPr>
              <p:cNvPr id="23" name="Group 22"/>
              <p:cNvGrpSpPr/>
              <p:nvPr/>
            </p:nvGrpSpPr>
            <p:grpSpPr>
              <a:xfrm>
                <a:off x="4892170" y="2984185"/>
                <a:ext cx="503998" cy="503998"/>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7"/>
                <a:stretch>
                  <a:fillRect/>
                </a:stretch>
              </p:blipFill>
              <p:spPr>
                <a:xfrm>
                  <a:off x="3350662" y="1773813"/>
                  <a:ext cx="335280" cy="335280"/>
                </a:xfrm>
                <a:prstGeom prst="rect">
                  <a:avLst/>
                </a:prstGeom>
              </p:spPr>
            </p:pic>
          </p:grpSp>
          <p:grpSp>
            <p:nvGrpSpPr>
              <p:cNvPr id="7" name="Group 6"/>
              <p:cNvGrpSpPr/>
              <p:nvPr/>
            </p:nvGrpSpPr>
            <p:grpSpPr>
              <a:xfrm>
                <a:off x="6028559" y="2984185"/>
                <a:ext cx="503998" cy="503998"/>
                <a:chOff x="6028559" y="2984185"/>
                <a:chExt cx="503998" cy="503998"/>
              </a:xfrm>
            </p:grpSpPr>
            <p:sp>
              <p:nvSpPr>
                <p:cNvPr id="33" name="Oval 32"/>
                <p:cNvSpPr/>
                <p:nvPr/>
              </p:nvSpPr>
              <p:spPr>
                <a:xfrm>
                  <a:off x="6028559" y="2984185"/>
                  <a:ext cx="503998" cy="503998"/>
                </a:xfrm>
                <a:prstGeom prst="ellipse">
                  <a:avLst/>
                </a:prstGeom>
                <a:solidFill>
                  <a:schemeClr val="tx2">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 name="Picture 5"/>
                <p:cNvPicPr>
                  <a:picLocks noChangeAspect="1"/>
                </p:cNvPicPr>
                <p:nvPr/>
              </p:nvPicPr>
              <p:blipFill>
                <a:blip r:embed="rId8"/>
                <a:stretch>
                  <a:fillRect/>
                </a:stretch>
              </p:blipFill>
              <p:spPr>
                <a:xfrm>
                  <a:off x="6147801" y="3100801"/>
                  <a:ext cx="265538" cy="265538"/>
                </a:xfrm>
                <a:prstGeom prst="rect">
                  <a:avLst/>
                </a:prstGeom>
              </p:spPr>
            </p:pic>
          </p:grpSp>
        </p:grpSp>
        <p:sp>
          <p:nvSpPr>
            <p:cNvPr id="9" name="TextBox 8"/>
            <p:cNvSpPr txBox="1"/>
            <p:nvPr/>
          </p:nvSpPr>
          <p:spPr>
            <a:xfrm>
              <a:off x="0" y="2188990"/>
              <a:ext cx="9144000" cy="646331"/>
            </a:xfrm>
            <a:prstGeom prst="rect">
              <a:avLst/>
            </a:prstGeom>
            <a:noFill/>
          </p:spPr>
          <p:txBody>
            <a:bodyPr wrap="square" rtlCol="0">
              <a:spAutoFit/>
            </a:bodyPr>
            <a:lstStyle/>
            <a:p>
              <a:pPr algn="ctr"/>
              <a:r>
                <a:rPr lang="fi-FI" dirty="0">
                  <a:solidFill>
                    <a:schemeClr val="accent6"/>
                  </a:solidFill>
                </a:rPr>
                <a:t>www.aikakausmedia.fi    </a:t>
              </a:r>
              <a:r>
                <a:rPr lang="fi-FI" dirty="0">
                  <a:solidFill>
                    <a:schemeClr val="accent6"/>
                  </a:solidFill>
                  <a:latin typeface="Wingdings"/>
                  <a:ea typeface="Wingdings"/>
                  <a:cs typeface="Wingdings"/>
                  <a:sym typeface="Wingdings"/>
                </a:rPr>
                <a:t></a:t>
              </a:r>
              <a:r>
                <a:rPr lang="fi-FI" dirty="0">
                  <a:solidFill>
                    <a:schemeClr val="accent6"/>
                  </a:solidFill>
                </a:rPr>
                <a:t>   www.mediakortit.fi</a:t>
              </a:r>
            </a:p>
            <a:p>
              <a:pPr algn="ctr"/>
              <a:endParaRPr lang="fi-FI" dirty="0">
                <a:solidFill>
                  <a:schemeClr val="accent6"/>
                </a:solidFill>
              </a:endParaRPr>
            </a:p>
          </p:txBody>
        </p:sp>
        <p:sp>
          <p:nvSpPr>
            <p:cNvPr id="35" name="TextBox 34"/>
            <p:cNvSpPr txBox="1"/>
            <p:nvPr/>
          </p:nvSpPr>
          <p:spPr>
            <a:xfrm>
              <a:off x="0" y="3776426"/>
              <a:ext cx="9144000" cy="369332"/>
            </a:xfrm>
            <a:prstGeom prst="rect">
              <a:avLst/>
            </a:prstGeom>
            <a:noFill/>
          </p:spPr>
          <p:txBody>
            <a:bodyPr wrap="square" rtlCol="0">
              <a:spAutoFit/>
            </a:bodyPr>
            <a:lstStyle/>
            <a:p>
              <a:pPr algn="ctr"/>
              <a:r>
                <a:rPr lang="fi-FI" dirty="0"/>
                <a:t>@aikakausmedia</a:t>
              </a:r>
            </a:p>
          </p:txBody>
        </p:sp>
      </p:grpSp>
    </p:spTree>
    <p:extLst>
      <p:ext uri="{BB962C8B-B14F-4D97-AF65-F5344CB8AC3E}">
        <p14:creationId xmlns:p14="http://schemas.microsoft.com/office/powerpoint/2010/main" val="112874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kehitys 04/2016 – 04/2017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4/2017</a:t>
            </a:r>
          </a:p>
        </p:txBody>
      </p:sp>
      <p:graphicFrame>
        <p:nvGraphicFramePr>
          <p:cNvPr id="15" name="Chart 14"/>
          <p:cNvGraphicFramePr/>
          <p:nvPr>
            <p:extLst>
              <p:ext uri="{D42A27DB-BD31-4B8C-83A1-F6EECF244321}">
                <p14:modId xmlns:p14="http://schemas.microsoft.com/office/powerpoint/2010/main" val="2689784954"/>
              </p:ext>
            </p:extLst>
          </p:nvPr>
        </p:nvGraphicFramePr>
        <p:xfrm>
          <a:off x="131870" y="1028436"/>
          <a:ext cx="6189058" cy="3704316"/>
        </p:xfrm>
        <a:graphic>
          <a:graphicData uri="http://schemas.openxmlformats.org/drawingml/2006/chart">
            <c:chart xmlns:c="http://schemas.openxmlformats.org/drawingml/2006/chart" xmlns:r="http://schemas.openxmlformats.org/officeDocument/2006/relationships" r:id="rId2"/>
          </a:graphicData>
        </a:graphic>
      </p:graphicFrame>
      <p:grpSp>
        <p:nvGrpSpPr>
          <p:cNvPr id="26" name="Group 25"/>
          <p:cNvGrpSpPr/>
          <p:nvPr/>
        </p:nvGrpSpPr>
        <p:grpSpPr>
          <a:xfrm>
            <a:off x="5790790" y="2313890"/>
            <a:ext cx="265568" cy="265568"/>
            <a:chOff x="1227668" y="1646882"/>
            <a:chExt cx="597802" cy="597802"/>
          </a:xfrm>
        </p:grpSpPr>
        <p:sp>
          <p:nvSpPr>
            <p:cNvPr id="39" name="Oval 3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0" name="Picture 39"/>
            <p:cNvPicPr>
              <a:picLocks noChangeAspect="1"/>
            </p:cNvPicPr>
            <p:nvPr/>
          </p:nvPicPr>
          <p:blipFill>
            <a:blip r:embed="rId3"/>
            <a:stretch>
              <a:fillRect/>
            </a:stretch>
          </p:blipFill>
          <p:spPr>
            <a:xfrm>
              <a:off x="1372121" y="1785203"/>
              <a:ext cx="314960" cy="314960"/>
            </a:xfrm>
            <a:prstGeom prst="rect">
              <a:avLst/>
            </a:prstGeom>
          </p:spPr>
        </p:pic>
      </p:grpSp>
      <p:grpSp>
        <p:nvGrpSpPr>
          <p:cNvPr id="28" name="Group 27"/>
          <p:cNvGrpSpPr/>
          <p:nvPr/>
        </p:nvGrpSpPr>
        <p:grpSpPr>
          <a:xfrm>
            <a:off x="5807611" y="3432315"/>
            <a:ext cx="265568" cy="265568"/>
            <a:chOff x="2537512" y="1646882"/>
            <a:chExt cx="597802" cy="597802"/>
          </a:xfrm>
        </p:grpSpPr>
        <p:sp>
          <p:nvSpPr>
            <p:cNvPr id="35" name="Oval 34"/>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4"/>
            <a:stretch>
              <a:fillRect/>
            </a:stretch>
          </p:blipFill>
          <p:spPr>
            <a:xfrm>
              <a:off x="2684672" y="1785203"/>
              <a:ext cx="314960" cy="314960"/>
            </a:xfrm>
            <a:prstGeom prst="rect">
              <a:avLst/>
            </a:prstGeom>
          </p:spPr>
        </p:pic>
      </p:grpSp>
      <p:grpSp>
        <p:nvGrpSpPr>
          <p:cNvPr id="27" name="Group 26"/>
          <p:cNvGrpSpPr/>
          <p:nvPr/>
        </p:nvGrpSpPr>
        <p:grpSpPr>
          <a:xfrm>
            <a:off x="5809318" y="3351100"/>
            <a:ext cx="265568" cy="265568"/>
            <a:chOff x="1893980" y="1646882"/>
            <a:chExt cx="597802" cy="597802"/>
          </a:xfrm>
        </p:grpSpPr>
        <p:sp>
          <p:nvSpPr>
            <p:cNvPr id="37" name="Oval 36"/>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8" name="Picture 37"/>
            <p:cNvPicPr>
              <a:picLocks noChangeAspect="1"/>
            </p:cNvPicPr>
            <p:nvPr/>
          </p:nvPicPr>
          <p:blipFill>
            <a:blip r:embed="rId5"/>
            <a:stretch>
              <a:fillRect/>
            </a:stretch>
          </p:blipFill>
          <p:spPr>
            <a:xfrm>
              <a:off x="2020086" y="1785203"/>
              <a:ext cx="386080" cy="314960"/>
            </a:xfrm>
            <a:prstGeom prst="rect">
              <a:avLst/>
            </a:prstGeom>
          </p:spPr>
        </p:pic>
      </p:grpSp>
      <p:sp>
        <p:nvSpPr>
          <p:cNvPr id="42" name="Oval 41"/>
          <p:cNvSpPr/>
          <p:nvPr/>
        </p:nvSpPr>
        <p:spPr>
          <a:xfrm>
            <a:off x="5841703" y="1228642"/>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sp>
        <p:nvSpPr>
          <p:cNvPr id="44" name="Oval 43"/>
          <p:cNvSpPr/>
          <p:nvPr/>
        </p:nvSpPr>
        <p:spPr>
          <a:xfrm>
            <a:off x="1052782" y="1933552"/>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grpSp>
        <p:nvGrpSpPr>
          <p:cNvPr id="45" name="Group 44"/>
          <p:cNvGrpSpPr/>
          <p:nvPr/>
        </p:nvGrpSpPr>
        <p:grpSpPr>
          <a:xfrm>
            <a:off x="1034406" y="2672165"/>
            <a:ext cx="265568" cy="265568"/>
            <a:chOff x="1227668" y="1646882"/>
            <a:chExt cx="597802" cy="597802"/>
          </a:xfrm>
        </p:grpSpPr>
        <p:sp>
          <p:nvSpPr>
            <p:cNvPr id="46" name="Oval 45"/>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3"/>
            <a:stretch>
              <a:fillRect/>
            </a:stretch>
          </p:blipFill>
          <p:spPr>
            <a:xfrm>
              <a:off x="1372121" y="1785203"/>
              <a:ext cx="314960" cy="314960"/>
            </a:xfrm>
            <a:prstGeom prst="rect">
              <a:avLst/>
            </a:prstGeom>
          </p:spPr>
        </p:pic>
      </p:grpSp>
      <p:grpSp>
        <p:nvGrpSpPr>
          <p:cNvPr id="51" name="Group 50"/>
          <p:cNvGrpSpPr/>
          <p:nvPr/>
        </p:nvGrpSpPr>
        <p:grpSpPr>
          <a:xfrm>
            <a:off x="1049560" y="3644603"/>
            <a:ext cx="265568" cy="265568"/>
            <a:chOff x="2537512" y="1646882"/>
            <a:chExt cx="597802" cy="597802"/>
          </a:xfrm>
        </p:grpSpPr>
        <p:sp>
          <p:nvSpPr>
            <p:cNvPr id="52" name="Oval 51"/>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3" name="Picture 52"/>
            <p:cNvPicPr>
              <a:picLocks noChangeAspect="1"/>
            </p:cNvPicPr>
            <p:nvPr/>
          </p:nvPicPr>
          <p:blipFill>
            <a:blip r:embed="rId4"/>
            <a:stretch>
              <a:fillRect/>
            </a:stretch>
          </p:blipFill>
          <p:spPr>
            <a:xfrm>
              <a:off x="2684672" y="1785203"/>
              <a:ext cx="314960" cy="314960"/>
            </a:xfrm>
            <a:prstGeom prst="rect">
              <a:avLst/>
            </a:prstGeom>
          </p:spPr>
        </p:pic>
      </p:grpSp>
      <p:grpSp>
        <p:nvGrpSpPr>
          <p:cNvPr id="48" name="Group 47"/>
          <p:cNvGrpSpPr/>
          <p:nvPr/>
        </p:nvGrpSpPr>
        <p:grpSpPr>
          <a:xfrm>
            <a:off x="1021303" y="3468322"/>
            <a:ext cx="265568" cy="265568"/>
            <a:chOff x="1893980" y="1646882"/>
            <a:chExt cx="597802" cy="597802"/>
          </a:xfrm>
        </p:grpSpPr>
        <p:sp>
          <p:nvSpPr>
            <p:cNvPr id="49" name="Oval 48"/>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0" name="Picture 49"/>
            <p:cNvPicPr>
              <a:picLocks noChangeAspect="1"/>
            </p:cNvPicPr>
            <p:nvPr/>
          </p:nvPicPr>
          <p:blipFill>
            <a:blip r:embed="rId5"/>
            <a:stretch>
              <a:fillRect/>
            </a:stretch>
          </p:blipFill>
          <p:spPr>
            <a:xfrm>
              <a:off x="2020086" y="1785203"/>
              <a:ext cx="386080" cy="314960"/>
            </a:xfrm>
            <a:prstGeom prst="rect">
              <a:avLst/>
            </a:prstGeom>
          </p:spPr>
        </p:pic>
      </p:grpSp>
      <p:sp>
        <p:nvSpPr>
          <p:cNvPr id="7" name="TextBox 6"/>
          <p:cNvSpPr txBox="1"/>
          <p:nvPr/>
        </p:nvSpPr>
        <p:spPr>
          <a:xfrm>
            <a:off x="5215207" y="878676"/>
            <a:ext cx="1097933" cy="338554"/>
          </a:xfrm>
          <a:prstGeom prst="rect">
            <a:avLst/>
          </a:prstGeom>
          <a:noFill/>
        </p:spPr>
        <p:txBody>
          <a:bodyPr wrap="square" rtlCol="0">
            <a:spAutoFit/>
          </a:bodyPr>
          <a:lstStyle/>
          <a:p>
            <a:pPr algn="ctr"/>
            <a:r>
              <a:rPr lang="en-US" sz="1600" b="1" dirty="0">
                <a:solidFill>
                  <a:srgbClr val="000000"/>
                </a:solidFill>
              </a:rPr>
              <a:t>2 838 139</a:t>
            </a:r>
          </a:p>
        </p:txBody>
      </p:sp>
      <p:sp>
        <p:nvSpPr>
          <p:cNvPr id="56" name="TextBox 55"/>
          <p:cNvSpPr txBox="1"/>
          <p:nvPr/>
        </p:nvSpPr>
        <p:spPr>
          <a:xfrm>
            <a:off x="5216152" y="1990310"/>
            <a:ext cx="1097933" cy="338554"/>
          </a:xfrm>
          <a:prstGeom prst="rect">
            <a:avLst/>
          </a:prstGeom>
          <a:noFill/>
        </p:spPr>
        <p:txBody>
          <a:bodyPr wrap="square" rtlCol="0">
            <a:spAutoFit/>
          </a:bodyPr>
          <a:lstStyle/>
          <a:p>
            <a:pPr algn="ctr"/>
            <a:r>
              <a:rPr lang="en-US" sz="1600" b="1" dirty="0">
                <a:solidFill>
                  <a:srgbClr val="000000"/>
                </a:solidFill>
              </a:rPr>
              <a:t>1 677 036</a:t>
            </a:r>
          </a:p>
        </p:txBody>
      </p:sp>
      <p:sp>
        <p:nvSpPr>
          <p:cNvPr id="57" name="TextBox 56"/>
          <p:cNvSpPr txBox="1"/>
          <p:nvPr/>
        </p:nvSpPr>
        <p:spPr>
          <a:xfrm>
            <a:off x="5215207" y="3018038"/>
            <a:ext cx="1097933" cy="338554"/>
          </a:xfrm>
          <a:prstGeom prst="rect">
            <a:avLst/>
          </a:prstGeom>
          <a:noFill/>
        </p:spPr>
        <p:txBody>
          <a:bodyPr wrap="square" rtlCol="0">
            <a:spAutoFit/>
          </a:bodyPr>
          <a:lstStyle/>
          <a:p>
            <a:pPr algn="ctr"/>
            <a:r>
              <a:rPr lang="en-US" sz="1600" b="1" dirty="0">
                <a:solidFill>
                  <a:srgbClr val="000000"/>
                </a:solidFill>
              </a:rPr>
              <a:t>589 890</a:t>
            </a:r>
          </a:p>
        </p:txBody>
      </p:sp>
      <p:sp>
        <p:nvSpPr>
          <p:cNvPr id="58" name="TextBox 57"/>
          <p:cNvSpPr txBox="1"/>
          <p:nvPr/>
        </p:nvSpPr>
        <p:spPr>
          <a:xfrm>
            <a:off x="5219106" y="3692391"/>
            <a:ext cx="1097933" cy="338554"/>
          </a:xfrm>
          <a:prstGeom prst="rect">
            <a:avLst/>
          </a:prstGeom>
          <a:noFill/>
        </p:spPr>
        <p:txBody>
          <a:bodyPr wrap="square" rtlCol="0">
            <a:spAutoFit/>
          </a:bodyPr>
          <a:lstStyle/>
          <a:p>
            <a:pPr algn="ctr"/>
            <a:r>
              <a:rPr lang="en-US" sz="1600" b="1" dirty="0">
                <a:solidFill>
                  <a:srgbClr val="000000"/>
                </a:solidFill>
              </a:rPr>
              <a:t>491 682</a:t>
            </a:r>
          </a:p>
        </p:txBody>
      </p:sp>
      <p:sp>
        <p:nvSpPr>
          <p:cNvPr id="59" name="TextBox 58"/>
          <p:cNvSpPr txBox="1"/>
          <p:nvPr/>
        </p:nvSpPr>
        <p:spPr>
          <a:xfrm>
            <a:off x="883696" y="1608605"/>
            <a:ext cx="1097933" cy="338554"/>
          </a:xfrm>
          <a:prstGeom prst="rect">
            <a:avLst/>
          </a:prstGeom>
          <a:noFill/>
        </p:spPr>
        <p:txBody>
          <a:bodyPr wrap="square" rtlCol="0">
            <a:spAutoFit/>
          </a:bodyPr>
          <a:lstStyle/>
          <a:p>
            <a:r>
              <a:rPr lang="en-US" sz="1600" b="1" dirty="0">
                <a:solidFill>
                  <a:srgbClr val="000000"/>
                </a:solidFill>
              </a:rPr>
              <a:t>2 105 977</a:t>
            </a:r>
          </a:p>
        </p:txBody>
      </p:sp>
      <p:sp>
        <p:nvSpPr>
          <p:cNvPr id="60" name="TextBox 59"/>
          <p:cNvSpPr txBox="1"/>
          <p:nvPr/>
        </p:nvSpPr>
        <p:spPr>
          <a:xfrm>
            <a:off x="882304" y="2346893"/>
            <a:ext cx="1097933" cy="338554"/>
          </a:xfrm>
          <a:prstGeom prst="rect">
            <a:avLst/>
          </a:prstGeom>
          <a:noFill/>
        </p:spPr>
        <p:txBody>
          <a:bodyPr wrap="square" rtlCol="0">
            <a:spAutoFit/>
          </a:bodyPr>
          <a:lstStyle/>
          <a:p>
            <a:r>
              <a:rPr lang="en-US" sz="1600" b="1" dirty="0">
                <a:solidFill>
                  <a:srgbClr val="000000"/>
                </a:solidFill>
              </a:rPr>
              <a:t>1 306 348</a:t>
            </a:r>
          </a:p>
        </p:txBody>
      </p:sp>
      <p:sp>
        <p:nvSpPr>
          <p:cNvPr id="61" name="TextBox 60"/>
          <p:cNvSpPr txBox="1"/>
          <p:nvPr/>
        </p:nvSpPr>
        <p:spPr>
          <a:xfrm>
            <a:off x="883696" y="3129768"/>
            <a:ext cx="1097933" cy="338554"/>
          </a:xfrm>
          <a:prstGeom prst="rect">
            <a:avLst/>
          </a:prstGeom>
          <a:noFill/>
        </p:spPr>
        <p:txBody>
          <a:bodyPr wrap="square" rtlCol="0">
            <a:spAutoFit/>
          </a:bodyPr>
          <a:lstStyle/>
          <a:p>
            <a:r>
              <a:rPr lang="en-US" sz="1600" b="1" dirty="0">
                <a:solidFill>
                  <a:srgbClr val="000000"/>
                </a:solidFill>
              </a:rPr>
              <a:t>462 712</a:t>
            </a:r>
          </a:p>
        </p:txBody>
      </p:sp>
      <p:sp>
        <p:nvSpPr>
          <p:cNvPr id="62" name="TextBox 61"/>
          <p:cNvSpPr txBox="1"/>
          <p:nvPr/>
        </p:nvSpPr>
        <p:spPr>
          <a:xfrm>
            <a:off x="882304" y="3814155"/>
            <a:ext cx="1097933" cy="338554"/>
          </a:xfrm>
          <a:prstGeom prst="rect">
            <a:avLst/>
          </a:prstGeom>
          <a:noFill/>
        </p:spPr>
        <p:txBody>
          <a:bodyPr wrap="square" rtlCol="0">
            <a:spAutoFit/>
          </a:bodyPr>
          <a:lstStyle/>
          <a:p>
            <a:r>
              <a:rPr lang="en-US" sz="1600" b="1" dirty="0">
                <a:solidFill>
                  <a:srgbClr val="000000"/>
                </a:solidFill>
              </a:rPr>
              <a:t>286 134</a:t>
            </a:r>
          </a:p>
        </p:txBody>
      </p:sp>
      <p:grpSp>
        <p:nvGrpSpPr>
          <p:cNvPr id="64" name="Group 63"/>
          <p:cNvGrpSpPr/>
          <p:nvPr/>
        </p:nvGrpSpPr>
        <p:grpSpPr>
          <a:xfrm>
            <a:off x="6785425" y="1887633"/>
            <a:ext cx="599465" cy="599465"/>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6785425" y="2684573"/>
            <a:ext cx="599465" cy="599465"/>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5"/>
            <a:stretch>
              <a:fillRect/>
            </a:stretch>
          </p:blipFill>
          <p:spPr>
            <a:xfrm>
              <a:off x="2020086" y="1785203"/>
              <a:ext cx="386080" cy="314960"/>
            </a:xfrm>
            <a:prstGeom prst="rect">
              <a:avLst/>
            </a:prstGeom>
          </p:spPr>
        </p:pic>
      </p:grpSp>
      <p:grpSp>
        <p:nvGrpSpPr>
          <p:cNvPr id="66" name="Group 65"/>
          <p:cNvGrpSpPr/>
          <p:nvPr/>
        </p:nvGrpSpPr>
        <p:grpSpPr>
          <a:xfrm>
            <a:off x="6785425" y="3496517"/>
            <a:ext cx="599465" cy="599465"/>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4"/>
            <a:stretch>
              <a:fillRect/>
            </a:stretch>
          </p:blipFill>
          <p:spPr>
            <a:xfrm>
              <a:off x="2684672" y="1785203"/>
              <a:ext cx="314960" cy="314960"/>
            </a:xfrm>
            <a:prstGeom prst="rect">
              <a:avLst/>
            </a:prstGeom>
          </p:spPr>
        </p:pic>
      </p:grpSp>
      <p:sp>
        <p:nvSpPr>
          <p:cNvPr id="54" name="TextBox 53"/>
          <p:cNvSpPr txBox="1"/>
          <p:nvPr/>
        </p:nvSpPr>
        <p:spPr>
          <a:xfrm>
            <a:off x="6785425" y="1004159"/>
            <a:ext cx="1245914" cy="646331"/>
          </a:xfrm>
          <a:prstGeom prst="rect">
            <a:avLst/>
          </a:prstGeom>
          <a:noFill/>
        </p:spPr>
        <p:txBody>
          <a:bodyPr wrap="square" rtlCol="0">
            <a:spAutoFit/>
          </a:bodyPr>
          <a:lstStyle/>
          <a:p>
            <a:r>
              <a:rPr lang="fi-FI" sz="1200" dirty="0"/>
              <a:t>kaikki </a:t>
            </a:r>
            <a:br>
              <a:rPr lang="fi-FI" sz="1200" dirty="0"/>
            </a:br>
            <a:r>
              <a:rPr lang="fi-FI" sz="1200" dirty="0"/>
              <a:t>kanavat yhteensä</a:t>
            </a:r>
          </a:p>
        </p:txBody>
      </p:sp>
      <p:sp>
        <p:nvSpPr>
          <p:cNvPr id="55" name="TextBox 54"/>
          <p:cNvSpPr txBox="1"/>
          <p:nvPr/>
        </p:nvSpPr>
        <p:spPr>
          <a:xfrm>
            <a:off x="7500132" y="1887633"/>
            <a:ext cx="1575471" cy="584776"/>
          </a:xfrm>
          <a:prstGeom prst="rect">
            <a:avLst/>
          </a:prstGeom>
          <a:noFill/>
        </p:spPr>
        <p:txBody>
          <a:bodyPr wrap="square" rtlCol="0" anchor="ctr">
            <a:spAutoFit/>
          </a:bodyPr>
          <a:lstStyle/>
          <a:p>
            <a:r>
              <a:rPr lang="fi-FI" sz="1600" b="1" dirty="0">
                <a:solidFill>
                  <a:schemeClr val="accent6">
                    <a:lumMod val="50000"/>
                    <a:lumOff val="50000"/>
                  </a:schemeClr>
                </a:solidFill>
              </a:rPr>
              <a:t>+ 370 688</a:t>
            </a:r>
          </a:p>
          <a:p>
            <a:r>
              <a:rPr lang="fi-FI" sz="1200" b="1" dirty="0">
                <a:solidFill>
                  <a:schemeClr val="accent6">
                    <a:lumMod val="50000"/>
                    <a:lumOff val="50000"/>
                  </a:schemeClr>
                </a:solidFill>
                <a:latin typeface="Wingdings"/>
                <a:ea typeface="Wingdings"/>
                <a:cs typeface="Wingdings"/>
                <a:sym typeface="Wingdings"/>
              </a:rPr>
              <a:t></a:t>
            </a:r>
            <a:r>
              <a:rPr lang="fi-FI" sz="1600" b="1" dirty="0">
                <a:solidFill>
                  <a:schemeClr val="accent6">
                    <a:lumMod val="50000"/>
                    <a:lumOff val="50000"/>
                  </a:schemeClr>
                </a:solidFill>
              </a:rPr>
              <a:t> 28 %</a:t>
            </a:r>
          </a:p>
        </p:txBody>
      </p:sp>
      <p:sp>
        <p:nvSpPr>
          <p:cNvPr id="86" name="TextBox 85"/>
          <p:cNvSpPr txBox="1"/>
          <p:nvPr/>
        </p:nvSpPr>
        <p:spPr>
          <a:xfrm>
            <a:off x="7500132" y="1059213"/>
            <a:ext cx="1575471" cy="584776"/>
          </a:xfrm>
          <a:prstGeom prst="rect">
            <a:avLst/>
          </a:prstGeom>
          <a:noFill/>
        </p:spPr>
        <p:txBody>
          <a:bodyPr wrap="square" rtlCol="0" anchor="ctr">
            <a:spAutoFit/>
          </a:bodyPr>
          <a:lstStyle/>
          <a:p>
            <a:r>
              <a:rPr lang="fi-FI" sz="1600" b="1" dirty="0"/>
              <a:t>+ 732 162</a:t>
            </a:r>
          </a:p>
          <a:p>
            <a:r>
              <a:rPr lang="fi-FI" sz="1200" b="1" dirty="0">
                <a:latin typeface="Wingdings"/>
                <a:ea typeface="Wingdings"/>
                <a:cs typeface="Wingdings"/>
                <a:sym typeface="Wingdings"/>
              </a:rPr>
              <a:t></a:t>
            </a:r>
            <a:r>
              <a:rPr lang="fi-FI" sz="1600" b="1" dirty="0"/>
              <a:t> 35 %</a:t>
            </a:r>
          </a:p>
        </p:txBody>
      </p:sp>
      <p:sp>
        <p:nvSpPr>
          <p:cNvPr id="87" name="TextBox 86"/>
          <p:cNvSpPr txBox="1"/>
          <p:nvPr/>
        </p:nvSpPr>
        <p:spPr>
          <a:xfrm>
            <a:off x="7500132" y="2716053"/>
            <a:ext cx="1575471" cy="584776"/>
          </a:xfrm>
          <a:prstGeom prst="rect">
            <a:avLst/>
          </a:prstGeom>
          <a:noFill/>
        </p:spPr>
        <p:txBody>
          <a:bodyPr wrap="square" rtlCol="0" anchor="ctr">
            <a:spAutoFit/>
          </a:bodyPr>
          <a:lstStyle/>
          <a:p>
            <a:r>
              <a:rPr lang="fi-FI" sz="1600" b="1" dirty="0">
                <a:solidFill>
                  <a:srgbClr val="7F7F7F"/>
                </a:solidFill>
              </a:rPr>
              <a:t>+ 127 178</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27 %</a:t>
            </a:r>
          </a:p>
        </p:txBody>
      </p:sp>
      <p:sp>
        <p:nvSpPr>
          <p:cNvPr id="88" name="TextBox 87"/>
          <p:cNvSpPr txBox="1"/>
          <p:nvPr/>
        </p:nvSpPr>
        <p:spPr>
          <a:xfrm>
            <a:off x="7500132" y="3498757"/>
            <a:ext cx="1575471" cy="584776"/>
          </a:xfrm>
          <a:prstGeom prst="rect">
            <a:avLst/>
          </a:prstGeom>
          <a:noFill/>
        </p:spPr>
        <p:txBody>
          <a:bodyPr wrap="square" rtlCol="0" anchor="ctr">
            <a:spAutoFit/>
          </a:bodyPr>
          <a:lstStyle/>
          <a:p>
            <a:r>
              <a:rPr lang="fi-FI" sz="1600" b="1" dirty="0">
                <a:solidFill>
                  <a:srgbClr val="7F7F7F"/>
                </a:solidFill>
              </a:rPr>
              <a:t>+ 205 548</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72 %</a:t>
            </a:r>
          </a:p>
        </p:txBody>
      </p:sp>
    </p:spTree>
    <p:extLst>
      <p:ext uri="{BB962C8B-B14F-4D97-AF65-F5344CB8AC3E}">
        <p14:creationId xmlns:p14="http://schemas.microsoft.com/office/powerpoint/2010/main" val="2090645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kasvu / huhtikuu 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4/2017</a:t>
            </a:r>
          </a:p>
        </p:txBody>
      </p:sp>
      <p:grpSp>
        <p:nvGrpSpPr>
          <p:cNvPr id="3" name="Group 2"/>
          <p:cNvGrpSpPr/>
          <p:nvPr/>
        </p:nvGrpSpPr>
        <p:grpSpPr>
          <a:xfrm>
            <a:off x="720308" y="909225"/>
            <a:ext cx="7645504" cy="3695595"/>
            <a:chOff x="720308" y="909225"/>
            <a:chExt cx="7645504" cy="3695595"/>
          </a:xfrm>
        </p:grpSpPr>
        <p:graphicFrame>
          <p:nvGraphicFramePr>
            <p:cNvPr id="4" name="Chart 3"/>
            <p:cNvGraphicFramePr/>
            <p:nvPr>
              <p:extLst>
                <p:ext uri="{D42A27DB-BD31-4B8C-83A1-F6EECF244321}">
                  <p14:modId xmlns:p14="http://schemas.microsoft.com/office/powerpoint/2010/main" val="3369246938"/>
                </p:ext>
              </p:extLst>
            </p:nvPr>
          </p:nvGraphicFramePr>
          <p:xfrm>
            <a:off x="720308" y="909225"/>
            <a:ext cx="7645504" cy="2894716"/>
          </p:xfrm>
          <a:graphic>
            <a:graphicData uri="http://schemas.openxmlformats.org/drawingml/2006/chart">
              <c:chart xmlns:c="http://schemas.openxmlformats.org/drawingml/2006/chart" xmlns:r="http://schemas.openxmlformats.org/officeDocument/2006/relationships" r:id="rId2"/>
            </a:graphicData>
          </a:graphic>
        </p:graphicFrame>
        <p:grpSp>
          <p:nvGrpSpPr>
            <p:cNvPr id="64" name="Group 63"/>
            <p:cNvGrpSpPr/>
            <p:nvPr/>
          </p:nvGrpSpPr>
          <p:grpSpPr>
            <a:xfrm>
              <a:off x="3581203" y="3803941"/>
              <a:ext cx="800879" cy="800879"/>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5269505" y="3803941"/>
              <a:ext cx="800879" cy="800879"/>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4"/>
              <a:stretch>
                <a:fillRect/>
              </a:stretch>
            </p:blipFill>
            <p:spPr>
              <a:xfrm>
                <a:off x="2020086" y="1785203"/>
                <a:ext cx="386080" cy="314960"/>
              </a:xfrm>
              <a:prstGeom prst="rect">
                <a:avLst/>
              </a:prstGeom>
            </p:spPr>
          </p:pic>
        </p:grpSp>
        <p:grpSp>
          <p:nvGrpSpPr>
            <p:cNvPr id="66" name="Group 65"/>
            <p:cNvGrpSpPr/>
            <p:nvPr/>
          </p:nvGrpSpPr>
          <p:grpSpPr>
            <a:xfrm>
              <a:off x="6963234" y="3803941"/>
              <a:ext cx="800879" cy="800879"/>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5"/>
              <a:stretch>
                <a:fillRect/>
              </a:stretch>
            </p:blipFill>
            <p:spPr>
              <a:xfrm>
                <a:off x="2684672" y="1785203"/>
                <a:ext cx="314960" cy="314960"/>
              </a:xfrm>
              <a:prstGeom prst="rect">
                <a:avLst/>
              </a:prstGeom>
            </p:spPr>
          </p:pic>
        </p:grpSp>
        <p:sp>
          <p:nvSpPr>
            <p:cNvPr id="93" name="TextBox 92"/>
            <p:cNvSpPr txBox="1"/>
            <p:nvPr/>
          </p:nvSpPr>
          <p:spPr>
            <a:xfrm>
              <a:off x="1812119" y="3759531"/>
              <a:ext cx="1245914" cy="830997"/>
            </a:xfrm>
            <a:prstGeom prst="rect">
              <a:avLst/>
            </a:prstGeom>
            <a:noFill/>
          </p:spPr>
          <p:txBody>
            <a:bodyPr wrap="square" rtlCol="0">
              <a:spAutoFit/>
            </a:bodyPr>
            <a:lstStyle/>
            <a:p>
              <a:r>
                <a:rPr lang="fi-FI" sz="1600" dirty="0"/>
                <a:t>kaikki </a:t>
              </a:r>
              <a:br>
                <a:rPr lang="fi-FI" sz="1600" dirty="0"/>
              </a:br>
              <a:r>
                <a:rPr lang="fi-FI" sz="1600" dirty="0"/>
                <a:t>kanavat yhteensä</a:t>
              </a:r>
            </a:p>
          </p:txBody>
        </p:sp>
      </p:grpSp>
    </p:spTree>
    <p:extLst>
      <p:ext uri="{BB962C8B-B14F-4D97-AF65-F5344CB8AC3E}">
        <p14:creationId xmlns:p14="http://schemas.microsoft.com/office/powerpoint/2010/main" val="285331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6">
                    <a:lumMod val="85000"/>
                    <a:lumOff val="15000"/>
                  </a:schemeClr>
                </a:solidFill>
              </a:rPr>
              <a:t>kaikissa kanavissa</a:t>
            </a:r>
            <a:r>
              <a:rPr lang="fi-FI" sz="2700" dirty="0">
                <a:solidFill>
                  <a:schemeClr val="accent6">
                    <a:lumMod val="85000"/>
                    <a:lumOff val="15000"/>
                  </a:schemeClr>
                </a:solidFill>
              </a:rPr>
              <a:t> TOP 20 / huhtikuu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4/2017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802095893"/>
              </p:ext>
            </p:extLst>
          </p:nvPr>
        </p:nvGraphicFramePr>
        <p:xfrm>
          <a:off x="4737616" y="994031"/>
          <a:ext cx="4175763" cy="3563965"/>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val="20000"/>
                    </a:ext>
                  </a:extLst>
                </a:gridCol>
                <a:gridCol w="2524500">
                  <a:extLst>
                    <a:ext uri="{9D8B030D-6E8A-4147-A177-3AD203B41FA5}">
                      <a16:colId xmlns:a16="http://schemas.microsoft.com/office/drawing/2014/main" val="20001"/>
                    </a:ext>
                  </a:extLst>
                </a:gridCol>
                <a:gridCol w="1054338">
                  <a:extLst>
                    <a:ext uri="{9D8B030D-6E8A-4147-A177-3AD203B41FA5}">
                      <a16:colId xmlns:a16="http://schemas.microsoft.com/office/drawing/2014/main"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Kotivinkki</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54 841</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Maku</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51 694</a:t>
                      </a:r>
                    </a:p>
                  </a:txBody>
                  <a:tcPr marL="9525" marR="9525" marT="9525" marB="0" anchor="b"/>
                </a:tc>
                <a:extLst>
                  <a:ext uri="{0D108BD9-81ED-4DB2-BD59-A6C34878D82A}">
                    <a16:rowId xmlns:a16="http://schemas.microsoft.com/office/drawing/2014/main"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Suomen Sotilas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50 433</a:t>
                      </a:r>
                    </a:p>
                  </a:txBody>
                  <a:tcPr marL="9525" marR="9525" marT="9525" marB="0" anchor="b"/>
                </a:tc>
                <a:extLst>
                  <a:ext uri="{0D108BD9-81ED-4DB2-BD59-A6C34878D82A}">
                    <a16:rowId xmlns:a16="http://schemas.microsoft.com/office/drawing/2014/main"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Urheilulehti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49 673</a:t>
                      </a:r>
                    </a:p>
                  </a:txBody>
                  <a:tcPr marL="9525" marR="9525" marT="9525" marB="0" anchor="b"/>
                </a:tc>
                <a:extLst>
                  <a:ext uri="{0D108BD9-81ED-4DB2-BD59-A6C34878D82A}">
                    <a16:rowId xmlns:a16="http://schemas.microsoft.com/office/drawing/2014/main"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49 126</a:t>
                      </a:r>
                    </a:p>
                  </a:txBody>
                  <a:tcPr marL="9525" marR="9525" marT="9525" marB="0" anchor="b"/>
                </a:tc>
                <a:extLst>
                  <a:ext uri="{0D108BD9-81ED-4DB2-BD59-A6C34878D82A}">
                    <a16:rowId xmlns:a16="http://schemas.microsoft.com/office/drawing/2014/main"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Tiede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39 581</a:t>
                      </a:r>
                    </a:p>
                  </a:txBody>
                  <a:tcPr marL="9525" marR="9525" marT="9525" marB="0" anchor="b"/>
                </a:tc>
                <a:extLst>
                  <a:ext uri="{0D108BD9-81ED-4DB2-BD59-A6C34878D82A}">
                    <a16:rowId xmlns:a16="http://schemas.microsoft.com/office/drawing/2014/main"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Trendi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37 312</a:t>
                      </a:r>
                    </a:p>
                  </a:txBody>
                  <a:tcPr marL="9525" marR="9525" marT="9525" marB="0" anchor="b"/>
                </a:tc>
                <a:extLst>
                  <a:ext uri="{0D108BD9-81ED-4DB2-BD59-A6C34878D82A}">
                    <a16:rowId xmlns:a16="http://schemas.microsoft.com/office/drawing/2014/main" val="10007"/>
                  </a:ext>
                </a:extLst>
              </a:tr>
              <a:tr h="308895">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Image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36 440</a:t>
                      </a:r>
                    </a:p>
                  </a:txBody>
                  <a:tcPr marL="9525" marR="9525" marT="9525" marB="0" anchor="b"/>
                </a:tc>
                <a:extLst>
                  <a:ext uri="{0D108BD9-81ED-4DB2-BD59-A6C34878D82A}">
                    <a16:rowId xmlns:a16="http://schemas.microsoft.com/office/drawing/2014/main"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Meidän Perhe</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36 266</a:t>
                      </a:r>
                    </a:p>
                  </a:txBody>
                  <a:tcPr marL="9525" marR="9525" marT="9525" marB="0" anchor="b">
                    <a:lnB>
                      <a:noFill/>
                    </a:lnB>
                  </a:tcPr>
                </a:tc>
                <a:extLst>
                  <a:ext uri="{0D108BD9-81ED-4DB2-BD59-A6C34878D82A}">
                    <a16:rowId xmlns:a16="http://schemas.microsoft.com/office/drawing/2014/main"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35 595</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494715642"/>
              </p:ext>
            </p:extLst>
          </p:nvPr>
        </p:nvGraphicFramePr>
        <p:xfrm>
          <a:off x="302882" y="994031"/>
          <a:ext cx="4175763" cy="3570518"/>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val="20000"/>
                    </a:ext>
                  </a:extLst>
                </a:gridCol>
                <a:gridCol w="2524500">
                  <a:extLst>
                    <a:ext uri="{9D8B030D-6E8A-4147-A177-3AD203B41FA5}">
                      <a16:colId xmlns:a16="http://schemas.microsoft.com/office/drawing/2014/main" val="20001"/>
                    </a:ext>
                  </a:extLst>
                </a:gridCol>
                <a:gridCol w="1054338">
                  <a:extLst>
                    <a:ext uri="{9D8B030D-6E8A-4147-A177-3AD203B41FA5}">
                      <a16:colId xmlns:a16="http://schemas.microsoft.com/office/drawing/2014/main"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5507">
                <a:tc>
                  <a:txBody>
                    <a:bodyPr/>
                    <a:lstStyle/>
                    <a:p>
                      <a:pPr algn="ctr" fontAlgn="b"/>
                      <a:r>
                        <a:rPr lang="fi-FI" sz="1300" b="0" i="0" u="none" strike="noStrike" noProof="0" dirty="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Aku Ankka</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197 116</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val="10001"/>
                  </a:ext>
                </a:extLst>
              </a:tr>
              <a:tr h="325507">
                <a:tc>
                  <a:txBody>
                    <a:bodyPr/>
                    <a:lstStyle/>
                    <a:p>
                      <a:pPr algn="ctr" fontAlgn="b"/>
                      <a:r>
                        <a:rPr lang="fi-FI" sz="1300" b="0" i="0" u="none" strike="noStrike" noProof="0" dirty="0">
                          <a:solidFill>
                            <a:schemeClr val="accent1"/>
                          </a:solidFill>
                          <a:effectLst/>
                          <a:latin typeface="Calibri"/>
                        </a:rPr>
                        <a:t>2.</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Talouselämä</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172 511</a:t>
                      </a:r>
                    </a:p>
                  </a:txBody>
                  <a:tcPr marL="9525" marR="9525" marT="9525" marB="0" anchor="b"/>
                </a:tc>
                <a:extLst>
                  <a:ext uri="{0D108BD9-81ED-4DB2-BD59-A6C34878D82A}">
                    <a16:rowId xmlns:a16="http://schemas.microsoft.com/office/drawing/2014/main" val="10002"/>
                  </a:ext>
                </a:extLst>
              </a:tr>
              <a:tr h="315448">
                <a:tc>
                  <a:txBody>
                    <a:bodyPr/>
                    <a:lstStyle/>
                    <a:p>
                      <a:pPr algn="ctr" fontAlgn="b"/>
                      <a:r>
                        <a:rPr lang="fi-FI" sz="1300" b="0" i="0" u="none" strike="noStrike" noProof="0" dirty="0">
                          <a:solidFill>
                            <a:schemeClr val="accent1"/>
                          </a:solidFill>
                          <a:effectLst/>
                          <a:latin typeface="Calibri"/>
                        </a:rPr>
                        <a:t>3.</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139 366</a:t>
                      </a:r>
                    </a:p>
                  </a:txBody>
                  <a:tcPr marL="9525" marR="9525" marT="9525" marB="0" anchor="b"/>
                </a:tc>
                <a:extLst>
                  <a:ext uri="{0D108BD9-81ED-4DB2-BD59-A6C34878D82A}">
                    <a16:rowId xmlns:a16="http://schemas.microsoft.com/office/drawing/2014/main" val="10003"/>
                  </a:ext>
                </a:extLst>
              </a:tr>
              <a:tr h="325507">
                <a:tc>
                  <a:txBody>
                    <a:bodyPr/>
                    <a:lstStyle/>
                    <a:p>
                      <a:pPr algn="ctr" fontAlgn="b"/>
                      <a:r>
                        <a:rPr lang="fi-FI" sz="1300" b="0" i="0" u="none" strike="noStrike" noProof="0" dirty="0">
                          <a:solidFill>
                            <a:schemeClr val="accent1"/>
                          </a:solidFill>
                          <a:effectLst/>
                          <a:latin typeface="Calibri"/>
                        </a:rPr>
                        <a:t>4.</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Suomen Luonto</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124 302</a:t>
                      </a:r>
                    </a:p>
                  </a:txBody>
                  <a:tcPr marL="9525" marR="9525" marT="9525" marB="0" anchor="b"/>
                </a:tc>
                <a:extLst>
                  <a:ext uri="{0D108BD9-81ED-4DB2-BD59-A6C34878D82A}">
                    <a16:rowId xmlns:a16="http://schemas.microsoft.com/office/drawing/2014/main" val="10004"/>
                  </a:ext>
                </a:extLst>
              </a:tr>
              <a:tr h="325507">
                <a:tc>
                  <a:txBody>
                    <a:bodyPr/>
                    <a:lstStyle/>
                    <a:p>
                      <a:pPr algn="ctr" fontAlgn="b"/>
                      <a:r>
                        <a:rPr lang="fi-FI" sz="1300" b="0" i="0" u="none" strike="noStrike" noProof="0" dirty="0">
                          <a:solidFill>
                            <a:schemeClr val="accent1"/>
                          </a:solidFill>
                          <a:effectLst/>
                          <a:latin typeface="Calibri"/>
                        </a:rPr>
                        <a:t>5.</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Suomen Kuvalehti</a:t>
                      </a:r>
                    </a:p>
                  </a:txBody>
                  <a:tcPr marL="9525" marR="9525" marT="9525" marB="0" anchor="b"/>
                </a:tc>
                <a:tc>
                  <a:txBody>
                    <a:bodyPr/>
                    <a:lstStyle/>
                    <a:p>
                      <a:pPr algn="r" fontAlgn="b"/>
                      <a:r>
                        <a:rPr lang="fi-FI" sz="1300" b="1" i="0" u="none" strike="noStrike" dirty="0">
                          <a:solidFill>
                            <a:srgbClr val="E24426"/>
                          </a:solidFill>
                          <a:effectLst/>
                          <a:latin typeface="Calibri" panose="020F0502020204030204" pitchFamily="34" charset="0"/>
                        </a:rPr>
                        <a:t>122 275</a:t>
                      </a:r>
                    </a:p>
                  </a:txBody>
                  <a:tcPr marL="9525" marR="9525" marT="9525" marB="0" anchor="b"/>
                </a:tc>
                <a:extLst>
                  <a:ext uri="{0D108BD9-81ED-4DB2-BD59-A6C34878D82A}">
                    <a16:rowId xmlns:a16="http://schemas.microsoft.com/office/drawing/2014/main" val="10005"/>
                  </a:ext>
                </a:extLst>
              </a:tr>
              <a:tr h="325507">
                <a:tc>
                  <a:txBody>
                    <a:bodyPr/>
                    <a:lstStyle/>
                    <a:p>
                      <a:pPr algn="ctr" fontAlgn="b"/>
                      <a:r>
                        <a:rPr lang="fi-FI" sz="1300" b="0" i="0" u="none" strike="noStrike" noProof="0" dirty="0">
                          <a:solidFill>
                            <a:schemeClr val="accent6"/>
                          </a:solidFill>
                          <a:effectLst/>
                          <a:latin typeface="Calibri"/>
                        </a:rPr>
                        <a:t>6.</a:t>
                      </a:r>
                    </a:p>
                  </a:txBody>
                  <a:tcPr marL="12700" marR="12700" marT="12700" marB="0" anchor="b"/>
                </a:tc>
                <a:tc>
                  <a:txBody>
                    <a:bodyPr/>
                    <a:lstStyle/>
                    <a:p>
                      <a:pPr algn="l" fontAlgn="b"/>
                      <a:r>
                        <a:rPr lang="fi-FI" sz="1300" b="1" i="0" u="none" strike="noStrike" dirty="0" err="1">
                          <a:solidFill>
                            <a:schemeClr val="tx1"/>
                          </a:solidFill>
                          <a:effectLst/>
                          <a:latin typeface="Calibri" panose="020F0502020204030204" pitchFamily="34" charset="0"/>
                        </a:rPr>
                        <a:t>Demi</a:t>
                      </a:r>
                      <a:endParaRPr lang="fi-FI" sz="1300" b="1"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102 725</a:t>
                      </a:r>
                    </a:p>
                  </a:txBody>
                  <a:tcPr marL="9525" marR="9525" marT="9525" marB="0" anchor="b"/>
                </a:tc>
                <a:extLst>
                  <a:ext uri="{0D108BD9-81ED-4DB2-BD59-A6C34878D82A}">
                    <a16:rowId xmlns:a16="http://schemas.microsoft.com/office/drawing/2014/main" val="10006"/>
                  </a:ext>
                </a:extLst>
              </a:tr>
              <a:tr h="325507">
                <a:tc>
                  <a:txBody>
                    <a:bodyPr/>
                    <a:lstStyle/>
                    <a:p>
                      <a:pPr algn="ctr" fontAlgn="b"/>
                      <a:r>
                        <a:rPr lang="fi-FI" sz="1300" b="0" i="0" u="none" strike="noStrike" noProof="0" dirty="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67 975</a:t>
                      </a:r>
                    </a:p>
                  </a:txBody>
                  <a:tcPr marL="9525" marR="9525" marT="9525" marB="0" anchor="b"/>
                </a:tc>
                <a:extLst>
                  <a:ext uri="{0D108BD9-81ED-4DB2-BD59-A6C34878D82A}">
                    <a16:rowId xmlns:a16="http://schemas.microsoft.com/office/drawing/2014/main" val="10007"/>
                  </a:ext>
                </a:extLst>
              </a:tr>
              <a:tr h="325507">
                <a:tc>
                  <a:txBody>
                    <a:bodyPr/>
                    <a:lstStyle/>
                    <a:p>
                      <a:pPr algn="ctr" fontAlgn="b"/>
                      <a:r>
                        <a:rPr lang="fi-FI" sz="1300" b="0" i="0" u="none" strike="noStrike" noProof="0" dirty="0">
                          <a:solidFill>
                            <a:schemeClr val="accent6"/>
                          </a:solidFill>
                          <a:effectLst/>
                          <a:latin typeface="Calibri"/>
                        </a:rPr>
                        <a:t>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Markkinointi &amp; Mainonta</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65 232</a:t>
                      </a:r>
                    </a:p>
                  </a:txBody>
                  <a:tcPr marL="9525" marR="9525" marT="9525" marB="0" anchor="b"/>
                </a:tc>
                <a:extLst>
                  <a:ext uri="{0D108BD9-81ED-4DB2-BD59-A6C34878D82A}">
                    <a16:rowId xmlns:a16="http://schemas.microsoft.com/office/drawing/2014/main" val="10008"/>
                  </a:ext>
                </a:extLst>
              </a:tr>
              <a:tr h="325507">
                <a:tc>
                  <a:txBody>
                    <a:bodyPr/>
                    <a:lstStyle/>
                    <a:p>
                      <a:pPr algn="ctr" fontAlgn="b"/>
                      <a:r>
                        <a:rPr lang="fi-FI" sz="1300" b="0" i="0" u="none" strike="noStrike" noProof="0" dirty="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dirty="0">
                          <a:solidFill>
                            <a:schemeClr val="tx1"/>
                          </a:solidFill>
                          <a:effectLst/>
                          <a:latin typeface="Calibri" panose="020F0502020204030204" pitchFamily="34" charset="0"/>
                        </a:rPr>
                        <a:t>Kodin Kuvalehti</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63 932</a:t>
                      </a:r>
                    </a:p>
                  </a:txBody>
                  <a:tcPr marL="9525" marR="9525" marT="9525" marB="0" anchor="b">
                    <a:lnB>
                      <a:noFill/>
                    </a:lnB>
                  </a:tcPr>
                </a:tc>
                <a:extLst>
                  <a:ext uri="{0D108BD9-81ED-4DB2-BD59-A6C34878D82A}">
                    <a16:rowId xmlns:a16="http://schemas.microsoft.com/office/drawing/2014/main" val="10009"/>
                  </a:ext>
                </a:extLst>
              </a:tr>
              <a:tr h="325507">
                <a:tc>
                  <a:txBody>
                    <a:bodyPr/>
                    <a:lstStyle/>
                    <a:p>
                      <a:pPr algn="ctr" fontAlgn="b"/>
                      <a:r>
                        <a:rPr lang="fi-FI" sz="1300" b="0" i="0" u="none" strike="noStrike" noProof="0" dirty="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Idealista</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57 430</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262151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4200201012"/>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val="20000"/>
                    </a:ext>
                  </a:extLst>
                </a:gridCol>
                <a:gridCol w="2524500">
                  <a:extLst>
                    <a:ext uri="{9D8B030D-6E8A-4147-A177-3AD203B41FA5}">
                      <a16:colId xmlns:a16="http://schemas.microsoft.com/office/drawing/2014/main" val="20001"/>
                    </a:ext>
                  </a:extLst>
                </a:gridCol>
                <a:gridCol w="1054338">
                  <a:extLst>
                    <a:ext uri="{9D8B030D-6E8A-4147-A177-3AD203B41FA5}">
                      <a16:colId xmlns:a16="http://schemas.microsoft.com/office/drawing/2014/main"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Aku Ankka</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148 617</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Suomen Luonto</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85 840</a:t>
                      </a:r>
                    </a:p>
                  </a:txBody>
                  <a:tcPr marL="9525" marR="9525" marT="9525" marB="0" anchor="b"/>
                </a:tc>
                <a:extLst>
                  <a:ext uri="{0D108BD9-81ED-4DB2-BD59-A6C34878D82A}">
                    <a16:rowId xmlns:a16="http://schemas.microsoft.com/office/drawing/2014/main"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79 143</a:t>
                      </a:r>
                    </a:p>
                  </a:txBody>
                  <a:tcPr marL="9525" marR="9525" marT="9525" marB="0" anchor="b"/>
                </a:tc>
                <a:extLst>
                  <a:ext uri="{0D108BD9-81ED-4DB2-BD59-A6C34878D82A}">
                    <a16:rowId xmlns:a16="http://schemas.microsoft.com/office/drawing/2014/main"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dirty="0" err="1">
                          <a:solidFill>
                            <a:srgbClr val="E24426"/>
                          </a:solidFill>
                          <a:effectLst/>
                          <a:latin typeface="Calibri" panose="020F0502020204030204" pitchFamily="34" charset="0"/>
                        </a:rPr>
                        <a:t>Demi</a:t>
                      </a:r>
                      <a:endParaRPr lang="fi-FI" sz="1300" b="1" i="0" u="none" strike="noStrike" dirty="0">
                        <a:solidFill>
                          <a:srgbClr val="E24426"/>
                        </a:solidFill>
                        <a:effectLst/>
                        <a:latin typeface="Calibri" panose="020F0502020204030204" pitchFamily="34" charset="0"/>
                      </a:endParaRP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63 816</a:t>
                      </a:r>
                    </a:p>
                  </a:txBody>
                  <a:tcPr marL="9525" marR="9525" marT="9525" marB="0" anchor="b"/>
                </a:tc>
                <a:extLst>
                  <a:ext uri="{0D108BD9-81ED-4DB2-BD59-A6C34878D82A}">
                    <a16:rowId xmlns:a16="http://schemas.microsoft.com/office/drawing/2014/main"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Kodin Kuvalehti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47 713</a:t>
                      </a:r>
                    </a:p>
                  </a:txBody>
                  <a:tcPr marL="9525" marR="9525" marT="9525" marB="0" anchor="b"/>
                </a:tc>
                <a:extLst>
                  <a:ext uri="{0D108BD9-81ED-4DB2-BD59-A6C34878D82A}">
                    <a16:rowId xmlns:a16="http://schemas.microsoft.com/office/drawing/2014/main"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Suomen Sotilas</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47 580</a:t>
                      </a:r>
                    </a:p>
                  </a:txBody>
                  <a:tcPr marL="9525" marR="9525" marT="9525" marB="0" anchor="b"/>
                </a:tc>
                <a:extLst>
                  <a:ext uri="{0D108BD9-81ED-4DB2-BD59-A6C34878D82A}">
                    <a16:rowId xmlns:a16="http://schemas.microsoft.com/office/drawing/2014/main"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Idealista</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47 269</a:t>
                      </a:r>
                    </a:p>
                  </a:txBody>
                  <a:tcPr marL="9525" marR="9525" marT="9525" marB="0" anchor="b"/>
                </a:tc>
                <a:extLst>
                  <a:ext uri="{0D108BD9-81ED-4DB2-BD59-A6C34878D82A}">
                    <a16:rowId xmlns:a16="http://schemas.microsoft.com/office/drawing/2014/main"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44 049</a:t>
                      </a:r>
                    </a:p>
                  </a:txBody>
                  <a:tcPr marL="9525" marR="9525" marT="9525" marB="0" anchor="b"/>
                </a:tc>
                <a:extLst>
                  <a:ext uri="{0D108BD9-81ED-4DB2-BD59-A6C34878D82A}">
                    <a16:rowId xmlns:a16="http://schemas.microsoft.com/office/drawing/2014/main"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Urheilulehti</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40 472</a:t>
                      </a:r>
                    </a:p>
                  </a:txBody>
                  <a:tcPr marL="9525" marR="9525" marT="9525" marB="0" anchor="b">
                    <a:lnB>
                      <a:noFill/>
                    </a:lnB>
                  </a:tcPr>
                </a:tc>
                <a:extLst>
                  <a:ext uri="{0D108BD9-81ED-4DB2-BD59-A6C34878D82A}">
                    <a16:rowId xmlns:a16="http://schemas.microsoft.com/office/drawing/2014/main"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Kotivinkki</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30 237</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1"/>
                </a:solidFill>
              </a:rPr>
              <a:t>Facebookissa</a:t>
            </a:r>
            <a:r>
              <a:rPr lang="fi-FI" sz="2700" dirty="0">
                <a:solidFill>
                  <a:schemeClr val="accent6">
                    <a:lumMod val="85000"/>
                    <a:lumOff val="15000"/>
                  </a:schemeClr>
                </a:solidFill>
              </a:rPr>
              <a:t> TOP 20 / huhtikuu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4/2017</a:t>
            </a:r>
          </a:p>
        </p:txBody>
      </p:sp>
      <p:graphicFrame>
        <p:nvGraphicFramePr>
          <p:cNvPr id="60" name="Table 59"/>
          <p:cNvGraphicFramePr>
            <a:graphicFrameLocks noGrp="1"/>
          </p:cNvGraphicFramePr>
          <p:nvPr>
            <p:extLst>
              <p:ext uri="{D42A27DB-BD31-4B8C-83A1-F6EECF244321}">
                <p14:modId xmlns:p14="http://schemas.microsoft.com/office/powerpoint/2010/main" val="734202006"/>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val="20000"/>
                    </a:ext>
                  </a:extLst>
                </a:gridCol>
                <a:gridCol w="2524500">
                  <a:extLst>
                    <a:ext uri="{9D8B030D-6E8A-4147-A177-3AD203B41FA5}">
                      <a16:colId xmlns:a16="http://schemas.microsoft.com/office/drawing/2014/main" val="20001"/>
                    </a:ext>
                  </a:extLst>
                </a:gridCol>
                <a:gridCol w="1054338">
                  <a:extLst>
                    <a:ext uri="{9D8B030D-6E8A-4147-A177-3AD203B41FA5}">
                      <a16:colId xmlns:a16="http://schemas.microsoft.com/office/drawing/2014/main"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29 835</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Potilaan Lääkärilehti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29 582</a:t>
                      </a:r>
                    </a:p>
                  </a:txBody>
                  <a:tcPr marL="9525" marR="9525" marT="9525" marB="0" anchor="b"/>
                </a:tc>
                <a:extLst>
                  <a:ext uri="{0D108BD9-81ED-4DB2-BD59-A6C34878D82A}">
                    <a16:rowId xmlns:a16="http://schemas.microsoft.com/office/drawing/2014/main"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Talouselämä</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29 522</a:t>
                      </a:r>
                    </a:p>
                  </a:txBody>
                  <a:tcPr marL="9525" marR="9525" marT="9525" marB="0" anchor="b"/>
                </a:tc>
                <a:extLst>
                  <a:ext uri="{0D108BD9-81ED-4DB2-BD59-A6C34878D82A}">
                    <a16:rowId xmlns:a16="http://schemas.microsoft.com/office/drawing/2014/main"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Meidän Perhe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26 774</a:t>
                      </a:r>
                    </a:p>
                  </a:txBody>
                  <a:tcPr marL="9525" marR="9525" marT="9525" marB="0" anchor="b"/>
                </a:tc>
                <a:extLst>
                  <a:ext uri="{0D108BD9-81ED-4DB2-BD59-A6C34878D82A}">
                    <a16:rowId xmlns:a16="http://schemas.microsoft.com/office/drawing/2014/main"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Tiede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24 357</a:t>
                      </a:r>
                    </a:p>
                  </a:txBody>
                  <a:tcPr marL="9525" marR="9525" marT="9525" marB="0" anchor="b"/>
                </a:tc>
                <a:extLst>
                  <a:ext uri="{0D108BD9-81ED-4DB2-BD59-A6C34878D82A}">
                    <a16:rowId xmlns:a16="http://schemas.microsoft.com/office/drawing/2014/main"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GTi-Magazine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24 225</a:t>
                      </a:r>
                    </a:p>
                  </a:txBody>
                  <a:tcPr marL="9525" marR="9525" marT="9525" marB="0" anchor="b"/>
                </a:tc>
                <a:extLst>
                  <a:ext uri="{0D108BD9-81ED-4DB2-BD59-A6C34878D82A}">
                    <a16:rowId xmlns:a16="http://schemas.microsoft.com/office/drawing/2014/main"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Raymond</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23 143</a:t>
                      </a:r>
                    </a:p>
                  </a:txBody>
                  <a:tcPr marL="9525" marR="9525" marT="9525" marB="0" anchor="b"/>
                </a:tc>
                <a:extLst>
                  <a:ext uri="{0D108BD9-81ED-4DB2-BD59-A6C34878D82A}">
                    <a16:rowId xmlns:a16="http://schemas.microsoft.com/office/drawing/2014/main"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Trendi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22 559</a:t>
                      </a:r>
                    </a:p>
                  </a:txBody>
                  <a:tcPr marL="9525" marR="9525" marT="9525" marB="0" anchor="b"/>
                </a:tc>
                <a:extLst>
                  <a:ext uri="{0D108BD9-81ED-4DB2-BD59-A6C34878D82A}">
                    <a16:rowId xmlns:a16="http://schemas.microsoft.com/office/drawing/2014/main"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Vauva</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22 102</a:t>
                      </a:r>
                    </a:p>
                  </a:txBody>
                  <a:tcPr marL="9525" marR="9525" marT="9525" marB="0" anchor="b">
                    <a:lnB>
                      <a:noFill/>
                    </a:lnB>
                  </a:tcPr>
                </a:tc>
                <a:extLst>
                  <a:ext uri="{0D108BD9-81ED-4DB2-BD59-A6C34878D82A}">
                    <a16:rowId xmlns:a16="http://schemas.microsoft.com/office/drawing/2014/main"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21 643</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4" name="Group 33"/>
          <p:cNvGrpSpPr/>
          <p:nvPr/>
        </p:nvGrpSpPr>
        <p:grpSpPr>
          <a:xfrm>
            <a:off x="4371927" y="621708"/>
            <a:ext cx="452383" cy="452383"/>
            <a:chOff x="1227668" y="1646882"/>
            <a:chExt cx="597802" cy="597802"/>
          </a:xfrm>
        </p:grpSpPr>
        <p:sp>
          <p:nvSpPr>
            <p:cNvPr id="35" name="Oval 34"/>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2"/>
            <a:stretch>
              <a:fillRect/>
            </a:stretch>
          </p:blipFill>
          <p:spPr>
            <a:xfrm>
              <a:off x="1372121" y="1785203"/>
              <a:ext cx="314960" cy="314960"/>
            </a:xfrm>
            <a:prstGeom prst="rect">
              <a:avLst/>
            </a:prstGeom>
          </p:spPr>
        </p:pic>
      </p:grpSp>
    </p:spTree>
    <p:extLst>
      <p:ext uri="{BB962C8B-B14F-4D97-AF65-F5344CB8AC3E}">
        <p14:creationId xmlns:p14="http://schemas.microsoft.com/office/powerpoint/2010/main" val="3885041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555206864"/>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val="20000"/>
                    </a:ext>
                  </a:extLst>
                </a:gridCol>
                <a:gridCol w="2524500">
                  <a:extLst>
                    <a:ext uri="{9D8B030D-6E8A-4147-A177-3AD203B41FA5}">
                      <a16:colId xmlns:a16="http://schemas.microsoft.com/office/drawing/2014/main" val="20001"/>
                    </a:ext>
                  </a:extLst>
                </a:gridCol>
                <a:gridCol w="1054338">
                  <a:extLst>
                    <a:ext uri="{9D8B030D-6E8A-4147-A177-3AD203B41FA5}">
                      <a16:colId xmlns:a16="http://schemas.microsoft.com/office/drawing/2014/main"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Talouselämä</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141 631</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Suomen Kuvalehti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107 839</a:t>
                      </a:r>
                    </a:p>
                  </a:txBody>
                  <a:tcPr marL="9525" marR="9525" marT="9525" marB="0" anchor="b"/>
                </a:tc>
                <a:extLst>
                  <a:ext uri="{0D108BD9-81ED-4DB2-BD59-A6C34878D82A}">
                    <a16:rowId xmlns:a16="http://schemas.microsoft.com/office/drawing/2014/main"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Markkinointi &amp; Mainonta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64 346</a:t>
                      </a:r>
                    </a:p>
                  </a:txBody>
                  <a:tcPr marL="9525" marR="9525" marT="9525" marB="0" anchor="b"/>
                </a:tc>
                <a:extLst>
                  <a:ext uri="{0D108BD9-81ED-4DB2-BD59-A6C34878D82A}">
                    <a16:rowId xmlns:a16="http://schemas.microsoft.com/office/drawing/2014/main"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51 404</a:t>
                      </a:r>
                    </a:p>
                  </a:txBody>
                  <a:tcPr marL="9525" marR="9525" marT="9525" marB="0" anchor="b"/>
                </a:tc>
                <a:extLst>
                  <a:ext uri="{0D108BD9-81ED-4DB2-BD59-A6C34878D82A}">
                    <a16:rowId xmlns:a16="http://schemas.microsoft.com/office/drawing/2014/main"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Mikrobitti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20 845</a:t>
                      </a:r>
                    </a:p>
                  </a:txBody>
                  <a:tcPr marL="9525" marR="9525" marT="9525" marB="0" anchor="b"/>
                </a:tc>
                <a:extLst>
                  <a:ext uri="{0D108BD9-81ED-4DB2-BD59-A6C34878D82A}">
                    <a16:rowId xmlns:a16="http://schemas.microsoft.com/office/drawing/2014/main"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Image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17 495</a:t>
                      </a:r>
                    </a:p>
                  </a:txBody>
                  <a:tcPr marL="9525" marR="9525" marT="9525" marB="0" anchor="b"/>
                </a:tc>
                <a:extLst>
                  <a:ext uri="{0D108BD9-81ED-4DB2-BD59-A6C34878D82A}">
                    <a16:rowId xmlns:a16="http://schemas.microsoft.com/office/drawing/2014/main"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Tiede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14 196</a:t>
                      </a:r>
                    </a:p>
                  </a:txBody>
                  <a:tcPr marL="9525" marR="9525" marT="9525" marB="0" anchor="b"/>
                </a:tc>
                <a:extLst>
                  <a:ext uri="{0D108BD9-81ED-4DB2-BD59-A6C34878D82A}">
                    <a16:rowId xmlns:a16="http://schemas.microsoft.com/office/drawing/2014/main"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err="1">
                          <a:solidFill>
                            <a:schemeClr val="tx1"/>
                          </a:solidFill>
                          <a:effectLst/>
                          <a:latin typeface="Calibri" panose="020F0502020204030204" pitchFamily="34" charset="0"/>
                        </a:rPr>
                        <a:t>Tivi</a:t>
                      </a:r>
                      <a:endParaRPr lang="fi-FI" sz="1300" b="1"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10 753</a:t>
                      </a:r>
                    </a:p>
                  </a:txBody>
                  <a:tcPr marL="9525" marR="9525" marT="9525" marB="0" anchor="b"/>
                </a:tc>
                <a:extLst>
                  <a:ext uri="{0D108BD9-81ED-4DB2-BD59-A6C34878D82A}">
                    <a16:rowId xmlns:a16="http://schemas.microsoft.com/office/drawing/2014/main"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dirty="0">
                          <a:solidFill>
                            <a:schemeClr val="tx1"/>
                          </a:solidFill>
                          <a:effectLst/>
                          <a:latin typeface="Calibri" panose="020F0502020204030204" pitchFamily="34" charset="0"/>
                        </a:rPr>
                        <a:t>Vihreä Lanka</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8 994</a:t>
                      </a:r>
                    </a:p>
                  </a:txBody>
                  <a:tcPr marL="9525" marR="9525" marT="9525" marB="0" anchor="b">
                    <a:lnB>
                      <a:noFill/>
                    </a:lnB>
                  </a:tcPr>
                </a:tc>
                <a:extLst>
                  <a:ext uri="{0D108BD9-81ED-4DB2-BD59-A6C34878D82A}">
                    <a16:rowId xmlns:a16="http://schemas.microsoft.com/office/drawing/2014/main"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Urheilulehti</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7 791</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2"/>
                </a:solidFill>
              </a:rPr>
              <a:t>Twitterissä</a:t>
            </a:r>
            <a:r>
              <a:rPr lang="fi-FI" sz="2700" dirty="0">
                <a:solidFill>
                  <a:schemeClr val="accent6">
                    <a:lumMod val="85000"/>
                    <a:lumOff val="15000"/>
                  </a:schemeClr>
                </a:solidFill>
              </a:rPr>
              <a:t> TOP 20 / huhtikuu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4/2017</a:t>
            </a:r>
          </a:p>
        </p:txBody>
      </p:sp>
      <p:graphicFrame>
        <p:nvGraphicFramePr>
          <p:cNvPr id="60" name="Table 59"/>
          <p:cNvGraphicFramePr>
            <a:graphicFrameLocks noGrp="1"/>
          </p:cNvGraphicFramePr>
          <p:nvPr>
            <p:extLst>
              <p:ext uri="{D42A27DB-BD31-4B8C-83A1-F6EECF244321}">
                <p14:modId xmlns:p14="http://schemas.microsoft.com/office/powerpoint/2010/main" val="1778680831"/>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val="20000"/>
                    </a:ext>
                  </a:extLst>
                </a:gridCol>
                <a:gridCol w="2524500">
                  <a:extLst>
                    <a:ext uri="{9D8B030D-6E8A-4147-A177-3AD203B41FA5}">
                      <a16:colId xmlns:a16="http://schemas.microsoft.com/office/drawing/2014/main" val="20001"/>
                    </a:ext>
                  </a:extLst>
                </a:gridCol>
                <a:gridCol w="1054338">
                  <a:extLst>
                    <a:ext uri="{9D8B030D-6E8A-4147-A177-3AD203B41FA5}">
                      <a16:colId xmlns:a16="http://schemas.microsoft.com/office/drawing/2014/main"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Suomen Luonto</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7 779</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Arvopaperi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6 363</a:t>
                      </a:r>
                    </a:p>
                  </a:txBody>
                  <a:tcPr marL="9525" marR="9525" marT="9525" marB="0" anchor="b"/>
                </a:tc>
                <a:extLst>
                  <a:ext uri="{0D108BD9-81ED-4DB2-BD59-A6C34878D82A}">
                    <a16:rowId xmlns:a16="http://schemas.microsoft.com/office/drawing/2014/main"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Tekniikka &amp; Talous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5 890</a:t>
                      </a:r>
                    </a:p>
                  </a:txBody>
                  <a:tcPr marL="9525" marR="9525" marT="9525" marB="0" anchor="b"/>
                </a:tc>
                <a:extLst>
                  <a:ext uri="{0D108BD9-81ED-4DB2-BD59-A6C34878D82A}">
                    <a16:rowId xmlns:a16="http://schemas.microsoft.com/office/drawing/2014/main"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Ylioppilaslehti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5 261</a:t>
                      </a:r>
                    </a:p>
                  </a:txBody>
                  <a:tcPr marL="9525" marR="9525" marT="9525" marB="0" anchor="b"/>
                </a:tc>
                <a:extLst>
                  <a:ext uri="{0D108BD9-81ED-4DB2-BD59-A6C34878D82A}">
                    <a16:rowId xmlns:a16="http://schemas.microsoft.com/office/drawing/2014/main"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Demi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4 901</a:t>
                      </a:r>
                    </a:p>
                  </a:txBody>
                  <a:tcPr marL="9525" marR="9525" marT="9525" marB="0" anchor="b"/>
                </a:tc>
                <a:extLst>
                  <a:ext uri="{0D108BD9-81ED-4DB2-BD59-A6C34878D82A}">
                    <a16:rowId xmlns:a16="http://schemas.microsoft.com/office/drawing/2014/main"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Potilaan Lääkärilehti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4 766</a:t>
                      </a:r>
                    </a:p>
                  </a:txBody>
                  <a:tcPr marL="9525" marR="9525" marT="9525" marB="0" anchor="b"/>
                </a:tc>
                <a:extLst>
                  <a:ext uri="{0D108BD9-81ED-4DB2-BD59-A6C34878D82A}">
                    <a16:rowId xmlns:a16="http://schemas.microsoft.com/office/drawing/2014/main"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4 082</a:t>
                      </a:r>
                    </a:p>
                  </a:txBody>
                  <a:tcPr marL="9525" marR="9525" marT="9525" marB="0" anchor="b"/>
                </a:tc>
                <a:extLst>
                  <a:ext uri="{0D108BD9-81ED-4DB2-BD59-A6C34878D82A}">
                    <a16:rowId xmlns:a16="http://schemas.microsoft.com/office/drawing/2014/main"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Jääkiekkolehti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3 832</a:t>
                      </a:r>
                    </a:p>
                  </a:txBody>
                  <a:tcPr marL="9525" marR="9525" marT="9525" marB="0" anchor="b"/>
                </a:tc>
                <a:extLst>
                  <a:ext uri="{0D108BD9-81ED-4DB2-BD59-A6C34878D82A}">
                    <a16:rowId xmlns:a16="http://schemas.microsoft.com/office/drawing/2014/main"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Suomen Lääkärilehti</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3 778</a:t>
                      </a:r>
                    </a:p>
                  </a:txBody>
                  <a:tcPr marL="9525" marR="9525" marT="9525" marB="0" anchor="b">
                    <a:lnB>
                      <a:noFill/>
                    </a:lnB>
                  </a:tcPr>
                </a:tc>
                <a:extLst>
                  <a:ext uri="{0D108BD9-81ED-4DB2-BD59-A6C34878D82A}">
                    <a16:rowId xmlns:a16="http://schemas.microsoft.com/office/drawing/2014/main"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Soppa365</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3 402</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3" name="Group 12"/>
          <p:cNvGrpSpPr/>
          <p:nvPr/>
        </p:nvGrpSpPr>
        <p:grpSpPr>
          <a:xfrm>
            <a:off x="4359542" y="630590"/>
            <a:ext cx="452383" cy="452383"/>
            <a:chOff x="1893980" y="1646882"/>
            <a:chExt cx="597802" cy="597802"/>
          </a:xfrm>
        </p:grpSpPr>
        <p:sp>
          <p:nvSpPr>
            <p:cNvPr id="15" name="Oval 1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6" name="Picture 15"/>
            <p:cNvPicPr>
              <a:picLocks noChangeAspect="1"/>
            </p:cNvPicPr>
            <p:nvPr/>
          </p:nvPicPr>
          <p:blipFill>
            <a:blip r:embed="rId2"/>
            <a:stretch>
              <a:fillRect/>
            </a:stretch>
          </p:blipFill>
          <p:spPr>
            <a:xfrm>
              <a:off x="2020086" y="1785203"/>
              <a:ext cx="386080" cy="314960"/>
            </a:xfrm>
            <a:prstGeom prst="rect">
              <a:avLst/>
            </a:prstGeom>
          </p:spPr>
        </p:pic>
      </p:grpSp>
    </p:spTree>
    <p:extLst>
      <p:ext uri="{BB962C8B-B14F-4D97-AF65-F5344CB8AC3E}">
        <p14:creationId xmlns:p14="http://schemas.microsoft.com/office/powerpoint/2010/main" val="1388007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2695222634"/>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val="20000"/>
                    </a:ext>
                  </a:extLst>
                </a:gridCol>
                <a:gridCol w="2524500">
                  <a:extLst>
                    <a:ext uri="{9D8B030D-6E8A-4147-A177-3AD203B41FA5}">
                      <a16:colId xmlns:a16="http://schemas.microsoft.com/office/drawing/2014/main" val="20001"/>
                    </a:ext>
                  </a:extLst>
                </a:gridCol>
                <a:gridCol w="1054338">
                  <a:extLst>
                    <a:ext uri="{9D8B030D-6E8A-4147-A177-3AD203B41FA5}">
                      <a16:colId xmlns:a16="http://schemas.microsoft.com/office/drawing/2014/main"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Suomen Luonto</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30 047</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Demi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26 292</a:t>
                      </a:r>
                    </a:p>
                  </a:txBody>
                  <a:tcPr marL="9525" marR="9525" marT="9525" marB="0" anchor="b"/>
                </a:tc>
                <a:extLst>
                  <a:ext uri="{0D108BD9-81ED-4DB2-BD59-A6C34878D82A}">
                    <a16:rowId xmlns:a16="http://schemas.microsoft.com/office/drawing/2014/main"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Maku</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25 953</a:t>
                      </a:r>
                    </a:p>
                  </a:txBody>
                  <a:tcPr marL="9525" marR="9525" marT="9525" marB="0" anchor="b"/>
                </a:tc>
                <a:extLst>
                  <a:ext uri="{0D108BD9-81ED-4DB2-BD59-A6C34878D82A}">
                    <a16:rowId xmlns:a16="http://schemas.microsoft.com/office/drawing/2014/main"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Avotakka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22 241</a:t>
                      </a:r>
                    </a:p>
                  </a:txBody>
                  <a:tcPr marL="9525" marR="9525" marT="9525" marB="0" anchor="b"/>
                </a:tc>
                <a:extLst>
                  <a:ext uri="{0D108BD9-81ED-4DB2-BD59-A6C34878D82A}">
                    <a16:rowId xmlns:a16="http://schemas.microsoft.com/office/drawing/2014/main"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Kotivinkki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20 717</a:t>
                      </a:r>
                    </a:p>
                  </a:txBody>
                  <a:tcPr marL="9525" marR="9525" marT="9525" marB="0" anchor="b"/>
                </a:tc>
                <a:extLst>
                  <a:ext uri="{0D108BD9-81ED-4DB2-BD59-A6C34878D82A}">
                    <a16:rowId xmlns:a16="http://schemas.microsoft.com/office/drawing/2014/main"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20 485</a:t>
                      </a:r>
                    </a:p>
                  </a:txBody>
                  <a:tcPr marL="9525" marR="9525" marT="9525" marB="0" anchor="b"/>
                </a:tc>
                <a:extLst>
                  <a:ext uri="{0D108BD9-81ED-4DB2-BD59-A6C34878D82A}">
                    <a16:rowId xmlns:a16="http://schemas.microsoft.com/office/drawing/2014/main"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Aku Ankka</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17 441</a:t>
                      </a:r>
                    </a:p>
                  </a:txBody>
                  <a:tcPr marL="9525" marR="9525" marT="9525" marB="0" anchor="b"/>
                </a:tc>
                <a:extLst>
                  <a:ext uri="{0D108BD9-81ED-4DB2-BD59-A6C34878D82A}">
                    <a16:rowId xmlns:a16="http://schemas.microsoft.com/office/drawing/2014/main"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Glorian ruoka &amp; viini</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17 237</a:t>
                      </a:r>
                    </a:p>
                  </a:txBody>
                  <a:tcPr marL="9525" marR="9525" marT="9525" marB="0" anchor="b"/>
                </a:tc>
                <a:extLst>
                  <a:ext uri="{0D108BD9-81ED-4DB2-BD59-A6C34878D82A}">
                    <a16:rowId xmlns:a16="http://schemas.microsoft.com/office/drawing/2014/main"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Glorian Koti</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16 530</a:t>
                      </a:r>
                    </a:p>
                  </a:txBody>
                  <a:tcPr marL="9525" marR="9525" marT="9525" marB="0" anchor="b">
                    <a:lnB>
                      <a:noFill/>
                    </a:lnB>
                  </a:tcPr>
                </a:tc>
                <a:extLst>
                  <a:ext uri="{0D108BD9-81ED-4DB2-BD59-A6C34878D82A}">
                    <a16:rowId xmlns:a16="http://schemas.microsoft.com/office/drawing/2014/main"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15 540</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3"/>
                </a:solidFill>
              </a:rPr>
              <a:t>Instagramissa</a:t>
            </a:r>
            <a:r>
              <a:rPr lang="fi-FI" sz="2700" dirty="0">
                <a:solidFill>
                  <a:schemeClr val="accent2"/>
                </a:solidFill>
              </a:rPr>
              <a:t> </a:t>
            </a:r>
            <a:r>
              <a:rPr lang="fi-FI" sz="2700" dirty="0">
                <a:solidFill>
                  <a:schemeClr val="accent6">
                    <a:lumMod val="85000"/>
                    <a:lumOff val="15000"/>
                  </a:schemeClr>
                </a:solidFill>
              </a:rPr>
              <a:t>TOP 20 / huhtikuu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4/2017</a:t>
            </a:r>
          </a:p>
        </p:txBody>
      </p:sp>
      <p:graphicFrame>
        <p:nvGraphicFramePr>
          <p:cNvPr id="60" name="Table 59"/>
          <p:cNvGraphicFramePr>
            <a:graphicFrameLocks noGrp="1"/>
          </p:cNvGraphicFramePr>
          <p:nvPr>
            <p:extLst>
              <p:ext uri="{D42A27DB-BD31-4B8C-83A1-F6EECF244321}">
                <p14:modId xmlns:p14="http://schemas.microsoft.com/office/powerpoint/2010/main" val="3177551118"/>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val="20000"/>
                    </a:ext>
                  </a:extLst>
                </a:gridCol>
                <a:gridCol w="2524500">
                  <a:extLst>
                    <a:ext uri="{9D8B030D-6E8A-4147-A177-3AD203B41FA5}">
                      <a16:colId xmlns:a16="http://schemas.microsoft.com/office/drawing/2014/main" val="20001"/>
                    </a:ext>
                  </a:extLst>
                </a:gridCol>
                <a:gridCol w="1054338">
                  <a:extLst>
                    <a:ext uri="{9D8B030D-6E8A-4147-A177-3AD203B41FA5}">
                      <a16:colId xmlns:a16="http://schemas.microsoft.com/office/drawing/2014/main"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dirty="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Deko</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15 426</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Kodin Kuvalehti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15 292</a:t>
                      </a:r>
                    </a:p>
                  </a:txBody>
                  <a:tcPr marL="9525" marR="9525" marT="9525" marB="0" anchor="b"/>
                </a:tc>
                <a:extLst>
                  <a:ext uri="{0D108BD9-81ED-4DB2-BD59-A6C34878D82A}">
                    <a16:rowId xmlns:a16="http://schemas.microsoft.com/office/drawing/2014/main"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14 889</a:t>
                      </a:r>
                    </a:p>
                  </a:txBody>
                  <a:tcPr marL="9525" marR="9525" marT="9525" marB="0" anchor="b"/>
                </a:tc>
                <a:extLst>
                  <a:ext uri="{0D108BD9-81ED-4DB2-BD59-A6C34878D82A}">
                    <a16:rowId xmlns:a16="http://schemas.microsoft.com/office/drawing/2014/main"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Cosmopolitan</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13 755</a:t>
                      </a:r>
                    </a:p>
                  </a:txBody>
                  <a:tcPr marL="9525" marR="9525" marT="9525" marB="0" anchor="b"/>
                </a:tc>
                <a:extLst>
                  <a:ext uri="{0D108BD9-81ED-4DB2-BD59-A6C34878D82A}">
                    <a16:rowId xmlns:a16="http://schemas.microsoft.com/office/drawing/2014/main"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Trendi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12 803</a:t>
                      </a:r>
                    </a:p>
                  </a:txBody>
                  <a:tcPr marL="9525" marR="9525" marT="9525" marB="0" anchor="b"/>
                </a:tc>
                <a:extLst>
                  <a:ext uri="{0D108BD9-81ED-4DB2-BD59-A6C34878D82A}">
                    <a16:rowId xmlns:a16="http://schemas.microsoft.com/office/drawing/2014/main"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Unelmien Talo &amp; Koti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12 390</a:t>
                      </a:r>
                    </a:p>
                  </a:txBody>
                  <a:tcPr marL="9525" marR="9525" marT="9525" marB="0" anchor="b"/>
                </a:tc>
                <a:extLst>
                  <a:ext uri="{0D108BD9-81ED-4DB2-BD59-A6C34878D82A}">
                    <a16:rowId xmlns:a16="http://schemas.microsoft.com/office/drawing/2014/main"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FIT</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12 239</a:t>
                      </a:r>
                    </a:p>
                  </a:txBody>
                  <a:tcPr marL="9525" marR="9525" marT="9525" marB="0" anchor="b"/>
                </a:tc>
                <a:extLst>
                  <a:ext uri="{0D108BD9-81ED-4DB2-BD59-A6C34878D82A}">
                    <a16:rowId xmlns:a16="http://schemas.microsoft.com/office/drawing/2014/main"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12 157</a:t>
                      </a:r>
                    </a:p>
                  </a:txBody>
                  <a:tcPr marL="9525" marR="9525" marT="9525" marB="0" anchor="b"/>
                </a:tc>
                <a:extLst>
                  <a:ext uri="{0D108BD9-81ED-4DB2-BD59-A6C34878D82A}">
                    <a16:rowId xmlns:a16="http://schemas.microsoft.com/office/drawing/2014/main"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Elle</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12 126</a:t>
                      </a:r>
                    </a:p>
                  </a:txBody>
                  <a:tcPr marL="9525" marR="9525" marT="9525" marB="0" anchor="b">
                    <a:lnB>
                      <a:noFill/>
                    </a:lnB>
                  </a:tcPr>
                </a:tc>
                <a:extLst>
                  <a:ext uri="{0D108BD9-81ED-4DB2-BD59-A6C34878D82A}">
                    <a16:rowId xmlns:a16="http://schemas.microsoft.com/office/drawing/2014/main"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Koti ja keittiö</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10 009</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2" name="Group 11"/>
          <p:cNvGrpSpPr/>
          <p:nvPr/>
        </p:nvGrpSpPr>
        <p:grpSpPr>
          <a:xfrm>
            <a:off x="4367762" y="630590"/>
            <a:ext cx="452383" cy="452383"/>
            <a:chOff x="2537512" y="1646882"/>
            <a:chExt cx="597802" cy="597802"/>
          </a:xfrm>
        </p:grpSpPr>
        <p:sp>
          <p:nvSpPr>
            <p:cNvPr id="14" name="Oval 13"/>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7" name="Picture 16"/>
            <p:cNvPicPr>
              <a:picLocks noChangeAspect="1"/>
            </p:cNvPicPr>
            <p:nvPr/>
          </p:nvPicPr>
          <p:blipFill>
            <a:blip r:embed="rId2"/>
            <a:stretch>
              <a:fillRect/>
            </a:stretch>
          </p:blipFill>
          <p:spPr>
            <a:xfrm>
              <a:off x="2684672" y="1785203"/>
              <a:ext cx="314960" cy="314960"/>
            </a:xfrm>
            <a:prstGeom prst="rect">
              <a:avLst/>
            </a:prstGeom>
          </p:spPr>
        </p:pic>
      </p:grpSp>
    </p:spTree>
    <p:extLst>
      <p:ext uri="{BB962C8B-B14F-4D97-AF65-F5344CB8AC3E}">
        <p14:creationId xmlns:p14="http://schemas.microsoft.com/office/powerpoint/2010/main" val="335046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a:t>
            </a:r>
            <a:r>
              <a:rPr lang="fi-FI" sz="2700" u="sng" dirty="0">
                <a:solidFill>
                  <a:schemeClr val="accent6">
                    <a:lumMod val="85000"/>
                    <a:lumOff val="15000"/>
                  </a:schemeClr>
                </a:solidFill>
              </a:rPr>
              <a:t>uusia seuraajia kaikissa kanavissa</a:t>
            </a:r>
            <a:r>
              <a:rPr lang="fi-FI" sz="2700" dirty="0">
                <a:solidFill>
                  <a:schemeClr val="accent6">
                    <a:lumMod val="85000"/>
                    <a:lumOff val="15000"/>
                  </a:schemeClr>
                </a:solidFill>
              </a:rPr>
              <a:t> / huhtikuu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4/2017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1128382068"/>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val="20000"/>
                    </a:ext>
                  </a:extLst>
                </a:gridCol>
                <a:gridCol w="2524500">
                  <a:extLst>
                    <a:ext uri="{9D8B030D-6E8A-4147-A177-3AD203B41FA5}">
                      <a16:colId xmlns:a16="http://schemas.microsoft.com/office/drawing/2014/main" val="20001"/>
                    </a:ext>
                  </a:extLst>
                </a:gridCol>
                <a:gridCol w="1054338">
                  <a:extLst>
                    <a:ext uri="{9D8B030D-6E8A-4147-A177-3AD203B41FA5}">
                      <a16:colId xmlns:a16="http://schemas.microsoft.com/office/drawing/2014/main"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uusia 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Kotivinkki</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1 072</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1 063</a:t>
                      </a:r>
                    </a:p>
                  </a:txBody>
                  <a:tcPr marL="9525" marR="9525" marT="9525" marB="0" anchor="b"/>
                </a:tc>
                <a:extLst>
                  <a:ext uri="{0D108BD9-81ED-4DB2-BD59-A6C34878D82A}">
                    <a16:rowId xmlns:a16="http://schemas.microsoft.com/office/drawing/2014/main"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Koti ja keittiö</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975</a:t>
                      </a:r>
                    </a:p>
                  </a:txBody>
                  <a:tcPr marL="9525" marR="9525" marT="9525" marB="0" anchor="b"/>
                </a:tc>
                <a:extLst>
                  <a:ext uri="{0D108BD9-81ED-4DB2-BD59-A6C34878D82A}">
                    <a16:rowId xmlns:a16="http://schemas.microsoft.com/office/drawing/2014/main"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Tieteen Kuvalehti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975</a:t>
                      </a:r>
                    </a:p>
                  </a:txBody>
                  <a:tcPr marL="9525" marR="9525" marT="9525" marB="0" anchor="b"/>
                </a:tc>
                <a:extLst>
                  <a:ext uri="{0D108BD9-81ED-4DB2-BD59-A6C34878D82A}">
                    <a16:rowId xmlns:a16="http://schemas.microsoft.com/office/drawing/2014/main"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ViherPiha</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949</a:t>
                      </a:r>
                    </a:p>
                  </a:txBody>
                  <a:tcPr marL="9525" marR="9525" marT="9525" marB="0" anchor="b"/>
                </a:tc>
                <a:extLst>
                  <a:ext uri="{0D108BD9-81ED-4DB2-BD59-A6C34878D82A}">
                    <a16:rowId xmlns:a16="http://schemas.microsoft.com/office/drawing/2014/main"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Tehy</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928</a:t>
                      </a:r>
                    </a:p>
                  </a:txBody>
                  <a:tcPr marL="9525" marR="9525" marT="9525" marB="0" anchor="b"/>
                </a:tc>
                <a:extLst>
                  <a:ext uri="{0D108BD9-81ED-4DB2-BD59-A6C34878D82A}">
                    <a16:rowId xmlns:a16="http://schemas.microsoft.com/office/drawing/2014/main"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Tekniikan Maailma</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904</a:t>
                      </a:r>
                    </a:p>
                  </a:txBody>
                  <a:tcPr marL="9525" marR="9525" marT="9525" marB="0" anchor="b"/>
                </a:tc>
                <a:extLst>
                  <a:ext uri="{0D108BD9-81ED-4DB2-BD59-A6C34878D82A}">
                    <a16:rowId xmlns:a16="http://schemas.microsoft.com/office/drawing/2014/main"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Avotakka</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877</a:t>
                      </a:r>
                    </a:p>
                  </a:txBody>
                  <a:tcPr marL="9525" marR="9525" marT="9525" marB="0" anchor="b"/>
                </a:tc>
                <a:extLst>
                  <a:ext uri="{0D108BD9-81ED-4DB2-BD59-A6C34878D82A}">
                    <a16:rowId xmlns:a16="http://schemas.microsoft.com/office/drawing/2014/main"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837</a:t>
                      </a:r>
                    </a:p>
                  </a:txBody>
                  <a:tcPr marL="9525" marR="9525" marT="9525" marB="0" anchor="b">
                    <a:lnB>
                      <a:noFill/>
                    </a:lnB>
                  </a:tcPr>
                </a:tc>
                <a:extLst>
                  <a:ext uri="{0D108BD9-81ED-4DB2-BD59-A6C34878D82A}">
                    <a16:rowId xmlns:a16="http://schemas.microsoft.com/office/drawing/2014/main"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Kotiliesi</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802</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1763749912"/>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val="20000"/>
                    </a:ext>
                  </a:extLst>
                </a:gridCol>
                <a:gridCol w="2524500">
                  <a:extLst>
                    <a:ext uri="{9D8B030D-6E8A-4147-A177-3AD203B41FA5}">
                      <a16:colId xmlns:a16="http://schemas.microsoft.com/office/drawing/2014/main" val="20001"/>
                    </a:ext>
                  </a:extLst>
                </a:gridCol>
                <a:gridCol w="1054338">
                  <a:extLst>
                    <a:ext uri="{9D8B030D-6E8A-4147-A177-3AD203B41FA5}">
                      <a16:colId xmlns:a16="http://schemas.microsoft.com/office/drawing/2014/main"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uusia 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Talouselämä</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4 944</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Markkinointi &amp; Mainonta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2 237</a:t>
                      </a:r>
                    </a:p>
                  </a:txBody>
                  <a:tcPr marL="9525" marR="9525" marT="9525" marB="0" anchor="b"/>
                </a:tc>
                <a:extLst>
                  <a:ext uri="{0D108BD9-81ED-4DB2-BD59-A6C34878D82A}">
                    <a16:rowId xmlns:a16="http://schemas.microsoft.com/office/drawing/2014/main"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Suomen Kuvalehti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2 140</a:t>
                      </a:r>
                    </a:p>
                  </a:txBody>
                  <a:tcPr marL="9525" marR="9525" marT="9525" marB="0" anchor="b"/>
                </a:tc>
                <a:extLst>
                  <a:ext uri="{0D108BD9-81ED-4DB2-BD59-A6C34878D82A}">
                    <a16:rowId xmlns:a16="http://schemas.microsoft.com/office/drawing/2014/main"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Meillä Kotona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2 034</a:t>
                      </a:r>
                    </a:p>
                  </a:txBody>
                  <a:tcPr marL="9525" marR="9525" marT="9525" marB="0" anchor="b"/>
                </a:tc>
                <a:extLst>
                  <a:ext uri="{0D108BD9-81ED-4DB2-BD59-A6C34878D82A}">
                    <a16:rowId xmlns:a16="http://schemas.microsoft.com/office/drawing/2014/main"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a:solidFill>
                            <a:srgbClr val="E24426"/>
                          </a:solidFill>
                          <a:effectLst/>
                          <a:latin typeface="Calibri" panose="020F0502020204030204" pitchFamily="34" charset="0"/>
                        </a:rPr>
                        <a:t>Suomen Luonto</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1 858</a:t>
                      </a:r>
                    </a:p>
                  </a:txBody>
                  <a:tcPr marL="9525" marR="9525" marT="9525" marB="0" anchor="b"/>
                </a:tc>
                <a:extLst>
                  <a:ext uri="{0D108BD9-81ED-4DB2-BD59-A6C34878D82A}">
                    <a16:rowId xmlns:a16="http://schemas.microsoft.com/office/drawing/2014/main"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Kodin Kuvalehti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1 454</a:t>
                      </a:r>
                    </a:p>
                  </a:txBody>
                  <a:tcPr marL="9525" marR="9525" marT="9525" marB="0" anchor="b"/>
                </a:tc>
                <a:extLst>
                  <a:ext uri="{0D108BD9-81ED-4DB2-BD59-A6C34878D82A}">
                    <a16:rowId xmlns:a16="http://schemas.microsoft.com/office/drawing/2014/main"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Maku</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1 436</a:t>
                      </a:r>
                    </a:p>
                  </a:txBody>
                  <a:tcPr marL="9525" marR="9525" marT="9525" marB="0" anchor="b"/>
                </a:tc>
                <a:extLst>
                  <a:ext uri="{0D108BD9-81ED-4DB2-BD59-A6C34878D82A}">
                    <a16:rowId xmlns:a16="http://schemas.microsoft.com/office/drawing/2014/main"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Unelmien Talo &amp; Koti</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1 285</a:t>
                      </a:r>
                    </a:p>
                  </a:txBody>
                  <a:tcPr marL="9525" marR="9525" marT="9525" marB="0" anchor="b"/>
                </a:tc>
                <a:extLst>
                  <a:ext uri="{0D108BD9-81ED-4DB2-BD59-A6C34878D82A}">
                    <a16:rowId xmlns:a16="http://schemas.microsoft.com/office/drawing/2014/main"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1 181</a:t>
                      </a:r>
                    </a:p>
                  </a:txBody>
                  <a:tcPr marL="9525" marR="9525" marT="9525" marB="0" anchor="b">
                    <a:lnB>
                      <a:noFill/>
                    </a:lnB>
                  </a:tcPr>
                </a:tc>
                <a:extLst>
                  <a:ext uri="{0D108BD9-81ED-4DB2-BD59-A6C34878D82A}">
                    <a16:rowId xmlns:a16="http://schemas.microsoft.com/office/drawing/2014/main"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Reserviläinen</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1 073</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546460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000" dirty="0">
                <a:solidFill>
                  <a:schemeClr val="accent6">
                    <a:lumMod val="85000"/>
                    <a:lumOff val="15000"/>
                  </a:schemeClr>
                </a:solidFill>
              </a:rPr>
              <a:t>Eniten </a:t>
            </a:r>
            <a:r>
              <a:rPr lang="fi-FI" sz="2000" u="sng" dirty="0">
                <a:solidFill>
                  <a:schemeClr val="accent6">
                    <a:lumMod val="85000"/>
                    <a:lumOff val="15000"/>
                  </a:schemeClr>
                </a:solidFill>
              </a:rPr>
              <a:t>uusia seuraajia</a:t>
            </a:r>
            <a:r>
              <a:rPr lang="fi-FI" sz="2000" dirty="0">
                <a:solidFill>
                  <a:schemeClr val="accent6">
                    <a:lumMod val="85000"/>
                    <a:lumOff val="15000"/>
                  </a:schemeClr>
                </a:solidFill>
              </a:rPr>
              <a:t> Facebookissa, Twitterissä ja Instagramissa / huhtikuu 2017</a:t>
            </a:r>
          </a:p>
        </p:txBody>
      </p:sp>
      <p:sp>
        <p:nvSpPr>
          <p:cNvPr id="51" name="Rectangle 50"/>
          <p:cNvSpPr/>
          <p:nvPr/>
        </p:nvSpPr>
        <p:spPr>
          <a:xfrm>
            <a:off x="353029" y="4857427"/>
            <a:ext cx="1851789" cy="215444"/>
          </a:xfrm>
          <a:prstGeom prst="rect">
            <a:avLst/>
          </a:prstGeom>
        </p:spPr>
        <p:txBody>
          <a:bodyPr wrap="none">
            <a:spAutoFit/>
          </a:bodyPr>
          <a:lstStyle/>
          <a:p>
            <a:r>
              <a:rPr lang="en-US" sz="800" dirty="0">
                <a:solidFill>
                  <a:schemeClr val="tx1">
                    <a:lumMod val="50000"/>
                    <a:lumOff val="50000"/>
                  </a:schemeClr>
                </a:solidFill>
              </a:rPr>
              <a:t>Lähde: Aikakausmediat </a:t>
            </a:r>
            <a:r>
              <a:rPr lang="en-US" sz="800" dirty="0" err="1">
                <a:solidFill>
                  <a:schemeClr val="tx1">
                    <a:lumMod val="50000"/>
                    <a:lumOff val="50000"/>
                  </a:schemeClr>
                </a:solidFill>
              </a:rPr>
              <a:t>somessa</a:t>
            </a:r>
            <a:r>
              <a:rPr lang="en-US" sz="800" dirty="0">
                <a:solidFill>
                  <a:schemeClr val="tx1">
                    <a:lumMod val="50000"/>
                    <a:lumOff val="50000"/>
                  </a:schemeClr>
                </a:solidFill>
              </a:rPr>
              <a:t> 4/2017</a:t>
            </a:r>
          </a:p>
        </p:txBody>
      </p:sp>
      <p:graphicFrame>
        <p:nvGraphicFramePr>
          <p:cNvPr id="61" name="Table 60"/>
          <p:cNvGraphicFramePr>
            <a:graphicFrameLocks noGrp="1"/>
          </p:cNvGraphicFramePr>
          <p:nvPr>
            <p:extLst>
              <p:ext uri="{D42A27DB-BD31-4B8C-83A1-F6EECF244321}">
                <p14:modId xmlns:p14="http://schemas.microsoft.com/office/powerpoint/2010/main" val="2792587666"/>
              </p:ext>
            </p:extLst>
          </p:nvPr>
        </p:nvGraphicFramePr>
        <p:xfrm>
          <a:off x="3254011" y="917626"/>
          <a:ext cx="2642910" cy="3718580"/>
        </p:xfrm>
        <a:graphic>
          <a:graphicData uri="http://schemas.openxmlformats.org/drawingml/2006/table">
            <a:tbl>
              <a:tblPr firstRow="1" bandRow="1">
                <a:tableStyleId>{0E3FDE45-AF77-4B5C-9715-49D594BDF05E}</a:tableStyleId>
              </a:tblPr>
              <a:tblGrid>
                <a:gridCol w="377804">
                  <a:extLst>
                    <a:ext uri="{9D8B030D-6E8A-4147-A177-3AD203B41FA5}">
                      <a16:colId xmlns:a16="http://schemas.microsoft.com/office/drawing/2014/main" val="20000"/>
                    </a:ext>
                  </a:extLst>
                </a:gridCol>
                <a:gridCol w="1597798">
                  <a:extLst>
                    <a:ext uri="{9D8B030D-6E8A-4147-A177-3AD203B41FA5}">
                      <a16:colId xmlns:a16="http://schemas.microsoft.com/office/drawing/2014/main" val="20001"/>
                    </a:ext>
                  </a:extLst>
                </a:gridCol>
                <a:gridCol w="667308">
                  <a:extLst>
                    <a:ext uri="{9D8B030D-6E8A-4147-A177-3AD203B41FA5}">
                      <a16:colId xmlns:a16="http://schemas.microsoft.com/office/drawing/2014/main" val="20002"/>
                    </a:ext>
                  </a:extLst>
                </a:gridCol>
              </a:tblGrid>
              <a:tr h="383252">
                <a:tc gridSpan="2">
                  <a:txBody>
                    <a:bodyPr/>
                    <a:lstStyle/>
                    <a:p>
                      <a:pPr algn="l" fontAlgn="b"/>
                      <a:r>
                        <a:rPr lang="fi-FI" sz="2000" b="1" i="0" u="none" strike="noStrike" noProof="0" dirty="0">
                          <a:solidFill>
                            <a:srgbClr val="000000"/>
                          </a:solidFill>
                          <a:effectLst/>
                          <a:latin typeface="Calibri"/>
                        </a:rPr>
                        <a:t>TWITTER</a:t>
                      </a:r>
                    </a:p>
                  </a:txBody>
                  <a:tcPr marL="12700" marR="12700" marT="12700" marB="0">
                    <a:lnT w="12700" cap="flat" cmpd="sng" algn="ctr">
                      <a:noFill/>
                      <a:prstDash val="solid"/>
                      <a:round/>
                      <a:headEnd type="none" w="med" len="med"/>
                      <a:tailEnd type="none" w="med" len="med"/>
                    </a:lnT>
                    <a:lnB>
                      <a:noFill/>
                    </a:lnB>
                  </a:tcPr>
                </a:tc>
                <a:tc hMerge="1">
                  <a:txBody>
                    <a:bodyPr/>
                    <a:lstStyle/>
                    <a:p>
                      <a:pPr algn="l" fontAlgn="b"/>
                      <a:endParaRPr lang="en-US" sz="2000" b="1" i="0" u="none" strike="noStrike" dirty="0">
                        <a:solidFill>
                          <a:srgbClr val="000000"/>
                        </a:solidFill>
                        <a:effectLst/>
                        <a:latin typeface="Calibri"/>
                      </a:endParaRPr>
                    </a:p>
                  </a:txBody>
                  <a:tcPr marL="12700" marR="12700" marT="12700" marB="0" anchor="ctr">
                    <a:lnT w="12700" cap="flat" cmpd="sng" algn="ctr">
                      <a:noFill/>
                      <a:prstDash val="solid"/>
                      <a:round/>
                      <a:headEnd type="none" w="med" len="med"/>
                      <a:tailEnd type="none" w="med" len="med"/>
                    </a:lnT>
                    <a:lnB>
                      <a:noFill/>
                    </a:lnB>
                  </a:tcPr>
                </a:tc>
                <a:tc>
                  <a:txBody>
                    <a:bodyPr/>
                    <a:lstStyle/>
                    <a:p>
                      <a:pPr algn="r" fontAlgn="b"/>
                      <a:r>
                        <a:rPr lang="fi-FI" sz="1100" b="0" i="0" u="none" strike="noStrike" noProof="0">
                          <a:solidFill>
                            <a:srgbClr val="000000"/>
                          </a:solidFill>
                          <a:effectLst/>
                          <a:latin typeface="Calibri"/>
                        </a:rPr>
                        <a:t>uusia seuraajia</a:t>
                      </a:r>
                    </a:p>
                  </a:txBody>
                  <a:tcPr marL="12700" marR="12700" marT="12700" marB="0">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0"/>
                  </a:ext>
                </a:extLst>
              </a:tr>
              <a:tr h="325507">
                <a:tc>
                  <a:txBody>
                    <a:bodyPr/>
                    <a:lstStyle/>
                    <a:p>
                      <a:pPr algn="ctr" fontAlgn="b"/>
                      <a:r>
                        <a:rPr lang="fi-FI" sz="1300" b="0" i="0" u="none" strike="noStrike" noProof="0">
                          <a:solidFill>
                            <a:schemeClr val="accent6"/>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0" i="0" u="none" strike="noStrike" dirty="0">
                          <a:solidFill>
                            <a:schemeClr val="tx1"/>
                          </a:solidFill>
                          <a:effectLst/>
                          <a:latin typeface="Calibri" panose="020F0502020204030204" pitchFamily="34" charset="0"/>
                        </a:rPr>
                        <a:t>Talouselämä</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0" i="0" u="none" strike="noStrike">
                          <a:solidFill>
                            <a:schemeClr val="tx1"/>
                          </a:solidFill>
                          <a:effectLst/>
                          <a:latin typeface="Calibri" panose="020F0502020204030204" pitchFamily="34" charset="0"/>
                        </a:rPr>
                        <a:t>4 133</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val="10001"/>
                  </a:ext>
                </a:extLst>
              </a:tr>
              <a:tr h="325507">
                <a:tc>
                  <a:txBody>
                    <a:bodyPr/>
                    <a:lstStyle/>
                    <a:p>
                      <a:pPr algn="ctr" fontAlgn="b"/>
                      <a:r>
                        <a:rPr lang="fi-FI" sz="1300" b="0" i="0" u="none" strike="noStrike" noProof="0">
                          <a:solidFill>
                            <a:schemeClr val="accent6"/>
                          </a:solidFill>
                          <a:effectLst/>
                          <a:latin typeface="Calibri"/>
                        </a:rPr>
                        <a:t>2.</a:t>
                      </a:r>
                    </a:p>
                  </a:txBody>
                  <a:tcPr marL="12700" marR="12700" marT="12700" marB="0" anchor="ctr"/>
                </a:tc>
                <a:tc>
                  <a:txBody>
                    <a:bodyPr/>
                    <a:lstStyle/>
                    <a:p>
                      <a:pPr algn="l" fontAlgn="b"/>
                      <a:r>
                        <a:rPr lang="fi-FI" sz="1300" b="0" i="0" u="none" strike="noStrike" dirty="0">
                          <a:solidFill>
                            <a:schemeClr val="tx1"/>
                          </a:solidFill>
                          <a:effectLst/>
                          <a:latin typeface="Calibri" panose="020F0502020204030204" pitchFamily="34" charset="0"/>
                        </a:rPr>
                        <a:t>Markkinointi &amp; Mainonta</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2 219</a:t>
                      </a:r>
                    </a:p>
                  </a:txBody>
                  <a:tcPr marL="9525" marR="9525" marT="9525" marB="0" anchor="ctr"/>
                </a:tc>
                <a:extLst>
                  <a:ext uri="{0D108BD9-81ED-4DB2-BD59-A6C34878D82A}">
                    <a16:rowId xmlns:a16="http://schemas.microsoft.com/office/drawing/2014/main" val="10002"/>
                  </a:ext>
                </a:extLst>
              </a:tr>
              <a:tr h="325507">
                <a:tc>
                  <a:txBody>
                    <a:bodyPr/>
                    <a:lstStyle/>
                    <a:p>
                      <a:pPr algn="ctr" fontAlgn="b"/>
                      <a:r>
                        <a:rPr lang="fi-FI" sz="1300" b="0" i="0" u="none" strike="noStrike" noProof="0" dirty="0">
                          <a:solidFill>
                            <a:schemeClr val="accent6"/>
                          </a:solidFill>
                          <a:effectLst/>
                          <a:latin typeface="Calibri"/>
                        </a:rPr>
                        <a:t>3.</a:t>
                      </a:r>
                    </a:p>
                  </a:txBody>
                  <a:tcPr marL="12700" marR="12700" marT="12700" marB="0" anchor="ctr"/>
                </a:tc>
                <a:tc>
                  <a:txBody>
                    <a:bodyPr/>
                    <a:lstStyle/>
                    <a:p>
                      <a:pPr algn="l" fontAlgn="b"/>
                      <a:r>
                        <a:rPr lang="fi-FI" sz="1300" b="0" i="0" u="none" strike="noStrike" dirty="0">
                          <a:solidFill>
                            <a:schemeClr val="tx1"/>
                          </a:solidFill>
                          <a:effectLst/>
                          <a:latin typeface="Calibri" panose="020F0502020204030204" pitchFamily="34" charset="0"/>
                        </a:rPr>
                        <a:t>Suomen Kuvalehti</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1 845</a:t>
                      </a:r>
                    </a:p>
                  </a:txBody>
                  <a:tcPr marL="9525" marR="9525" marT="9525" marB="0" anchor="ctr"/>
                </a:tc>
                <a:extLst>
                  <a:ext uri="{0D108BD9-81ED-4DB2-BD59-A6C34878D82A}">
                    <a16:rowId xmlns:a16="http://schemas.microsoft.com/office/drawing/2014/main" val="10003"/>
                  </a:ext>
                </a:extLst>
              </a:tr>
              <a:tr h="325507">
                <a:tc>
                  <a:txBody>
                    <a:bodyPr/>
                    <a:lstStyle/>
                    <a:p>
                      <a:pPr algn="ctr" fontAlgn="b"/>
                      <a:r>
                        <a:rPr lang="fi-FI" sz="1300" b="0" i="0" u="none" strike="noStrike" noProof="0">
                          <a:solidFill>
                            <a:schemeClr val="accent6"/>
                          </a:solidFill>
                          <a:effectLst/>
                          <a:latin typeface="Calibri"/>
                        </a:rPr>
                        <a:t>4.</a:t>
                      </a:r>
                    </a:p>
                  </a:txBody>
                  <a:tcPr marL="12700" marR="12700" marT="12700" marB="0" anchor="ctr"/>
                </a:tc>
                <a:tc>
                  <a:txBody>
                    <a:bodyPr/>
                    <a:lstStyle/>
                    <a:p>
                      <a:pPr algn="l" fontAlgn="b"/>
                      <a:r>
                        <a:rPr lang="fi-FI" sz="1300" b="0" i="0" u="none" strike="noStrike" dirty="0">
                          <a:solidFill>
                            <a:schemeClr val="tx1"/>
                          </a:solidFill>
                          <a:effectLst/>
                          <a:latin typeface="Calibri" panose="020F0502020204030204" pitchFamily="34" charset="0"/>
                        </a:rPr>
                        <a:t>Tekniikan Maailma</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192</a:t>
                      </a:r>
                    </a:p>
                  </a:txBody>
                  <a:tcPr marL="9525" marR="9525" marT="9525" marB="0" anchor="ctr"/>
                </a:tc>
                <a:extLst>
                  <a:ext uri="{0D108BD9-81ED-4DB2-BD59-A6C34878D82A}">
                    <a16:rowId xmlns:a16="http://schemas.microsoft.com/office/drawing/2014/main" val="10004"/>
                  </a:ext>
                </a:extLst>
              </a:tr>
              <a:tr h="325507">
                <a:tc>
                  <a:txBody>
                    <a:bodyPr/>
                    <a:lstStyle/>
                    <a:p>
                      <a:pPr algn="ctr" fontAlgn="b"/>
                      <a:r>
                        <a:rPr lang="fi-FI" sz="1300" b="0" i="0" u="none" strike="noStrike" noProof="0">
                          <a:solidFill>
                            <a:schemeClr val="accent6"/>
                          </a:solidFill>
                          <a:effectLst/>
                          <a:latin typeface="Calibri"/>
                        </a:rPr>
                        <a:t>5.</a:t>
                      </a:r>
                    </a:p>
                  </a:txBody>
                  <a:tcPr marL="12700" marR="12700" marT="12700" marB="0" anchor="ctr"/>
                </a:tc>
                <a:tc>
                  <a:txBody>
                    <a:bodyPr/>
                    <a:lstStyle/>
                    <a:p>
                      <a:pPr algn="l" fontAlgn="b"/>
                      <a:r>
                        <a:rPr lang="fi-FI" sz="1300" b="0" i="0" u="none" strike="noStrike" dirty="0">
                          <a:solidFill>
                            <a:schemeClr val="tx1"/>
                          </a:solidFill>
                          <a:effectLst/>
                          <a:latin typeface="Calibri" panose="020F0502020204030204" pitchFamily="34" charset="0"/>
                        </a:rPr>
                        <a:t>Image</a:t>
                      </a:r>
                    </a:p>
                  </a:txBody>
                  <a:tcPr marL="9525" marR="9525" marT="9525" marB="0" anchor="ctr"/>
                </a:tc>
                <a:tc>
                  <a:txBody>
                    <a:bodyPr/>
                    <a:lstStyle/>
                    <a:p>
                      <a:pPr algn="r" fontAlgn="b"/>
                      <a:r>
                        <a:rPr lang="fi-FI" sz="1300" b="0" i="0" u="none" strike="noStrike" dirty="0">
                          <a:solidFill>
                            <a:schemeClr val="tx1"/>
                          </a:solidFill>
                          <a:effectLst/>
                          <a:latin typeface="Calibri" panose="020F0502020204030204" pitchFamily="34" charset="0"/>
                        </a:rPr>
                        <a:t>187</a:t>
                      </a:r>
                    </a:p>
                  </a:txBody>
                  <a:tcPr marL="9525" marR="9525" marT="9525" marB="0" anchor="ctr"/>
                </a:tc>
                <a:extLst>
                  <a:ext uri="{0D108BD9-81ED-4DB2-BD59-A6C34878D82A}">
                    <a16:rowId xmlns:a16="http://schemas.microsoft.com/office/drawing/2014/main"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ctr"/>
                </a:tc>
                <a:tc>
                  <a:txBody>
                    <a:bodyPr/>
                    <a:lstStyle/>
                    <a:p>
                      <a:pPr algn="l" fontAlgn="b"/>
                      <a:r>
                        <a:rPr lang="fi-FI" sz="1300" b="0" i="0" u="none" strike="noStrike" dirty="0" err="1">
                          <a:solidFill>
                            <a:schemeClr val="tx1"/>
                          </a:solidFill>
                          <a:effectLst/>
                          <a:latin typeface="Calibri" panose="020F0502020204030204" pitchFamily="34" charset="0"/>
                        </a:rPr>
                        <a:t>Mediuutiset</a:t>
                      </a:r>
                      <a:endParaRPr lang="fi-FI" sz="1300" b="0" i="0" u="none" strike="noStrike" dirty="0">
                        <a:solidFill>
                          <a:schemeClr val="tx1"/>
                        </a:solidFill>
                        <a:effectLst/>
                        <a:latin typeface="Calibri" panose="020F0502020204030204" pitchFamily="34" charset="0"/>
                      </a:endParaRPr>
                    </a:p>
                  </a:txBody>
                  <a:tcPr marL="9525" marR="9525" marT="9525" marB="0" anchor="ctr"/>
                </a:tc>
                <a:tc>
                  <a:txBody>
                    <a:bodyPr/>
                    <a:lstStyle/>
                    <a:p>
                      <a:pPr algn="r" fontAlgn="b"/>
                      <a:r>
                        <a:rPr lang="fi-FI" sz="1300" b="0" i="0" u="none" strike="noStrike" dirty="0">
                          <a:solidFill>
                            <a:schemeClr val="tx1"/>
                          </a:solidFill>
                          <a:effectLst/>
                          <a:latin typeface="Calibri" panose="020F0502020204030204" pitchFamily="34" charset="0"/>
                        </a:rPr>
                        <a:t>124</a:t>
                      </a:r>
                    </a:p>
                  </a:txBody>
                  <a:tcPr marL="9525" marR="9525" marT="9525" marB="0" anchor="ctr"/>
                </a:tc>
                <a:extLst>
                  <a:ext uri="{0D108BD9-81ED-4DB2-BD59-A6C34878D82A}">
                    <a16:rowId xmlns:a16="http://schemas.microsoft.com/office/drawing/2014/main"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Suomen Luonto</a:t>
                      </a:r>
                    </a:p>
                  </a:txBody>
                  <a:tcPr marL="9525" marR="9525" marT="9525" marB="0" anchor="ctr"/>
                </a:tc>
                <a:tc>
                  <a:txBody>
                    <a:bodyPr/>
                    <a:lstStyle/>
                    <a:p>
                      <a:pPr algn="r" fontAlgn="b"/>
                      <a:r>
                        <a:rPr lang="fi-FI" sz="1300" b="0" i="0" u="none" strike="noStrike" dirty="0">
                          <a:solidFill>
                            <a:schemeClr val="tx1"/>
                          </a:solidFill>
                          <a:effectLst/>
                          <a:latin typeface="Calibri" panose="020F0502020204030204" pitchFamily="34" charset="0"/>
                        </a:rPr>
                        <a:t>124</a:t>
                      </a:r>
                    </a:p>
                  </a:txBody>
                  <a:tcPr marL="9525" marR="9525" marT="9525" marB="0" anchor="ctr"/>
                </a:tc>
                <a:extLst>
                  <a:ext uri="{0D108BD9-81ED-4DB2-BD59-A6C34878D82A}">
                    <a16:rowId xmlns:a16="http://schemas.microsoft.com/office/drawing/2014/main"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Suomen Lääkärilehti</a:t>
                      </a:r>
                    </a:p>
                  </a:txBody>
                  <a:tcPr marL="9525" marR="9525" marT="9525" marB="0" anchor="ctr"/>
                </a:tc>
                <a:tc>
                  <a:txBody>
                    <a:bodyPr/>
                    <a:lstStyle/>
                    <a:p>
                      <a:pPr algn="r" fontAlgn="b"/>
                      <a:r>
                        <a:rPr lang="fi-FI" sz="1300" b="0" i="0" u="none" strike="noStrike" dirty="0">
                          <a:solidFill>
                            <a:schemeClr val="tx1"/>
                          </a:solidFill>
                          <a:effectLst/>
                          <a:latin typeface="Calibri" panose="020F0502020204030204" pitchFamily="34" charset="0"/>
                        </a:rPr>
                        <a:t>118</a:t>
                      </a:r>
                    </a:p>
                  </a:txBody>
                  <a:tcPr marL="9525" marR="9525" marT="9525" marB="0" anchor="ctr"/>
                </a:tc>
                <a:extLst>
                  <a:ext uri="{0D108BD9-81ED-4DB2-BD59-A6C34878D82A}">
                    <a16:rowId xmlns:a16="http://schemas.microsoft.com/office/drawing/2014/main"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b"/>
                      <a:r>
                        <a:rPr lang="fi-FI" sz="1300" b="0" i="0" u="none" strike="noStrike">
                          <a:solidFill>
                            <a:schemeClr val="tx1"/>
                          </a:solidFill>
                          <a:effectLst/>
                          <a:latin typeface="Calibri" panose="020F0502020204030204" pitchFamily="34" charset="0"/>
                        </a:rPr>
                        <a:t>Arvopaperi</a:t>
                      </a:r>
                    </a:p>
                  </a:txBody>
                  <a:tcPr marL="9525" marR="9525" marT="9525" marB="0" anchor="ctr">
                    <a:lnB>
                      <a:noFill/>
                    </a:lnB>
                  </a:tcPr>
                </a:tc>
                <a:tc>
                  <a:txBody>
                    <a:bodyPr/>
                    <a:lstStyle/>
                    <a:p>
                      <a:pPr algn="r" fontAlgn="b"/>
                      <a:r>
                        <a:rPr lang="fi-FI" sz="1300" b="0" i="0" u="none" strike="noStrike" dirty="0">
                          <a:solidFill>
                            <a:schemeClr val="tx1"/>
                          </a:solidFill>
                          <a:effectLst/>
                          <a:latin typeface="Calibri" panose="020F0502020204030204" pitchFamily="34" charset="0"/>
                        </a:rPr>
                        <a:t>101</a:t>
                      </a:r>
                    </a:p>
                  </a:txBody>
                  <a:tcPr marL="9525" marR="9525" marT="9525" marB="0" anchor="ctr">
                    <a:lnB>
                      <a:noFill/>
                    </a:lnB>
                  </a:tcPr>
                </a:tc>
                <a:extLst>
                  <a:ext uri="{0D108BD9-81ED-4DB2-BD59-A6C34878D82A}">
                    <a16:rowId xmlns:a16="http://schemas.microsoft.com/office/drawing/2014/main"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Kuntalehti</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96</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583706720"/>
              </p:ext>
            </p:extLst>
          </p:nvPr>
        </p:nvGraphicFramePr>
        <p:xfrm>
          <a:off x="302882" y="917626"/>
          <a:ext cx="2642910" cy="3646065"/>
        </p:xfrm>
        <a:graphic>
          <a:graphicData uri="http://schemas.openxmlformats.org/drawingml/2006/table">
            <a:tbl>
              <a:tblPr firstRow="1" bandRow="1">
                <a:tableStyleId>{3B4B98B0-60AC-42C2-AFA5-B58CD77FA1E5}</a:tableStyleId>
              </a:tblPr>
              <a:tblGrid>
                <a:gridCol w="377804">
                  <a:extLst>
                    <a:ext uri="{9D8B030D-6E8A-4147-A177-3AD203B41FA5}">
                      <a16:colId xmlns:a16="http://schemas.microsoft.com/office/drawing/2014/main" val="20000"/>
                    </a:ext>
                  </a:extLst>
                </a:gridCol>
                <a:gridCol w="1597798">
                  <a:extLst>
                    <a:ext uri="{9D8B030D-6E8A-4147-A177-3AD203B41FA5}">
                      <a16:colId xmlns:a16="http://schemas.microsoft.com/office/drawing/2014/main" val="20001"/>
                    </a:ext>
                  </a:extLst>
                </a:gridCol>
                <a:gridCol w="667308">
                  <a:extLst>
                    <a:ext uri="{9D8B030D-6E8A-4147-A177-3AD203B41FA5}">
                      <a16:colId xmlns:a16="http://schemas.microsoft.com/office/drawing/2014/main" val="20002"/>
                    </a:ext>
                  </a:extLst>
                </a:gridCol>
              </a:tblGrid>
              <a:tr h="390995">
                <a:tc gridSpan="2">
                  <a:txBody>
                    <a:bodyPr/>
                    <a:lstStyle/>
                    <a:p>
                      <a:pPr algn="l" fontAlgn="b"/>
                      <a:r>
                        <a:rPr lang="fi-FI" sz="2000" noProof="0"/>
                        <a:t>FACEBOOK</a:t>
                      </a:r>
                      <a:endParaRPr lang="fi-FI" sz="2000" b="0" i="0" u="none" strike="noStrike" noProof="0">
                        <a:solidFill>
                          <a:srgbClr val="000000"/>
                        </a:solidFill>
                        <a:effectLst/>
                        <a:latin typeface="Calibri"/>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algn="l" fontAlgn="b"/>
                      <a:endParaRPr lang="en-US" sz="1300" b="0" i="0" u="none" strike="noStrike" dirty="0">
                        <a:solidFill>
                          <a:srgbClr val="000000"/>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a:t>uusia</a:t>
                      </a:r>
                      <a:br>
                        <a:rPr lang="fi-FI" sz="1100" b="0" noProof="0"/>
                      </a:br>
                      <a:r>
                        <a:rPr lang="fi-FI" sz="1100" b="0" noProof="0"/>
                        <a:t>seuraajia </a:t>
                      </a:r>
                      <a:endParaRPr lang="fi-FI" sz="1100" b="0" noProof="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5507">
                <a:tc>
                  <a:txBody>
                    <a:bodyPr/>
                    <a:lstStyle/>
                    <a:p>
                      <a:pPr algn="ctr" fontAlgn="b"/>
                      <a:r>
                        <a:rPr lang="fi-FI" sz="1300" u="none" strike="noStrike" noProof="0">
                          <a:effectLst/>
                        </a:rPr>
                        <a:t>1.</a:t>
                      </a:r>
                      <a:endParaRPr lang="fi-FI" sz="1300" b="0" i="0" u="none" strike="noStrike" noProof="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Meillä Kotona</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1 639</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25507">
                <a:tc>
                  <a:txBody>
                    <a:bodyPr/>
                    <a:lstStyle/>
                    <a:p>
                      <a:pPr algn="ctr" fontAlgn="b"/>
                      <a:r>
                        <a:rPr lang="fi-FI" sz="1300" u="none" strike="noStrike" noProof="0">
                          <a:effectLst/>
                        </a:rPr>
                        <a:t>2.</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Kodin Kuvalehti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1 043</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25507">
                <a:tc>
                  <a:txBody>
                    <a:bodyPr/>
                    <a:lstStyle/>
                    <a:p>
                      <a:pPr algn="ctr" fontAlgn="b"/>
                      <a:r>
                        <a:rPr lang="fi-FI" sz="1300" u="none" strike="noStrike" noProof="0" dirty="0">
                          <a:effectLst/>
                        </a:rPr>
                        <a:t>3.</a:t>
                      </a:r>
                      <a:endParaRPr lang="fi-FI" sz="1300" b="0" i="0" u="none" strike="noStrike" noProof="0"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Tieteen Kuvalehti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965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25507">
                <a:tc>
                  <a:txBody>
                    <a:bodyPr/>
                    <a:lstStyle/>
                    <a:p>
                      <a:pPr algn="ctr" fontAlgn="b"/>
                      <a:r>
                        <a:rPr lang="fi-FI" sz="1300" u="none" strike="noStrike" noProof="0">
                          <a:effectLst/>
                        </a:rPr>
                        <a:t>4.</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dirty="0">
                          <a:solidFill>
                            <a:schemeClr val="tx1"/>
                          </a:solidFill>
                          <a:effectLst/>
                          <a:latin typeface="Calibri" panose="020F0502020204030204" pitchFamily="34" charset="0"/>
                        </a:rPr>
                        <a:t>Tehy</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826</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25507">
                <a:tc>
                  <a:txBody>
                    <a:bodyPr/>
                    <a:lstStyle/>
                    <a:p>
                      <a:pPr algn="ctr" fontAlgn="b"/>
                      <a:r>
                        <a:rPr lang="fi-FI" sz="1300" u="none" strike="noStrike" noProof="0">
                          <a:effectLst/>
                        </a:rPr>
                        <a:t>5.</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Talouselämä</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790</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325507">
                <a:tc>
                  <a:txBody>
                    <a:bodyPr/>
                    <a:lstStyle/>
                    <a:p>
                      <a:pPr algn="ctr" fontAlgn="b"/>
                      <a:r>
                        <a:rPr lang="fi-FI" sz="1300" u="none" strike="noStrike" noProof="0">
                          <a:effectLst/>
                        </a:rPr>
                        <a:t>6.</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Unelmien Talo &amp; Koti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746</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325507">
                <a:tc>
                  <a:txBody>
                    <a:bodyPr/>
                    <a:lstStyle/>
                    <a:p>
                      <a:pPr algn="ctr" fontAlgn="b"/>
                      <a:r>
                        <a:rPr lang="fi-FI" sz="1300" u="none" strike="noStrike" noProof="0">
                          <a:effectLst/>
                        </a:rPr>
                        <a:t>7.</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Kotiliesi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693</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325507">
                <a:tc>
                  <a:txBody>
                    <a:bodyPr/>
                    <a:lstStyle/>
                    <a:p>
                      <a:pPr algn="ctr" fontAlgn="b"/>
                      <a:r>
                        <a:rPr lang="fi-FI" sz="1300" u="none" strike="noStrike" noProof="0">
                          <a:effectLst/>
                        </a:rPr>
                        <a:t>8.</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Me Naiset</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693</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325507">
                <a:tc>
                  <a:txBody>
                    <a:bodyPr/>
                    <a:lstStyle/>
                    <a:p>
                      <a:pPr algn="ctr" fontAlgn="b"/>
                      <a:r>
                        <a:rPr lang="fi-FI" sz="1300" u="none" strike="noStrike" noProof="0">
                          <a:effectLst/>
                        </a:rPr>
                        <a:t>9.</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Suomen Sotilas</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689</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325507">
                <a:tc>
                  <a:txBody>
                    <a:bodyPr/>
                    <a:lstStyle/>
                    <a:p>
                      <a:pPr algn="ctr" fontAlgn="b"/>
                      <a:r>
                        <a:rPr lang="fi-FI" sz="1300" u="none" strike="noStrike" noProof="0">
                          <a:effectLst/>
                        </a:rPr>
                        <a:t>10.</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Tekniikan Maailma</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686</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656862961"/>
              </p:ext>
            </p:extLst>
          </p:nvPr>
        </p:nvGraphicFramePr>
        <p:xfrm>
          <a:off x="6179379" y="917626"/>
          <a:ext cx="2642910" cy="3630578"/>
        </p:xfrm>
        <a:graphic>
          <a:graphicData uri="http://schemas.openxmlformats.org/drawingml/2006/table">
            <a:tbl>
              <a:tblPr firstRow="1" bandRow="1">
                <a:tableStyleId>{C083E6E3-FA7D-4D7B-A595-EF9225AFEA82}</a:tableStyleId>
              </a:tblPr>
              <a:tblGrid>
                <a:gridCol w="377804">
                  <a:extLst>
                    <a:ext uri="{9D8B030D-6E8A-4147-A177-3AD203B41FA5}">
                      <a16:colId xmlns:a16="http://schemas.microsoft.com/office/drawing/2014/main" val="20000"/>
                    </a:ext>
                  </a:extLst>
                </a:gridCol>
                <a:gridCol w="1597798">
                  <a:extLst>
                    <a:ext uri="{9D8B030D-6E8A-4147-A177-3AD203B41FA5}">
                      <a16:colId xmlns:a16="http://schemas.microsoft.com/office/drawing/2014/main" val="20001"/>
                    </a:ext>
                  </a:extLst>
                </a:gridCol>
                <a:gridCol w="667308">
                  <a:extLst>
                    <a:ext uri="{9D8B030D-6E8A-4147-A177-3AD203B41FA5}">
                      <a16:colId xmlns:a16="http://schemas.microsoft.com/office/drawing/2014/main" val="20002"/>
                    </a:ext>
                  </a:extLst>
                </a:gridCol>
              </a:tblGrid>
              <a:tr h="375508">
                <a:tc gridSpan="2">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fi-FI" sz="2000" b="1" noProof="0" dirty="0"/>
                        <a:t>INSTAGRAM</a:t>
                      </a:r>
                      <a:endParaRPr lang="fi-FI" sz="2000" b="1"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fi-FI" sz="1300" b="1" noProof="0" dirty="0">
                        <a:solidFill>
                          <a:schemeClr val="accent6"/>
                        </a:solidFill>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dirty="0"/>
                        <a:t>uusia</a:t>
                      </a:r>
                      <a:br>
                        <a:rPr lang="fi-FI" sz="1100" b="0" noProof="0" dirty="0"/>
                      </a:br>
                      <a:r>
                        <a:rPr lang="fi-FI" sz="1100" b="0" noProof="0" dirty="0"/>
                        <a:t>seuraajia </a:t>
                      </a:r>
                      <a:endParaRPr lang="fi-FI" sz="1100" b="0"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5507">
                <a:tc>
                  <a:txBody>
                    <a:bodyPr/>
                    <a:lstStyle/>
                    <a:p>
                      <a:pPr algn="ctr" fontAlgn="b"/>
                      <a:r>
                        <a:rPr lang="en-US" sz="1300" u="none" strike="noStrike" dirty="0">
                          <a:effectLst/>
                        </a:rPr>
                        <a:t>1.</a:t>
                      </a:r>
                      <a:endParaRPr lang="en-US" sz="1300" b="0" i="0" u="none" strike="noStrike" dirty="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Suomen Luonto</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1 189</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25507">
                <a:tc>
                  <a:txBody>
                    <a:bodyPr/>
                    <a:lstStyle/>
                    <a:p>
                      <a:pPr algn="ctr" fontAlgn="b"/>
                      <a:r>
                        <a:rPr lang="en-US" sz="1300" u="none" strike="noStrike" dirty="0">
                          <a:effectLst/>
                        </a:rPr>
                        <a:t>2.</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Maku</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942</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25507">
                <a:tc>
                  <a:txBody>
                    <a:bodyPr/>
                    <a:lstStyle/>
                    <a:p>
                      <a:pPr algn="ctr" fontAlgn="b"/>
                      <a:r>
                        <a:rPr lang="en-US" sz="1300" u="none" strike="noStrike" dirty="0">
                          <a:effectLst/>
                        </a:rPr>
                        <a:t>3.</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Avotakka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702</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25507">
                <a:tc>
                  <a:txBody>
                    <a:bodyPr/>
                    <a:lstStyle/>
                    <a:p>
                      <a:pPr algn="ctr" fontAlgn="b"/>
                      <a:r>
                        <a:rPr lang="en-US" sz="1300" u="none" strike="noStrike" dirty="0">
                          <a:effectLst/>
                        </a:rPr>
                        <a:t>4.</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Soppa365</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673</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25507">
                <a:tc>
                  <a:txBody>
                    <a:bodyPr/>
                    <a:lstStyle/>
                    <a:p>
                      <a:pPr algn="ctr" fontAlgn="b"/>
                      <a:r>
                        <a:rPr lang="en-US" sz="1300" u="none" strike="noStrike" dirty="0">
                          <a:effectLst/>
                        </a:rPr>
                        <a:t>5.</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Glorian Koti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597</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325507">
                <a:tc>
                  <a:txBody>
                    <a:bodyPr/>
                    <a:lstStyle/>
                    <a:p>
                      <a:pPr algn="ctr" fontAlgn="b"/>
                      <a:r>
                        <a:rPr lang="en-US" sz="1300" u="none" strike="noStrike" dirty="0">
                          <a:effectLst/>
                        </a:rPr>
                        <a:t>6.</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Kotivinkki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562</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325507">
                <a:tc>
                  <a:txBody>
                    <a:bodyPr/>
                    <a:lstStyle/>
                    <a:p>
                      <a:pPr algn="ctr" fontAlgn="b"/>
                      <a:r>
                        <a:rPr lang="en-US" sz="1300" u="none" strike="noStrike" dirty="0">
                          <a:effectLst/>
                        </a:rPr>
                        <a:t>7.</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Koti ja keittiö</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549</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325507">
                <a:tc>
                  <a:txBody>
                    <a:bodyPr/>
                    <a:lstStyle/>
                    <a:p>
                      <a:pPr algn="ctr" fontAlgn="b"/>
                      <a:r>
                        <a:rPr lang="en-US" sz="1300" u="none" strike="noStrike" dirty="0">
                          <a:effectLst/>
                        </a:rPr>
                        <a:t>8.</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Unelmien Talo &amp; Koti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528</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325507">
                <a:tc>
                  <a:txBody>
                    <a:bodyPr/>
                    <a:lstStyle/>
                    <a:p>
                      <a:pPr algn="ctr" fontAlgn="b"/>
                      <a:r>
                        <a:rPr lang="en-US" sz="1300" u="none" strike="noStrike" dirty="0">
                          <a:effectLst/>
                        </a:rPr>
                        <a:t>9.</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Glorian ruoka &amp; viini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494</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325507">
                <a:tc>
                  <a:txBody>
                    <a:bodyPr/>
                    <a:lstStyle/>
                    <a:p>
                      <a:pPr algn="ctr" fontAlgn="b"/>
                      <a:r>
                        <a:rPr lang="en-US" sz="1300" u="none" strike="noStrike" dirty="0">
                          <a:effectLst/>
                        </a:rPr>
                        <a:t>10.</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Deko</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487</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bl>
          </a:graphicData>
        </a:graphic>
      </p:graphicFrame>
      <p:cxnSp>
        <p:nvCxnSpPr>
          <p:cNvPr id="34" name="Straight Connector 33"/>
          <p:cNvCxnSpPr/>
          <p:nvPr/>
        </p:nvCxnSpPr>
        <p:spPr>
          <a:xfrm>
            <a:off x="302882" y="714049"/>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6" name="Group 35"/>
          <p:cNvGrpSpPr/>
          <p:nvPr/>
        </p:nvGrpSpPr>
        <p:grpSpPr>
          <a:xfrm>
            <a:off x="1528446" y="1005187"/>
            <a:ext cx="184773" cy="184773"/>
            <a:chOff x="1227668" y="1646882"/>
            <a:chExt cx="597802" cy="597802"/>
          </a:xfrm>
        </p:grpSpPr>
        <p:sp>
          <p:nvSpPr>
            <p:cNvPr id="53" name="Oval 52"/>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4" name="Picture 53"/>
            <p:cNvPicPr>
              <a:picLocks noChangeAspect="1"/>
            </p:cNvPicPr>
            <p:nvPr/>
          </p:nvPicPr>
          <p:blipFill>
            <a:blip r:embed="rId2"/>
            <a:stretch>
              <a:fillRect/>
            </a:stretch>
          </p:blipFill>
          <p:spPr>
            <a:xfrm>
              <a:off x="1372121" y="1785203"/>
              <a:ext cx="314960" cy="314960"/>
            </a:xfrm>
            <a:prstGeom prst="rect">
              <a:avLst/>
            </a:prstGeom>
          </p:spPr>
        </p:pic>
      </p:grpSp>
      <p:grpSp>
        <p:nvGrpSpPr>
          <p:cNvPr id="37" name="Group 36"/>
          <p:cNvGrpSpPr/>
          <p:nvPr/>
        </p:nvGrpSpPr>
        <p:grpSpPr>
          <a:xfrm>
            <a:off x="4293077" y="1011641"/>
            <a:ext cx="184773" cy="184773"/>
            <a:chOff x="1893980" y="1646882"/>
            <a:chExt cx="597802" cy="597802"/>
          </a:xfrm>
        </p:grpSpPr>
        <p:sp>
          <p:nvSpPr>
            <p:cNvPr id="48" name="Oval 4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9" name="Picture 48"/>
            <p:cNvPicPr>
              <a:picLocks noChangeAspect="1"/>
            </p:cNvPicPr>
            <p:nvPr/>
          </p:nvPicPr>
          <p:blipFill>
            <a:blip r:embed="rId3"/>
            <a:stretch>
              <a:fillRect/>
            </a:stretch>
          </p:blipFill>
          <p:spPr>
            <a:xfrm>
              <a:off x="2020086" y="1785203"/>
              <a:ext cx="386080" cy="314960"/>
            </a:xfrm>
            <a:prstGeom prst="rect">
              <a:avLst/>
            </a:prstGeom>
          </p:spPr>
        </p:pic>
      </p:grpSp>
      <p:grpSp>
        <p:nvGrpSpPr>
          <p:cNvPr id="38" name="Group 37"/>
          <p:cNvGrpSpPr/>
          <p:nvPr/>
        </p:nvGrpSpPr>
        <p:grpSpPr>
          <a:xfrm>
            <a:off x="7573681" y="1002759"/>
            <a:ext cx="184773" cy="184773"/>
            <a:chOff x="2537512" y="1646882"/>
            <a:chExt cx="597802" cy="597802"/>
          </a:xfrm>
        </p:grpSpPr>
        <p:sp>
          <p:nvSpPr>
            <p:cNvPr id="46" name="Oval 45"/>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4"/>
            <a:stretch>
              <a:fillRect/>
            </a:stretch>
          </p:blipFill>
          <p:spPr>
            <a:xfrm>
              <a:off x="2684672" y="1785203"/>
              <a:ext cx="314960" cy="314960"/>
            </a:xfrm>
            <a:prstGeom prst="rect">
              <a:avLst/>
            </a:prstGeom>
          </p:spPr>
        </p:pic>
      </p:grpSp>
      <p:pic>
        <p:nvPicPr>
          <p:cNvPr id="55" name="Picture 54" descr="AM_logo_RGB.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54231" y="4909937"/>
            <a:ext cx="1525194" cy="117323"/>
          </a:xfrm>
          <a:prstGeom prst="rect">
            <a:avLst/>
          </a:prstGeom>
        </p:spPr>
      </p:pic>
      <p:cxnSp>
        <p:nvCxnSpPr>
          <p:cNvPr id="56" name="Straight Connector 55"/>
          <p:cNvCxnSpPr/>
          <p:nvPr/>
        </p:nvCxnSpPr>
        <p:spPr>
          <a:xfrm>
            <a:off x="0" y="478711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4842047"/>
      </p:ext>
    </p:extLst>
  </p:cSld>
  <p:clrMapOvr>
    <a:masterClrMapping/>
  </p:clrMapOvr>
</p:sld>
</file>

<file path=ppt/theme/theme1.xml><?xml version="1.0" encoding="utf-8"?>
<a:theme xmlns:a="http://schemas.openxmlformats.org/drawingml/2006/main" name="Aikakausmedia_widescreen_2017">
  <a:themeElements>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949</TotalTime>
  <Words>1415</Words>
  <Application>Microsoft Office PowerPoint</Application>
  <PresentationFormat>Näytössä katseltava esitys (16:9)</PresentationFormat>
  <Paragraphs>512</Paragraphs>
  <Slides>16</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16</vt:i4>
      </vt:variant>
    </vt:vector>
  </HeadingPairs>
  <TitlesOfParts>
    <vt:vector size="20" baseType="lpstr">
      <vt:lpstr>Arial</vt:lpstr>
      <vt:lpstr>Calibri</vt:lpstr>
      <vt:lpstr>Wingdings</vt:lpstr>
      <vt:lpstr>Aikakausmedia_widescreen_2017</vt:lpstr>
      <vt:lpstr>Aikakausmedioiden someyleisöt / huhtikuu 2017</vt:lpstr>
      <vt:lpstr>Yleisömäärien kehitys 04/2016 – 04/2017</vt:lpstr>
      <vt:lpstr>Yleisömäärien kasvu / huhtikuu 2017</vt:lpstr>
      <vt:lpstr>Eniten seuraajia kaikissa kanavissa TOP 20 / huhtikuu 2017</vt:lpstr>
      <vt:lpstr>Eniten seuraajia Facebookissa TOP 20 / huhtikuu 2017</vt:lpstr>
      <vt:lpstr>Eniten seuraajia Twitterissä TOP 20 / huhtikuu 2017</vt:lpstr>
      <vt:lpstr>Eniten seuraajia Instagramissa TOP 20 / huhtikuu 2017</vt:lpstr>
      <vt:lpstr>Eniten uusia seuraajia kaikissa kanavissa / huhtikuu 2017</vt:lpstr>
      <vt:lpstr>Eniten uusia seuraajia Facebookissa, Twitterissä ja Instagramissa / huhtikuu 2017</vt:lpstr>
      <vt:lpstr>Mukana olleet mediat (207 kpl) / huhtikuu 2017</vt:lpstr>
      <vt:lpstr>Mukana olleet mediat (207 kpl) / huhtikuu 2017</vt:lpstr>
      <vt:lpstr>Uudet kanavat seurannassa / huhtikuu 2017</vt:lpstr>
      <vt:lpstr>Seurannasta poistuneet kanavat / huhtikuu 2017</vt:lpstr>
      <vt:lpstr>Aikakausmediat somessa -seuranta</vt:lpstr>
      <vt:lpstr>Aikakausmediat somessa -seuranta</vt:lpstr>
      <vt:lpstr>PowerPoint-esitys</vt:lpstr>
    </vt:vector>
  </TitlesOfParts>
  <Manager/>
  <Company>Aikakausmedia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Aikakausmediat somessa 2016</dc:title>
  <dc:subject/>
  <dc:creator>Outi Sonkamuotka</dc:creator>
  <cp:keywords/>
  <dc:description/>
  <cp:lastModifiedBy>Petri</cp:lastModifiedBy>
  <cp:revision>97</cp:revision>
  <dcterms:created xsi:type="dcterms:W3CDTF">2016-11-29T11:48:27Z</dcterms:created>
  <dcterms:modified xsi:type="dcterms:W3CDTF">2017-05-03T18:47:19Z</dcterms:modified>
  <cp:category/>
</cp:coreProperties>
</file>