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60" r:id="rId3"/>
    <p:sldId id="262" r:id="rId4"/>
    <p:sldId id="259" r:id="rId5"/>
    <p:sldId id="261" r:id="rId6"/>
    <p:sldId id="264" r:id="rId7"/>
    <p:sldId id="265" r:id="rId8"/>
    <p:sldId id="266" r:id="rId9"/>
    <p:sldId id="267" r:id="rId10"/>
    <p:sldId id="258" r:id="rId11"/>
    <p:sldId id="268" r:id="rId12"/>
    <p:sldId id="269" r:id="rId13"/>
    <p:sldId id="270" r:id="rId14"/>
    <p:sldId id="271"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74" autoAdjust="0"/>
  </p:normalViewPr>
  <p:slideViewPr>
    <p:cSldViewPr snapToGrid="0" snapToObjects="1">
      <p:cViewPr varScale="1">
        <p:scale>
          <a:sx n="165" d="100"/>
          <a:sy n="165" d="100"/>
        </p:scale>
        <p:origin x="664" y="1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xmlns:c16r2="http://schemas.microsoft.com/office/drawing/2015/06/chart">
              <c:ext xmlns:c16="http://schemas.microsoft.com/office/drawing/2014/chart" uri="{C3380CC4-5D6E-409C-BE32-E72D297353CC}">
                <c16:uniqueId val="{00000000-39C8-468D-8D11-630A98115723}"/>
              </c:ext>
            </c:extLst>
          </c:dPt>
          <c:dPt>
            <c:idx val="3"/>
            <c:bubble3D val="0"/>
            <c:extLst xmlns:c16r2="http://schemas.microsoft.com/office/drawing/2015/06/chart">
              <c:ext xmlns:c16="http://schemas.microsoft.com/office/drawing/2014/chart" uri="{C3380CC4-5D6E-409C-BE32-E72D297353CC}">
                <c16:uniqueId val="{00000001-39C8-468D-8D11-630A98115723}"/>
              </c:ext>
            </c:extLst>
          </c:dPt>
          <c:dPt>
            <c:idx val="4"/>
            <c:bubble3D val="0"/>
            <c:extLst xmlns:c16r2="http://schemas.microsoft.com/office/drawing/2015/06/char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0.0</c:formatCode>
                <c:ptCount val="5"/>
                <c:pt idx="0">
                  <c:v>58.32866753131654</c:v>
                </c:pt>
                <c:pt idx="1">
                  <c:v>20.7</c:v>
                </c:pt>
                <c:pt idx="2">
                  <c:v>18.2</c:v>
                </c:pt>
                <c:pt idx="3">
                  <c:v>1.751709134746</c:v>
                </c:pt>
                <c:pt idx="4">
                  <c:v>1.038457345794822</c:v>
                </c:pt>
              </c:numCache>
            </c:numRef>
          </c:val>
          <c:extLst xmlns:c16r2="http://schemas.microsoft.com/office/drawing/2015/06/char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09/2016</c:v>
                </c:pt>
                <c:pt idx="1">
                  <c:v>10/2016</c:v>
                </c:pt>
                <c:pt idx="2">
                  <c:v>11/2016</c:v>
                </c:pt>
                <c:pt idx="3">
                  <c:v>12/2016</c:v>
                </c:pt>
                <c:pt idx="4">
                  <c:v>01/2017</c:v>
                </c:pt>
                <c:pt idx="5">
                  <c:v>02/2017</c:v>
                </c:pt>
                <c:pt idx="6">
                  <c:v>03/2017</c:v>
                </c:pt>
                <c:pt idx="7">
                  <c:v>04/2017</c:v>
                </c:pt>
                <c:pt idx="8">
                  <c:v>05/2017</c:v>
                </c:pt>
                <c:pt idx="9">
                  <c:v>06/2017</c:v>
                </c:pt>
                <c:pt idx="10">
                  <c:v>07/2017</c:v>
                </c:pt>
                <c:pt idx="11">
                  <c:v>08/2017</c:v>
                </c:pt>
                <c:pt idx="12">
                  <c:v>09/2017</c:v>
                </c:pt>
              </c:strCache>
            </c:strRef>
          </c:cat>
          <c:val>
            <c:numRef>
              <c:f>Sheet1!$B$2:$B$14</c:f>
              <c:numCache>
                <c:formatCode>#,##0</c:formatCode>
                <c:ptCount val="13"/>
                <c:pt idx="0">
                  <c:v>2.415355E6</c:v>
                </c:pt>
                <c:pt idx="1">
                  <c:v>2.474169E6</c:v>
                </c:pt>
                <c:pt idx="2">
                  <c:v>2.532656E6</c:v>
                </c:pt>
                <c:pt idx="3">
                  <c:v>2.583267E6</c:v>
                </c:pt>
                <c:pt idx="4">
                  <c:v>2.684939E6</c:v>
                </c:pt>
                <c:pt idx="5">
                  <c:v>2.735605E6</c:v>
                </c:pt>
                <c:pt idx="6">
                  <c:v>2.786731E6</c:v>
                </c:pt>
                <c:pt idx="7">
                  <c:v>2.838139E6</c:v>
                </c:pt>
                <c:pt idx="8">
                  <c:v>2.897755E6</c:v>
                </c:pt>
                <c:pt idx="9">
                  <c:v>2.930227E6</c:v>
                </c:pt>
                <c:pt idx="10">
                  <c:v>2.965561E6</c:v>
                </c:pt>
                <c:pt idx="11">
                  <c:v>2.963049E6</c:v>
                </c:pt>
                <c:pt idx="12">
                  <c:v>3.006016E6</c:v>
                </c:pt>
              </c:numCache>
            </c:numRef>
          </c:val>
          <c:smooth val="0"/>
          <c:extLst xmlns:c16r2="http://schemas.microsoft.com/office/drawing/2015/06/char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09/2016</c:v>
                </c:pt>
                <c:pt idx="1">
                  <c:v>10/2016</c:v>
                </c:pt>
                <c:pt idx="2">
                  <c:v>11/2016</c:v>
                </c:pt>
                <c:pt idx="3">
                  <c:v>12/2016</c:v>
                </c:pt>
                <c:pt idx="4">
                  <c:v>01/2017</c:v>
                </c:pt>
                <c:pt idx="5">
                  <c:v>02/2017</c:v>
                </c:pt>
                <c:pt idx="6">
                  <c:v>03/2017</c:v>
                </c:pt>
                <c:pt idx="7">
                  <c:v>04/2017</c:v>
                </c:pt>
                <c:pt idx="8">
                  <c:v>05/2017</c:v>
                </c:pt>
                <c:pt idx="9">
                  <c:v>06/2017</c:v>
                </c:pt>
                <c:pt idx="10">
                  <c:v>07/2017</c:v>
                </c:pt>
                <c:pt idx="11">
                  <c:v>08/2017</c:v>
                </c:pt>
                <c:pt idx="12">
                  <c:v>09/2017</c:v>
                </c:pt>
              </c:strCache>
            </c:strRef>
          </c:cat>
          <c:val>
            <c:numRef>
              <c:f>Sheet1!$C$2:$C$14</c:f>
              <c:numCache>
                <c:formatCode>#,##0</c:formatCode>
                <c:ptCount val="13"/>
                <c:pt idx="0">
                  <c:v>1.464476E6</c:v>
                </c:pt>
                <c:pt idx="1">
                  <c:v>1.493438E6</c:v>
                </c:pt>
                <c:pt idx="2">
                  <c:v>1.523073E6</c:v>
                </c:pt>
                <c:pt idx="3">
                  <c:v>1.550466E6</c:v>
                </c:pt>
                <c:pt idx="4">
                  <c:v>1.597178E6</c:v>
                </c:pt>
                <c:pt idx="5">
                  <c:v>1.626564E6</c:v>
                </c:pt>
                <c:pt idx="6">
                  <c:v>1.651837E6</c:v>
                </c:pt>
                <c:pt idx="7">
                  <c:v>1.677036E6</c:v>
                </c:pt>
                <c:pt idx="8">
                  <c:v>1.712485E6</c:v>
                </c:pt>
                <c:pt idx="9">
                  <c:v>1.7296E6</c:v>
                </c:pt>
                <c:pt idx="10">
                  <c:v>1.748986E6</c:v>
                </c:pt>
                <c:pt idx="11">
                  <c:v>1.728307E6</c:v>
                </c:pt>
                <c:pt idx="12">
                  <c:v>1.753609E6</c:v>
                </c:pt>
              </c:numCache>
            </c:numRef>
          </c:val>
          <c:smooth val="0"/>
          <c:extLst xmlns:c16r2="http://schemas.microsoft.com/office/drawing/2015/06/char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09/2016</c:v>
                </c:pt>
                <c:pt idx="1">
                  <c:v>10/2016</c:v>
                </c:pt>
                <c:pt idx="2">
                  <c:v>11/2016</c:v>
                </c:pt>
                <c:pt idx="3">
                  <c:v>12/2016</c:v>
                </c:pt>
                <c:pt idx="4">
                  <c:v>01/2017</c:v>
                </c:pt>
                <c:pt idx="5">
                  <c:v>02/2017</c:v>
                </c:pt>
                <c:pt idx="6">
                  <c:v>03/2017</c:v>
                </c:pt>
                <c:pt idx="7">
                  <c:v>04/2017</c:v>
                </c:pt>
                <c:pt idx="8">
                  <c:v>05/2017</c:v>
                </c:pt>
                <c:pt idx="9">
                  <c:v>06/2017</c:v>
                </c:pt>
                <c:pt idx="10">
                  <c:v>07/2017</c:v>
                </c:pt>
                <c:pt idx="11">
                  <c:v>08/2017</c:v>
                </c:pt>
                <c:pt idx="12">
                  <c:v>09/2017</c:v>
                </c:pt>
              </c:strCache>
            </c:strRef>
          </c:cat>
          <c:val>
            <c:numRef>
              <c:f>Sheet1!$D$2:$D$14</c:f>
              <c:numCache>
                <c:formatCode>#,##0</c:formatCode>
                <c:ptCount val="13"/>
                <c:pt idx="0">
                  <c:v>507198.0</c:v>
                </c:pt>
                <c:pt idx="1">
                  <c:v>518778.0</c:v>
                </c:pt>
                <c:pt idx="2">
                  <c:v>530901.0</c:v>
                </c:pt>
                <c:pt idx="3">
                  <c:v>540766.0</c:v>
                </c:pt>
                <c:pt idx="4">
                  <c:v>559254.0</c:v>
                </c:pt>
                <c:pt idx="5">
                  <c:v>566347.0</c:v>
                </c:pt>
                <c:pt idx="6">
                  <c:v>578885.0</c:v>
                </c:pt>
                <c:pt idx="7">
                  <c:v>589890.0</c:v>
                </c:pt>
                <c:pt idx="8">
                  <c:v>596406.0</c:v>
                </c:pt>
                <c:pt idx="9">
                  <c:v>604910.0</c:v>
                </c:pt>
                <c:pt idx="10">
                  <c:v>609603.0</c:v>
                </c:pt>
                <c:pt idx="11">
                  <c:v>616575.0</c:v>
                </c:pt>
                <c:pt idx="12">
                  <c:v>623022.0</c:v>
                </c:pt>
              </c:numCache>
            </c:numRef>
          </c:val>
          <c:smooth val="0"/>
          <c:extLst xmlns:c16r2="http://schemas.microsoft.com/office/drawing/2015/06/char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09/2016</c:v>
                </c:pt>
                <c:pt idx="1">
                  <c:v>10/2016</c:v>
                </c:pt>
                <c:pt idx="2">
                  <c:v>11/2016</c:v>
                </c:pt>
                <c:pt idx="3">
                  <c:v>12/2016</c:v>
                </c:pt>
                <c:pt idx="4">
                  <c:v>01/2017</c:v>
                </c:pt>
                <c:pt idx="5">
                  <c:v>02/2017</c:v>
                </c:pt>
                <c:pt idx="6">
                  <c:v>03/2017</c:v>
                </c:pt>
                <c:pt idx="7">
                  <c:v>04/2017</c:v>
                </c:pt>
                <c:pt idx="8">
                  <c:v>05/2017</c:v>
                </c:pt>
                <c:pt idx="9">
                  <c:v>06/2017</c:v>
                </c:pt>
                <c:pt idx="10">
                  <c:v>07/2017</c:v>
                </c:pt>
                <c:pt idx="11">
                  <c:v>08/2017</c:v>
                </c:pt>
                <c:pt idx="12">
                  <c:v>09/2017</c:v>
                </c:pt>
              </c:strCache>
            </c:strRef>
          </c:cat>
          <c:val>
            <c:numRef>
              <c:f>Sheet1!$E$2:$E$14</c:f>
              <c:numCache>
                <c:formatCode>#,##0</c:formatCode>
                <c:ptCount val="13"/>
                <c:pt idx="0">
                  <c:v>387439.0</c:v>
                </c:pt>
                <c:pt idx="1">
                  <c:v>405009.0</c:v>
                </c:pt>
                <c:pt idx="2">
                  <c:v>420829.0</c:v>
                </c:pt>
                <c:pt idx="3">
                  <c:v>433196.0</c:v>
                </c:pt>
                <c:pt idx="4">
                  <c:v>451191.0</c:v>
                </c:pt>
                <c:pt idx="5">
                  <c:v>464709.0</c:v>
                </c:pt>
                <c:pt idx="6">
                  <c:v>477330.0</c:v>
                </c:pt>
                <c:pt idx="7">
                  <c:v>491682.0</c:v>
                </c:pt>
                <c:pt idx="8">
                  <c:v>507919.0</c:v>
                </c:pt>
                <c:pt idx="9">
                  <c:v>514113.0</c:v>
                </c:pt>
                <c:pt idx="10">
                  <c:v>524927.0</c:v>
                </c:pt>
                <c:pt idx="11">
                  <c:v>535493.0</c:v>
                </c:pt>
                <c:pt idx="12">
                  <c:v>546245.0</c:v>
                </c:pt>
              </c:numCache>
            </c:numRef>
          </c:val>
          <c:smooth val="0"/>
          <c:extLst xmlns:c16r2="http://schemas.microsoft.com/office/drawing/2015/06/char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smooth val="0"/>
        <c:axId val="1981294128"/>
        <c:axId val="1980624512"/>
      </c:lineChart>
      <c:catAx>
        <c:axId val="1981294128"/>
        <c:scaling>
          <c:orientation val="minMax"/>
        </c:scaling>
        <c:delete val="0"/>
        <c:axPos val="b"/>
        <c:numFmt formatCode="General" sourceLinked="0"/>
        <c:majorTickMark val="out"/>
        <c:minorTickMark val="none"/>
        <c:tickLblPos val="nextTo"/>
        <c:txPr>
          <a:bodyPr/>
          <a:lstStyle/>
          <a:p>
            <a:pPr>
              <a:defRPr sz="1200"/>
            </a:pPr>
            <a:endParaRPr lang="en-US"/>
          </a:p>
        </c:txPr>
        <c:crossAx val="1980624512"/>
        <c:crosses val="autoZero"/>
        <c:auto val="1"/>
        <c:lblAlgn val="ctr"/>
        <c:lblOffset val="100"/>
        <c:noMultiLvlLbl val="0"/>
      </c:catAx>
      <c:valAx>
        <c:axId val="1980624512"/>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en-US"/>
          </a:p>
        </c:txPr>
        <c:crossAx val="198129412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Syyskuu 2017</c:v>
                </c:pt>
              </c:strCache>
            </c:strRef>
          </c:tx>
          <c:invertIfNegative val="0"/>
          <c:dLbls>
            <c:dLbl>
              <c:idx val="0"/>
              <c:layout>
                <c:manualLayout>
                  <c:x val="-0.00188816852361857"/>
                  <c:y val="0.0039357919740658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AEC-406D-82AA-7358C6725749}"/>
                </c:ext>
                <c:ext xmlns:c15="http://schemas.microsoft.com/office/drawing/2012/chart" uri="{CE6537A1-D6FC-4f65-9D91-7224C49458BB}">
                  <c15:layout/>
                </c:ext>
              </c:extLst>
            </c:dLbl>
            <c:dLbl>
              <c:idx val="1"/>
              <c:layout>
                <c:manualLayout>
                  <c:x val="0.00332221394429981"/>
                  <c:y val="0.008774608631727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AEC-406D-82AA-7358C6725749}"/>
                </c:ext>
                <c:ext xmlns:c15="http://schemas.microsoft.com/office/drawing/2012/chart" uri="{CE6537A1-D6FC-4f65-9D91-7224C49458BB}">
                  <c15:layout/>
                </c:ext>
              </c:extLst>
            </c:dLbl>
            <c:dLbl>
              <c:idx val="2"/>
              <c:layout>
                <c:manualLayout>
                  <c:x val="0.00054397983442295"/>
                  <c:y val="-0.00045185779883069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AEC-406D-82AA-7358C6725749}"/>
                </c:ext>
                <c:ext xmlns:c15="http://schemas.microsoft.com/office/drawing/2012/chart" uri="{CE6537A1-D6FC-4f65-9D91-7224C49458BB}">
                  <c15:layout/>
                </c:ext>
              </c:extLst>
            </c:dLbl>
            <c:dLbl>
              <c:idx val="3"/>
              <c:layout>
                <c:manualLayout>
                  <c:x val="-0.00830553486074953"/>
                  <c:y val="0.0043869588588310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AEC-406D-82AA-7358C6725749}"/>
                </c:ext>
                <c:ext xmlns:c15="http://schemas.microsoft.com/office/drawing/2012/chart" uri="{CE6537A1-D6FC-4f65-9D91-7224C49458BB}">
                  <c15:layout/>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#,##0</c:formatCode>
                <c:ptCount val="4"/>
                <c:pt idx="0">
                  <c:v>42967.0</c:v>
                </c:pt>
                <c:pt idx="1">
                  <c:v>25302.0</c:v>
                </c:pt>
                <c:pt idx="2">
                  <c:v>6447.0</c:v>
                </c:pt>
                <c:pt idx="3">
                  <c:v>10752.0</c:v>
                </c:pt>
              </c:numCache>
            </c:numRef>
          </c:val>
          <c:extLst xmlns:c16r2="http://schemas.microsoft.com/office/drawing/2015/06/char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0.0216846397569081"/>
                  <c:y val="0.004161720873481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AEC-406D-82AA-7358C6725749}"/>
                </c:ext>
                <c:ext xmlns:c15="http://schemas.microsoft.com/office/drawing/2012/chart" uri="{CE6537A1-D6FC-4f65-9D91-7224C49458BB}">
                  <c15:layout/>
                </c:ext>
              </c:extLst>
            </c:dLbl>
            <c:dLbl>
              <c:idx val="1"/>
              <c:layout>
                <c:manualLayout>
                  <c:x val="0.0204163126459681"/>
                  <c:y val="0.0082115136683528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BAEC-406D-82AA-7358C6725749}"/>
                </c:ext>
                <c:ext xmlns:c15="http://schemas.microsoft.com/office/drawing/2012/chart" uri="{CE6537A1-D6FC-4f65-9D91-7224C49458BB}">
                  <c15:layout/>
                </c:ext>
              </c:extLst>
            </c:dLbl>
            <c:dLbl>
              <c:idx val="2"/>
              <c:layout>
                <c:manualLayout>
                  <c:x val="0.020733361724747"/>
                  <c:y val="0.00849306115004028"/>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BAEC-406D-82AA-7358C6725749}"/>
                </c:ext>
                <c:ext xmlns:c15="http://schemas.microsoft.com/office/drawing/2012/chart" uri="{CE6537A1-D6FC-4f65-9D91-7224C49458BB}">
                  <c15:layout/>
                </c:ext>
              </c:extLst>
            </c:dLbl>
            <c:dLbl>
              <c:idx val="3"/>
              <c:layout>
                <c:manualLayout>
                  <c:x val="0.021608908974477"/>
                  <c:y val="0.0091069382972284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BAEC-406D-82AA-7358C6725749}"/>
                </c:ext>
                <c:ext xmlns:c15="http://schemas.microsoft.com/office/drawing/2012/chart" uri="{CE6537A1-D6FC-4f65-9D91-7224C49458BB}">
                  <c15:layout/>
                </c:ext>
              </c:extLst>
            </c:dLbl>
            <c:spPr>
              <a:noFill/>
              <a:ln>
                <a:noFill/>
              </a:ln>
              <a:effectLst/>
            </c:spPr>
            <c:txPr>
              <a:bodyPr/>
              <a:lstStyle/>
              <a:p>
                <a:pPr>
                  <a:defRPr sz="1800" b="1">
                    <a:solidFill>
                      <a:schemeClr val="bg1">
                        <a:lumMod val="6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General</c:formatCode>
                <c:ptCount val="4"/>
                <c:pt idx="0">
                  <c:v>56894.0</c:v>
                </c:pt>
                <c:pt idx="1">
                  <c:v>28888.0</c:v>
                </c:pt>
                <c:pt idx="2">
                  <c:v>10066.0</c:v>
                </c:pt>
                <c:pt idx="3">
                  <c:v>16064.0</c:v>
                </c:pt>
              </c:numCache>
            </c:numRef>
          </c:val>
          <c:extLst xmlns:c16r2="http://schemas.microsoft.com/office/drawing/2015/06/char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1981459616"/>
        <c:axId val="1981461936"/>
      </c:barChart>
      <c:catAx>
        <c:axId val="1981459616"/>
        <c:scaling>
          <c:orientation val="minMax"/>
        </c:scaling>
        <c:delete val="1"/>
        <c:axPos val="b"/>
        <c:numFmt formatCode="General" sourceLinked="0"/>
        <c:majorTickMark val="out"/>
        <c:minorTickMark val="none"/>
        <c:tickLblPos val="nextTo"/>
        <c:crossAx val="1981461936"/>
        <c:crosses val="autoZero"/>
        <c:auto val="1"/>
        <c:lblAlgn val="ctr"/>
        <c:lblOffset val="100"/>
        <c:noMultiLvlLbl val="0"/>
      </c:catAx>
      <c:valAx>
        <c:axId val="1981461936"/>
        <c:scaling>
          <c:orientation val="minMax"/>
        </c:scaling>
        <c:delete val="0"/>
        <c:axPos val="l"/>
        <c:majorGridlines>
          <c:spPr>
            <a:ln>
              <a:solidFill>
                <a:schemeClr val="bg1">
                  <a:lumMod val="85000"/>
                </a:schemeClr>
              </a:solidFill>
              <a:prstDash val="sysDash"/>
            </a:ln>
          </c:spPr>
        </c:majorGridlines>
        <c:numFmt formatCode="#,##0" sourceLinked="1"/>
        <c:majorTickMark val="out"/>
        <c:minorTickMark val="none"/>
        <c:tickLblPos val="nextTo"/>
        <c:spPr>
          <a:ln>
            <a:noFill/>
          </a:ln>
        </c:spPr>
        <c:txPr>
          <a:bodyPr/>
          <a:lstStyle/>
          <a:p>
            <a:pPr>
              <a:defRPr sz="1200"/>
            </a:pPr>
            <a:endParaRPr lang="en-US"/>
          </a:p>
        </c:txPr>
        <c:crossAx val="1981459616"/>
        <c:crosses val="autoZero"/>
        <c:crossBetween val="between"/>
      </c:valAx>
    </c:plotArea>
    <c:legend>
      <c:legendPos val="t"/>
      <c:legendEntry>
        <c:idx val="1"/>
        <c:txPr>
          <a:bodyPr/>
          <a:lstStyle/>
          <a:p>
            <a:pPr>
              <a:defRPr b="1">
                <a:solidFill>
                  <a:srgbClr val="A6A6A6"/>
                </a:solidFill>
              </a:defRPr>
            </a:pPr>
            <a:endParaRPr lang="en-US"/>
          </a:p>
        </c:txPr>
      </c:legendEntry>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268194" cy="246221"/>
          </a:xfrm>
          <a:prstGeom prst="rect">
            <a:avLst/>
          </a:prstGeom>
        </p:spPr>
        <p:txBody>
          <a:bodyPr wrap="none">
            <a:spAutoFit/>
          </a:bodyPr>
          <a:lstStyle/>
          <a:p>
            <a:r>
              <a:rPr lang="en-US" sz="1000" dirty="0">
                <a:solidFill>
                  <a:schemeClr val="tx1">
                    <a:lumMod val="85000"/>
                    <a:lumOff val="15000"/>
                  </a:schemeClr>
                </a:solidFill>
              </a:rPr>
              <a:t>Lähde: </a:t>
            </a:r>
            <a:r>
              <a:rPr lang="en-US" sz="1000" dirty="0" err="1">
                <a:solidFill>
                  <a:schemeClr val="tx1">
                    <a:lumMod val="85000"/>
                    <a:lumOff val="15000"/>
                  </a:schemeClr>
                </a:solidFill>
              </a:rPr>
              <a:t>Aikakausmediat</a:t>
            </a:r>
            <a:r>
              <a:rPr lang="en-US" sz="1000" dirty="0">
                <a:solidFill>
                  <a:schemeClr val="tx1">
                    <a:lumMod val="85000"/>
                    <a:lumOff val="15000"/>
                  </a:schemeClr>
                </a:solidFill>
              </a:rPr>
              <a:t> </a:t>
            </a:r>
            <a:r>
              <a:rPr lang="en-US" sz="1000" dirty="0" err="1">
                <a:solidFill>
                  <a:schemeClr val="tx1">
                    <a:lumMod val="85000"/>
                    <a:lumOff val="15000"/>
                  </a:schemeClr>
                </a:solidFill>
              </a:rPr>
              <a:t>somessa</a:t>
            </a:r>
            <a:r>
              <a:rPr lang="en-US" sz="1000" dirty="0">
                <a:solidFill>
                  <a:schemeClr val="tx1">
                    <a:lumMod val="85000"/>
                    <a:lumOff val="15000"/>
                  </a:schemeClr>
                </a:solidFill>
              </a:rPr>
              <a:t> 9/2017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10/10/17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10/10/17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err="1"/>
              <a:t>Lähde</a:t>
            </a:r>
            <a:r>
              <a:rPr lang="en-US" dirty="0"/>
              <a:t>: </a:t>
            </a:r>
            <a:r>
              <a:rPr lang="en-US" dirty="0" err="1"/>
              <a:t>Aikakausmediat</a:t>
            </a:r>
            <a:r>
              <a:rPr lang="en-US" dirty="0"/>
              <a:t> </a:t>
            </a:r>
            <a:r>
              <a:rPr lang="en-US" dirty="0" err="1"/>
              <a:t>somessa</a:t>
            </a:r>
            <a:r>
              <a:rPr lang="en-US" dirty="0"/>
              <a:t> 9/2017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10/10/17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10/10/17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10/10/17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10/10/17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10/10/17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10/10/17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2201310969"/>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xmlns="" val="20000"/>
                    </a:ext>
                  </a:extLst>
                </a:gridCol>
                <a:gridCol w="1534134">
                  <a:extLst>
                    <a:ext uri="{9D8B030D-6E8A-4147-A177-3AD203B41FA5}">
                      <a16:colId xmlns:a16="http://schemas.microsoft.com/office/drawing/2014/main" xmlns="" val="20001"/>
                    </a:ext>
                  </a:extLst>
                </a:gridCol>
                <a:gridCol w="1542781">
                  <a:extLst>
                    <a:ext uri="{9D8B030D-6E8A-4147-A177-3AD203B41FA5}">
                      <a16:colId xmlns:a16="http://schemas.microsoft.com/office/drawing/2014/main" xmlns=""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syyskuu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syyskuu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xmlns=""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58,3</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-2,3</a:t>
                      </a:r>
                    </a:p>
                  </a:txBody>
                  <a:tcPr anchor="ctr">
                    <a:solidFill>
                      <a:schemeClr val="accent1">
                        <a:alpha val="50000"/>
                      </a:schemeClr>
                    </a:solidFill>
                  </a:tcPr>
                </a:tc>
                <a:extLst>
                  <a:ext uri="{0D108BD9-81ED-4DB2-BD59-A6C34878D82A}">
                    <a16:rowId xmlns:a16="http://schemas.microsoft.com/office/drawing/2014/main" xmlns=""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20,7</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-0,3</a:t>
                      </a:r>
                    </a:p>
                  </a:txBody>
                  <a:tcPr anchor="ctr">
                    <a:solidFill>
                      <a:schemeClr val="accent2">
                        <a:alpha val="50000"/>
                      </a:schemeClr>
                    </a:solidFill>
                  </a:tcPr>
                </a:tc>
                <a:extLst>
                  <a:ext uri="{0D108BD9-81ED-4DB2-BD59-A6C34878D82A}">
                    <a16:rowId xmlns:a16="http://schemas.microsoft.com/office/drawing/2014/main" xmlns=""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18,2</a:t>
                      </a:r>
                    </a:p>
                  </a:txBody>
                  <a:tcPr marL="12700" marR="12700" marT="12700" marB="0" anchor="ctr">
                    <a:solidFill>
                      <a:schemeClr val="accent3">
                        <a:alpha val="50000"/>
                      </a:schemeClr>
                    </a:solidFill>
                  </a:tcPr>
                </a:tc>
                <a:tc>
                  <a:txBody>
                    <a:bodyPr/>
                    <a:lstStyle/>
                    <a:p>
                      <a:pPr algn="ctr"/>
                      <a:r>
                        <a:rPr lang="fi-FI" sz="1600" b="1" dirty="0">
                          <a:solidFill>
                            <a:schemeClr val="tx2">
                              <a:lumMod val="85000"/>
                              <a:lumOff val="15000"/>
                            </a:schemeClr>
                          </a:solidFill>
                        </a:rPr>
                        <a:t>+2,1</a:t>
                      </a:r>
                    </a:p>
                  </a:txBody>
                  <a:tcPr anchor="ctr">
                    <a:solidFill>
                      <a:schemeClr val="accent3">
                        <a:alpha val="50000"/>
                      </a:schemeClr>
                    </a:solidFill>
                  </a:tcPr>
                </a:tc>
                <a:extLst>
                  <a:ext uri="{0D108BD9-81ED-4DB2-BD59-A6C34878D82A}">
                    <a16:rowId xmlns:a16="http://schemas.microsoft.com/office/drawing/2014/main" xmlns=""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1,7</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-0,2</a:t>
                      </a:r>
                    </a:p>
                  </a:txBody>
                  <a:tcPr anchor="ctr">
                    <a:solidFill>
                      <a:schemeClr val="accent4">
                        <a:alpha val="50000"/>
                      </a:schemeClr>
                    </a:solidFill>
                  </a:tcPr>
                </a:tc>
                <a:extLst>
                  <a:ext uri="{0D108BD9-81ED-4DB2-BD59-A6C34878D82A}">
                    <a16:rowId xmlns:a16="http://schemas.microsoft.com/office/drawing/2014/main" xmlns=""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1,0</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+0,6</a:t>
                      </a:r>
                    </a:p>
                  </a:txBody>
                  <a:tcPr anchor="ctr">
                    <a:solidFill>
                      <a:schemeClr val="bg1">
                        <a:lumMod val="85000"/>
                        <a:alpha val="50000"/>
                      </a:schemeClr>
                    </a:solidFill>
                  </a:tcPr>
                </a:tc>
                <a:extLst>
                  <a:ext uri="{0D108BD9-81ED-4DB2-BD59-A6C34878D82A}">
                    <a16:rowId xmlns:a16="http://schemas.microsoft.com/office/drawing/2014/main" xmlns=""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syyskuu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8962367"/>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r>
              <a:rPr lang="fi-FI" b="1" dirty="0">
                <a:solidFill>
                  <a:schemeClr val="accent6">
                    <a:lumMod val="85000"/>
                    <a:lumOff val="15000"/>
                  </a:schemeClr>
                </a:solidFill>
              </a:rPr>
              <a:t/>
            </a:r>
            <a:br>
              <a:rPr lang="fi-FI" b="1" dirty="0">
                <a:solidFill>
                  <a:schemeClr val="accent6">
                    <a:lumMod val="85000"/>
                    <a:lumOff val="15000"/>
                  </a:schemeClr>
                </a:solidFill>
              </a:rPr>
            </a:br>
            <a:r>
              <a:rPr lang="en-US" sz="4000" b="1" dirty="0">
                <a:solidFill>
                  <a:schemeClr val="accent1"/>
                </a:solidFill>
              </a:rPr>
              <a:t>3 006 016</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9/2017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(208 kpl) / syyskuu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711785"/>
          </a:xfrm>
          <a:prstGeom prst="rect">
            <a:avLst/>
          </a:prstGeom>
          <a:noFill/>
        </p:spPr>
        <p:txBody>
          <a:bodyPr wrap="square" rtlCol="0">
            <a:spAutoFit/>
          </a:bodyPr>
          <a:lstStyle/>
          <a:p>
            <a:pPr>
              <a:lnSpc>
                <a:spcPct val="120000"/>
              </a:lnSpc>
            </a:pPr>
            <a:r>
              <a:rPr lang="fi-FI" sz="1400" dirty="0"/>
              <a:t>Aku Ankka      3H+K      Aarre      Alibi      Anna      Antiikki &amp; Design      Apteekkarilehti      Apu      Arkkitehti      Aromi      Arvopaperi      Askel      Asuntoinfo      Auto Bild Suomi      Automaatioväylä      Avotakka      Baana      </a:t>
            </a:r>
            <a:r>
              <a:rPr lang="fi-FI" sz="1400" dirty="0" err="1"/>
              <a:t>Caravan</a:t>
            </a:r>
            <a:r>
              <a:rPr lang="fi-FI" sz="1400" dirty="0"/>
              <a:t>      </a:t>
            </a:r>
            <a:r>
              <a:rPr lang="fi-FI" sz="1400" dirty="0" err="1"/>
              <a:t>Cosmopolitan</a:t>
            </a:r>
            <a:r>
              <a:rPr lang="fi-FI" sz="1400" dirty="0"/>
              <a:t>      </a:t>
            </a:r>
            <a:r>
              <a:rPr lang="fi-FI" sz="1400" dirty="0" err="1"/>
              <a:t>Costume</a:t>
            </a:r>
            <a:r>
              <a:rPr lang="fi-FI" sz="1400" dirty="0"/>
              <a:t>      </a:t>
            </a:r>
            <a:r>
              <a:rPr lang="fi-FI" sz="1400" dirty="0" err="1"/>
              <a:t>Deko</a:t>
            </a:r>
            <a:r>
              <a:rPr lang="fi-FI" sz="1400" dirty="0"/>
              <a:t>      </a:t>
            </a:r>
            <a:r>
              <a:rPr lang="fi-FI" sz="1400" dirty="0" err="1"/>
              <a:t>Demi</a:t>
            </a:r>
            <a:r>
              <a:rPr lang="fi-FI" sz="1400" dirty="0"/>
              <a:t>      Diabetes      </a:t>
            </a:r>
            <a:r>
              <a:rPr lang="fi-FI" sz="1400" dirty="0" err="1"/>
              <a:t>DigiKuva</a:t>
            </a:r>
            <a:r>
              <a:rPr lang="fi-FI" sz="1400" dirty="0"/>
              <a:t>      Eeva      Elle      Elämä      </a:t>
            </a:r>
            <a:r>
              <a:rPr lang="fi-FI" sz="1400" dirty="0" err="1"/>
              <a:t>Enertec</a:t>
            </a:r>
            <a:r>
              <a:rPr lang="fi-FI" sz="1400" dirty="0"/>
              <a:t>      Erä      ET Matkaopas      ET-lehti      </a:t>
            </a:r>
            <a:r>
              <a:rPr lang="fi-FI" sz="1400" dirty="0" err="1"/>
              <a:t>Evento</a:t>
            </a:r>
            <a:r>
              <a:rPr lang="fi-FI" sz="1400" dirty="0"/>
              <a:t>      Fakta      FIT      GEO      Gloria      Glorian Koti      Glorian ruoka &amp; viini      </a:t>
            </a:r>
            <a:r>
              <a:rPr lang="fi-FI" sz="1400" dirty="0" err="1"/>
              <a:t>Goal</a:t>
            </a:r>
            <a:r>
              <a:rPr lang="fi-FI" sz="1400" dirty="0"/>
              <a:t>      </a:t>
            </a:r>
            <a:r>
              <a:rPr lang="fi-FI" sz="1400" dirty="0" err="1"/>
              <a:t>GTi</a:t>
            </a:r>
            <a:r>
              <a:rPr lang="fi-FI" sz="1400" dirty="0"/>
              <a:t>-Magazine      Hevoshullu      Hifimaailma      Hiihto      HR Viesti      Hymy      Hyvä Terveys      Idealista      Ihana      Image      Improbatur      Insinööri      Juoksija      Jääkiekkolehti      </a:t>
            </a:r>
            <a:r>
              <a:rPr lang="fi-FI" sz="1400" dirty="0" err="1"/>
              <a:t>Kaksplus</a:t>
            </a:r>
            <a:r>
              <a:rPr lang="fi-FI" sz="1400" dirty="0"/>
              <a:t>      Kameralehti      Katso      Kauneimmat Askartelut      Kauneimmat Käsityöt      Kauneus &amp; Terveys      Kello &amp; Kulta      Kemia-Kemi      Kippari      KITA Kiinteistö &amp; Talotekniikka      Kodin Kuvalehti      Koiramme      Koneviesti      Koti ja keittiö      Kotiliesi      </a:t>
            </a:r>
            <a:r>
              <a:rPr lang="fi-FI" sz="1400" dirty="0" err="1"/>
              <a:t>Kotiliesi</a:t>
            </a:r>
            <a:r>
              <a:rPr lang="fi-FI" sz="1400" dirty="0"/>
              <a:t> Käsityö      Kotilääkäri      </a:t>
            </a:r>
            <a:r>
              <a:rPr lang="fi-FI" sz="1400" dirty="0" err="1"/>
              <a:t>KotiMikro</a:t>
            </a:r>
            <a:r>
              <a:rPr lang="fi-FI" sz="1400" dirty="0"/>
              <a:t>      Kotipuutarha      Kotitalo      Kotivinkki      Kuluttaja-lehti      Kuntalehti      Kuntatekniikka      Kunto Plus      </a:t>
            </a:r>
            <a:r>
              <a:rPr lang="fi-FI" sz="1400" dirty="0" err="1"/>
              <a:t>Kuriren</a:t>
            </a:r>
            <a:r>
              <a:rPr lang="fi-FI" sz="1400" dirty="0"/>
              <a:t>      Lapsen Maailma      Leija      Leipuri      Lumo      Maailman Kuvalehti      Maalla      Maku      Markkinointi &amp; Mainonta      Me Naiset      </a:t>
            </a:r>
            <a:r>
              <a:rPr lang="fi-FI" sz="1400" dirty="0" err="1"/>
              <a:t>Mediuutiset</a:t>
            </a:r>
            <a:r>
              <a:rPr lang="fi-FI" sz="1400" dirty="0"/>
              <a:t>      Meidän Mökki      Meidän Perhe      Meidän Talo      Meillä Kotona      Metsälehti      Mikrobitti      Minä Olen      Mondo      Moottori      Motiivi      National Geographic Suomi      Nuorten Luonto      Nuotta      Nyyrikki      Oluelle      Oma Aika      Ortodoksiviesti      Palokuntalainen      Parnasso      Partiojohtaja      Pelastustieto      Pelit      ….</a:t>
            </a:r>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(208 kpl) / syyskuu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53070"/>
          </a:xfrm>
          <a:prstGeom prst="rect">
            <a:avLst/>
          </a:prstGeom>
          <a:noFill/>
        </p:spPr>
        <p:txBody>
          <a:bodyPr wrap="square" rtlCol="0">
            <a:spAutoFit/>
          </a:bodyPr>
          <a:lstStyle/>
          <a:p>
            <a:pPr>
              <a:lnSpc>
                <a:spcPct val="120000"/>
              </a:lnSpc>
            </a:pPr>
            <a:r>
              <a:rPr lang="fi-FI" sz="1400" dirty="0"/>
              <a:t>…      Perhokalastus      Perusta      Pieni on Suurin      Pikkukaupunki      Pinni      Plaza Koti      Positio      Potilaan Lääkärilehti      </a:t>
            </a:r>
            <a:r>
              <a:rPr lang="fi-FI" sz="1400" dirty="0" err="1"/>
              <a:t>Print&amp;Media</a:t>
            </a:r>
            <a:r>
              <a:rPr lang="fi-FI" sz="1400" dirty="0"/>
              <a:t>      Pro Hockey      </a:t>
            </a:r>
            <a:r>
              <a:rPr lang="fi-FI" sz="1400" dirty="0" err="1"/>
              <a:t>prointerior</a:t>
            </a:r>
            <a:r>
              <a:rPr lang="fi-FI" sz="1400" dirty="0"/>
              <a:t>      Projektiuutiset      </a:t>
            </a:r>
            <a:r>
              <a:rPr lang="fi-FI" sz="1400" dirty="0" err="1"/>
              <a:t>prometalli</a:t>
            </a:r>
            <a:r>
              <a:rPr lang="fi-FI" sz="1400" dirty="0"/>
              <a:t> - metallialan ammattilehti      </a:t>
            </a:r>
            <a:r>
              <a:rPr lang="fi-FI" sz="1400" dirty="0" err="1"/>
              <a:t>proresto</a:t>
            </a:r>
            <a:r>
              <a:rPr lang="fi-FI" sz="1400" dirty="0"/>
              <a:t>      </a:t>
            </a:r>
            <a:r>
              <a:rPr lang="fi-FI" sz="1400" dirty="0" err="1"/>
              <a:t>PUUTARHA&amp;kauppa</a:t>
            </a:r>
            <a:r>
              <a:rPr lang="fi-FI" sz="1400" dirty="0"/>
              <a:t>      Puuvene      </a:t>
            </a:r>
            <a:r>
              <a:rPr lang="fi-FI" sz="1400" dirty="0" err="1"/>
              <a:t>Pyöräily+Triathlon</a:t>
            </a:r>
            <a:r>
              <a:rPr lang="fi-FI" sz="1400" dirty="0"/>
              <a:t>      Rakennuslehti      Raymond      Reserviläinen      </a:t>
            </a:r>
            <a:r>
              <a:rPr lang="fi-FI" sz="1400" dirty="0" err="1"/>
              <a:t>Riffi</a:t>
            </a:r>
            <a:r>
              <a:rPr lang="fi-FI" sz="1400" dirty="0"/>
              <a:t>      RONDO Classic      Sairaanhoitaja      Sana      </a:t>
            </a:r>
            <a:r>
              <a:rPr lang="fi-FI" sz="1400" dirty="0" err="1"/>
              <a:t>Secretarius</a:t>
            </a:r>
            <a:r>
              <a:rPr lang="fi-FI" sz="1400" dirty="0"/>
              <a:t>      Seiska      Selkosanomat      Seura      </a:t>
            </a:r>
            <a:r>
              <a:rPr lang="fi-FI" sz="1400" dirty="0" err="1"/>
              <a:t>Shaker</a:t>
            </a:r>
            <a:r>
              <a:rPr lang="fi-FI" sz="1400" dirty="0"/>
              <a:t>      Sieppo - Lasten luontolehti      Siivet      Soppa365      Sport      </a:t>
            </a:r>
            <a:r>
              <a:rPr lang="fi-FI" sz="1400" dirty="0" err="1"/>
              <a:t>Språkbruk</a:t>
            </a:r>
            <a:r>
              <a:rPr lang="fi-FI" sz="1400" dirty="0"/>
              <a:t>      Suomen Kiinteistölehti      Suomen Kuvalehti      Suomen Luonto      Suomen Lääkärilehti      Suomen Sotilas      </a:t>
            </a:r>
            <a:r>
              <a:rPr lang="fi-FI" sz="1400" dirty="0" err="1"/>
              <a:t>SuomiViihde</a:t>
            </a:r>
            <a:r>
              <a:rPr lang="fi-FI" sz="1400" dirty="0"/>
              <a:t>      Super      Suuri Käsityö      Systeri      </a:t>
            </a:r>
            <a:r>
              <a:rPr lang="fi-FI" sz="1400" dirty="0" err="1"/>
              <a:t>Systole</a:t>
            </a:r>
            <a:r>
              <a:rPr lang="fi-FI" sz="1400" dirty="0"/>
              <a:t>      </a:t>
            </a:r>
            <a:r>
              <a:rPr lang="fi-FI" sz="1400" dirty="0" err="1"/>
              <a:t>Sähköala.Fi</a:t>
            </a:r>
            <a:r>
              <a:rPr lang="fi-FI" sz="1400" dirty="0"/>
              <a:t>      Taide      Taika      TAITO      Talentia      Talotekniikka      Talouselämä      Taloustaito      Teatteri &amp; Tanssi -lehti      Tee Itse      Tehy      Tekniikan Historia      Tekniikan Maailma      Tekniikka &amp; Talous      Tekstiiliopettaja      Terveydeksi      </a:t>
            </a:r>
            <a:r>
              <a:rPr lang="fi-FI" sz="1400" dirty="0" err="1"/>
              <a:t>Tidningen</a:t>
            </a:r>
            <a:r>
              <a:rPr lang="fi-FI" sz="1400" dirty="0"/>
              <a:t> Folkhälsan      Tiede      Tieteen Kuvalehti      Tieteen Kuvalehti Historia      Tilisanomat      </a:t>
            </a:r>
            <a:r>
              <a:rPr lang="fi-FI" sz="1400" dirty="0" err="1"/>
              <a:t>Tivi</a:t>
            </a:r>
            <a:r>
              <a:rPr lang="fi-FI" sz="1400" dirty="0"/>
              <a:t>      TM Rakennusmaailma      Trendi      Tunne &amp; Mieli      Tuulilasi      TV-maailma      Työ Terveys Turvallisuus      Ulkopolitiikka      Ultra      Unelmien Talo &amp; Koti      Urakointi Uutiset      Urheilulehti      Uusiouutiset      V8-Magazine      Valitut Palat - Reader's Digest      Vapaa-ajan Kalastaja      Vapaussoturi      Vauva      Vegaanikeittiö      Vene      Verotus      </a:t>
            </a:r>
            <a:r>
              <a:rPr lang="fi-FI" sz="1400" dirty="0" err="1"/>
              <a:t>ViherPiha</a:t>
            </a:r>
            <a:r>
              <a:rPr lang="fi-FI" sz="1400" dirty="0"/>
              <a:t>      Vihreä Lanka      Viini      Villivarsa      Vinkki      Vitonen      VIVA      Voi hyvin      Yhteishyvä      Ylioppilaslehti      </a:t>
            </a:r>
            <a:r>
              <a:rPr lang="fi-FI" sz="1400" dirty="0" err="1"/>
              <a:t>Ylioppilaslehti</a:t>
            </a:r>
            <a:r>
              <a:rPr lang="fi-FI" sz="1400" dirty="0"/>
              <a:t> Aino</a:t>
            </a:r>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09/2016 – 09/2017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9/2017</a:t>
            </a:r>
          </a:p>
        </p:txBody>
      </p:sp>
      <p:graphicFrame>
        <p:nvGraphicFramePr>
          <p:cNvPr id="15" name="Chart 14"/>
          <p:cNvGraphicFramePr/>
          <p:nvPr>
            <p:extLst>
              <p:ext uri="{D42A27DB-BD31-4B8C-83A1-F6EECF244321}">
                <p14:modId xmlns:p14="http://schemas.microsoft.com/office/powerpoint/2010/main" val="3018787354"/>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oup 25"/>
          <p:cNvGrpSpPr/>
          <p:nvPr/>
        </p:nvGrpSpPr>
        <p:grpSpPr>
          <a:xfrm>
            <a:off x="5858356" y="2485646"/>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3"/>
            <a:stretch>
              <a:fillRect/>
            </a:stretch>
          </p:blipFill>
          <p:spPr>
            <a:xfrm>
              <a:off x="1372121" y="1785203"/>
              <a:ext cx="314960" cy="314960"/>
            </a:xfrm>
            <a:prstGeom prst="rect">
              <a:avLst/>
            </a:prstGeom>
          </p:spPr>
        </p:pic>
      </p:grpSp>
      <p:grpSp>
        <p:nvGrpSpPr>
          <p:cNvPr id="28" name="Group 27"/>
          <p:cNvGrpSpPr/>
          <p:nvPr/>
        </p:nvGrpSpPr>
        <p:grpSpPr>
          <a:xfrm>
            <a:off x="5858356" y="3474403"/>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4"/>
            <a:stretch>
              <a:fillRect/>
            </a:stretch>
          </p:blipFill>
          <p:spPr>
            <a:xfrm>
              <a:off x="2684672" y="1785203"/>
              <a:ext cx="314960" cy="314960"/>
            </a:xfrm>
            <a:prstGeom prst="rect">
              <a:avLst/>
            </a:prstGeom>
          </p:spPr>
        </p:pic>
      </p:grpSp>
      <p:grpSp>
        <p:nvGrpSpPr>
          <p:cNvPr id="27" name="Group 26"/>
          <p:cNvGrpSpPr/>
          <p:nvPr/>
        </p:nvGrpSpPr>
        <p:grpSpPr>
          <a:xfrm>
            <a:off x="5858356" y="3413873"/>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5"/>
            <a:stretch>
              <a:fillRect/>
            </a:stretch>
          </p:blipFill>
          <p:spPr>
            <a:xfrm>
              <a:off x="2020086" y="1785203"/>
              <a:ext cx="386080" cy="314960"/>
            </a:xfrm>
            <a:prstGeom prst="rect">
              <a:avLst/>
            </a:prstGeom>
          </p:spPr>
        </p:pic>
      </p:grpSp>
      <p:sp>
        <p:nvSpPr>
          <p:cNvPr id="42" name="Oval 41"/>
          <p:cNvSpPr/>
          <p:nvPr/>
        </p:nvSpPr>
        <p:spPr>
          <a:xfrm>
            <a:off x="5858356" y="1480762"/>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26072" y="1965448"/>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27127" y="2722505"/>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3"/>
            <a:stretch>
              <a:fillRect/>
            </a:stretch>
          </p:blipFill>
          <p:spPr>
            <a:xfrm>
              <a:off x="1372121" y="1785203"/>
              <a:ext cx="314960" cy="314960"/>
            </a:xfrm>
            <a:prstGeom prst="rect">
              <a:avLst/>
            </a:prstGeom>
          </p:spPr>
        </p:pic>
      </p:grpSp>
      <p:grpSp>
        <p:nvGrpSpPr>
          <p:cNvPr id="51" name="Group 50"/>
          <p:cNvGrpSpPr/>
          <p:nvPr/>
        </p:nvGrpSpPr>
        <p:grpSpPr>
          <a:xfrm>
            <a:off x="1022866" y="3607187"/>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4"/>
            <a:stretch>
              <a:fillRect/>
            </a:stretch>
          </p:blipFill>
          <p:spPr>
            <a:xfrm>
              <a:off x="2684672" y="1785203"/>
              <a:ext cx="314960" cy="314960"/>
            </a:xfrm>
            <a:prstGeom prst="rect">
              <a:avLst/>
            </a:prstGeom>
          </p:spPr>
        </p:pic>
      </p:grpSp>
      <p:grpSp>
        <p:nvGrpSpPr>
          <p:cNvPr id="48" name="Group 47"/>
          <p:cNvGrpSpPr/>
          <p:nvPr/>
        </p:nvGrpSpPr>
        <p:grpSpPr>
          <a:xfrm>
            <a:off x="1027127" y="3518966"/>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5"/>
            <a:stretch>
              <a:fillRect/>
            </a:stretch>
          </p:blipFill>
          <p:spPr>
            <a:xfrm>
              <a:off x="2020086" y="1785203"/>
              <a:ext cx="386080" cy="314960"/>
            </a:xfrm>
            <a:prstGeom prst="rect">
              <a:avLst/>
            </a:prstGeom>
          </p:spPr>
        </p:pic>
      </p:grpSp>
      <p:sp>
        <p:nvSpPr>
          <p:cNvPr id="7" name="TextBox 6"/>
          <p:cNvSpPr txBox="1"/>
          <p:nvPr/>
        </p:nvSpPr>
        <p:spPr>
          <a:xfrm>
            <a:off x="5222995" y="1215222"/>
            <a:ext cx="1097933" cy="338554"/>
          </a:xfrm>
          <a:prstGeom prst="rect">
            <a:avLst/>
          </a:prstGeom>
          <a:noFill/>
        </p:spPr>
        <p:txBody>
          <a:bodyPr wrap="square" rtlCol="0">
            <a:spAutoFit/>
          </a:bodyPr>
          <a:lstStyle/>
          <a:p>
            <a:pPr algn="ctr"/>
            <a:r>
              <a:rPr lang="en-US" sz="1600" b="1" dirty="0">
                <a:solidFill>
                  <a:srgbClr val="000000"/>
                </a:solidFill>
              </a:rPr>
              <a:t>3 006 016</a:t>
            </a:r>
          </a:p>
        </p:txBody>
      </p:sp>
      <p:sp>
        <p:nvSpPr>
          <p:cNvPr id="56" name="TextBox 55"/>
          <p:cNvSpPr txBox="1"/>
          <p:nvPr/>
        </p:nvSpPr>
        <p:spPr>
          <a:xfrm>
            <a:off x="5222994" y="2185655"/>
            <a:ext cx="1097933" cy="338554"/>
          </a:xfrm>
          <a:prstGeom prst="rect">
            <a:avLst/>
          </a:prstGeom>
          <a:noFill/>
        </p:spPr>
        <p:txBody>
          <a:bodyPr wrap="square" rtlCol="0">
            <a:spAutoFit/>
          </a:bodyPr>
          <a:lstStyle/>
          <a:p>
            <a:pPr algn="ctr"/>
            <a:r>
              <a:rPr lang="en-US" sz="1600" b="1" dirty="0">
                <a:solidFill>
                  <a:srgbClr val="000000"/>
                </a:solidFill>
              </a:rPr>
              <a:t>1 753 609</a:t>
            </a:r>
          </a:p>
        </p:txBody>
      </p:sp>
      <p:sp>
        <p:nvSpPr>
          <p:cNvPr id="57" name="TextBox 56"/>
          <p:cNvSpPr txBox="1"/>
          <p:nvPr/>
        </p:nvSpPr>
        <p:spPr>
          <a:xfrm>
            <a:off x="5226685" y="3096980"/>
            <a:ext cx="1097933" cy="338554"/>
          </a:xfrm>
          <a:prstGeom prst="rect">
            <a:avLst/>
          </a:prstGeom>
          <a:noFill/>
        </p:spPr>
        <p:txBody>
          <a:bodyPr wrap="square" rtlCol="0">
            <a:spAutoFit/>
          </a:bodyPr>
          <a:lstStyle/>
          <a:p>
            <a:pPr algn="ctr"/>
            <a:r>
              <a:rPr lang="en-US" sz="1600" b="1" dirty="0">
                <a:solidFill>
                  <a:srgbClr val="000000"/>
                </a:solidFill>
              </a:rPr>
              <a:t>623 022</a:t>
            </a:r>
          </a:p>
        </p:txBody>
      </p:sp>
      <p:sp>
        <p:nvSpPr>
          <p:cNvPr id="58" name="TextBox 57"/>
          <p:cNvSpPr txBox="1"/>
          <p:nvPr/>
        </p:nvSpPr>
        <p:spPr>
          <a:xfrm>
            <a:off x="5222995" y="3721647"/>
            <a:ext cx="1097933" cy="338554"/>
          </a:xfrm>
          <a:prstGeom prst="rect">
            <a:avLst/>
          </a:prstGeom>
          <a:noFill/>
        </p:spPr>
        <p:txBody>
          <a:bodyPr wrap="square" rtlCol="0">
            <a:spAutoFit/>
          </a:bodyPr>
          <a:lstStyle/>
          <a:p>
            <a:pPr algn="ctr"/>
            <a:r>
              <a:rPr lang="en-US" sz="1600" b="1" dirty="0">
                <a:solidFill>
                  <a:srgbClr val="000000"/>
                </a:solidFill>
              </a:rPr>
              <a:t>546 245</a:t>
            </a:r>
          </a:p>
        </p:txBody>
      </p:sp>
      <p:sp>
        <p:nvSpPr>
          <p:cNvPr id="59" name="TextBox 58"/>
          <p:cNvSpPr txBox="1"/>
          <p:nvPr/>
        </p:nvSpPr>
        <p:spPr>
          <a:xfrm>
            <a:off x="883696" y="1700528"/>
            <a:ext cx="1097933" cy="338554"/>
          </a:xfrm>
          <a:prstGeom prst="rect">
            <a:avLst/>
          </a:prstGeom>
          <a:noFill/>
        </p:spPr>
        <p:txBody>
          <a:bodyPr wrap="square" rtlCol="0">
            <a:spAutoFit/>
          </a:bodyPr>
          <a:lstStyle/>
          <a:p>
            <a:r>
              <a:rPr lang="en-US" sz="1600" b="1" dirty="0">
                <a:solidFill>
                  <a:srgbClr val="000000"/>
                </a:solidFill>
              </a:rPr>
              <a:t>2 415 355</a:t>
            </a:r>
          </a:p>
        </p:txBody>
      </p:sp>
      <p:sp>
        <p:nvSpPr>
          <p:cNvPr id="60" name="TextBox 59"/>
          <p:cNvSpPr txBox="1"/>
          <p:nvPr/>
        </p:nvSpPr>
        <p:spPr>
          <a:xfrm>
            <a:off x="883535" y="2456610"/>
            <a:ext cx="1097933" cy="338554"/>
          </a:xfrm>
          <a:prstGeom prst="rect">
            <a:avLst/>
          </a:prstGeom>
          <a:noFill/>
        </p:spPr>
        <p:txBody>
          <a:bodyPr wrap="square" rtlCol="0">
            <a:spAutoFit/>
          </a:bodyPr>
          <a:lstStyle/>
          <a:p>
            <a:r>
              <a:rPr lang="en-US" sz="1600" b="1" dirty="0">
                <a:solidFill>
                  <a:srgbClr val="000000"/>
                </a:solidFill>
              </a:rPr>
              <a:t>1 464 476</a:t>
            </a:r>
          </a:p>
        </p:txBody>
      </p:sp>
      <p:sp>
        <p:nvSpPr>
          <p:cNvPr id="61" name="TextBox 60"/>
          <p:cNvSpPr txBox="1"/>
          <p:nvPr/>
        </p:nvSpPr>
        <p:spPr>
          <a:xfrm>
            <a:off x="883534" y="3207468"/>
            <a:ext cx="1097933" cy="338554"/>
          </a:xfrm>
          <a:prstGeom prst="rect">
            <a:avLst/>
          </a:prstGeom>
          <a:noFill/>
        </p:spPr>
        <p:txBody>
          <a:bodyPr wrap="square" rtlCol="0">
            <a:spAutoFit/>
          </a:bodyPr>
          <a:lstStyle/>
          <a:p>
            <a:r>
              <a:rPr lang="en-US" sz="1600" b="1" dirty="0">
                <a:solidFill>
                  <a:srgbClr val="000000"/>
                </a:solidFill>
              </a:rPr>
              <a:t>507 198</a:t>
            </a:r>
          </a:p>
        </p:txBody>
      </p:sp>
      <p:sp>
        <p:nvSpPr>
          <p:cNvPr id="62" name="TextBox 61"/>
          <p:cNvSpPr txBox="1"/>
          <p:nvPr/>
        </p:nvSpPr>
        <p:spPr>
          <a:xfrm>
            <a:off x="883538" y="3844139"/>
            <a:ext cx="1097933" cy="338554"/>
          </a:xfrm>
          <a:prstGeom prst="rect">
            <a:avLst/>
          </a:prstGeom>
          <a:noFill/>
        </p:spPr>
        <p:txBody>
          <a:bodyPr wrap="square" rtlCol="0">
            <a:spAutoFit/>
          </a:bodyPr>
          <a:lstStyle/>
          <a:p>
            <a:r>
              <a:rPr lang="en-US" sz="1600" b="1" dirty="0">
                <a:solidFill>
                  <a:srgbClr val="000000"/>
                </a:solidFill>
              </a:rPr>
              <a:t>387 439</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5"/>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4"/>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2" y="1887634"/>
            <a:ext cx="1575471" cy="584775"/>
          </a:xfrm>
          <a:prstGeom prst="rect">
            <a:avLst/>
          </a:prstGeom>
          <a:noFill/>
        </p:spPr>
        <p:txBody>
          <a:bodyPr wrap="square" rtlCol="0" anchor="ctr">
            <a:spAutoFit/>
          </a:bodyPr>
          <a:lstStyle/>
          <a:p>
            <a:r>
              <a:rPr lang="fi-FI" sz="1600" b="1" dirty="0">
                <a:solidFill>
                  <a:schemeClr val="accent6">
                    <a:lumMod val="50000"/>
                    <a:lumOff val="50000"/>
                  </a:schemeClr>
                </a:solidFill>
              </a:rPr>
              <a:t>+ 289 133</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20 %</a:t>
            </a:r>
          </a:p>
        </p:txBody>
      </p:sp>
      <p:sp>
        <p:nvSpPr>
          <p:cNvPr id="86" name="TextBox 85"/>
          <p:cNvSpPr txBox="1"/>
          <p:nvPr/>
        </p:nvSpPr>
        <p:spPr>
          <a:xfrm>
            <a:off x="7500132" y="1059214"/>
            <a:ext cx="1575471" cy="584775"/>
          </a:xfrm>
          <a:prstGeom prst="rect">
            <a:avLst/>
          </a:prstGeom>
          <a:noFill/>
        </p:spPr>
        <p:txBody>
          <a:bodyPr wrap="square" rtlCol="0" anchor="ctr">
            <a:spAutoFit/>
          </a:bodyPr>
          <a:lstStyle/>
          <a:p>
            <a:r>
              <a:rPr lang="fi-FI" sz="1600" b="1" dirty="0"/>
              <a:t>+ 590 661</a:t>
            </a:r>
          </a:p>
          <a:p>
            <a:r>
              <a:rPr lang="fi-FI" sz="1200" b="1" dirty="0">
                <a:latin typeface="Wingdings"/>
                <a:ea typeface="Wingdings"/>
                <a:cs typeface="Wingdings"/>
                <a:sym typeface="Wingdings"/>
              </a:rPr>
              <a:t></a:t>
            </a:r>
            <a:r>
              <a:rPr lang="fi-FI" sz="1600" b="1" dirty="0"/>
              <a:t> 24 %</a:t>
            </a:r>
          </a:p>
        </p:txBody>
      </p:sp>
      <p:sp>
        <p:nvSpPr>
          <p:cNvPr id="87" name="TextBox 86"/>
          <p:cNvSpPr txBox="1"/>
          <p:nvPr/>
        </p:nvSpPr>
        <p:spPr>
          <a:xfrm>
            <a:off x="7500132" y="2716053"/>
            <a:ext cx="1575471" cy="584776"/>
          </a:xfrm>
          <a:prstGeom prst="rect">
            <a:avLst/>
          </a:prstGeom>
          <a:noFill/>
        </p:spPr>
        <p:txBody>
          <a:bodyPr wrap="square" rtlCol="0" anchor="ctr">
            <a:spAutoFit/>
          </a:bodyPr>
          <a:lstStyle/>
          <a:p>
            <a:r>
              <a:rPr lang="fi-FI" sz="1600" b="1" dirty="0">
                <a:solidFill>
                  <a:srgbClr val="7F7F7F"/>
                </a:solidFill>
              </a:rPr>
              <a:t>+ 115 824</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23 %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+ 158 806</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41 %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syyskuu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9/2017</a:t>
            </a: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195738965"/>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syyskuu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9/2017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2149766717"/>
              </p:ext>
            </p:extLst>
          </p:nvPr>
        </p:nvGraphicFramePr>
        <p:xfrm>
          <a:off x="4737616" y="994031"/>
          <a:ext cx="4175763" cy="3563965"/>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Idealista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58 501</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6"/>
                          </a:solidFill>
                          <a:effectLst/>
                          <a:latin typeface="Calibri"/>
                        </a:rPr>
                        <a:t>12.</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55 663</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13.</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54 412</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dirty="0">
                          <a:solidFill>
                            <a:schemeClr val="accent6"/>
                          </a:solidFill>
                          <a:effectLst/>
                          <a:latin typeface="Calibri"/>
                        </a:rPr>
                        <a:t>14.</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Suomen Sotilas</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52 737</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dirty="0">
                          <a:solidFill>
                            <a:schemeClr val="accent6"/>
                          </a:solidFill>
                          <a:effectLst/>
                          <a:latin typeface="Calibri"/>
                        </a:rPr>
                        <a:t>15.</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42 953</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16.</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38 920</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dirty="0">
                          <a:solidFill>
                            <a:schemeClr val="accent6"/>
                          </a:solidFill>
                          <a:effectLst/>
                          <a:latin typeface="Calibri"/>
                        </a:rPr>
                        <a:t>17.</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38 377</a:t>
                      </a:r>
                    </a:p>
                  </a:txBody>
                  <a:tcPr marL="9525" marR="9525" marT="9525" marB="0" anchor="ctr"/>
                </a:tc>
                <a:extLst>
                  <a:ext uri="{0D108BD9-81ED-4DB2-BD59-A6C34878D82A}">
                    <a16:rowId xmlns:a16="http://schemas.microsoft.com/office/drawing/2014/main" xmlns="" val="10007"/>
                  </a:ext>
                </a:extLst>
              </a:tr>
              <a:tr h="308895">
                <a:tc>
                  <a:txBody>
                    <a:bodyPr/>
                    <a:lstStyle/>
                    <a:p>
                      <a:pPr algn="ctr" fontAlgn="b"/>
                      <a:r>
                        <a:rPr lang="fi-FI" sz="1300" b="0" i="0" u="none" strike="noStrike" noProof="0" dirty="0">
                          <a:solidFill>
                            <a:schemeClr val="accent6"/>
                          </a:solidFill>
                          <a:effectLst/>
                          <a:latin typeface="Calibri"/>
                        </a:rPr>
                        <a:t>18.</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37 989</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dirty="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ctr">
                    <a:lnB>
                      <a:noFill/>
                    </a:lnB>
                  </a:tcPr>
                </a:tc>
                <a:tc>
                  <a:txBody>
                    <a:bodyPr/>
                    <a:lstStyle/>
                    <a:p>
                      <a:pPr algn="r" fontAlgn="b"/>
                      <a:r>
                        <a:rPr lang="fi-FI" sz="1300" b="1" i="0" u="none" strike="noStrike">
                          <a:solidFill>
                            <a:schemeClr val="tx1"/>
                          </a:solidFill>
                          <a:effectLst/>
                          <a:latin typeface="Calibri" panose="020F0502020204030204" pitchFamily="34" charset="0"/>
                        </a:rPr>
                        <a:t>37 279</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36 955</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3263050622"/>
              </p:ext>
            </p:extLst>
          </p:nvPr>
        </p:nvGraphicFramePr>
        <p:xfrm>
          <a:off x="302882" y="994031"/>
          <a:ext cx="4175763" cy="3570518"/>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198 913</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1"/>
                          </a:solidFill>
                          <a:effectLst/>
                          <a:latin typeface="Calibri"/>
                        </a:rPr>
                        <a:t>2.</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186 456</a:t>
                      </a:r>
                    </a:p>
                  </a:txBody>
                  <a:tcPr marL="9525" marR="9525" marT="9525" marB="0" anchor="ctr"/>
                </a:tc>
                <a:extLst>
                  <a:ext uri="{0D108BD9-81ED-4DB2-BD59-A6C34878D82A}">
                    <a16:rowId xmlns:a16="http://schemas.microsoft.com/office/drawing/2014/main" xmlns="" val="10002"/>
                  </a:ext>
                </a:extLst>
              </a:tr>
              <a:tr h="315448">
                <a:tc>
                  <a:txBody>
                    <a:bodyPr/>
                    <a:lstStyle/>
                    <a:p>
                      <a:pPr algn="ctr" fontAlgn="b"/>
                      <a:r>
                        <a:rPr lang="fi-FI" sz="1300" b="0" i="0" u="none" strike="noStrike" noProof="0" dirty="0">
                          <a:solidFill>
                            <a:schemeClr val="accent1"/>
                          </a:solidFill>
                          <a:effectLst/>
                          <a:latin typeface="Calibri"/>
                        </a:rPr>
                        <a:t>3.</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142 540</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dirty="0">
                          <a:solidFill>
                            <a:schemeClr val="accent1"/>
                          </a:solidFill>
                          <a:effectLst/>
                          <a:latin typeface="Calibri"/>
                        </a:rPr>
                        <a:t>4.</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135 317</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dirty="0">
                          <a:solidFill>
                            <a:schemeClr val="accent1"/>
                          </a:solidFill>
                          <a:effectLst/>
                          <a:latin typeface="Calibri"/>
                        </a:rPr>
                        <a:t>5.</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128 246</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ctr"/>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102 750</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dirty="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73 022</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dirty="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71 055</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dirty="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Markkinointi &amp; Mainonta</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70 837</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59 033</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883151128"/>
              </p:ext>
            </p:extLst>
          </p:nvPr>
        </p:nvGraphicFramePr>
        <p:xfrm>
          <a:off x="302882" y="994031"/>
          <a:ext cx="4175763" cy="3612306"/>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Aku Ankka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149 174</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1"/>
                          </a:solidFill>
                          <a:effectLst/>
                          <a:latin typeface="Calibri"/>
                        </a:rPr>
                        <a:t>2.</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90 968</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1"/>
                          </a:solidFill>
                          <a:effectLst/>
                          <a:latin typeface="Calibri"/>
                        </a:rPr>
                        <a:t>3.</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80 526</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dirty="0">
                          <a:solidFill>
                            <a:schemeClr val="accent1"/>
                          </a:solidFill>
                          <a:effectLst/>
                          <a:latin typeface="Calibri"/>
                        </a:rPr>
                        <a:t>4.</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63 601</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dirty="0">
                          <a:solidFill>
                            <a:schemeClr val="accent1"/>
                          </a:solidFill>
                          <a:effectLst/>
                          <a:latin typeface="Calibri"/>
                        </a:rPr>
                        <a:t>5.</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Kodin Kuvalehti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53 113</a:t>
                      </a:r>
                    </a:p>
                  </a:txBody>
                  <a:tcPr marL="9525" marR="9525" marT="9525" marB="0" anchor="ctr"/>
                </a:tc>
                <a:extLst>
                  <a:ext uri="{0D108BD9-81ED-4DB2-BD59-A6C34878D82A}">
                    <a16:rowId xmlns:a16="http://schemas.microsoft.com/office/drawing/2014/main" xmlns="" val="10005"/>
                  </a:ext>
                </a:extLst>
              </a:tr>
              <a:tr h="357236">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49 734</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dirty="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Idealista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47 658</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46 110</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dirty="0">
                          <a:solidFill>
                            <a:schemeClr val="tx1"/>
                          </a:solidFill>
                          <a:effectLst/>
                          <a:latin typeface="Calibri" panose="020F0502020204030204" pitchFamily="34" charset="0"/>
                        </a:rPr>
                        <a:t>Me Naiset</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33 149</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32 353</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syyskuu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9/2017</a:t>
            </a:r>
          </a:p>
        </p:txBody>
      </p:sp>
      <p:graphicFrame>
        <p:nvGraphicFramePr>
          <p:cNvPr id="60" name="Table 59"/>
          <p:cNvGraphicFramePr>
            <a:graphicFrameLocks noGrp="1"/>
          </p:cNvGraphicFramePr>
          <p:nvPr>
            <p:extLst>
              <p:ext uri="{D42A27DB-BD31-4B8C-83A1-F6EECF244321}">
                <p14:modId xmlns:p14="http://schemas.microsoft.com/office/powerpoint/2010/main" val="1141368800"/>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31 931</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30 158</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Meidän Perhe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28 531</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26 954</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300" b="1" i="0" u="none" strike="noStrike" dirty="0" err="1">
                          <a:solidFill>
                            <a:schemeClr val="tx1"/>
                          </a:solidFill>
                          <a:effectLst/>
                          <a:latin typeface="Calibri" panose="020F0502020204030204" pitchFamily="34" charset="0"/>
                        </a:rPr>
                        <a:t>GTi</a:t>
                      </a:r>
                      <a:r>
                        <a:rPr lang="fi-FI" sz="1300" b="1" i="0" u="none" strike="noStrike" dirty="0">
                          <a:solidFill>
                            <a:schemeClr val="tx1"/>
                          </a:solidFill>
                          <a:effectLst/>
                          <a:latin typeface="Calibri" panose="020F0502020204030204" pitchFamily="34" charset="0"/>
                        </a:rPr>
                        <a:t>-Magazine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24 821</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Raymond</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23 703</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Vauva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23 602</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Trendi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23 113</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22 609</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22 238</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137088971"/>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200" b="1" i="0" u="none" strike="noStrike">
                          <a:solidFill>
                            <a:srgbClr val="E24426"/>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200" b="1" i="0" u="none" strike="noStrike">
                          <a:solidFill>
                            <a:srgbClr val="E24426"/>
                          </a:solidFill>
                          <a:effectLst/>
                          <a:latin typeface="Calibri" panose="020F0502020204030204" pitchFamily="34" charset="0"/>
                        </a:rPr>
                        <a:t>152 951</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Suomen Kuvalehti</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112 160</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Markkinointi &amp; Mainonta</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69 866</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Seiska</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51 306</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Mikrobitti</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20 927</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200" b="1" i="0" u="none" strike="noStrike" dirty="0">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18 060</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200" b="1" i="0" u="none" strike="noStrike" dirty="0">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14 700</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200" b="1" i="0" u="none" strike="noStrike" dirty="0" err="1">
                          <a:solidFill>
                            <a:schemeClr val="tx1"/>
                          </a:solidFill>
                          <a:effectLst/>
                          <a:latin typeface="Calibri" panose="020F0502020204030204" pitchFamily="34" charset="0"/>
                        </a:rPr>
                        <a:t>Tivi</a:t>
                      </a:r>
                      <a:endParaRPr lang="fi-FI" sz="1200" b="1" i="0" u="none" strike="noStrike" dirty="0">
                        <a:solidFill>
                          <a:schemeClr val="tx1"/>
                        </a:solidFill>
                        <a:effectLst/>
                        <a:latin typeface="Calibri" panose="020F0502020204030204" pitchFamily="34" charset="0"/>
                      </a:endParaRP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10 983</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200" b="1" i="0" u="none" strike="noStrike" dirty="0">
                          <a:solidFill>
                            <a:schemeClr val="tx1"/>
                          </a:solidFill>
                          <a:effectLst/>
                          <a:latin typeface="Calibri" panose="020F0502020204030204" pitchFamily="34" charset="0"/>
                        </a:rPr>
                        <a:t>Vihreä Lanka</a:t>
                      </a:r>
                    </a:p>
                  </a:txBody>
                  <a:tcPr marL="9525" marR="9525" marT="9525" marB="0" anchor="ctr">
                    <a:lnB>
                      <a:noFill/>
                    </a:lnB>
                  </a:tcPr>
                </a:tc>
                <a:tc>
                  <a:txBody>
                    <a:bodyPr/>
                    <a:lstStyle/>
                    <a:p>
                      <a:pPr algn="r" fontAlgn="b"/>
                      <a:r>
                        <a:rPr lang="fi-FI" sz="1200" b="1" i="0" u="none" strike="noStrike" dirty="0">
                          <a:solidFill>
                            <a:schemeClr val="tx1"/>
                          </a:solidFill>
                          <a:effectLst/>
                          <a:latin typeface="Calibri" panose="020F0502020204030204" pitchFamily="34" charset="0"/>
                        </a:rPr>
                        <a:t>9 202</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1"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1" i="0" u="none" strike="noStrike" dirty="0">
                          <a:solidFill>
                            <a:schemeClr val="tx1"/>
                          </a:solidFill>
                          <a:effectLst/>
                          <a:latin typeface="Calibri" panose="020F0502020204030204" pitchFamily="34" charset="0"/>
                        </a:rPr>
                        <a:t>8 361</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syyskuu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9/2017</a:t>
            </a:r>
          </a:p>
        </p:txBody>
      </p:sp>
      <p:graphicFrame>
        <p:nvGraphicFramePr>
          <p:cNvPr id="60" name="Table 59"/>
          <p:cNvGraphicFramePr>
            <a:graphicFrameLocks noGrp="1"/>
          </p:cNvGraphicFramePr>
          <p:nvPr>
            <p:extLst>
              <p:ext uri="{D42A27DB-BD31-4B8C-83A1-F6EECF244321}">
                <p14:modId xmlns:p14="http://schemas.microsoft.com/office/powerpoint/2010/main" val="2964698312"/>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200" b="1" i="0" u="none" strike="noStrike">
                          <a:solidFill>
                            <a:schemeClr val="tx1"/>
                          </a:solidFill>
                          <a:effectLst/>
                          <a:latin typeface="Calibri" panose="020F0502020204030204" pitchFamily="34" charset="0"/>
                        </a:rPr>
                        <a:t>Urheilulehti</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200" b="1" i="0" u="none" strike="noStrike">
                          <a:solidFill>
                            <a:schemeClr val="tx1"/>
                          </a:solidFill>
                          <a:effectLst/>
                          <a:latin typeface="Calibri" panose="020F0502020204030204" pitchFamily="34" charset="0"/>
                        </a:rPr>
                        <a:t>8 188</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Arvopaperi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6 837</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Tekniikka &amp; Talous</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6 376</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Ylioppilaslehti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5 384</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Potilaan Lääkärilehti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5 184</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Demi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4 786</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Suomen Lääkärilehti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4 273</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Mondo</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4 152</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200" b="1" i="0" u="none" strike="noStrike">
                          <a:solidFill>
                            <a:schemeClr val="tx1"/>
                          </a:solidFill>
                          <a:effectLst/>
                          <a:latin typeface="Calibri" panose="020F0502020204030204" pitchFamily="34" charset="0"/>
                        </a:rPr>
                        <a:t>Tekniikan Maailma</a:t>
                      </a:r>
                    </a:p>
                  </a:txBody>
                  <a:tcPr marL="9525" marR="9525" marT="9525" marB="0" anchor="ctr">
                    <a:lnB>
                      <a:noFill/>
                    </a:lnB>
                  </a:tcPr>
                </a:tc>
                <a:tc>
                  <a:txBody>
                    <a:bodyPr/>
                    <a:lstStyle/>
                    <a:p>
                      <a:pPr algn="r" fontAlgn="b"/>
                      <a:r>
                        <a:rPr lang="fi-FI" sz="1200" b="1" i="0" u="none" strike="noStrike">
                          <a:solidFill>
                            <a:schemeClr val="tx1"/>
                          </a:solidFill>
                          <a:effectLst/>
                          <a:latin typeface="Calibri" panose="020F0502020204030204" pitchFamily="34" charset="0"/>
                        </a:rPr>
                        <a:t>3 961</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1" i="0" u="none" strike="noStrike">
                          <a:solidFill>
                            <a:schemeClr val="tx1"/>
                          </a:solidFill>
                          <a:effectLst/>
                          <a:latin typeface="Calibri" panose="020F0502020204030204" pitchFamily="34" charset="0"/>
                        </a:rPr>
                        <a:t>Jääkiekkolehti</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1" i="0" u="none" strike="noStrike" dirty="0">
                          <a:solidFill>
                            <a:schemeClr val="tx1"/>
                          </a:solidFill>
                          <a:effectLst/>
                          <a:latin typeface="Calibri" panose="020F0502020204030204" pitchFamily="34" charset="0"/>
                        </a:rPr>
                        <a:t>3 874</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2313722412"/>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200" b="1" i="0" u="none" strike="noStrike">
                          <a:solidFill>
                            <a:srgbClr val="E24426"/>
                          </a:solidFill>
                          <a:effectLst/>
                          <a:latin typeface="Calibri" panose="020F0502020204030204" pitchFamily="34" charset="0"/>
                        </a:rPr>
                        <a:t>Suomen Luonto</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200" b="1" i="0" u="none" strike="noStrike">
                          <a:solidFill>
                            <a:srgbClr val="E24426"/>
                          </a:solidFill>
                          <a:effectLst/>
                          <a:latin typeface="Calibri" panose="020F0502020204030204" pitchFamily="34" charset="0"/>
                        </a:rPr>
                        <a:t>35 182</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Maku</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28 221</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Demi</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26 642</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Avotakka</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24 918</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Soppa365</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23 389</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200" b="1" i="0" u="none" strike="noStrike" dirty="0">
                          <a:solidFill>
                            <a:schemeClr val="tx1"/>
                          </a:solidFill>
                          <a:effectLst/>
                          <a:latin typeface="Calibri" panose="020F0502020204030204" pitchFamily="34" charset="0"/>
                        </a:rPr>
                        <a:t>Kotivinkki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22 610</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200" b="1" i="0" u="none" strike="noStrike" dirty="0">
                          <a:solidFill>
                            <a:schemeClr val="tx1"/>
                          </a:solidFill>
                          <a:effectLst/>
                          <a:latin typeface="Calibri" panose="020F0502020204030204" pitchFamily="34" charset="0"/>
                        </a:rPr>
                        <a:t>Glorian ruoka &amp; viini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18 779</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200" b="1" i="0" u="none" strike="noStrike" dirty="0">
                          <a:solidFill>
                            <a:schemeClr val="tx1"/>
                          </a:solidFill>
                          <a:effectLst/>
                          <a:latin typeface="Calibri" panose="020F0502020204030204" pitchFamily="34" charset="0"/>
                        </a:rPr>
                        <a:t>Glorian Koti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18 695</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200" b="1" i="0" u="none" strike="noStrike" dirty="0">
                          <a:solidFill>
                            <a:schemeClr val="tx1"/>
                          </a:solidFill>
                          <a:effectLst/>
                          <a:latin typeface="Calibri" panose="020F0502020204030204" pitchFamily="34" charset="0"/>
                        </a:rPr>
                        <a:t>Aku Ankka</a:t>
                      </a:r>
                    </a:p>
                  </a:txBody>
                  <a:tcPr marL="9525" marR="9525" marT="9525" marB="0" anchor="ctr">
                    <a:lnB>
                      <a:noFill/>
                    </a:lnB>
                  </a:tcPr>
                </a:tc>
                <a:tc>
                  <a:txBody>
                    <a:bodyPr/>
                    <a:lstStyle/>
                    <a:p>
                      <a:pPr algn="r" fontAlgn="b"/>
                      <a:r>
                        <a:rPr lang="fi-FI" sz="1200" b="1" i="0" u="none" strike="noStrike" dirty="0">
                          <a:solidFill>
                            <a:schemeClr val="tx1"/>
                          </a:solidFill>
                          <a:effectLst/>
                          <a:latin typeface="Calibri" panose="020F0502020204030204" pitchFamily="34" charset="0"/>
                        </a:rPr>
                        <a:t>17 822</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1" i="0" u="none" strike="noStrike">
                          <a:solidFill>
                            <a:schemeClr val="tx1"/>
                          </a:solidFill>
                          <a:effectLst/>
                          <a:latin typeface="Calibri" panose="020F0502020204030204" pitchFamily="34" charset="0"/>
                        </a:rPr>
                        <a:t>Deko</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1" i="0" u="none" strike="noStrike" dirty="0">
                          <a:solidFill>
                            <a:schemeClr val="tx1"/>
                          </a:solidFill>
                          <a:effectLst/>
                          <a:latin typeface="Calibri" panose="020F0502020204030204" pitchFamily="34" charset="0"/>
                        </a:rPr>
                        <a:t>17 688</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syyskuu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9/2017</a:t>
            </a:r>
          </a:p>
        </p:txBody>
      </p:sp>
      <p:graphicFrame>
        <p:nvGraphicFramePr>
          <p:cNvPr id="60" name="Table 59"/>
          <p:cNvGraphicFramePr>
            <a:graphicFrameLocks noGrp="1"/>
          </p:cNvGraphicFramePr>
          <p:nvPr>
            <p:extLst>
              <p:ext uri="{D42A27DB-BD31-4B8C-83A1-F6EECF244321}">
                <p14:modId xmlns:p14="http://schemas.microsoft.com/office/powerpoint/2010/main" val="3301503503"/>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200" b="1" i="0" u="none" strike="noStrike">
                          <a:solidFill>
                            <a:schemeClr val="tx1"/>
                          </a:solidFill>
                          <a:effectLst/>
                          <a:latin typeface="Calibri" panose="020F0502020204030204" pitchFamily="34" charset="0"/>
                        </a:rPr>
                        <a:t>Mondo</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200" b="1" i="0" u="none" strike="noStrike">
                          <a:solidFill>
                            <a:schemeClr val="tx1"/>
                          </a:solidFill>
                          <a:effectLst/>
                          <a:latin typeface="Calibri" panose="020F0502020204030204" pitchFamily="34" charset="0"/>
                        </a:rPr>
                        <a:t>17 023</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Kodin Kuvalehti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16 961</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Me Naiset</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16 659</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Unelmien Talo &amp; Koti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14 409</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Cosmopolitan</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13 732</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Trendi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13 304</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Kauneus &amp; Terveys</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13 002</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Elle</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12 964</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200" b="1" i="0" u="none" strike="noStrike">
                          <a:solidFill>
                            <a:schemeClr val="tx1"/>
                          </a:solidFill>
                          <a:effectLst/>
                          <a:latin typeface="Calibri" panose="020F0502020204030204" pitchFamily="34" charset="0"/>
                        </a:rPr>
                        <a:t>Koti ja keittiö</a:t>
                      </a:r>
                    </a:p>
                  </a:txBody>
                  <a:tcPr marL="9525" marR="9525" marT="9525" marB="0" anchor="ctr">
                    <a:lnB>
                      <a:noFill/>
                    </a:lnB>
                  </a:tcPr>
                </a:tc>
                <a:tc>
                  <a:txBody>
                    <a:bodyPr/>
                    <a:lstStyle/>
                    <a:p>
                      <a:pPr algn="r" fontAlgn="b"/>
                      <a:r>
                        <a:rPr lang="fi-FI" sz="1200" b="1" i="0" u="none" strike="noStrike">
                          <a:solidFill>
                            <a:schemeClr val="tx1"/>
                          </a:solidFill>
                          <a:effectLst/>
                          <a:latin typeface="Calibri" panose="020F0502020204030204" pitchFamily="34" charset="0"/>
                        </a:rPr>
                        <a:t>12 689</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1" i="0" u="none" strike="noStrike">
                          <a:solidFill>
                            <a:schemeClr val="tx1"/>
                          </a:solidFill>
                          <a:effectLst/>
                          <a:latin typeface="Calibri" panose="020F0502020204030204" pitchFamily="34" charset="0"/>
                        </a:rPr>
                        <a:t>FIT</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1" i="0" u="none" strike="noStrike" dirty="0">
                          <a:solidFill>
                            <a:schemeClr val="tx1"/>
                          </a:solidFill>
                          <a:effectLst/>
                          <a:latin typeface="Calibri" panose="020F0502020204030204" pitchFamily="34" charset="0"/>
                        </a:rPr>
                        <a:t>12 535</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syyskuu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9/2017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1161152913"/>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200" b="1" i="0" u="none" strike="noStrike">
                          <a:solidFill>
                            <a:schemeClr val="tx1"/>
                          </a:solidFill>
                          <a:effectLst/>
                          <a:latin typeface="Calibri" panose="020F0502020204030204" pitchFamily="34" charset="0"/>
                        </a:rPr>
                        <a:t>Tekniikan Maailma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200" b="1" i="0" u="none" strike="noStrike">
                          <a:solidFill>
                            <a:schemeClr val="tx1"/>
                          </a:solidFill>
                          <a:effectLst/>
                          <a:latin typeface="Calibri" panose="020F0502020204030204" pitchFamily="34" charset="0"/>
                        </a:rPr>
                        <a:t>828</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Soppa365</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820</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13.</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Nuotta</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808</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Anna</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748</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Koti ja keittiö</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716</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Meillä Kotona</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703</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663</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200" b="1" i="0" u="none" strike="noStrike">
                          <a:solidFill>
                            <a:schemeClr val="tx1"/>
                          </a:solidFill>
                          <a:effectLst/>
                          <a:latin typeface="Calibri" panose="020F0502020204030204" pitchFamily="34" charset="0"/>
                        </a:rPr>
                        <a:t>ET-lehti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650</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200" b="1" i="0" u="none" strike="noStrike">
                          <a:solidFill>
                            <a:schemeClr val="tx1"/>
                          </a:solidFill>
                          <a:effectLst/>
                          <a:latin typeface="Calibri" panose="020F0502020204030204" pitchFamily="34" charset="0"/>
                        </a:rPr>
                        <a:t>Unelmien Talo &amp; Koti</a:t>
                      </a:r>
                    </a:p>
                  </a:txBody>
                  <a:tcPr marL="9525" marR="9525" marT="9525" marB="0" anchor="ctr">
                    <a:lnB>
                      <a:noFill/>
                    </a:lnB>
                  </a:tcPr>
                </a:tc>
                <a:tc>
                  <a:txBody>
                    <a:bodyPr/>
                    <a:lstStyle/>
                    <a:p>
                      <a:pPr algn="r" fontAlgn="b"/>
                      <a:r>
                        <a:rPr lang="fi-FI" sz="1200" b="1" i="0" u="none" strike="noStrike">
                          <a:solidFill>
                            <a:schemeClr val="tx1"/>
                          </a:solidFill>
                          <a:effectLst/>
                          <a:latin typeface="Calibri" panose="020F0502020204030204" pitchFamily="34" charset="0"/>
                        </a:rPr>
                        <a:t>611</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1" i="0" u="none" strike="noStrike">
                          <a:solidFill>
                            <a:schemeClr val="tx1"/>
                          </a:solidFill>
                          <a:effectLst/>
                          <a:latin typeface="Calibri" panose="020F0502020204030204" pitchFamily="34" charset="0"/>
                        </a:rPr>
                        <a:t>Meidän Perhe</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1" i="0" u="none" strike="noStrike" dirty="0">
                          <a:solidFill>
                            <a:schemeClr val="tx1"/>
                          </a:solidFill>
                          <a:effectLst/>
                          <a:latin typeface="Calibri" panose="020F0502020204030204" pitchFamily="34" charset="0"/>
                        </a:rPr>
                        <a:t>608</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3638337114"/>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200" b="1" i="0" u="none" strike="noStrike">
                          <a:solidFill>
                            <a:srgbClr val="E24426"/>
                          </a:solidFill>
                          <a:effectLst/>
                          <a:latin typeface="Calibri" panose="020F0502020204030204" pitchFamily="34" charset="0"/>
                        </a:rPr>
                        <a:t>National Geographic Suomi</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200" b="1" i="0" u="none" strike="noStrike">
                          <a:solidFill>
                            <a:srgbClr val="E24426"/>
                          </a:solidFill>
                          <a:effectLst/>
                          <a:latin typeface="Calibri" panose="020F0502020204030204" pitchFamily="34" charset="0"/>
                        </a:rPr>
                        <a:t>5 738</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Talouselämä</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2 430</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Suomen Luonto</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1 873</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Kodin Kuvalehti</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1 388</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ctr"/>
                </a:tc>
                <a:tc>
                  <a:txBody>
                    <a:bodyPr/>
                    <a:lstStyle/>
                    <a:p>
                      <a:pPr algn="l" fontAlgn="b"/>
                      <a:r>
                        <a:rPr lang="fi-FI" sz="1200" b="1" i="0" u="none" strike="noStrike">
                          <a:solidFill>
                            <a:srgbClr val="E24426"/>
                          </a:solidFill>
                          <a:effectLst/>
                          <a:latin typeface="Calibri" panose="020F0502020204030204" pitchFamily="34" charset="0"/>
                        </a:rPr>
                        <a:t>Yhteishyvä</a:t>
                      </a:r>
                    </a:p>
                  </a:txBody>
                  <a:tcPr marL="9525" marR="9525" marT="9525" marB="0" anchor="ctr"/>
                </a:tc>
                <a:tc>
                  <a:txBody>
                    <a:bodyPr/>
                    <a:lstStyle/>
                    <a:p>
                      <a:pPr algn="r" fontAlgn="b"/>
                      <a:r>
                        <a:rPr lang="fi-FI" sz="1200" b="1" i="0" u="none" strike="noStrike">
                          <a:solidFill>
                            <a:srgbClr val="E24426"/>
                          </a:solidFill>
                          <a:effectLst/>
                          <a:latin typeface="Calibri" panose="020F0502020204030204" pitchFamily="34" charset="0"/>
                        </a:rPr>
                        <a:t>1 372</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ctr"/>
                </a:tc>
                <a:tc>
                  <a:txBody>
                    <a:bodyPr/>
                    <a:lstStyle/>
                    <a:p>
                      <a:pPr algn="l" fontAlgn="b"/>
                      <a:r>
                        <a:rPr lang="fi-FI" sz="1200" b="1" i="0" u="none" strike="noStrike" dirty="0">
                          <a:solidFill>
                            <a:schemeClr val="tx1"/>
                          </a:solidFill>
                          <a:effectLst/>
                          <a:latin typeface="Calibri" panose="020F0502020204030204" pitchFamily="34" charset="0"/>
                        </a:rPr>
                        <a:t>Suomen Kuvalehti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1 102</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200" b="1" i="0" u="none" strike="noStrike" dirty="0">
                          <a:solidFill>
                            <a:schemeClr val="tx1"/>
                          </a:solidFill>
                          <a:effectLst/>
                          <a:latin typeface="Calibri" panose="020F0502020204030204" pitchFamily="34" charset="0"/>
                        </a:rPr>
                        <a:t>Tieteen Kuvalehti</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1 046</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200" b="1" i="0" u="none" strike="noStrike" dirty="0">
                          <a:solidFill>
                            <a:schemeClr val="tx1"/>
                          </a:solidFill>
                          <a:effectLst/>
                          <a:latin typeface="Calibri" panose="020F0502020204030204" pitchFamily="34" charset="0"/>
                        </a:rPr>
                        <a:t>Me Naiset</a:t>
                      </a:r>
                    </a:p>
                  </a:txBody>
                  <a:tcPr marL="9525" marR="9525" marT="9525" marB="0" anchor="ctr"/>
                </a:tc>
                <a:tc>
                  <a:txBody>
                    <a:bodyPr/>
                    <a:lstStyle/>
                    <a:p>
                      <a:pPr algn="r" fontAlgn="b"/>
                      <a:r>
                        <a:rPr lang="fi-FI" sz="1200" b="1" i="0" u="none" strike="noStrike">
                          <a:solidFill>
                            <a:schemeClr val="tx1"/>
                          </a:solidFill>
                          <a:effectLst/>
                          <a:latin typeface="Calibri" panose="020F0502020204030204" pitchFamily="34" charset="0"/>
                        </a:rPr>
                        <a:t>1 013</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200" b="1" i="0" u="none" strike="noStrike" dirty="0">
                          <a:solidFill>
                            <a:schemeClr val="tx1"/>
                          </a:solidFill>
                          <a:effectLst/>
                          <a:latin typeface="Calibri" panose="020F0502020204030204" pitchFamily="34" charset="0"/>
                        </a:rPr>
                        <a:t>Markkinointi &amp; Mainonta</a:t>
                      </a:r>
                    </a:p>
                  </a:txBody>
                  <a:tcPr marL="9525" marR="9525" marT="9525" marB="0" anchor="ctr">
                    <a:lnB>
                      <a:noFill/>
                    </a:lnB>
                  </a:tcPr>
                </a:tc>
                <a:tc>
                  <a:txBody>
                    <a:bodyPr/>
                    <a:lstStyle/>
                    <a:p>
                      <a:pPr algn="r" fontAlgn="b"/>
                      <a:r>
                        <a:rPr lang="fi-FI" sz="1200" b="1" i="0" u="none" strike="noStrike" dirty="0">
                          <a:solidFill>
                            <a:schemeClr val="tx1"/>
                          </a:solidFill>
                          <a:effectLst/>
                          <a:latin typeface="Calibri" panose="020F0502020204030204" pitchFamily="34" charset="0"/>
                        </a:rPr>
                        <a:t>995</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1" i="0" u="none" strike="noStrike">
                          <a:solidFill>
                            <a:schemeClr val="tx1"/>
                          </a:solidFill>
                          <a:effectLst/>
                          <a:latin typeface="Calibri" panose="020F0502020204030204" pitchFamily="34" charset="0"/>
                        </a:rPr>
                        <a:t>Reserviläinen</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1" i="0" u="none" strike="noStrike" dirty="0">
                          <a:solidFill>
                            <a:schemeClr val="tx1"/>
                          </a:solidFill>
                          <a:effectLst/>
                          <a:latin typeface="Calibri" panose="020F0502020204030204" pitchFamily="34" charset="0"/>
                        </a:rPr>
                        <a:t>921</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syyskuu 2017</a:t>
            </a:r>
          </a:p>
        </p:txBody>
      </p:sp>
      <p:sp>
        <p:nvSpPr>
          <p:cNvPr id="51" name="Rectangle 50"/>
          <p:cNvSpPr/>
          <p:nvPr/>
        </p:nvSpPr>
        <p:spPr>
          <a:xfrm>
            <a:off x="353029" y="485742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9/2017</a:t>
            </a:r>
          </a:p>
        </p:txBody>
      </p:sp>
      <p:graphicFrame>
        <p:nvGraphicFramePr>
          <p:cNvPr id="61" name="Table 60"/>
          <p:cNvGraphicFramePr>
            <a:graphicFrameLocks noGrp="1"/>
          </p:cNvGraphicFramePr>
          <p:nvPr>
            <p:extLst>
              <p:ext uri="{D42A27DB-BD31-4B8C-83A1-F6EECF244321}">
                <p14:modId xmlns:p14="http://schemas.microsoft.com/office/powerpoint/2010/main" val="1547999658"/>
              </p:ext>
            </p:extLst>
          </p:nvPr>
        </p:nvGraphicFramePr>
        <p:xfrm>
          <a:off x="3254011" y="917626"/>
          <a:ext cx="2642910" cy="3638322"/>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83252">
                <a:tc gridSpan="2">
                  <a:txBody>
                    <a:bodyPr/>
                    <a:lstStyle/>
                    <a:p>
                      <a:pPr algn="l" fontAlgn="b"/>
                      <a:r>
                        <a:rPr lang="fi-FI" sz="2000" b="1" i="0" u="none" strike="noStrike" noProof="0" dirty="0">
                          <a:solidFill>
                            <a:srgbClr val="000000"/>
                          </a:solidFill>
                          <a:effectLst/>
                          <a:latin typeface="Calibri"/>
                        </a:rPr>
                        <a:t>TWITTER</a:t>
                      </a: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a:solidFill>
                            <a:srgbClr val="000000"/>
                          </a:solidFill>
                          <a:effectLst/>
                          <a:latin typeface="Calibri"/>
                        </a:rPr>
                        <a:t>uusia seuraajia</a:t>
                      </a: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200" b="0" i="0" u="none" strike="noStrike">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200" b="0" i="0" u="none" strike="noStrike">
                          <a:solidFill>
                            <a:schemeClr val="tx1"/>
                          </a:solidFill>
                          <a:effectLst/>
                          <a:latin typeface="Calibri" panose="020F0502020204030204" pitchFamily="34" charset="0"/>
                        </a:rPr>
                        <a:t>1 947</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2.</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959</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3.</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Suomen Kuvalehti</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846</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4.</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Tekniikan Maailma</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228</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5.</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Mediuutiset</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129</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121</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Suomen Lääkärilehti</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120</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Kuntalehti</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116</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dirty="0">
                          <a:solidFill>
                            <a:schemeClr val="accent6"/>
                          </a:solidFill>
                          <a:effectLst/>
                          <a:latin typeface="Calibri"/>
                        </a:rPr>
                        <a:t>9.</a:t>
                      </a:r>
                    </a:p>
                  </a:txBody>
                  <a:tcPr marL="12700" marR="12700" marT="12700" marB="0" anchor="ctr">
                    <a:lnB>
                      <a:noFill/>
                    </a:lnB>
                  </a:tcPr>
                </a:tc>
                <a:tc>
                  <a:txBody>
                    <a:bodyPr/>
                    <a:lstStyle/>
                    <a:p>
                      <a:pPr algn="l" fontAlgn="b"/>
                      <a:r>
                        <a:rPr lang="fi-FI" sz="1200" b="0" i="0" u="none" strike="noStrike">
                          <a:solidFill>
                            <a:schemeClr val="tx1"/>
                          </a:solidFill>
                          <a:effectLst/>
                          <a:latin typeface="Calibri" panose="020F0502020204030204" pitchFamily="34" charset="0"/>
                        </a:rPr>
                        <a:t>Suomen Luonto</a:t>
                      </a:r>
                    </a:p>
                  </a:txBody>
                  <a:tcPr marL="9525" marR="9525" marT="9525" marB="0" anchor="ctr">
                    <a:lnB>
                      <a:noFill/>
                    </a:lnB>
                  </a:tcPr>
                </a:tc>
                <a:tc>
                  <a:txBody>
                    <a:bodyPr/>
                    <a:lstStyle/>
                    <a:p>
                      <a:pPr algn="r" fontAlgn="b"/>
                      <a:r>
                        <a:rPr lang="fi-FI" sz="1200" b="0" i="0" u="none" strike="noStrike">
                          <a:solidFill>
                            <a:schemeClr val="tx1"/>
                          </a:solidFill>
                          <a:effectLst/>
                          <a:latin typeface="Calibri" panose="020F0502020204030204" pitchFamily="34" charset="0"/>
                        </a:rPr>
                        <a:t>112</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9.</a:t>
                      </a: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Tekniikka &amp; Talous</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0" i="0" u="none" strike="noStrike" dirty="0">
                          <a:solidFill>
                            <a:schemeClr val="tx1"/>
                          </a:solidFill>
                          <a:effectLst/>
                          <a:latin typeface="Calibri" panose="020F0502020204030204" pitchFamily="34" charset="0"/>
                        </a:rPr>
                        <a:t>112</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983674413"/>
              </p:ext>
            </p:extLst>
          </p:nvPr>
        </p:nvGraphicFramePr>
        <p:xfrm>
          <a:off x="302882" y="917626"/>
          <a:ext cx="2642910" cy="3695843"/>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90995">
                <a:tc gridSpan="2">
                  <a:txBody>
                    <a:bodyPr/>
                    <a:lstStyle/>
                    <a:p>
                      <a:pPr algn="l" fontAlgn="b"/>
                      <a:r>
                        <a:rPr lang="fi-FI" sz="2000" noProof="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u="none" strike="noStrike" noProof="0" dirty="0">
                          <a:effectLst/>
                        </a:rPr>
                        <a:t>1.</a:t>
                      </a:r>
                      <a:endParaRPr lang="fi-FI" sz="1300" b="0" i="0" u="none" strike="noStrike" noProof="0"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National Geographic Suomi</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5 738</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fi-FI" sz="1300" u="none" strike="noStrike" noProof="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Yhteishyvä</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1 180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fi-FI" sz="1300" u="none" strike="noStrike" noProof="0" dirty="0">
                          <a:effectLst/>
                        </a:rPr>
                        <a:t>3.</a:t>
                      </a:r>
                      <a:endParaRPr lang="fi-FI" sz="1300" b="0" i="0" u="none" strike="noStrike" noProof="0"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Kodin Kuvalehti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1 111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fi-FI" sz="1300" u="none" strike="noStrike" noProof="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Tieteen Kuvalehti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1 037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fi-FI" sz="1300" u="none" strike="noStrike" noProof="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780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fi-FI" sz="1300" u="none" strike="noStrike" noProof="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669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fi-FI" sz="1300" u="none" strike="noStrike" noProof="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ET-lehti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640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fi-FI" sz="1300" u="none" strike="noStrike" noProof="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Tekniikan Maailma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588</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fi-FI" sz="1300" u="none" strike="noStrike" noProof="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Anna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569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fi-FI" sz="1300" u="none" strike="noStrike" noProof="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Reserviläinen</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0" i="0" u="none" strike="noStrike" dirty="0">
                          <a:solidFill>
                            <a:schemeClr val="tx1"/>
                          </a:solidFill>
                          <a:effectLst/>
                          <a:latin typeface="Calibri" panose="020F0502020204030204" pitchFamily="34" charset="0"/>
                        </a:rPr>
                        <a:t>532</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1173259028"/>
              </p:ext>
            </p:extLst>
          </p:nvPr>
        </p:nvGraphicFramePr>
        <p:xfrm>
          <a:off x="6179379" y="917626"/>
          <a:ext cx="2642910" cy="363057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972</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Nuotta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784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554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Koti ja keittiö</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486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Avotakka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394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Glorian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371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Reserviläinen</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370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Unelmien Talo &amp;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345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Improbatur</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317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Seiska</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0" i="0" u="none" strike="noStrike" dirty="0">
                          <a:solidFill>
                            <a:schemeClr val="tx1"/>
                          </a:solidFill>
                          <a:effectLst/>
                          <a:latin typeface="Calibri" panose="020F0502020204030204" pitchFamily="34" charset="0"/>
                        </a:rPr>
                        <a:t>316</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1254</TotalTime>
  <Words>1358</Words>
  <Application>Microsoft Macintosh PowerPoint</Application>
  <PresentationFormat>On-screen Show (16:9)</PresentationFormat>
  <Paragraphs>488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Aikakausmedia_widescreen_2017</vt:lpstr>
      <vt:lpstr>Aikakausmedioiden someyleisöt / syyskuu 2017</vt:lpstr>
      <vt:lpstr>Yleisömäärien kehitys 09/2016 – 09/2017</vt:lpstr>
      <vt:lpstr>Yleisömäärien kasvu / syyskuu 2017</vt:lpstr>
      <vt:lpstr>Eniten seuraajia kaikissa kanavissa TOP 20 / syyskuu 2017</vt:lpstr>
      <vt:lpstr>Eniten seuraajia Facebookissa TOP 20 / syyskuu 2017</vt:lpstr>
      <vt:lpstr>Eniten seuraajia Twitterissä TOP 20 / syyskuu 2017</vt:lpstr>
      <vt:lpstr>Eniten seuraajia Instagramissa TOP 20 / syyskuu 2017</vt:lpstr>
      <vt:lpstr>Eniten uusia seuraajia kaikissa kanavissa / syyskuu 2017</vt:lpstr>
      <vt:lpstr>Eniten uusia seuraajia Facebookissa, Twitterissä ja Instagramissa / syyskuu 2017</vt:lpstr>
      <vt:lpstr>Mukana olleet mediat (208 kpl) / syyskuu 2017</vt:lpstr>
      <vt:lpstr>Mukana olleet mediat (208 kpl) / syyskuu 2017</vt:lpstr>
      <vt:lpstr>Aikakausmediat somessa -seuranta</vt:lpstr>
      <vt:lpstr>Aikakausmediat somessa -seuranta</vt:lpstr>
      <vt:lpstr>PowerPoint Presentation</vt:lpstr>
    </vt:vector>
  </TitlesOfParts>
  <Manager/>
  <Company>Aikakausmedia</Company>
  <LinksUpToDate>false</LinksUpToDate>
  <SharedDoc>false</SharedDoc>
  <HyperlinkBase/>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Aikakausmediat somessa 2016</dc:title>
  <dc:subject/>
  <dc:creator>Outi Sonkamuotka</dc:creator>
  <cp:keywords/>
  <dc:description/>
  <cp:lastModifiedBy>Outi Sonkamuotka</cp:lastModifiedBy>
  <cp:revision>151</cp:revision>
  <dcterms:created xsi:type="dcterms:W3CDTF">2016-11-29T11:48:27Z</dcterms:created>
  <dcterms:modified xsi:type="dcterms:W3CDTF">2017-10-10T08:19:42Z</dcterms:modified>
  <cp:category/>
</cp:coreProperties>
</file>