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74" r:id="rId13"/>
    <p:sldId id="275" r:id="rId14"/>
    <p:sldId id="269" r:id="rId15"/>
    <p:sldId id="270" r:id="rId16"/>
    <p:sldId id="271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4" autoAdjust="0"/>
  </p:normalViewPr>
  <p:slideViewPr>
    <p:cSldViewPr snapToGrid="0" snapToObjects="1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2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58.5</c:v>
                </c:pt>
                <c:pt idx="1">
                  <c:v>20.6</c:v>
                </c:pt>
                <c:pt idx="2">
                  <c:v>18.3</c:v>
                </c:pt>
                <c:pt idx="3">
                  <c:v>1.7</c:v>
                </c:pt>
                <c:pt idx="4">
                  <c:v>1.038457345794822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11/2016</c:v>
                </c:pt>
                <c:pt idx="1">
                  <c:v>12/2016</c:v>
                </c:pt>
                <c:pt idx="2">
                  <c:v>01/2017</c:v>
                </c:pt>
                <c:pt idx="3">
                  <c:v>02/2017</c:v>
                </c:pt>
                <c:pt idx="4">
                  <c:v>03/2017</c:v>
                </c:pt>
                <c:pt idx="5">
                  <c:v>04/2017</c:v>
                </c:pt>
                <c:pt idx="6">
                  <c:v>05/2017</c:v>
                </c:pt>
                <c:pt idx="7">
                  <c:v>06/2017</c:v>
                </c:pt>
                <c:pt idx="8">
                  <c:v>07/2017</c:v>
                </c:pt>
                <c:pt idx="9">
                  <c:v>08/2017</c:v>
                </c:pt>
                <c:pt idx="10">
                  <c:v>09/2017</c:v>
                </c:pt>
                <c:pt idx="11">
                  <c:v>10/2017</c:v>
                </c:pt>
                <c:pt idx="12">
                  <c:v>11/2017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2.532656E6</c:v>
                </c:pt>
                <c:pt idx="1">
                  <c:v>2.583267E6</c:v>
                </c:pt>
                <c:pt idx="2">
                  <c:v>2.684939E6</c:v>
                </c:pt>
                <c:pt idx="3">
                  <c:v>2.735605E6</c:v>
                </c:pt>
                <c:pt idx="4">
                  <c:v>2.786731E6</c:v>
                </c:pt>
                <c:pt idx="5">
                  <c:v>2.838139E6</c:v>
                </c:pt>
                <c:pt idx="6">
                  <c:v>2.897755E6</c:v>
                </c:pt>
                <c:pt idx="7">
                  <c:v>2.930227E6</c:v>
                </c:pt>
                <c:pt idx="8">
                  <c:v>2.965561E6</c:v>
                </c:pt>
                <c:pt idx="9">
                  <c:v>2.963049E6</c:v>
                </c:pt>
                <c:pt idx="10">
                  <c:v>3.006016E6</c:v>
                </c:pt>
                <c:pt idx="11">
                  <c:v>3.054396E6</c:v>
                </c:pt>
                <c:pt idx="12">
                  <c:v>3.105783E6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11/2016</c:v>
                </c:pt>
                <c:pt idx="1">
                  <c:v>12/2016</c:v>
                </c:pt>
                <c:pt idx="2">
                  <c:v>01/2017</c:v>
                </c:pt>
                <c:pt idx="3">
                  <c:v>02/2017</c:v>
                </c:pt>
                <c:pt idx="4">
                  <c:v>03/2017</c:v>
                </c:pt>
                <c:pt idx="5">
                  <c:v>04/2017</c:v>
                </c:pt>
                <c:pt idx="6">
                  <c:v>05/2017</c:v>
                </c:pt>
                <c:pt idx="7">
                  <c:v>06/2017</c:v>
                </c:pt>
                <c:pt idx="8">
                  <c:v>07/2017</c:v>
                </c:pt>
                <c:pt idx="9">
                  <c:v>08/2017</c:v>
                </c:pt>
                <c:pt idx="10">
                  <c:v>09/2017</c:v>
                </c:pt>
                <c:pt idx="11">
                  <c:v>10/2017</c:v>
                </c:pt>
                <c:pt idx="12">
                  <c:v>11/2017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1.523073E6</c:v>
                </c:pt>
                <c:pt idx="1">
                  <c:v>1.550466E6</c:v>
                </c:pt>
                <c:pt idx="2">
                  <c:v>1.597178E6</c:v>
                </c:pt>
                <c:pt idx="3">
                  <c:v>1.626564E6</c:v>
                </c:pt>
                <c:pt idx="4">
                  <c:v>1.651837E6</c:v>
                </c:pt>
                <c:pt idx="5">
                  <c:v>1.677036E6</c:v>
                </c:pt>
                <c:pt idx="6">
                  <c:v>1.712485E6</c:v>
                </c:pt>
                <c:pt idx="7">
                  <c:v>1.7296E6</c:v>
                </c:pt>
                <c:pt idx="8">
                  <c:v>1.748986E6</c:v>
                </c:pt>
                <c:pt idx="9">
                  <c:v>1.728307E6</c:v>
                </c:pt>
                <c:pt idx="10">
                  <c:v>1.753609E6</c:v>
                </c:pt>
                <c:pt idx="11">
                  <c:v>1.785311E6</c:v>
                </c:pt>
                <c:pt idx="12">
                  <c:v>1.814282E6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11/2016</c:v>
                </c:pt>
                <c:pt idx="1">
                  <c:v>12/2016</c:v>
                </c:pt>
                <c:pt idx="2">
                  <c:v>01/2017</c:v>
                </c:pt>
                <c:pt idx="3">
                  <c:v>02/2017</c:v>
                </c:pt>
                <c:pt idx="4">
                  <c:v>03/2017</c:v>
                </c:pt>
                <c:pt idx="5">
                  <c:v>04/2017</c:v>
                </c:pt>
                <c:pt idx="6">
                  <c:v>05/2017</c:v>
                </c:pt>
                <c:pt idx="7">
                  <c:v>06/2017</c:v>
                </c:pt>
                <c:pt idx="8">
                  <c:v>07/2017</c:v>
                </c:pt>
                <c:pt idx="9">
                  <c:v>08/2017</c:v>
                </c:pt>
                <c:pt idx="10">
                  <c:v>09/2017</c:v>
                </c:pt>
                <c:pt idx="11">
                  <c:v>10/2017</c:v>
                </c:pt>
                <c:pt idx="12">
                  <c:v>11/2017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530901.0</c:v>
                </c:pt>
                <c:pt idx="1">
                  <c:v>540766.0</c:v>
                </c:pt>
                <c:pt idx="2">
                  <c:v>559254.0</c:v>
                </c:pt>
                <c:pt idx="3">
                  <c:v>566347.0</c:v>
                </c:pt>
                <c:pt idx="4">
                  <c:v>578885.0</c:v>
                </c:pt>
                <c:pt idx="5">
                  <c:v>589890.0</c:v>
                </c:pt>
                <c:pt idx="6">
                  <c:v>596406.0</c:v>
                </c:pt>
                <c:pt idx="7">
                  <c:v>604910.0</c:v>
                </c:pt>
                <c:pt idx="8">
                  <c:v>609603.0</c:v>
                </c:pt>
                <c:pt idx="9">
                  <c:v>616575.0</c:v>
                </c:pt>
                <c:pt idx="10">
                  <c:v>623022.0</c:v>
                </c:pt>
                <c:pt idx="11">
                  <c:v>629866.0</c:v>
                </c:pt>
                <c:pt idx="12">
                  <c:v>634718.0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11/2016</c:v>
                </c:pt>
                <c:pt idx="1">
                  <c:v>12/2016</c:v>
                </c:pt>
                <c:pt idx="2">
                  <c:v>01/2017</c:v>
                </c:pt>
                <c:pt idx="3">
                  <c:v>02/2017</c:v>
                </c:pt>
                <c:pt idx="4">
                  <c:v>03/2017</c:v>
                </c:pt>
                <c:pt idx="5">
                  <c:v>04/2017</c:v>
                </c:pt>
                <c:pt idx="6">
                  <c:v>05/2017</c:v>
                </c:pt>
                <c:pt idx="7">
                  <c:v>06/2017</c:v>
                </c:pt>
                <c:pt idx="8">
                  <c:v>07/2017</c:v>
                </c:pt>
                <c:pt idx="9">
                  <c:v>08/2017</c:v>
                </c:pt>
                <c:pt idx="10">
                  <c:v>09/2017</c:v>
                </c:pt>
                <c:pt idx="11">
                  <c:v>10/2017</c:v>
                </c:pt>
                <c:pt idx="12">
                  <c:v>11/2017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420829.0</c:v>
                </c:pt>
                <c:pt idx="1">
                  <c:v>433196.0</c:v>
                </c:pt>
                <c:pt idx="2">
                  <c:v>451191.0</c:v>
                </c:pt>
                <c:pt idx="3">
                  <c:v>464709.0</c:v>
                </c:pt>
                <c:pt idx="4">
                  <c:v>477330.0</c:v>
                </c:pt>
                <c:pt idx="5">
                  <c:v>491682.0</c:v>
                </c:pt>
                <c:pt idx="6">
                  <c:v>507919.0</c:v>
                </c:pt>
                <c:pt idx="7">
                  <c:v>514113.0</c:v>
                </c:pt>
                <c:pt idx="8">
                  <c:v>524927.0</c:v>
                </c:pt>
                <c:pt idx="9">
                  <c:v>535493.0</c:v>
                </c:pt>
                <c:pt idx="10">
                  <c:v>546245.0</c:v>
                </c:pt>
                <c:pt idx="11">
                  <c:v>558365.0</c:v>
                </c:pt>
                <c:pt idx="12">
                  <c:v>571752.0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6029536"/>
        <c:axId val="1200712560"/>
      </c:lineChart>
      <c:catAx>
        <c:axId val="1276029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00712560"/>
        <c:crosses val="autoZero"/>
        <c:auto val="1"/>
        <c:lblAlgn val="ctr"/>
        <c:lblOffset val="100"/>
        <c:noMultiLvlLbl val="0"/>
      </c:catAx>
      <c:valAx>
        <c:axId val="1200712560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12760295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Marraskuu 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51387.0</c:v>
                </c:pt>
                <c:pt idx="1">
                  <c:v>28971.0</c:v>
                </c:pt>
                <c:pt idx="2">
                  <c:v>4852.0</c:v>
                </c:pt>
                <c:pt idx="3">
                  <c:v>13387.0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56257.0</c:v>
                </c:pt>
                <c:pt idx="1">
                  <c:v>29020.0</c:v>
                </c:pt>
                <c:pt idx="2">
                  <c:v>9683.0</c:v>
                </c:pt>
                <c:pt idx="3">
                  <c:v>15763.0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00760240"/>
        <c:axId val="1200762560"/>
      </c:barChart>
      <c:catAx>
        <c:axId val="1200760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00762560"/>
        <c:crosses val="autoZero"/>
        <c:auto val="1"/>
        <c:lblAlgn val="ctr"/>
        <c:lblOffset val="100"/>
        <c:noMultiLvlLbl val="0"/>
      </c:catAx>
      <c:valAx>
        <c:axId val="120076256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200760240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11/2017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11/2017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12/1/17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441866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marraskuu 2017,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marraskuu 2016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58,5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-1,7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20,6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-0,5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18,3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+1,8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1,7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marraskuu 2017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966599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3 105 783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marraskuu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Aku Ankka      Alibi      Anna      Antiikki &amp; Design      Apu      Arkkitehti      Aromi      Arvopaperi      Askel      Asuntoinfo      Auto Bild Suomi      Automaatioväylä      Avotakka      Baana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Costume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Kuluttaja-lehti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Leija      Leivotaan      Lumo      Maailman Kuvalehti      Maalla      Maku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Moottori      Motiivi      National Geographic Suomi      Nuorten Luonto      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marraskuu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Perhokalastus      Perusta      Pieni on Suurin      Pikkukaupunki      Pinni      Plaza Koti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 Hockey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proresto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Puuvene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Raymond      Reserviläinen      Riffi      RONDO Classic      Sairaanhoitaja      Sana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Sieppo - Lasten luontolehti      Siivet      Soppa365      Sport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Språkbruk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Tekstiiliopettaja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Villivarsa      Vinkki      Vitonen      VIVA      Voi hyvin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</a:t>
            </a:r>
            <a:endParaRPr lang="fi-FI" sz="1400" dirty="0"/>
          </a:p>
          <a:p>
            <a:pPr>
              <a:lnSpc>
                <a:spcPct val="120000"/>
              </a:lnSpc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Uudet kanavat seurannassa / marraskuu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629605"/>
              </p:ext>
            </p:extLst>
          </p:nvPr>
        </p:nvGraphicFramePr>
        <p:xfrm>
          <a:off x="302882" y="957744"/>
          <a:ext cx="8519406" cy="4876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r>
                        <a:rPr lang="fi-FI" sz="1000" dirty="0" err="1"/>
                        <a:t>OMjooga</a:t>
                      </a:r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T w="12700" cmpd="sng"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33452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99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26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Seurannasta poistuneet kanavat / elokuu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0481"/>
              </p:ext>
            </p:extLst>
          </p:nvPr>
        </p:nvGraphicFramePr>
        <p:xfrm>
          <a:off x="302882" y="957744"/>
          <a:ext cx="8519406" cy="48970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199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199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44851">
                <a:tc>
                  <a:txBody>
                    <a:bodyPr/>
                    <a:lstStyle/>
                    <a:p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Facebook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Twitter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Instagram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YouTube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Pinterest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851">
                <a:tc>
                  <a:txBody>
                    <a:bodyPr/>
                    <a:lstStyle/>
                    <a:p>
                      <a:r>
                        <a:rPr lang="fi-FI" sz="1000" dirty="0"/>
                        <a:t>Apteekkarilehti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000" dirty="0"/>
                        <a:t>x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1540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87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11/2016 – 011/2017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3230134529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58356" y="2426306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52523" y="3441598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54861" y="3396474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58356" y="1381239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49343" y="187250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34730" y="2683421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49343" y="3573709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40350" y="3493444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192194" y="108329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3 105 783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22994" y="2127107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1 814 282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303556" y="3074244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634 718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09389" y="3678366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571 752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83533" y="15791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2 532 656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83532" y="236395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1 523 073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81544" y="315489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530 901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81543" y="3772725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420 829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+ 291 209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19 %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+ 573 127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23 %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+ 103 817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20 %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+ 150 923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36 %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marraskuu 2017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2802296859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2017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28207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60 542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57 255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56 770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53 163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44 066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42 267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42 187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41 093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38 588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37 891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27482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200 649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191 821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143 073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138 657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130 662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102 669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74 868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74 268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72 644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62 160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338845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149 513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92 411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80 689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63 564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55 650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51 091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50 098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46 768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34 331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33 918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72178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33 257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33 066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30 441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27 687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26 818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25 195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24 833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Raymond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23 659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22 979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578933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156 875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113 911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71 626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51 226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20 923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18 337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14 970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9 294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8 582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marraskuu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88487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8 313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7 051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6 579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5 350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4 323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4 192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Jääkiekkolehti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816286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36 846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29 335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26 439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25 735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24 549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23 303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19 442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19 311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18 607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17 928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marraskuu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116146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17 696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17 603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17 531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15 061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13 651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13 473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13 247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12 664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marraskuu 2017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067370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Improbatur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5955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8 701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3 416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2 277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1 610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1 576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1 062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marraskuu 2017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11/2017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72969"/>
              </p:ext>
            </p:extLst>
          </p:nvPr>
        </p:nvGraphicFramePr>
        <p:xfrm>
          <a:off x="3254011" y="917626"/>
          <a:ext cx="2642910" cy="36460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25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1 893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Rakennuslehti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412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1 893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55850551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35723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8 368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3 294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Suuri Käsityö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Kotiliesi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10.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338236"/>
              </p:ext>
            </p:extLst>
          </p:nvPr>
        </p:nvGraphicFramePr>
        <p:xfrm>
          <a:off x="6179379" y="917626"/>
          <a:ext cx="2642910" cy="363057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5508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Improbatur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78711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1378</Words>
  <Application>Microsoft Macintosh PowerPoint</Application>
  <PresentationFormat>On-screen Show (16:9)</PresentationFormat>
  <Paragraphs>508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Aikakausmedia_widescreen_2017</vt:lpstr>
      <vt:lpstr>Aikakausmedioiden someyleisöt / marraskuu 2017</vt:lpstr>
      <vt:lpstr>Yleisömäärien kehitys 11/2016 – 011/2017</vt:lpstr>
      <vt:lpstr>Yleisömäärien kasvu / marraskuu 2017</vt:lpstr>
      <vt:lpstr>Eniten seuraajia kaikissa kanavissa TOP 20 / marraskuu 2017</vt:lpstr>
      <vt:lpstr>Eniten seuraajia Facebookissa TOP 20 / marraskuu 2017</vt:lpstr>
      <vt:lpstr>Eniten seuraajia Twitterissä TOP 20 / marraskuu 2017</vt:lpstr>
      <vt:lpstr>Eniten seuraajia Instagramissa TOP 20 / marraskuu 2017</vt:lpstr>
      <vt:lpstr>Eniten uusia seuraajia kaikissa kanavissa / marraskuu 2017</vt:lpstr>
      <vt:lpstr>Eniten uusia seuraajia Facebookissa, Twitterissä ja Instagramissa / marraskuu 2017</vt:lpstr>
      <vt:lpstr>Mukana olleet mediat (209 kpl) / marraskuu 2017</vt:lpstr>
      <vt:lpstr>Mukana olleet mediat (209 kpl) / marraskuu 2017</vt:lpstr>
      <vt:lpstr>Uudet kanavat seurannassa / marraskuu 2017</vt:lpstr>
      <vt:lpstr>Seurannasta poistuneet kanavat / elokuu 2017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Sonkamuotka</cp:lastModifiedBy>
  <cp:revision>178</cp:revision>
  <dcterms:created xsi:type="dcterms:W3CDTF">2016-11-29T11:48:27Z</dcterms:created>
  <dcterms:modified xsi:type="dcterms:W3CDTF">2017-12-01T13:11:48Z</dcterms:modified>
  <cp:category/>
</cp:coreProperties>
</file>