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7" r:id="rId2"/>
    <p:sldId id="260" r:id="rId3"/>
    <p:sldId id="262" r:id="rId4"/>
    <p:sldId id="259" r:id="rId5"/>
    <p:sldId id="261" r:id="rId6"/>
    <p:sldId id="264" r:id="rId7"/>
    <p:sldId id="265" r:id="rId8"/>
    <p:sldId id="266" r:id="rId9"/>
    <p:sldId id="267" r:id="rId10"/>
    <p:sldId id="258" r:id="rId11"/>
    <p:sldId id="268" r:id="rId12"/>
    <p:sldId id="269" r:id="rId13"/>
    <p:sldId id="270" r:id="rId14"/>
    <p:sldId id="271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47" autoAdjust="0"/>
    <p:restoredTop sz="94733" autoAdjust="0"/>
  </p:normalViewPr>
  <p:slideViewPr>
    <p:cSldViewPr snapToGrid="0" snapToObjects="1">
      <p:cViewPr>
        <p:scale>
          <a:sx n="179" d="100"/>
          <a:sy n="179" d="100"/>
        </p:scale>
        <p:origin x="2896" y="1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osuus</c:v>
                </c:pt>
              </c:strCache>
            </c:strRef>
          </c:tx>
          <c:dPt>
            <c:idx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39C8-468D-8D11-630A98115723}"/>
              </c:ext>
            </c:extLst>
          </c:dPt>
          <c:dPt>
            <c:idx val="3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39C8-468D-8D11-630A98115723}"/>
              </c:ext>
            </c:extLst>
          </c:dPt>
          <c:dPt>
            <c:idx val="4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39C8-468D-8D11-630A98115723}"/>
              </c:ext>
            </c:extLst>
          </c:dPt>
          <c:dLbls>
            <c:delete val="1"/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Twitter</c:v>
                </c:pt>
                <c:pt idx="2">
                  <c:v>Instagram</c:v>
                </c:pt>
                <c:pt idx="3">
                  <c:v>YouTube</c:v>
                </c:pt>
                <c:pt idx="4">
                  <c:v>Pinterest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58.5</c:v>
                </c:pt>
                <c:pt idx="1">
                  <c:v>20.6</c:v>
                </c:pt>
                <c:pt idx="2">
                  <c:v>18.3</c:v>
                </c:pt>
                <c:pt idx="3">
                  <c:v>1.7</c:v>
                </c:pt>
                <c:pt idx="4">
                  <c:v>1.038457345794822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9C8-468D-8D11-630A98115723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16"/>
        <c:holeSize val="68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Yhteensä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12/2016</c:v>
                </c:pt>
                <c:pt idx="1">
                  <c:v>01/2017</c:v>
                </c:pt>
                <c:pt idx="2">
                  <c:v>02/2017</c:v>
                </c:pt>
                <c:pt idx="3">
                  <c:v>03/2017</c:v>
                </c:pt>
                <c:pt idx="4">
                  <c:v>04/2017</c:v>
                </c:pt>
                <c:pt idx="5">
                  <c:v>05/2017</c:v>
                </c:pt>
                <c:pt idx="6">
                  <c:v>06/2017</c:v>
                </c:pt>
                <c:pt idx="7">
                  <c:v>07/2017</c:v>
                </c:pt>
                <c:pt idx="8">
                  <c:v>08/2017</c:v>
                </c:pt>
                <c:pt idx="9">
                  <c:v>09/2017</c:v>
                </c:pt>
                <c:pt idx="10">
                  <c:v>10/2017</c:v>
                </c:pt>
                <c:pt idx="11">
                  <c:v>11/2017</c:v>
                </c:pt>
                <c:pt idx="12">
                  <c:v>12/2017</c:v>
                </c:pt>
              </c:strCache>
            </c:strRef>
          </c:cat>
          <c:val>
            <c:numRef>
              <c:f>Sheet1!$B$2:$B$14</c:f>
              <c:numCache>
                <c:formatCode>#,##0</c:formatCode>
                <c:ptCount val="13"/>
                <c:pt idx="0">
                  <c:v>2.583267E6</c:v>
                </c:pt>
                <c:pt idx="1">
                  <c:v>2.684939E6</c:v>
                </c:pt>
                <c:pt idx="2">
                  <c:v>2.735605E6</c:v>
                </c:pt>
                <c:pt idx="3">
                  <c:v>2.786731E6</c:v>
                </c:pt>
                <c:pt idx="4">
                  <c:v>2.838139E6</c:v>
                </c:pt>
                <c:pt idx="5">
                  <c:v>2.897755E6</c:v>
                </c:pt>
                <c:pt idx="6">
                  <c:v>2.930227E6</c:v>
                </c:pt>
                <c:pt idx="7">
                  <c:v>2.965561E6</c:v>
                </c:pt>
                <c:pt idx="8">
                  <c:v>2.963049E6</c:v>
                </c:pt>
                <c:pt idx="9">
                  <c:v>3.006016E6</c:v>
                </c:pt>
                <c:pt idx="10">
                  <c:v>3.054396E6</c:v>
                </c:pt>
                <c:pt idx="11">
                  <c:v>3.105783E6</c:v>
                </c:pt>
                <c:pt idx="12">
                  <c:v>3.149774E6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C8D-44E8-B1BE-A3179C94488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Facebook</c:v>
                </c:pt>
              </c:strCache>
            </c:strRef>
          </c:tx>
          <c:spPr>
            <a:ln>
              <a:solidFill>
                <a:srgbClr val="E2442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12/2016</c:v>
                </c:pt>
                <c:pt idx="1">
                  <c:v>01/2017</c:v>
                </c:pt>
                <c:pt idx="2">
                  <c:v>02/2017</c:v>
                </c:pt>
                <c:pt idx="3">
                  <c:v>03/2017</c:v>
                </c:pt>
                <c:pt idx="4">
                  <c:v>04/2017</c:v>
                </c:pt>
                <c:pt idx="5">
                  <c:v>05/2017</c:v>
                </c:pt>
                <c:pt idx="6">
                  <c:v>06/2017</c:v>
                </c:pt>
                <c:pt idx="7">
                  <c:v>07/2017</c:v>
                </c:pt>
                <c:pt idx="8">
                  <c:v>08/2017</c:v>
                </c:pt>
                <c:pt idx="9">
                  <c:v>09/2017</c:v>
                </c:pt>
                <c:pt idx="10">
                  <c:v>10/2017</c:v>
                </c:pt>
                <c:pt idx="11">
                  <c:v>11/2017</c:v>
                </c:pt>
                <c:pt idx="12">
                  <c:v>12/2017</c:v>
                </c:pt>
              </c:strCache>
            </c:strRef>
          </c:cat>
          <c:val>
            <c:numRef>
              <c:f>Sheet1!$C$2:$C$14</c:f>
              <c:numCache>
                <c:formatCode>#,##0</c:formatCode>
                <c:ptCount val="13"/>
                <c:pt idx="0">
                  <c:v>1.550466E6</c:v>
                </c:pt>
                <c:pt idx="1">
                  <c:v>1.597178E6</c:v>
                </c:pt>
                <c:pt idx="2">
                  <c:v>1.626564E6</c:v>
                </c:pt>
                <c:pt idx="3">
                  <c:v>1.651837E6</c:v>
                </c:pt>
                <c:pt idx="4">
                  <c:v>1.677036E6</c:v>
                </c:pt>
                <c:pt idx="5">
                  <c:v>1.712485E6</c:v>
                </c:pt>
                <c:pt idx="6">
                  <c:v>1.7296E6</c:v>
                </c:pt>
                <c:pt idx="7">
                  <c:v>1.748986E6</c:v>
                </c:pt>
                <c:pt idx="8">
                  <c:v>1.728307E6</c:v>
                </c:pt>
                <c:pt idx="9">
                  <c:v>1.753609E6</c:v>
                </c:pt>
                <c:pt idx="10">
                  <c:v>1.785311E6</c:v>
                </c:pt>
                <c:pt idx="11">
                  <c:v>1.814282E6</c:v>
                </c:pt>
                <c:pt idx="12">
                  <c:v>1.839306E6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C8D-44E8-B1BE-A3179C94488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Twitter</c:v>
                </c:pt>
              </c:strCache>
            </c:strRef>
          </c:tx>
          <c:spPr>
            <a:ln>
              <a:solidFill>
                <a:srgbClr val="7AC3BB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12/2016</c:v>
                </c:pt>
                <c:pt idx="1">
                  <c:v>01/2017</c:v>
                </c:pt>
                <c:pt idx="2">
                  <c:v>02/2017</c:v>
                </c:pt>
                <c:pt idx="3">
                  <c:v>03/2017</c:v>
                </c:pt>
                <c:pt idx="4">
                  <c:v>04/2017</c:v>
                </c:pt>
                <c:pt idx="5">
                  <c:v>05/2017</c:v>
                </c:pt>
                <c:pt idx="6">
                  <c:v>06/2017</c:v>
                </c:pt>
                <c:pt idx="7">
                  <c:v>07/2017</c:v>
                </c:pt>
                <c:pt idx="8">
                  <c:v>08/2017</c:v>
                </c:pt>
                <c:pt idx="9">
                  <c:v>09/2017</c:v>
                </c:pt>
                <c:pt idx="10">
                  <c:v>10/2017</c:v>
                </c:pt>
                <c:pt idx="11">
                  <c:v>11/2017</c:v>
                </c:pt>
                <c:pt idx="12">
                  <c:v>12/2017</c:v>
                </c:pt>
              </c:strCache>
            </c:strRef>
          </c:cat>
          <c:val>
            <c:numRef>
              <c:f>Sheet1!$D$2:$D$14</c:f>
              <c:numCache>
                <c:formatCode>#,##0</c:formatCode>
                <c:ptCount val="13"/>
                <c:pt idx="0">
                  <c:v>540766.0</c:v>
                </c:pt>
                <c:pt idx="1">
                  <c:v>559254.0</c:v>
                </c:pt>
                <c:pt idx="2">
                  <c:v>566347.0</c:v>
                </c:pt>
                <c:pt idx="3">
                  <c:v>578885.0</c:v>
                </c:pt>
                <c:pt idx="4">
                  <c:v>589890.0</c:v>
                </c:pt>
                <c:pt idx="5">
                  <c:v>596406.0</c:v>
                </c:pt>
                <c:pt idx="6">
                  <c:v>604910.0</c:v>
                </c:pt>
                <c:pt idx="7">
                  <c:v>609603.0</c:v>
                </c:pt>
                <c:pt idx="8">
                  <c:v>616575.0</c:v>
                </c:pt>
                <c:pt idx="9">
                  <c:v>623022.0</c:v>
                </c:pt>
                <c:pt idx="10">
                  <c:v>629866.0</c:v>
                </c:pt>
                <c:pt idx="11">
                  <c:v>634718.0</c:v>
                </c:pt>
                <c:pt idx="12">
                  <c:v>640966.0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C8D-44E8-B1BE-A3179C94488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Instagram</c:v>
                </c:pt>
              </c:strCache>
            </c:strRef>
          </c:tx>
          <c:spPr>
            <a:ln>
              <a:solidFill>
                <a:srgbClr val="EBD656"/>
              </a:solidFill>
            </a:ln>
          </c:spPr>
          <c:marker>
            <c:symbol val="none"/>
          </c:marker>
          <c:cat>
            <c:strRef>
              <c:f>Sheet1!$A$2:$A$14</c:f>
              <c:strCache>
                <c:ptCount val="13"/>
                <c:pt idx="0">
                  <c:v>12/2016</c:v>
                </c:pt>
                <c:pt idx="1">
                  <c:v>01/2017</c:v>
                </c:pt>
                <c:pt idx="2">
                  <c:v>02/2017</c:v>
                </c:pt>
                <c:pt idx="3">
                  <c:v>03/2017</c:v>
                </c:pt>
                <c:pt idx="4">
                  <c:v>04/2017</c:v>
                </c:pt>
                <c:pt idx="5">
                  <c:v>05/2017</c:v>
                </c:pt>
                <c:pt idx="6">
                  <c:v>06/2017</c:v>
                </c:pt>
                <c:pt idx="7">
                  <c:v>07/2017</c:v>
                </c:pt>
                <c:pt idx="8">
                  <c:v>08/2017</c:v>
                </c:pt>
                <c:pt idx="9">
                  <c:v>09/2017</c:v>
                </c:pt>
                <c:pt idx="10">
                  <c:v>10/2017</c:v>
                </c:pt>
                <c:pt idx="11">
                  <c:v>11/2017</c:v>
                </c:pt>
                <c:pt idx="12">
                  <c:v>12/2017</c:v>
                </c:pt>
              </c:strCache>
            </c:strRef>
          </c:cat>
          <c:val>
            <c:numRef>
              <c:f>Sheet1!$E$2:$E$14</c:f>
              <c:numCache>
                <c:formatCode>#,##0</c:formatCode>
                <c:ptCount val="13"/>
                <c:pt idx="0">
                  <c:v>433196.0</c:v>
                </c:pt>
                <c:pt idx="1">
                  <c:v>451191.0</c:v>
                </c:pt>
                <c:pt idx="2">
                  <c:v>464709.0</c:v>
                </c:pt>
                <c:pt idx="3">
                  <c:v>477330.0</c:v>
                </c:pt>
                <c:pt idx="4">
                  <c:v>491682.0</c:v>
                </c:pt>
                <c:pt idx="5">
                  <c:v>507919.0</c:v>
                </c:pt>
                <c:pt idx="6">
                  <c:v>514113.0</c:v>
                </c:pt>
                <c:pt idx="7">
                  <c:v>524927.0</c:v>
                </c:pt>
                <c:pt idx="8">
                  <c:v>535493.0</c:v>
                </c:pt>
                <c:pt idx="9">
                  <c:v>546245.0</c:v>
                </c:pt>
                <c:pt idx="10">
                  <c:v>558365.0</c:v>
                </c:pt>
                <c:pt idx="11">
                  <c:v>571752.0</c:v>
                </c:pt>
                <c:pt idx="12">
                  <c:v>581845.0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2C8D-44E8-B1BE-A3179C9448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94600368"/>
        <c:axId val="694602928"/>
      </c:lineChart>
      <c:catAx>
        <c:axId val="6946003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694602928"/>
        <c:crosses val="autoZero"/>
        <c:auto val="1"/>
        <c:lblAlgn val="ctr"/>
        <c:lblOffset val="100"/>
        <c:noMultiLvlLbl val="0"/>
      </c:catAx>
      <c:valAx>
        <c:axId val="694602928"/>
        <c:scaling>
          <c:orientation val="minMax"/>
        </c:scaling>
        <c:delete val="0"/>
        <c:axPos val="l"/>
        <c:majorGridlines>
          <c:spPr>
            <a:ln>
              <a:solidFill>
                <a:sysClr val="window" lastClr="FFFFFF">
                  <a:lumMod val="75000"/>
                </a:sysClr>
              </a:solidFill>
              <a:prstDash val="sysDash"/>
            </a:ln>
          </c:spPr>
        </c:majorGridlines>
        <c:numFmt formatCode="#,##0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>
                <a:solidFill>
                  <a:schemeClr val="bg1">
                    <a:lumMod val="65000"/>
                  </a:schemeClr>
                </a:solidFill>
              </a:defRPr>
            </a:pPr>
            <a:endParaRPr lang="en-US"/>
          </a:p>
        </c:txPr>
        <c:crossAx val="694600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2"/>
    </mc:Choice>
    <mc:Fallback>
      <c:style val="2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Joulukuu 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0.00188816852361857"/>
                  <c:y val="0.0039357919740658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0332221394429981"/>
                  <c:y val="0.00877460863172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0054397983442295"/>
                  <c:y val="-0.000451857798830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00830553486074953"/>
                  <c:y val="0.004386958858831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43991.0</c:v>
                </c:pt>
                <c:pt idx="1">
                  <c:v>25024.0</c:v>
                </c:pt>
                <c:pt idx="2">
                  <c:v>6248.0</c:v>
                </c:pt>
                <c:pt idx="3">
                  <c:v>10093.0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AEC-406D-82AA-7358C67257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keskimääräinen kuukausi</c:v>
                </c:pt>
              </c:strCache>
            </c:strRef>
          </c:tx>
          <c:spPr>
            <a:ln w="47625" cap="flat">
              <a:prstDash val="sysDash"/>
            </a:ln>
          </c:spPr>
          <c:invertIfNegative val="0"/>
          <c:dLbls>
            <c:dLbl>
              <c:idx val="0"/>
              <c:layout>
                <c:manualLayout>
                  <c:x val="0.0216846397569081"/>
                  <c:y val="0.0041617208734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0204163126459681"/>
                  <c:y val="0.008211513668352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020733361724747"/>
                  <c:y val="0.008493061150040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021608908974477"/>
                  <c:y val="0.009106938297228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BAEC-406D-82AA-7358C672574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Kaikki kanavat yhteensä</c:v>
                </c:pt>
                <c:pt idx="1">
                  <c:v>Facebook</c:v>
                </c:pt>
                <c:pt idx="2">
                  <c:v>Twitter</c:v>
                </c:pt>
                <c:pt idx="3">
                  <c:v>Instagram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55723.0</c:v>
                </c:pt>
                <c:pt idx="1">
                  <c:v>28846.0</c:v>
                </c:pt>
                <c:pt idx="2">
                  <c:v>9533.0</c:v>
                </c:pt>
                <c:pt idx="3">
                  <c:v>15516.0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BAEC-406D-82AA-7358C67257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7808144"/>
        <c:axId val="807810896"/>
      </c:barChart>
      <c:catAx>
        <c:axId val="8078081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807810896"/>
        <c:crosses val="autoZero"/>
        <c:auto val="1"/>
        <c:lblAlgn val="ctr"/>
        <c:lblOffset val="100"/>
        <c:noMultiLvlLbl val="0"/>
      </c:catAx>
      <c:valAx>
        <c:axId val="8078108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en-US"/>
          </a:p>
        </c:txPr>
        <c:crossAx val="807808144"/>
        <c:crosses val="autoZero"/>
        <c:crossBetween val="between"/>
      </c:valAx>
    </c:plotArea>
    <c:legend>
      <c:legendPos val="t"/>
      <c:legendEntry>
        <c:idx val="1"/>
        <c:txPr>
          <a:bodyPr/>
          <a:lstStyle/>
          <a:p>
            <a:pPr>
              <a:defRPr b="1">
                <a:solidFill>
                  <a:srgbClr val="A6A6A6"/>
                </a:solidFill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427297" y="4767264"/>
            <a:ext cx="2331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Lähde: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Aikakausmediat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sz="10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somessa</a:t>
            </a:r>
            <a:r>
              <a:rPr lang="en-US" sz="1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12/2017</a:t>
            </a:r>
          </a:p>
        </p:txBody>
      </p:sp>
    </p:spTree>
    <p:extLst>
      <p:ext uri="{BB962C8B-B14F-4D97-AF65-F5344CB8AC3E}">
        <p14:creationId xmlns:p14="http://schemas.microsoft.com/office/powerpoint/2010/main" val="608062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27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9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199" y="4767264"/>
            <a:ext cx="2506203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err="1"/>
              <a:t>Lähde</a:t>
            </a:r>
            <a:r>
              <a:rPr lang="en-US" dirty="0"/>
              <a:t>: </a:t>
            </a:r>
            <a:r>
              <a:rPr lang="en-US" dirty="0" err="1"/>
              <a:t>Aikakausmediat</a:t>
            </a:r>
            <a:r>
              <a:rPr lang="en-US" dirty="0"/>
              <a:t> </a:t>
            </a:r>
            <a:r>
              <a:rPr lang="en-US" dirty="0" err="1"/>
              <a:t>somessa</a:t>
            </a:r>
            <a:r>
              <a:rPr lang="en-US" dirty="0"/>
              <a:t> 12/2017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2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54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37338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71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151335"/>
            <a:ext cx="3735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1631156"/>
            <a:ext cx="37353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373697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3736974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657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93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59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5" y="204787"/>
            <a:ext cx="2534181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89"/>
            <a:ext cx="4591435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31335" y="1076327"/>
            <a:ext cx="2534181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0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27CB9FFB-F289-5B47-8F7F-268ABDEC0D28}" type="datetimeFigureOut">
              <a:rPr lang="en-US" smtClean="0"/>
              <a:t>1/5/18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58A2824-A84A-8849-B74B-7042BA173C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89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200151"/>
            <a:ext cx="7620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 dirty="0"/>
          </a:p>
        </p:txBody>
      </p:sp>
      <p:pic>
        <p:nvPicPr>
          <p:cNvPr id="4" name="Picture 3" descr="AM_logo_RGB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865527"/>
            <a:ext cx="1525194" cy="117323"/>
          </a:xfrm>
          <a:prstGeom prst="rect">
            <a:avLst/>
          </a:prstGeom>
        </p:spPr>
      </p:pic>
      <p:cxnSp>
        <p:nvCxnSpPr>
          <p:cNvPr id="6" name="Straight Connector 5"/>
          <p:cNvCxnSpPr/>
          <p:nvPr userDrawn="1"/>
        </p:nvCxnSpPr>
        <p:spPr>
          <a:xfrm>
            <a:off x="0" y="4698293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112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libri"/>
          <a:ea typeface="+mj-ea"/>
          <a:cs typeface="Calibri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rgbClr val="000000"/>
          </a:solidFill>
          <a:latin typeface="Calibri"/>
          <a:ea typeface="+mn-ea"/>
          <a:cs typeface="Calibri"/>
        </a:defRPr>
      </a:lvl1pPr>
      <a:lvl2pPr marL="457200" indent="0" algn="l" defTabSz="457200" rtl="0" eaLnBrk="1" latinLnBrk="0" hangingPunct="1">
        <a:spcBef>
          <a:spcPct val="20000"/>
        </a:spcBef>
        <a:buFont typeface="Arial"/>
        <a:buNone/>
        <a:defRPr sz="2800" kern="1200">
          <a:solidFill>
            <a:srgbClr val="000000"/>
          </a:solidFill>
          <a:latin typeface="Calibri"/>
          <a:ea typeface="+mn-ea"/>
          <a:cs typeface="Calibri"/>
        </a:defRPr>
      </a:lvl2pPr>
      <a:lvl3pPr marL="914400" indent="0" algn="l" defTabSz="457200" rtl="0" eaLnBrk="1" latinLnBrk="0" hangingPunct="1">
        <a:spcBef>
          <a:spcPct val="20000"/>
        </a:spcBef>
        <a:buFont typeface="Arial"/>
        <a:buNone/>
        <a:defRPr sz="2400" kern="1200">
          <a:solidFill>
            <a:srgbClr val="000000"/>
          </a:solidFill>
          <a:latin typeface="Calibri"/>
          <a:ea typeface="+mn-ea"/>
          <a:cs typeface="Calibri"/>
        </a:defRPr>
      </a:lvl3pPr>
      <a:lvl4pPr marL="13716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4pPr>
      <a:lvl5pPr marL="1828800" indent="0" algn="l" defTabSz="457200" rtl="0" eaLnBrk="1" latinLnBrk="0" hangingPunct="1">
        <a:spcBef>
          <a:spcPct val="20000"/>
        </a:spcBef>
        <a:buFont typeface="Arial"/>
        <a:buNone/>
        <a:defRPr sz="2000" kern="1200">
          <a:solidFill>
            <a:srgbClr val="00000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4.emf"/><Relationship Id="rId5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emf"/><Relationship Id="rId6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70732"/>
              </p:ext>
            </p:extLst>
          </p:nvPr>
        </p:nvGraphicFramePr>
        <p:xfrm>
          <a:off x="4570379" y="993097"/>
          <a:ext cx="4156872" cy="34355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9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3413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27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63208">
                <a:tc>
                  <a:txBody>
                    <a:bodyPr/>
                    <a:lstStyle/>
                    <a:p>
                      <a:endParaRPr lang="fi-FI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joulukuu 2017,</a:t>
                      </a:r>
                    </a:p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%-osuus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yleisöstä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muutos %-osuudessa</a:t>
                      </a:r>
                      <a:r>
                        <a:rPr lang="fi-FI" sz="1200" b="1" baseline="0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 vrt. joulukuu 2016</a:t>
                      </a:r>
                      <a:endParaRPr lang="fi-FI" sz="1200" b="1" dirty="0">
                        <a:solidFill>
                          <a:schemeClr val="tx2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Facebook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58,4</a:t>
                      </a:r>
                    </a:p>
                  </a:txBody>
                  <a:tcPr marL="12700" marR="12700" marT="12700" marB="0"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-1,6</a:t>
                      </a:r>
                    </a:p>
                  </a:txBody>
                  <a:tcPr anchor="ctr">
                    <a:solidFill>
                      <a:schemeClr val="accent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Twitter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20,3</a:t>
                      </a:r>
                    </a:p>
                  </a:txBody>
                  <a:tcPr marL="12700" marR="12700" marT="12700" marB="0"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-0,6</a:t>
                      </a:r>
                    </a:p>
                  </a:txBody>
                  <a:tcPr anchor="ctr">
                    <a:solidFill>
                      <a:schemeClr val="accent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Instagram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18,5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+1,7</a:t>
                      </a:r>
                    </a:p>
                  </a:txBody>
                  <a:tcPr anchor="ctr">
                    <a:solidFill>
                      <a:schemeClr val="accent3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YouTube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1,8</a:t>
                      </a:r>
                    </a:p>
                  </a:txBody>
                  <a:tcPr marL="12700" marR="12700" marT="12700" marB="0"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-0,1</a:t>
                      </a:r>
                    </a:p>
                  </a:txBody>
                  <a:tcPr anchor="ctr">
                    <a:solidFill>
                      <a:schemeClr val="accent4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4469"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Pinterest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1,0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b="1" dirty="0">
                          <a:solidFill>
                            <a:schemeClr val="tx2">
                              <a:lumMod val="85000"/>
                              <a:lumOff val="15000"/>
                            </a:schemeClr>
                          </a:solidFill>
                        </a:rPr>
                        <a:t>+0,6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Aikakausmedioiden someyleisöt / joulukuu 2017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966599"/>
              </p:ext>
            </p:extLst>
          </p:nvPr>
        </p:nvGraphicFramePr>
        <p:xfrm>
          <a:off x="353029" y="882070"/>
          <a:ext cx="3866566" cy="380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81010" y="2152289"/>
            <a:ext cx="23982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Seuraajia kaikissa</a:t>
            </a:r>
            <a:b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fi-FI" sz="1200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kanavissa* (kpl) </a:t>
            </a:r>
            <a: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/>
            </a:r>
            <a:br>
              <a:rPr lang="fi-FI" b="1" dirty="0">
                <a:solidFill>
                  <a:schemeClr val="accent6">
                    <a:lumMod val="85000"/>
                    <a:lumOff val="15000"/>
                  </a:schemeClr>
                </a:solidFill>
              </a:rPr>
            </a:br>
            <a:r>
              <a:rPr lang="en-US" sz="4000" b="1" dirty="0">
                <a:solidFill>
                  <a:schemeClr val="accent1"/>
                </a:solidFill>
              </a:rPr>
              <a:t>3 149 774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9264" y="2002843"/>
            <a:ext cx="314960" cy="314960"/>
          </a:xfrm>
          <a:prstGeom prst="rect">
            <a:avLst/>
          </a:prstGeom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43067" y="3892695"/>
            <a:ext cx="386080" cy="314960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210" y="2393216"/>
            <a:ext cx="314960" cy="314960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6342" y="1795073"/>
            <a:ext cx="436880" cy="182880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53675" y="1437826"/>
            <a:ext cx="335280" cy="335280"/>
          </a:xfrm>
          <a:prstGeom prst="rect">
            <a:avLst/>
          </a:prstGeom>
        </p:spPr>
      </p:pic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12/2017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</p:spTree>
    <p:extLst>
      <p:ext uri="{BB962C8B-B14F-4D97-AF65-F5344CB8AC3E}">
        <p14:creationId xmlns:p14="http://schemas.microsoft.com/office/powerpoint/2010/main" val="192689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joulukuu 2017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1681"/>
            <a:ext cx="8519407" cy="371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3H+K      Aarre      Aku Ankka      Alibi      Anna      Antiikki &amp; Design Apu      Arkkitehti      Aromi      Arvopaperi      Askel      Asuntoinfo      Auto Bild Suomi      Automaatioväylä      Avotakka      Baana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Caravan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Cosmopolitan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Costume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Deko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Diabetes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DigiKuva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Eeva      Elle      Elämä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Enertec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Erä      ET Matkaopas      ET-lehti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Fakta      FIT      GEO      Gloria      Glorian Koti      Glorian ruoka &amp; viini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-Magazine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HerkkuLeivonta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Hevoshullu      Hifimaailma      Hiihto      HR Viesti      Hymy      Hyvä Terveys      Idealista      Ihana      Image      Improbatur      Insinööri      Juoksija      Jääkiekkolehti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Kaksplus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Kameralehti      Katso      Kauneimmat Askartelut      Kauneimmat Käsityöt      Kauneus &amp; Terveys      Kello &amp; Kulta      Kemia-Kemi      Kippari      KITA Kiinteistö &amp; Talotekniikka      Kodin Kuvalehti      Koiramme      Koneviesti      Koti ja keittiö      Kotiliesi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Kotiliesi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Käsityö      Kotilääkäri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KotiMikro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Kotipuutarha      Kotitalo      Kotivinkki      Kuluttaja-lehti      Kuntalehti      Kuntatekniikka      Kunto Plus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Kuriren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Lapsen Maailma      Leija      Leivotaan      Lumo      Maailman Kuvalehti      Maalla      Maku      Markkinointi &amp; Mainonta      Me Naiset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Mediuutiset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Meidän Mökki      Meidän Perhe      Meidän Talo      Meillä Kotona      Metsälehti      Mikrobitti      Minä Olen      Mondo      Moottori      Motiivi      National Geographic Suomi      Nuorten Luonto      Nuotta      Nyyrikki      Oluelle      Oma Aika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OMjooga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Ortodoksiviesti      Palokuntalainen      Parnasso      Partiojohtaja      Pelastustieto      Pelit      </a:t>
            </a:r>
            <a:r>
              <a:rPr lang="fi-FI" sz="1400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5843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Mukana olleet mediat (209 kpl) / joulukuu 2017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2882" y="894773"/>
            <a:ext cx="851940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i-FI" sz="1400" dirty="0"/>
              <a:t>…      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Perhokalastus      Perusta      Pieni on Suurin      Pikkukaupunki      Pinni      Plaza Koti      Positio      Potilaan Lääkärilehti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Print&amp;Media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 Hockey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prointerior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Projektiuutiset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prometalli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metallialan ammattilehti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proresto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PUUTARHA&amp;kauppa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Puuvene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Pyöräily+Triathlon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Rakennuslehti      Raymond      Reserviläinen      Riffi      RONDO Classic      Sairaanhoitaja      Sana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Secretarius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Seiska      Selkosanomat      Seura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Shaker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Sieppo - Lasten luontolehti      Siivet      Soppa365      Sport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Språkbruk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Suomen Kiinteistölehti      Suomen Kuvalehti      Suomen Luonto      Suomen Lääkärilehti      Suomen Sotilas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SuomiViihde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Super      Suuri Käsityö      Systeri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Systole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Sähköala.Fi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Taide      Taika      TAITO      Talentia      Talotekniikka      Talouselämä      Taloustaito      Teatteri &amp; Tanssi -lehti      Tee Itse      Tehy      Tekniikan Historia      Tekniikan Maailma      Tekniikka &amp; Talous      Tekstiiliopettaja      Terveydeksi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Tidningen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Folkhälsan      Tiede      Tieteen Kuvalehti      Tieteen Kuvalehti Historia      Tilisanomat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Tivi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TM Rakennusmaailma      Trendi      Tunne &amp; Mieli      Tuulilasi      TV-maailma      Työ Terveys Turvallisuus      Ulkopolitiikka      Ultra      Unelmien Talo &amp; Koti      Urakointi Uutiset      Urheilulehti      Uusiouutiset      V8-Magazine      Valitut Palat - Reader's Digest      Vapaa-ajan Kalastaja      Vapaussoturi      Vauva      Vegaanikeittiö      Vene      Verotus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ViherPiha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Vihreä Lanka      Viini      Villivarsa      Vinkki      Vitonen      VIVA      Voi hyvin      Yhteishyvä      Ylioppilaslehti      </a:t>
            </a:r>
            <a:r>
              <a:rPr lang="fi-FI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Ylioppilaslehti</a:t>
            </a:r>
            <a:r>
              <a:rPr lang="fi-FI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Aino</a:t>
            </a:r>
            <a:endParaRPr lang="fi-FI" sz="1400" dirty="0"/>
          </a:p>
          <a:p>
            <a:pPr>
              <a:lnSpc>
                <a:spcPct val="120000"/>
              </a:lnSpc>
            </a:pPr>
            <a:endParaRPr lang="fi-FI" sz="1400" dirty="0"/>
          </a:p>
        </p:txBody>
      </p:sp>
    </p:spTree>
    <p:extLst>
      <p:ext uri="{BB962C8B-B14F-4D97-AF65-F5344CB8AC3E}">
        <p14:creationId xmlns:p14="http://schemas.microsoft.com/office/powerpoint/2010/main" val="50882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15452" y="1682412"/>
            <a:ext cx="69572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Aikakausmedia seuraa kuukausittain suomalaisten aikakausmedioiden seuraaja-, tykkääjä- ja tilaajamääriä Facebookissa, Twitterissä, Instagramissa, YouTubessa ja Pinterestissä.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Seurannassa ovat mukana Aikakausmedian jäsenten mediat, joilla on käytössään yksi tai useampi mainittu sosiaalisen median kanava.</a:t>
            </a:r>
          </a:p>
          <a:p>
            <a:pPr algn="ctr"/>
            <a:endParaRPr lang="fi-FI" dirty="0"/>
          </a:p>
          <a:p>
            <a:pPr algn="ctr"/>
            <a:r>
              <a:rPr lang="fi-FI" dirty="0"/>
              <a:t>Seuranta tehdään jokaisen kuukauden viimeisenä päivänä.</a:t>
            </a:r>
          </a:p>
        </p:txBody>
      </p:sp>
    </p:spTree>
    <p:extLst>
      <p:ext uri="{BB962C8B-B14F-4D97-AF65-F5344CB8AC3E}">
        <p14:creationId xmlns:p14="http://schemas.microsoft.com/office/powerpoint/2010/main" val="117487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12730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Aikakausmediat somessa -seuranta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846286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1012731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8592" y="1815630"/>
            <a:ext cx="649100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Someseurannan tulokset päivittyvät jokaisen kuukauden alussa: </a:t>
            </a:r>
            <a:br>
              <a:rPr lang="fi-FI" dirty="0"/>
            </a:br>
            <a:r>
              <a:rPr lang="fi-FI" b="1" dirty="0"/>
              <a:t>www.aikakauslehdet.fi/some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Seuraamalla Aikakausmediaa SlideSharessa saat ilmoituksen aina uuden raportin ilmestyttyä.</a:t>
            </a:r>
          </a:p>
          <a:p>
            <a:pPr algn="ctr"/>
            <a:r>
              <a:rPr lang="fi-FI" dirty="0"/>
              <a:t> </a:t>
            </a:r>
          </a:p>
          <a:p>
            <a:pPr algn="ctr"/>
            <a:r>
              <a:rPr lang="fi-FI" dirty="0"/>
              <a:t>Kaikki raportit ovat ladattavissa PowerPointina ja </a:t>
            </a:r>
            <a:r>
              <a:rPr lang="fi-FI" dirty="0" err="1"/>
              <a:t>Pdf:nä</a:t>
            </a:r>
            <a:r>
              <a:rPr lang="fi-FI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331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1495532"/>
            <a:ext cx="9144000" cy="2650226"/>
            <a:chOff x="0" y="1495532"/>
            <a:chExt cx="9144000" cy="2650226"/>
          </a:xfrm>
        </p:grpSpPr>
        <p:pic>
          <p:nvPicPr>
            <p:cNvPr id="26" name="Picture 25" descr="AM_logo_RGB.eps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3988" y="1495532"/>
              <a:ext cx="5618730" cy="432210"/>
            </a:xfrm>
            <a:prstGeom prst="rect">
              <a:avLst/>
            </a:prstGeom>
          </p:spPr>
        </p:pic>
        <p:grpSp>
          <p:nvGrpSpPr>
            <p:cNvPr id="8" name="Group 7"/>
            <p:cNvGrpSpPr/>
            <p:nvPr/>
          </p:nvGrpSpPr>
          <p:grpSpPr>
            <a:xfrm>
              <a:off x="2851064" y="3134675"/>
              <a:ext cx="3404004" cy="509106"/>
              <a:chOff x="3162699" y="2984185"/>
              <a:chExt cx="3369858" cy="503998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3162699" y="2984185"/>
                <a:ext cx="503998" cy="503998"/>
                <a:chOff x="1227668" y="1646882"/>
                <a:chExt cx="597802" cy="597802"/>
              </a:xfrm>
            </p:grpSpPr>
            <p:sp>
              <p:nvSpPr>
                <p:cNvPr id="12" name="Oval 11"/>
                <p:cNvSpPr/>
                <p:nvPr/>
              </p:nvSpPr>
              <p:spPr>
                <a:xfrm>
                  <a:off x="1227668" y="1646882"/>
                  <a:ext cx="597802" cy="59780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372121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19" name="Group 18"/>
              <p:cNvGrpSpPr/>
              <p:nvPr/>
            </p:nvGrpSpPr>
            <p:grpSpPr>
              <a:xfrm>
                <a:off x="3742548" y="2984185"/>
                <a:ext cx="503998" cy="503998"/>
                <a:chOff x="1893980" y="1646882"/>
                <a:chExt cx="597802" cy="597802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1893980" y="1646882"/>
                  <a:ext cx="597802" cy="597802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7" name="Picture 66"/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020086" y="1785203"/>
                  <a:ext cx="38608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1" name="Group 20"/>
              <p:cNvGrpSpPr/>
              <p:nvPr/>
            </p:nvGrpSpPr>
            <p:grpSpPr>
              <a:xfrm>
                <a:off x="4315680" y="2984185"/>
                <a:ext cx="503998" cy="503998"/>
                <a:chOff x="2537512" y="1646882"/>
                <a:chExt cx="597802" cy="597802"/>
              </a:xfrm>
            </p:grpSpPr>
            <p:sp>
              <p:nvSpPr>
                <p:cNvPr id="30" name="Oval 29"/>
                <p:cNvSpPr/>
                <p:nvPr/>
              </p:nvSpPr>
              <p:spPr>
                <a:xfrm>
                  <a:off x="2537512" y="1646882"/>
                  <a:ext cx="597802" cy="597802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8" name="Picture 67"/>
                <p:cNvPicPr>
                  <a:picLocks noChangeAspect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84672" y="1785203"/>
                  <a:ext cx="314960" cy="314960"/>
                </a:xfrm>
                <a:prstGeom prst="rect">
                  <a:avLst/>
                </a:prstGeom>
              </p:spPr>
            </p:pic>
          </p:grpSp>
          <p:grpSp>
            <p:nvGrpSpPr>
              <p:cNvPr id="24" name="Group 23"/>
              <p:cNvGrpSpPr/>
              <p:nvPr/>
            </p:nvGrpSpPr>
            <p:grpSpPr>
              <a:xfrm>
                <a:off x="5457147" y="2984185"/>
                <a:ext cx="503998" cy="503998"/>
                <a:chOff x="3881527" y="1646882"/>
                <a:chExt cx="597802" cy="597802"/>
              </a:xfrm>
            </p:grpSpPr>
            <p:sp>
              <p:nvSpPr>
                <p:cNvPr id="32" name="Oval 31"/>
                <p:cNvSpPr/>
                <p:nvPr/>
              </p:nvSpPr>
              <p:spPr>
                <a:xfrm>
                  <a:off x="3881527" y="1646882"/>
                  <a:ext cx="597802" cy="597802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70" name="Picture 69"/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960025" y="1859793"/>
                  <a:ext cx="436880" cy="182880"/>
                </a:xfrm>
                <a:prstGeom prst="rect">
                  <a:avLst/>
                </a:prstGeom>
              </p:spPr>
            </p:pic>
          </p:grpSp>
          <p:grpSp>
            <p:nvGrpSpPr>
              <p:cNvPr id="23" name="Group 22"/>
              <p:cNvGrpSpPr/>
              <p:nvPr/>
            </p:nvGrpSpPr>
            <p:grpSpPr>
              <a:xfrm>
                <a:off x="4892170" y="2984185"/>
                <a:ext cx="503998" cy="503998"/>
                <a:chOff x="3215214" y="1646882"/>
                <a:chExt cx="597802" cy="597802"/>
              </a:xfrm>
            </p:grpSpPr>
            <p:sp>
              <p:nvSpPr>
                <p:cNvPr id="29" name="Oval 28"/>
                <p:cNvSpPr/>
                <p:nvPr/>
              </p:nvSpPr>
              <p:spPr>
                <a:xfrm>
                  <a:off x="3215214" y="1646882"/>
                  <a:ext cx="597802" cy="597802"/>
                </a:xfrm>
                <a:prstGeom prst="ellipse">
                  <a:avLst/>
                </a:prstGeom>
                <a:solidFill>
                  <a:schemeClr val="accent4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31" name="Picture 30"/>
                <p:cNvPicPr>
                  <a:picLocks noChangeAspect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350662" y="1773813"/>
                  <a:ext cx="335280" cy="335280"/>
                </a:xfrm>
                <a:prstGeom prst="rect">
                  <a:avLst/>
                </a:prstGeom>
              </p:spPr>
            </p:pic>
          </p:grpSp>
          <p:grpSp>
            <p:nvGrpSpPr>
              <p:cNvPr id="7" name="Group 6"/>
              <p:cNvGrpSpPr/>
              <p:nvPr/>
            </p:nvGrpSpPr>
            <p:grpSpPr>
              <a:xfrm>
                <a:off x="6028559" y="2984185"/>
                <a:ext cx="503998" cy="503998"/>
                <a:chOff x="6028559" y="2984185"/>
                <a:chExt cx="503998" cy="503998"/>
              </a:xfrm>
            </p:grpSpPr>
            <p:sp>
              <p:nvSpPr>
                <p:cNvPr id="33" name="Oval 32"/>
                <p:cNvSpPr/>
                <p:nvPr/>
              </p:nvSpPr>
              <p:spPr>
                <a:xfrm>
                  <a:off x="6028559" y="2984185"/>
                  <a:ext cx="503998" cy="503998"/>
                </a:xfrm>
                <a:prstGeom prst="ellipse">
                  <a:avLst/>
                </a:prstGeom>
                <a:solidFill>
                  <a:schemeClr val="tx2">
                    <a:lumMod val="50000"/>
                    <a:lumOff val="50000"/>
                  </a:schemeClr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i-FI"/>
                </a:p>
              </p:txBody>
            </p:sp>
            <p:pic>
              <p:nvPicPr>
                <p:cNvPr id="6" name="Picture 5"/>
                <p:cNvPicPr>
                  <a:picLocks noChangeAspect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7801" y="3100801"/>
                  <a:ext cx="265538" cy="265538"/>
                </a:xfrm>
                <a:prstGeom prst="rect">
                  <a:avLst/>
                </a:prstGeom>
              </p:spPr>
            </p:pic>
          </p:grpSp>
        </p:grpSp>
        <p:sp>
          <p:nvSpPr>
            <p:cNvPr id="9" name="TextBox 8"/>
            <p:cNvSpPr txBox="1"/>
            <p:nvPr/>
          </p:nvSpPr>
          <p:spPr>
            <a:xfrm>
              <a:off x="0" y="2188990"/>
              <a:ext cx="9144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>
                  <a:solidFill>
                    <a:schemeClr val="accent6"/>
                  </a:solidFill>
                </a:rPr>
                <a:t>www.aikakausmedia.fi    </a:t>
              </a:r>
              <a:r>
                <a:rPr lang="fi-FI" dirty="0">
                  <a:solidFill>
                    <a:schemeClr val="accent6"/>
                  </a:solidFill>
                  <a:latin typeface="Wingdings"/>
                  <a:ea typeface="Wingdings"/>
                  <a:cs typeface="Wingdings"/>
                  <a:sym typeface="Wingdings"/>
                </a:rPr>
                <a:t></a:t>
              </a:r>
              <a:r>
                <a:rPr lang="fi-FI" dirty="0">
                  <a:solidFill>
                    <a:schemeClr val="accent6"/>
                  </a:solidFill>
                </a:rPr>
                <a:t>   www.mediakortit.fi</a:t>
              </a:r>
            </a:p>
            <a:p>
              <a:pPr algn="ctr"/>
              <a:endParaRPr lang="fi-FI" dirty="0">
                <a:solidFill>
                  <a:schemeClr val="accent6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0" y="3776426"/>
              <a:ext cx="914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i-FI" dirty="0"/>
                <a:t>@aikakausmedia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2874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kehitys 12/2016 – 012/2017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12/2017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val="1304881340"/>
              </p:ext>
            </p:extLst>
          </p:nvPr>
        </p:nvGraphicFramePr>
        <p:xfrm>
          <a:off x="131870" y="1028436"/>
          <a:ext cx="6189058" cy="370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852937" y="2375743"/>
            <a:ext cx="265568" cy="265568"/>
            <a:chOff x="1227668" y="1646882"/>
            <a:chExt cx="597802" cy="597802"/>
          </a:xfrm>
        </p:grpSpPr>
        <p:sp>
          <p:nvSpPr>
            <p:cNvPr id="39" name="Oval 3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8" name="Group 27"/>
          <p:cNvGrpSpPr/>
          <p:nvPr/>
        </p:nvGrpSpPr>
        <p:grpSpPr>
          <a:xfrm>
            <a:off x="5857160" y="3370800"/>
            <a:ext cx="265568" cy="265568"/>
            <a:chOff x="2537512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856240" y="3320484"/>
            <a:ext cx="265568" cy="265568"/>
            <a:chOff x="1893980" y="1646882"/>
            <a:chExt cx="597802" cy="597802"/>
          </a:xfrm>
        </p:grpSpPr>
        <p:sp>
          <p:nvSpPr>
            <p:cNvPr id="37" name="Oval 36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42" name="Oval 41"/>
          <p:cNvSpPr/>
          <p:nvPr/>
        </p:nvSpPr>
        <p:spPr>
          <a:xfrm>
            <a:off x="5881507" y="1358138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sp>
        <p:nvSpPr>
          <p:cNvPr id="44" name="Oval 43"/>
          <p:cNvSpPr/>
          <p:nvPr/>
        </p:nvSpPr>
        <p:spPr>
          <a:xfrm>
            <a:off x="1064442" y="1813686"/>
            <a:ext cx="227533" cy="227533"/>
          </a:xfrm>
          <a:prstGeom prst="ellipse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6"/>
              </a:solidFill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1043898" y="2600985"/>
            <a:ext cx="265568" cy="265568"/>
            <a:chOff x="1227668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51" name="Group 50"/>
          <p:cNvGrpSpPr/>
          <p:nvPr/>
        </p:nvGrpSpPr>
        <p:grpSpPr>
          <a:xfrm>
            <a:off x="1043898" y="3495575"/>
            <a:ext cx="265568" cy="265568"/>
            <a:chOff x="2537512" y="1646882"/>
            <a:chExt cx="597802" cy="597802"/>
          </a:xfrm>
        </p:grpSpPr>
        <p:sp>
          <p:nvSpPr>
            <p:cNvPr id="52" name="Oval 51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48" name="Group 47"/>
          <p:cNvGrpSpPr/>
          <p:nvPr/>
        </p:nvGrpSpPr>
        <p:grpSpPr>
          <a:xfrm>
            <a:off x="1043898" y="3393515"/>
            <a:ext cx="265568" cy="265568"/>
            <a:chOff x="1893980" y="1646882"/>
            <a:chExt cx="597802" cy="597802"/>
          </a:xfrm>
        </p:grpSpPr>
        <p:sp>
          <p:nvSpPr>
            <p:cNvPr id="49" name="Oval 48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sp>
        <p:nvSpPr>
          <p:cNvPr id="7" name="TextBox 6"/>
          <p:cNvSpPr txBox="1"/>
          <p:nvPr/>
        </p:nvSpPr>
        <p:spPr>
          <a:xfrm>
            <a:off x="5192194" y="1062461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3 149 774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222994" y="210626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1 839 306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245720" y="3071698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640 966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5251553" y="367582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00"/>
                </a:solidFill>
              </a:rPr>
              <a:t>581 845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97237" y="155063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2 583 267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7236" y="2367173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1 550 466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5246" y="3111960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540 766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5247" y="3775939"/>
            <a:ext cx="1097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</a:rPr>
              <a:t>433 196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6785425" y="1887633"/>
            <a:ext cx="599465" cy="599465"/>
            <a:chOff x="1227668" y="1646882"/>
            <a:chExt cx="597802" cy="597802"/>
          </a:xfrm>
        </p:grpSpPr>
        <p:sp>
          <p:nvSpPr>
            <p:cNvPr id="79" name="Oval 78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80" name="Picture 7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65" name="Group 64"/>
          <p:cNvGrpSpPr/>
          <p:nvPr/>
        </p:nvGrpSpPr>
        <p:grpSpPr>
          <a:xfrm>
            <a:off x="6785425" y="2684573"/>
            <a:ext cx="599465" cy="599465"/>
            <a:chOff x="1893980" y="1646882"/>
            <a:chExt cx="597802" cy="597802"/>
          </a:xfrm>
        </p:grpSpPr>
        <p:sp>
          <p:nvSpPr>
            <p:cNvPr id="75" name="Oval 7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7" name="Picture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66" name="Group 65"/>
          <p:cNvGrpSpPr/>
          <p:nvPr/>
        </p:nvGrpSpPr>
        <p:grpSpPr>
          <a:xfrm>
            <a:off x="6785425" y="3496517"/>
            <a:ext cx="599465" cy="599465"/>
            <a:chOff x="2537512" y="1646882"/>
            <a:chExt cx="597802" cy="597802"/>
          </a:xfrm>
        </p:grpSpPr>
        <p:sp>
          <p:nvSpPr>
            <p:cNvPr id="73" name="Oval 72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74" name="Picture 7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sp>
        <p:nvSpPr>
          <p:cNvPr id="54" name="TextBox 53"/>
          <p:cNvSpPr txBox="1"/>
          <p:nvPr/>
        </p:nvSpPr>
        <p:spPr>
          <a:xfrm>
            <a:off x="6785425" y="1004159"/>
            <a:ext cx="1245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/>
              <a:t>kaikki </a:t>
            </a:r>
            <a:br>
              <a:rPr lang="fi-FI" sz="1200" dirty="0"/>
            </a:br>
            <a:r>
              <a:rPr lang="fi-FI" sz="1200" dirty="0"/>
              <a:t>kanavat yhteensä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00132" y="188763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+ 288 840</a:t>
            </a:r>
          </a:p>
          <a:p>
            <a:r>
              <a:rPr lang="fi-FI" sz="1200" b="1" dirty="0">
                <a:solidFill>
                  <a:schemeClr val="accent6">
                    <a:lumMod val="50000"/>
                    <a:lumOff val="50000"/>
                  </a:schemeClr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chemeClr val="accent6">
                    <a:lumMod val="50000"/>
                    <a:lumOff val="50000"/>
                  </a:schemeClr>
                </a:solidFill>
              </a:rPr>
              <a:t> 19 %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500132" y="1059214"/>
            <a:ext cx="1575471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/>
              <a:t>+ 566 507</a:t>
            </a:r>
          </a:p>
          <a:p>
            <a:r>
              <a:rPr lang="fi-FI" sz="1200" b="1" dirty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/>
              <a:t> 22 %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500132" y="2716053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+ 100 200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19 %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00132" y="3498757"/>
            <a:ext cx="1575471" cy="58477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i-FI" sz="1600" b="1" dirty="0">
                <a:solidFill>
                  <a:srgbClr val="7F7F7F"/>
                </a:solidFill>
              </a:rPr>
              <a:t>+ 148 649</a:t>
            </a:r>
            <a:br>
              <a:rPr lang="fi-FI" sz="1600" b="1" dirty="0">
                <a:solidFill>
                  <a:srgbClr val="7F7F7F"/>
                </a:solidFill>
              </a:rPr>
            </a:br>
            <a:r>
              <a:rPr lang="fi-FI" sz="1200" b="1" dirty="0">
                <a:solidFill>
                  <a:srgbClr val="7F7F7F"/>
                </a:solidFill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fi-FI" sz="1600" b="1" dirty="0">
                <a:solidFill>
                  <a:srgbClr val="7F7F7F"/>
                </a:solidFill>
              </a:rPr>
              <a:t> 34 %</a:t>
            </a:r>
          </a:p>
        </p:txBody>
      </p:sp>
    </p:spTree>
    <p:extLst>
      <p:ext uri="{BB962C8B-B14F-4D97-AF65-F5344CB8AC3E}">
        <p14:creationId xmlns:p14="http://schemas.microsoft.com/office/powerpoint/2010/main" val="209064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3" y="1"/>
            <a:ext cx="8809214" cy="909224"/>
          </a:xfrm>
        </p:spPr>
        <p:txBody>
          <a:bodyPr anchor="ctr">
            <a:noAutofit/>
          </a:bodyPr>
          <a:lstStyle/>
          <a:p>
            <a:r>
              <a:rPr lang="fi-FI" sz="32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Yleisömäärien kasvu / joulukuu 2017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302882" y="856153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12/2017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20308" y="909225"/>
            <a:ext cx="7645504" cy="3695595"/>
            <a:chOff x="720308" y="909225"/>
            <a:chExt cx="7645504" cy="3695595"/>
          </a:xfrm>
        </p:grpSpPr>
        <p:graphicFrame>
          <p:nvGraphicFramePr>
            <p:cNvPr id="4" name="Chart 3"/>
            <p:cNvGraphicFramePr/>
            <p:nvPr>
              <p:extLst>
                <p:ext uri="{D42A27DB-BD31-4B8C-83A1-F6EECF244321}">
                  <p14:modId xmlns:p14="http://schemas.microsoft.com/office/powerpoint/2010/main" val="3037788252"/>
                </p:ext>
              </p:extLst>
            </p:nvPr>
          </p:nvGraphicFramePr>
          <p:xfrm>
            <a:off x="720308" y="909225"/>
            <a:ext cx="7645504" cy="28947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pSp>
          <p:nvGrpSpPr>
            <p:cNvPr id="64" name="Group 63"/>
            <p:cNvGrpSpPr/>
            <p:nvPr/>
          </p:nvGrpSpPr>
          <p:grpSpPr>
            <a:xfrm>
              <a:off x="3581203" y="3803941"/>
              <a:ext cx="800879" cy="800879"/>
              <a:chOff x="1227668" y="1646882"/>
              <a:chExt cx="597802" cy="597802"/>
            </a:xfrm>
          </p:grpSpPr>
          <p:sp>
            <p:nvSpPr>
              <p:cNvPr id="79" name="Oval 78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80" name="Picture 7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65" name="Group 64"/>
            <p:cNvGrpSpPr/>
            <p:nvPr/>
          </p:nvGrpSpPr>
          <p:grpSpPr>
            <a:xfrm>
              <a:off x="5269505" y="3803941"/>
              <a:ext cx="800879" cy="800879"/>
              <a:chOff x="1893980" y="1646882"/>
              <a:chExt cx="597802" cy="597802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7" name="Picture 76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66" name="Group 65"/>
            <p:cNvGrpSpPr/>
            <p:nvPr/>
          </p:nvGrpSpPr>
          <p:grpSpPr>
            <a:xfrm>
              <a:off x="6963234" y="3803941"/>
              <a:ext cx="800879" cy="800879"/>
              <a:chOff x="2537512" y="1646882"/>
              <a:chExt cx="597802" cy="597802"/>
            </a:xfrm>
          </p:grpSpPr>
          <p:sp>
            <p:nvSpPr>
              <p:cNvPr id="73" name="Oval 72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4" name="Picture 73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sp>
          <p:nvSpPr>
            <p:cNvPr id="93" name="TextBox 92"/>
            <p:cNvSpPr txBox="1"/>
            <p:nvPr/>
          </p:nvSpPr>
          <p:spPr>
            <a:xfrm>
              <a:off x="1812119" y="3759531"/>
              <a:ext cx="12459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600" dirty="0"/>
                <a:t>kaikki </a:t>
              </a:r>
              <a:br>
                <a:rPr lang="fi-FI" sz="1600" dirty="0"/>
              </a:br>
              <a:r>
                <a:rPr lang="fi-FI" sz="1600" dirty="0"/>
                <a:t>kanavat yhteensä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3314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joulukuu 2017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12/2017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</a:t>
            </a:r>
            <a:r>
              <a:rPr lang="fi-FI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somekanavien</a:t>
            </a:r>
            <a:r>
              <a:rPr lang="fi-FI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620040"/>
              </p:ext>
            </p:extLst>
          </p:nvPr>
        </p:nvGraphicFramePr>
        <p:xfrm>
          <a:off x="4737616" y="994032"/>
          <a:ext cx="4175763" cy="359324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81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61 255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58 834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57 808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53 227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48 810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44 806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42 532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1143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41 427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38 717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8181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38 525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46303"/>
              </p:ext>
            </p:extLst>
          </p:nvPr>
        </p:nvGraphicFramePr>
        <p:xfrm>
          <a:off x="302882" y="994031"/>
          <a:ext cx="4175763" cy="359323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483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202 441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194 497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251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144 170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140 525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131 681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103 027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837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75 661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75 610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73 507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483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63 409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1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737057"/>
              </p:ext>
            </p:extLst>
          </p:nvPr>
        </p:nvGraphicFramePr>
        <p:xfrm>
          <a:off x="302882" y="994031"/>
          <a:ext cx="4175763" cy="358057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2648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149 891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93 154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81 581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63 409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56 758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409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52 280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Sotilas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50 112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46 893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40 222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2648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35 848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1"/>
                </a:solidFill>
              </a:rPr>
              <a:t>Facebookissa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joulukuu 2017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12/2017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512511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33 528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33 352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Meidän Perhe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30 675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30 242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28 281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27 013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Vauva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25 447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GTi-Magazine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24 841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Raymond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23 618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23 118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371927" y="621708"/>
            <a:ext cx="452383" cy="452383"/>
            <a:chOff x="1227668" y="1646882"/>
            <a:chExt cx="597802" cy="597802"/>
          </a:xfrm>
        </p:grpSpPr>
        <p:sp>
          <p:nvSpPr>
            <p:cNvPr id="35" name="Oval 34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50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6709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159 229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114 773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72 479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51 215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Mikrobitti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20 919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Image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18 413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15 069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Tivi</a:t>
                      </a:r>
                      <a:endParaRPr lang="fi-FI" sz="13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11 142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Vihreä Lanka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9 340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8 723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2"/>
                </a:solidFill>
              </a:rPr>
              <a:t>Twitterissä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TOP 20 / joulukuu 2017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12/2017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113459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Urheilulehti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8 387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Arvopaperi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7 126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6 656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Ylioppilaslehti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5 455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Potilaan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5 406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4 721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4 628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4 503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4 193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Jääkiekkolehti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3 891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359542" y="630590"/>
            <a:ext cx="452383" cy="452383"/>
            <a:chOff x="1893980" y="1646882"/>
            <a:chExt cx="597802" cy="597802"/>
          </a:xfrm>
        </p:grpSpPr>
        <p:sp>
          <p:nvSpPr>
            <p:cNvPr id="15" name="Oval 14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007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3040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37 808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29 685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 err="1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Demi</a:t>
                      </a:r>
                      <a:endParaRPr lang="fi-FI" sz="1300" b="1" i="0" u="none" strike="noStrike" dirty="0">
                        <a:solidFill>
                          <a:srgbClr val="E2442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26 345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26 224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25 162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23 691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19 615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Glorian ruoka &amp; viini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19 518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18 974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18 214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seuraajia </a:t>
            </a:r>
            <a:r>
              <a:rPr lang="fi-FI" sz="2700" u="sng" dirty="0">
                <a:solidFill>
                  <a:schemeClr val="accent3"/>
                </a:solidFill>
              </a:rPr>
              <a:t>Instagramissa</a:t>
            </a:r>
            <a:r>
              <a:rPr lang="fi-FI" sz="2700" dirty="0">
                <a:solidFill>
                  <a:schemeClr val="accent2"/>
                </a:solidFill>
              </a:rPr>
              <a:t> 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TOP 20 / joulukuu 2017</a:t>
            </a:r>
          </a:p>
        </p:txBody>
      </p:sp>
      <p:cxnSp>
        <p:nvCxnSpPr>
          <p:cNvPr id="50" name="Straight Connector 49"/>
          <p:cNvCxnSpPr/>
          <p:nvPr/>
        </p:nvCxnSpPr>
        <p:spPr>
          <a:xfrm>
            <a:off x="4955544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12/2017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913788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seuraajia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Deko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18 041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17 882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17 703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Unelmien Talo &amp; Koti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15 314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14 227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Elle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13 769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Cosmopolitan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13 578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Trendi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13 549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Kauneus &amp; Terveys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13 318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FIT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12 733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cxnSp>
        <p:nvCxnSpPr>
          <p:cNvPr id="33" name="Straight Connector 32"/>
          <p:cNvCxnSpPr/>
          <p:nvPr/>
        </p:nvCxnSpPr>
        <p:spPr>
          <a:xfrm>
            <a:off x="302882" y="852586"/>
            <a:ext cx="3957835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367762" y="630590"/>
            <a:ext cx="452383" cy="452383"/>
            <a:chOff x="2537512" y="1646882"/>
            <a:chExt cx="597802" cy="597802"/>
          </a:xfrm>
        </p:grpSpPr>
        <p:sp>
          <p:nvSpPr>
            <p:cNvPr id="14" name="Oval 13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5046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7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 kaikissa kanavissa</a:t>
            </a:r>
            <a:r>
              <a:rPr lang="fi-FI" sz="27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/ joulukuu 2017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3608170" y="686141"/>
            <a:ext cx="1907504" cy="343540"/>
            <a:chOff x="3608170" y="680816"/>
            <a:chExt cx="1907504" cy="343540"/>
          </a:xfrm>
        </p:grpSpPr>
        <p:grpSp>
          <p:nvGrpSpPr>
            <p:cNvPr id="17" name="Group 16"/>
            <p:cNvGrpSpPr/>
            <p:nvPr/>
          </p:nvGrpSpPr>
          <p:grpSpPr>
            <a:xfrm>
              <a:off x="3608170" y="680816"/>
              <a:ext cx="343540" cy="343540"/>
              <a:chOff x="1227668" y="1646882"/>
              <a:chExt cx="597802" cy="59780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27668" y="1646882"/>
                <a:ext cx="597802" cy="597802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14" name="Picture 13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372121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19" name="Group 18"/>
            <p:cNvGrpSpPr/>
            <p:nvPr/>
          </p:nvGrpSpPr>
          <p:grpSpPr>
            <a:xfrm>
              <a:off x="4003412" y="680816"/>
              <a:ext cx="343540" cy="343540"/>
              <a:chOff x="1893980" y="1646882"/>
              <a:chExt cx="597802" cy="597802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893980" y="1646882"/>
                <a:ext cx="597802" cy="597802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7" name="Picture 66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0086" y="1785203"/>
                <a:ext cx="386080" cy="314960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>
              <a:off x="4394076" y="680816"/>
              <a:ext cx="343540" cy="343540"/>
              <a:chOff x="2537512" y="1646882"/>
              <a:chExt cx="597802" cy="597802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537512" y="1646882"/>
                <a:ext cx="597802" cy="597802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68" name="Picture 67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84672" y="1785203"/>
                <a:ext cx="314960" cy="314960"/>
              </a:xfrm>
              <a:prstGeom prst="rect">
                <a:avLst/>
              </a:prstGeom>
            </p:spPr>
          </p:pic>
        </p:grpSp>
        <p:grpSp>
          <p:nvGrpSpPr>
            <p:cNvPr id="24" name="Group 23"/>
            <p:cNvGrpSpPr/>
            <p:nvPr/>
          </p:nvGrpSpPr>
          <p:grpSpPr>
            <a:xfrm>
              <a:off x="5172134" y="680816"/>
              <a:ext cx="343540" cy="343540"/>
              <a:chOff x="3881527" y="1646882"/>
              <a:chExt cx="597802" cy="597802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3881527" y="1646882"/>
                <a:ext cx="597802" cy="597802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70" name="Picture 6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25" y="1859793"/>
                <a:ext cx="436880" cy="182880"/>
              </a:xfrm>
              <a:prstGeom prst="rect">
                <a:avLst/>
              </a:prstGeom>
            </p:spPr>
          </p:pic>
        </p:grpSp>
        <p:grpSp>
          <p:nvGrpSpPr>
            <p:cNvPr id="23" name="Group 22"/>
            <p:cNvGrpSpPr/>
            <p:nvPr/>
          </p:nvGrpSpPr>
          <p:grpSpPr>
            <a:xfrm>
              <a:off x="4787029" y="680816"/>
              <a:ext cx="343540" cy="343540"/>
              <a:chOff x="3215214" y="1646882"/>
              <a:chExt cx="597802" cy="597802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3215214" y="1646882"/>
                <a:ext cx="597802" cy="597802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i-FI"/>
              </a:p>
            </p:txBody>
          </p:sp>
          <p:pic>
            <p:nvPicPr>
              <p:cNvPr id="31" name="Picture 30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50662" y="1773813"/>
                <a:ext cx="335280" cy="335280"/>
              </a:xfrm>
              <a:prstGeom prst="rect">
                <a:avLst/>
              </a:prstGeom>
            </p:spPr>
          </p:pic>
        </p:grpSp>
      </p:grpSp>
      <p:cxnSp>
        <p:nvCxnSpPr>
          <p:cNvPr id="43" name="Straight Connector 42"/>
          <p:cNvCxnSpPr/>
          <p:nvPr/>
        </p:nvCxnSpPr>
        <p:spPr>
          <a:xfrm flipV="1">
            <a:off x="302882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708184" y="852586"/>
            <a:ext cx="3114105" cy="3568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353029" y="481301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12/2017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864574" y="4760793"/>
            <a:ext cx="3542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*) Kaikkien seurattujen lehtien somekanavien tykkääjät, seuraajat ja tilaajat Facebookissa, Twitterissä, Instagramissa, YouTubessa ja Pinterestissä.</a:t>
            </a: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854025"/>
              </p:ext>
            </p:extLst>
          </p:nvPr>
        </p:nvGraphicFramePr>
        <p:xfrm>
          <a:off x="4737616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10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/>
                        <a:t>uusia seuraajia* </a:t>
                      </a:r>
                      <a:endParaRPr lang="fi-FI" sz="1100" b="0" noProof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1 019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594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888721"/>
              </p:ext>
            </p:extLst>
          </p:nvPr>
        </p:nvGraphicFramePr>
        <p:xfrm>
          <a:off x="302882" y="994031"/>
          <a:ext cx="4175763" cy="358057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5969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245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5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5507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fi-FI" sz="1300" noProof="0">
                        <a:solidFill>
                          <a:schemeClr val="accent6"/>
                        </a:solidFill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fi-FI" sz="1100" b="0" noProof="0">
                          <a:solidFill>
                            <a:schemeClr val="accent6"/>
                          </a:solidFill>
                        </a:rPr>
                        <a:t>uusia seuraajia*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6 623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2 676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2 064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1 868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1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rgbClr val="E24426"/>
                          </a:solidFill>
                          <a:effectLst/>
                          <a:latin typeface="Calibri" panose="020F0502020204030204" pitchFamily="34" charset="0"/>
                        </a:rPr>
                        <a:t>1 826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1 792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1 393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1 336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1 249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46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80929"/>
          </a:xfrm>
        </p:spPr>
        <p:txBody>
          <a:bodyPr anchor="ctr">
            <a:noAutofit/>
          </a:bodyPr>
          <a:lstStyle/>
          <a:p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Eniten </a:t>
            </a:r>
            <a:r>
              <a:rPr lang="fi-FI" sz="2000" u="sng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uusia seuraajia</a:t>
            </a:r>
            <a:r>
              <a:rPr lang="fi-FI" sz="2000" dirty="0">
                <a:solidFill>
                  <a:schemeClr val="accent6">
                    <a:lumMod val="85000"/>
                    <a:lumOff val="15000"/>
                  </a:schemeClr>
                </a:solidFill>
              </a:rPr>
              <a:t> Facebookissa, Twitterissä ja Instagramissa / joulukuu 2017</a:t>
            </a:r>
          </a:p>
        </p:txBody>
      </p:sp>
      <p:sp>
        <p:nvSpPr>
          <p:cNvPr id="51" name="Rectangle 50"/>
          <p:cNvSpPr/>
          <p:nvPr/>
        </p:nvSpPr>
        <p:spPr>
          <a:xfrm>
            <a:off x="353029" y="4857427"/>
            <a:ext cx="19030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Lähde: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Aikakausmediat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somessa</a:t>
            </a:r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12/2017</a:t>
            </a:r>
          </a:p>
        </p:txBody>
      </p:sp>
      <p:graphicFrame>
        <p:nvGraphicFramePr>
          <p:cNvPr id="61" name="Table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310447"/>
              </p:ext>
            </p:extLst>
          </p:nvPr>
        </p:nvGraphicFramePr>
        <p:xfrm>
          <a:off x="3254011" y="917625"/>
          <a:ext cx="2642910" cy="36305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2436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TWITTER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b="0" i="0" u="none" strike="noStrike" noProof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uusia seuraajia</a:t>
                      </a:r>
                    </a:p>
                  </a:txBody>
                  <a:tcPr marL="12700" marR="12700" marT="1270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1.</a:t>
                      </a:r>
                    </a:p>
                  </a:txBody>
                  <a:tcPr marL="12700" marR="12700" marT="1270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Talouselämä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2 354</a:t>
                      </a:r>
                    </a:p>
                  </a:txBody>
                  <a:tcPr marL="9525" marR="9525" marT="9525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2.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Kuvalehti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3.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Markkinointi &amp; Mainonta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853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4.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Tekniikan Maailma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5.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Nuotta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6.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7.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Lääkärilehti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8.</a:t>
                      </a:r>
                    </a:p>
                  </a:txBody>
                  <a:tcPr marL="12700" marR="12700" marT="1270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Mediuutiset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9.</a:t>
                      </a:r>
                    </a:p>
                  </a:txBody>
                  <a:tcPr marL="12700" marR="12700" marT="12700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4814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b="0" i="0" u="none" strike="noStrike" noProof="0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Tekniikka &amp; Talous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27408"/>
              </p:ext>
            </p:extLst>
          </p:nvPr>
        </p:nvGraphicFramePr>
        <p:xfrm>
          <a:off x="302882" y="917626"/>
          <a:ext cx="2642910" cy="364606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0995">
                <a:tc gridSpan="2">
                  <a:txBody>
                    <a:bodyPr/>
                    <a:lstStyle/>
                    <a:p>
                      <a:pPr algn="l" fontAlgn="b"/>
                      <a:r>
                        <a:rPr lang="fi-FI" sz="2000" noProof="0"/>
                        <a:t>FACEBOOK</a:t>
                      </a:r>
                      <a:endParaRPr lang="fi-FI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/>
                        <a:t>uusia</a:t>
                      </a:r>
                      <a:br>
                        <a:rPr lang="fi-FI" sz="1100" b="0" noProof="0"/>
                      </a:br>
                      <a:r>
                        <a:rPr lang="fi-FI" sz="1100" b="0" noProof="0"/>
                        <a:t>seuraajia </a:t>
                      </a:r>
                      <a:endParaRPr lang="fi-FI" sz="1100" b="0" noProof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Yhteishyvä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6 304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2.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1 517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3.</a:t>
                      </a:r>
                      <a:endParaRPr lang="fi-FI" sz="1300" b="0" i="0" u="none" strike="noStrike" noProof="0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1 245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4.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Idealista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5.</a:t>
                      </a:r>
                      <a:endParaRPr lang="fi-FI" sz="1300" b="0" i="0" u="none" strike="noStrike" noProof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Kodin Kuvalehti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1 108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6.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Anna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1 093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7.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Seiska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892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8.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743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>
                          <a:effectLst/>
                        </a:rPr>
                        <a:t>9.</a:t>
                      </a:r>
                      <a:endParaRPr lang="fi-FI" sz="1300" b="0" i="0" u="none" strike="noStrike" noProof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Tiede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507">
                <a:tc>
                  <a:txBody>
                    <a:bodyPr/>
                    <a:lstStyle/>
                    <a:p>
                      <a:pPr algn="ctr" fontAlgn="b"/>
                      <a:r>
                        <a:rPr lang="fi-FI" sz="1300" u="none" strike="noStrike" noProof="0" dirty="0">
                          <a:effectLst/>
                        </a:rPr>
                        <a:t>10.</a:t>
                      </a:r>
                      <a:endParaRPr lang="fi-FI" sz="1300" b="0" i="0" u="none" strike="noStrike" noProof="0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947998"/>
              </p:ext>
            </p:extLst>
          </p:nvPr>
        </p:nvGraphicFramePr>
        <p:xfrm>
          <a:off x="6179379" y="917626"/>
          <a:ext cx="2642910" cy="3647969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778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77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7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46081">
                <a:tc gridSpan="2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000" b="1" noProof="0" dirty="0"/>
                        <a:t>INSTAGRAM</a:t>
                      </a:r>
                      <a:endParaRPr lang="fi-FI" sz="20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300" b="1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100" b="0" noProof="0" dirty="0"/>
                        <a:t>uusia</a:t>
                      </a:r>
                      <a:br>
                        <a:rPr lang="fi-FI" sz="1100" b="0" noProof="0" dirty="0"/>
                      </a:br>
                      <a:r>
                        <a:rPr lang="fi-FI" sz="1100" b="0" noProof="0" dirty="0"/>
                        <a:t>seuraajia </a:t>
                      </a:r>
                      <a:endParaRPr lang="fi-FI" sz="1100" b="0" noProof="0" dirty="0">
                        <a:solidFill>
                          <a:schemeClr val="accent6"/>
                        </a:solidFill>
                      </a:endParaRPr>
                    </a:p>
                  </a:txBody>
                  <a:tcPr marL="12700" marR="12700" marT="12700" marB="0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Suomen Luonto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2.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Soppa365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3.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 ja keittiö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4.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 Naiset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518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5.</a:t>
                      </a:r>
                      <a:endParaRPr lang="en-US" sz="1300" b="0" i="0" u="none" strike="noStrike" dirty="0">
                        <a:solidFill>
                          <a:schemeClr val="accent1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Avotakka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6.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Nuotta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7.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Kotivinkki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8.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Aku Ankka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9.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Maku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</a:rPr>
                        <a:t>10.</a:t>
                      </a:r>
                      <a:endParaRPr lang="en-US" sz="1300" b="0" i="0" u="none" strike="noStrike" dirty="0">
                        <a:solidFill>
                          <a:schemeClr val="accent6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Reserviläinen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99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0" i="0" u="none" strike="noStrike" dirty="0">
                          <a:solidFill>
                            <a:schemeClr val="accent6"/>
                          </a:solidFill>
                          <a:effectLst/>
                          <a:latin typeface="Calibri"/>
                        </a:rPr>
                        <a:t>10.</a:t>
                      </a:r>
                    </a:p>
                  </a:txBody>
                  <a:tcPr marL="12700" marR="12700" marT="1270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Meillä Kotona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460142"/>
                  </a:ext>
                </a:extLst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02882" y="714049"/>
            <a:ext cx="8519407" cy="0"/>
          </a:xfrm>
          <a:prstGeom prst="line">
            <a:avLst/>
          </a:prstGeom>
          <a:ln w="28575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35"/>
          <p:cNvGrpSpPr/>
          <p:nvPr/>
        </p:nvGrpSpPr>
        <p:grpSpPr>
          <a:xfrm>
            <a:off x="1528446" y="1005187"/>
            <a:ext cx="184773" cy="184773"/>
            <a:chOff x="1227668" y="1646882"/>
            <a:chExt cx="597802" cy="597802"/>
          </a:xfrm>
        </p:grpSpPr>
        <p:sp>
          <p:nvSpPr>
            <p:cNvPr id="53" name="Oval 52"/>
            <p:cNvSpPr/>
            <p:nvPr/>
          </p:nvSpPr>
          <p:spPr>
            <a:xfrm>
              <a:off x="1227668" y="1646882"/>
              <a:ext cx="597802" cy="597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72121" y="1785203"/>
              <a:ext cx="314960" cy="314960"/>
            </a:xfrm>
            <a:prstGeom prst="rect">
              <a:avLst/>
            </a:prstGeom>
          </p:spPr>
        </p:pic>
      </p:grpSp>
      <p:grpSp>
        <p:nvGrpSpPr>
          <p:cNvPr id="37" name="Group 36"/>
          <p:cNvGrpSpPr/>
          <p:nvPr/>
        </p:nvGrpSpPr>
        <p:grpSpPr>
          <a:xfrm>
            <a:off x="4293077" y="1011641"/>
            <a:ext cx="184773" cy="184773"/>
            <a:chOff x="1893980" y="1646882"/>
            <a:chExt cx="597802" cy="597802"/>
          </a:xfrm>
        </p:grpSpPr>
        <p:sp>
          <p:nvSpPr>
            <p:cNvPr id="48" name="Oval 47"/>
            <p:cNvSpPr/>
            <p:nvPr/>
          </p:nvSpPr>
          <p:spPr>
            <a:xfrm>
              <a:off x="1893980" y="1646882"/>
              <a:ext cx="597802" cy="597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20086" y="1785203"/>
              <a:ext cx="386080" cy="314960"/>
            </a:xfrm>
            <a:prstGeom prst="rect">
              <a:avLst/>
            </a:prstGeom>
          </p:spPr>
        </p:pic>
      </p:grpSp>
      <p:grpSp>
        <p:nvGrpSpPr>
          <p:cNvPr id="38" name="Group 37"/>
          <p:cNvGrpSpPr/>
          <p:nvPr/>
        </p:nvGrpSpPr>
        <p:grpSpPr>
          <a:xfrm>
            <a:off x="7573681" y="1002759"/>
            <a:ext cx="184773" cy="184773"/>
            <a:chOff x="2537512" y="1646882"/>
            <a:chExt cx="597802" cy="597802"/>
          </a:xfrm>
        </p:grpSpPr>
        <p:sp>
          <p:nvSpPr>
            <p:cNvPr id="46" name="Oval 45"/>
            <p:cNvSpPr/>
            <p:nvPr/>
          </p:nvSpPr>
          <p:spPr>
            <a:xfrm>
              <a:off x="2537512" y="1646882"/>
              <a:ext cx="597802" cy="59780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684672" y="1785203"/>
              <a:ext cx="314960" cy="314960"/>
            </a:xfrm>
            <a:prstGeom prst="rect">
              <a:avLst/>
            </a:prstGeom>
          </p:spPr>
        </p:pic>
      </p:grpSp>
      <p:pic>
        <p:nvPicPr>
          <p:cNvPr id="55" name="Picture 54" descr="AM_logo_RGB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4231" y="4909937"/>
            <a:ext cx="1525194" cy="117323"/>
          </a:xfrm>
          <a:prstGeom prst="rect">
            <a:avLst/>
          </a:prstGeom>
        </p:spPr>
      </p:pic>
      <p:cxnSp>
        <p:nvCxnSpPr>
          <p:cNvPr id="56" name="Straight Connector 55"/>
          <p:cNvCxnSpPr/>
          <p:nvPr/>
        </p:nvCxnSpPr>
        <p:spPr>
          <a:xfrm>
            <a:off x="0" y="4801401"/>
            <a:ext cx="9144000" cy="0"/>
          </a:xfrm>
          <a:prstGeom prst="line">
            <a:avLst/>
          </a:prstGeom>
          <a:ln w="6350" cmpd="sng">
            <a:solidFill>
              <a:srgbClr val="7F7F7F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4842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kakausmedia_widescreen_2017">
  <a:themeElements>
    <a:clrScheme name="Aikakausmedia 2016">
      <a:dk1>
        <a:srgbClr val="000000"/>
      </a:dk1>
      <a:lt1>
        <a:sysClr val="window" lastClr="FFFFFF"/>
      </a:lt1>
      <a:dk2>
        <a:srgbClr val="000000"/>
      </a:dk2>
      <a:lt2>
        <a:srgbClr val="F2F6F7"/>
      </a:lt2>
      <a:accent1>
        <a:srgbClr val="E24426"/>
      </a:accent1>
      <a:accent2>
        <a:srgbClr val="7AC3BB"/>
      </a:accent2>
      <a:accent3>
        <a:srgbClr val="EBD656"/>
      </a:accent3>
      <a:accent4>
        <a:srgbClr val="F4A89D"/>
      </a:accent4>
      <a:accent5>
        <a:srgbClr val="F2F6F7"/>
      </a:accent5>
      <a:accent6>
        <a:srgbClr val="000000"/>
      </a:accent6>
      <a:hlink>
        <a:srgbClr val="F4A89D"/>
      </a:hlink>
      <a:folHlink>
        <a:srgbClr val="7AC3B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ikakausmedia 2016">
    <a:dk1>
      <a:srgbClr val="000000"/>
    </a:dk1>
    <a:lt1>
      <a:sysClr val="window" lastClr="FFFFFF"/>
    </a:lt1>
    <a:dk2>
      <a:srgbClr val="000000"/>
    </a:dk2>
    <a:lt2>
      <a:srgbClr val="F2F6F7"/>
    </a:lt2>
    <a:accent1>
      <a:srgbClr val="E24426"/>
    </a:accent1>
    <a:accent2>
      <a:srgbClr val="7AC3BB"/>
    </a:accent2>
    <a:accent3>
      <a:srgbClr val="EBD656"/>
    </a:accent3>
    <a:accent4>
      <a:srgbClr val="F4A89D"/>
    </a:accent4>
    <a:accent5>
      <a:srgbClr val="F2F6F7"/>
    </a:accent5>
    <a:accent6>
      <a:srgbClr val="000000"/>
    </a:accent6>
    <a:hlink>
      <a:srgbClr val="F4A89D"/>
    </a:hlink>
    <a:folHlink>
      <a:srgbClr val="7AC3BB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1634</TotalTime>
  <Words>1354</Words>
  <Application>Microsoft Macintosh PowerPoint</Application>
  <PresentationFormat>On-screen Show (16:9)</PresentationFormat>
  <Paragraphs>491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Times New Roman</vt:lpstr>
      <vt:lpstr>Wingdings</vt:lpstr>
      <vt:lpstr>Arial</vt:lpstr>
      <vt:lpstr>Aikakausmedia_widescreen_2017</vt:lpstr>
      <vt:lpstr>Aikakausmedioiden someyleisöt / joulukuu 2017</vt:lpstr>
      <vt:lpstr>Yleisömäärien kehitys 12/2016 – 012/2017</vt:lpstr>
      <vt:lpstr>Yleisömäärien kasvu / joulukuu 2017</vt:lpstr>
      <vt:lpstr>Eniten seuraajia kaikissa kanavissa TOP 20 / joulukuu 2017</vt:lpstr>
      <vt:lpstr>Eniten seuraajia Facebookissa TOP 20 / joulukuu 2017</vt:lpstr>
      <vt:lpstr>Eniten seuraajia Twitterissä TOP 20 / joulukuu 2017</vt:lpstr>
      <vt:lpstr>Eniten seuraajia Instagramissa TOP 20 / joulukuu 2017</vt:lpstr>
      <vt:lpstr>Eniten uusia seuraajia kaikissa kanavissa / joulukuu 2017</vt:lpstr>
      <vt:lpstr>Eniten uusia seuraajia Facebookissa, Twitterissä ja Instagramissa / joulukuu 2017</vt:lpstr>
      <vt:lpstr>Mukana olleet mediat (209 kpl) / joulukuu 2017</vt:lpstr>
      <vt:lpstr>Mukana olleet mediat (209 kpl) / joulukuu 2017</vt:lpstr>
      <vt:lpstr>Aikakausmediat somessa -seuranta</vt:lpstr>
      <vt:lpstr>Aikakausmediat somessa -seuranta</vt:lpstr>
      <vt:lpstr>PowerPoint Presentation</vt:lpstr>
    </vt:vector>
  </TitlesOfParts>
  <Manager/>
  <Company>Aikakausmedia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Aikakausmediat somessa 2016</dc:title>
  <dc:subject/>
  <dc:creator>Outi Sonkamuotka</dc:creator>
  <cp:keywords/>
  <dc:description/>
  <cp:lastModifiedBy>Outi Sonkamuotka</cp:lastModifiedBy>
  <cp:revision>186</cp:revision>
  <dcterms:created xsi:type="dcterms:W3CDTF">2016-11-29T11:48:27Z</dcterms:created>
  <dcterms:modified xsi:type="dcterms:W3CDTF">2018-01-05T11:58:08Z</dcterms:modified>
  <cp:category/>
</cp:coreProperties>
</file>