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7" autoAdjust="0"/>
    <p:restoredTop sz="94733" autoAdjust="0"/>
  </p:normalViewPr>
  <p:slideViewPr>
    <p:cSldViewPr snapToGrid="0" snapToObjects="1">
      <p:cViewPr>
        <p:scale>
          <a:sx n="179" d="100"/>
          <a:sy n="179" d="100"/>
        </p:scale>
        <p:origin x="2896" y="1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58.5</c:v>
                </c:pt>
                <c:pt idx="1">
                  <c:v>20.6</c:v>
                </c:pt>
                <c:pt idx="2">
                  <c:v>18.3</c:v>
                </c:pt>
                <c:pt idx="3">
                  <c:v>1.7</c:v>
                </c:pt>
                <c:pt idx="4">
                  <c:v>1.038457345794822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12/2016</c:v>
                </c:pt>
                <c:pt idx="1">
                  <c:v>01/2017</c:v>
                </c:pt>
                <c:pt idx="2">
                  <c:v>02/2017</c:v>
                </c:pt>
                <c:pt idx="3">
                  <c:v>03/2017</c:v>
                </c:pt>
                <c:pt idx="4">
                  <c:v>04/2017</c:v>
                </c:pt>
                <c:pt idx="5">
                  <c:v>05/2017</c:v>
                </c:pt>
                <c:pt idx="6">
                  <c:v>06/2017</c:v>
                </c:pt>
                <c:pt idx="7">
                  <c:v>07/2017</c:v>
                </c:pt>
                <c:pt idx="8">
                  <c:v>08/2017</c:v>
                </c:pt>
                <c:pt idx="9">
                  <c:v>09/2017</c:v>
                </c:pt>
                <c:pt idx="10">
                  <c:v>10/2017</c:v>
                </c:pt>
                <c:pt idx="11">
                  <c:v>11/2017</c:v>
                </c:pt>
                <c:pt idx="12">
                  <c:v>12/2017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2.583267E6</c:v>
                </c:pt>
                <c:pt idx="1">
                  <c:v>2.684939E6</c:v>
                </c:pt>
                <c:pt idx="2">
                  <c:v>2.735605E6</c:v>
                </c:pt>
                <c:pt idx="3">
                  <c:v>2.786731E6</c:v>
                </c:pt>
                <c:pt idx="4">
                  <c:v>2.838139E6</c:v>
                </c:pt>
                <c:pt idx="5">
                  <c:v>2.897755E6</c:v>
                </c:pt>
                <c:pt idx="6">
                  <c:v>2.930227E6</c:v>
                </c:pt>
                <c:pt idx="7">
                  <c:v>2.965561E6</c:v>
                </c:pt>
                <c:pt idx="8">
                  <c:v>2.963049E6</c:v>
                </c:pt>
                <c:pt idx="9">
                  <c:v>3.006016E6</c:v>
                </c:pt>
                <c:pt idx="10">
                  <c:v>3.054396E6</c:v>
                </c:pt>
                <c:pt idx="11">
                  <c:v>3.105783E6</c:v>
                </c:pt>
                <c:pt idx="12">
                  <c:v>3.149774E6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12/2016</c:v>
                </c:pt>
                <c:pt idx="1">
                  <c:v>01/2017</c:v>
                </c:pt>
                <c:pt idx="2">
                  <c:v>02/2017</c:v>
                </c:pt>
                <c:pt idx="3">
                  <c:v>03/2017</c:v>
                </c:pt>
                <c:pt idx="4">
                  <c:v>04/2017</c:v>
                </c:pt>
                <c:pt idx="5">
                  <c:v>05/2017</c:v>
                </c:pt>
                <c:pt idx="6">
                  <c:v>06/2017</c:v>
                </c:pt>
                <c:pt idx="7">
                  <c:v>07/2017</c:v>
                </c:pt>
                <c:pt idx="8">
                  <c:v>08/2017</c:v>
                </c:pt>
                <c:pt idx="9">
                  <c:v>09/2017</c:v>
                </c:pt>
                <c:pt idx="10">
                  <c:v>10/2017</c:v>
                </c:pt>
                <c:pt idx="11">
                  <c:v>11/2017</c:v>
                </c:pt>
                <c:pt idx="12">
                  <c:v>12/2017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1.550466E6</c:v>
                </c:pt>
                <c:pt idx="1">
                  <c:v>1.597178E6</c:v>
                </c:pt>
                <c:pt idx="2">
                  <c:v>1.626564E6</c:v>
                </c:pt>
                <c:pt idx="3">
                  <c:v>1.651837E6</c:v>
                </c:pt>
                <c:pt idx="4">
                  <c:v>1.677036E6</c:v>
                </c:pt>
                <c:pt idx="5">
                  <c:v>1.712485E6</c:v>
                </c:pt>
                <c:pt idx="6">
                  <c:v>1.7296E6</c:v>
                </c:pt>
                <c:pt idx="7">
                  <c:v>1.748986E6</c:v>
                </c:pt>
                <c:pt idx="8">
                  <c:v>1.728307E6</c:v>
                </c:pt>
                <c:pt idx="9">
                  <c:v>1.753609E6</c:v>
                </c:pt>
                <c:pt idx="10">
                  <c:v>1.785311E6</c:v>
                </c:pt>
                <c:pt idx="11">
                  <c:v>1.814282E6</c:v>
                </c:pt>
                <c:pt idx="12">
                  <c:v>1.839306E6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12/2016</c:v>
                </c:pt>
                <c:pt idx="1">
                  <c:v>01/2017</c:v>
                </c:pt>
                <c:pt idx="2">
                  <c:v>02/2017</c:v>
                </c:pt>
                <c:pt idx="3">
                  <c:v>03/2017</c:v>
                </c:pt>
                <c:pt idx="4">
                  <c:v>04/2017</c:v>
                </c:pt>
                <c:pt idx="5">
                  <c:v>05/2017</c:v>
                </c:pt>
                <c:pt idx="6">
                  <c:v>06/2017</c:v>
                </c:pt>
                <c:pt idx="7">
                  <c:v>07/2017</c:v>
                </c:pt>
                <c:pt idx="8">
                  <c:v>08/2017</c:v>
                </c:pt>
                <c:pt idx="9">
                  <c:v>09/2017</c:v>
                </c:pt>
                <c:pt idx="10">
                  <c:v>10/2017</c:v>
                </c:pt>
                <c:pt idx="11">
                  <c:v>11/2017</c:v>
                </c:pt>
                <c:pt idx="12">
                  <c:v>12/2017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540766.0</c:v>
                </c:pt>
                <c:pt idx="1">
                  <c:v>559254.0</c:v>
                </c:pt>
                <c:pt idx="2">
                  <c:v>566347.0</c:v>
                </c:pt>
                <c:pt idx="3">
                  <c:v>578885.0</c:v>
                </c:pt>
                <c:pt idx="4">
                  <c:v>589890.0</c:v>
                </c:pt>
                <c:pt idx="5">
                  <c:v>596406.0</c:v>
                </c:pt>
                <c:pt idx="6">
                  <c:v>604910.0</c:v>
                </c:pt>
                <c:pt idx="7">
                  <c:v>609603.0</c:v>
                </c:pt>
                <c:pt idx="8">
                  <c:v>616575.0</c:v>
                </c:pt>
                <c:pt idx="9">
                  <c:v>623022.0</c:v>
                </c:pt>
                <c:pt idx="10">
                  <c:v>629866.0</c:v>
                </c:pt>
                <c:pt idx="11">
                  <c:v>634718.0</c:v>
                </c:pt>
                <c:pt idx="12">
                  <c:v>640966.0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12/2016</c:v>
                </c:pt>
                <c:pt idx="1">
                  <c:v>01/2017</c:v>
                </c:pt>
                <c:pt idx="2">
                  <c:v>02/2017</c:v>
                </c:pt>
                <c:pt idx="3">
                  <c:v>03/2017</c:v>
                </c:pt>
                <c:pt idx="4">
                  <c:v>04/2017</c:v>
                </c:pt>
                <c:pt idx="5">
                  <c:v>05/2017</c:v>
                </c:pt>
                <c:pt idx="6">
                  <c:v>06/2017</c:v>
                </c:pt>
                <c:pt idx="7">
                  <c:v>07/2017</c:v>
                </c:pt>
                <c:pt idx="8">
                  <c:v>08/2017</c:v>
                </c:pt>
                <c:pt idx="9">
                  <c:v>09/2017</c:v>
                </c:pt>
                <c:pt idx="10">
                  <c:v>10/2017</c:v>
                </c:pt>
                <c:pt idx="11">
                  <c:v>11/2017</c:v>
                </c:pt>
                <c:pt idx="12">
                  <c:v>12/2017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433196.0</c:v>
                </c:pt>
                <c:pt idx="1">
                  <c:v>451191.0</c:v>
                </c:pt>
                <c:pt idx="2">
                  <c:v>464709.0</c:v>
                </c:pt>
                <c:pt idx="3">
                  <c:v>477330.0</c:v>
                </c:pt>
                <c:pt idx="4">
                  <c:v>491682.0</c:v>
                </c:pt>
                <c:pt idx="5">
                  <c:v>507919.0</c:v>
                </c:pt>
                <c:pt idx="6">
                  <c:v>514113.0</c:v>
                </c:pt>
                <c:pt idx="7">
                  <c:v>524927.0</c:v>
                </c:pt>
                <c:pt idx="8">
                  <c:v>535493.0</c:v>
                </c:pt>
                <c:pt idx="9">
                  <c:v>546245.0</c:v>
                </c:pt>
                <c:pt idx="10">
                  <c:v>558365.0</c:v>
                </c:pt>
                <c:pt idx="11">
                  <c:v>571752.0</c:v>
                </c:pt>
                <c:pt idx="12">
                  <c:v>581845.0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4600368"/>
        <c:axId val="694602928"/>
      </c:lineChart>
      <c:catAx>
        <c:axId val="69460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602928"/>
        <c:crosses val="autoZero"/>
        <c:auto val="1"/>
        <c:lblAlgn val="ctr"/>
        <c:lblOffset val="100"/>
        <c:noMultiLvlLbl val="0"/>
      </c:catAx>
      <c:valAx>
        <c:axId val="69460292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69460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Joulukuu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43991.0</c:v>
                </c:pt>
                <c:pt idx="1">
                  <c:v>25024.0</c:v>
                </c:pt>
                <c:pt idx="2">
                  <c:v>6248.0</c:v>
                </c:pt>
                <c:pt idx="3">
                  <c:v>10093.0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55723.0</c:v>
                </c:pt>
                <c:pt idx="1">
                  <c:v>28846.0</c:v>
                </c:pt>
                <c:pt idx="2">
                  <c:v>9533.0</c:v>
                </c:pt>
                <c:pt idx="3">
                  <c:v>15516.0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808144"/>
        <c:axId val="807810896"/>
      </c:barChart>
      <c:catAx>
        <c:axId val="8078081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07810896"/>
        <c:crosses val="autoZero"/>
        <c:auto val="1"/>
        <c:lblAlgn val="ctr"/>
        <c:lblOffset val="100"/>
        <c:noMultiLvlLbl val="0"/>
      </c:catAx>
      <c:valAx>
        <c:axId val="8078108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0780814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12/2017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12/2017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70732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joulukuu 2017,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joulukuu 2016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58,4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-1,6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-0,6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+1,7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joulukuu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966599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3 149 774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joulukuu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Aku Ankka      Alibi      Anna      Antiikki &amp; Design Apu      Arkkitehti      Aromi      Arvopaperi      Askel      Asuntoinfo      Auto Bild Suomi      Automaatioväylä      Avotakka      Baana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Costume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Kuluttaja-lehti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Leija      Leivotaan      Lumo      Maailman Kuvalehti      Maalla      Maku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Moottori      Motiivi      National Geographic Suomi      Nuorten Luonto      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joulukuu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Perhokalastus      Perusta      Pieni on Suurin      Pikkukaupunki      Pinni      Plaza Koti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 Hockey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proresto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Puuvene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Raymond      Reserviläinen      Riffi      RONDO Classic      Sairaanhoitaja      Sana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Sieppo - Lasten luontolehti      Siivet      Soppa365      Sport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Språkbruk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Tekstiiliopettaja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Villivarsa      Vinkki      Vitonen      VIVA      Voi hyvin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</a:t>
            </a:r>
            <a:endParaRPr lang="fi-FI" sz="1400" dirty="0"/>
          </a:p>
          <a:p>
            <a:pPr>
              <a:lnSpc>
                <a:spcPct val="120000"/>
              </a:lnSpc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12/2016 – 012/2017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304881340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52937" y="2375743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57160" y="3370800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56240" y="3320484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81507" y="135813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64442" y="181368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43898" y="2600985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43898" y="3495575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43898" y="3393515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192194" y="106246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3 149 774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22994" y="210626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1 839 306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7169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640 966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7582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581 845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5063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2 583 267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7236" y="236717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1 550 466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1196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540 766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5247" y="37759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433 196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+ 288 840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19 %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+ 566 507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22 %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+ 100 200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19 %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+ 148 649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34 %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joulukuu 2017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3037788252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2017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</a:t>
            </a:r>
            <a:r>
              <a:rPr lang="fi-FI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somekanavien</a:t>
            </a:r>
            <a:r>
              <a:rPr lang="fi-FI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20040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61 255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58 834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57 808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53 227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48 810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44 806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42 532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41 427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38 717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38 525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46303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202 441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194 497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144 170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140 525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131 681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103 027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75 610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73 507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63 409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3705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149 891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93 154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81 581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56 758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52 280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46 893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40 222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35 848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1251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33 528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33 352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28 281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25 447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24 841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23 618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709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159 229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114 773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72 479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20 919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11 142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9 340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8 723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1345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8 387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4 193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Jääkiekkolehti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04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37 808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26 345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26 224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25 162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23 691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19 518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18 974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18 214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joulukuu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1378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18 041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17 882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17 703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14 227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13 769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13 318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12 733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joulukuu 2017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5402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1 019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88721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6 623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2 676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1 249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joulukuu 2017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12/2017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10447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2 354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7408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6 304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47998"/>
              </p:ext>
            </p:extLst>
          </p:nvPr>
        </p:nvGraphicFramePr>
        <p:xfrm>
          <a:off x="6179379" y="917626"/>
          <a:ext cx="2642910" cy="364796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608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460142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801401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1354</Words>
  <Application>Microsoft Macintosh PowerPoint</Application>
  <PresentationFormat>On-screen Show (16:9)</PresentationFormat>
  <Paragraphs>491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Arial</vt:lpstr>
      <vt:lpstr>Aikakausmedia_widescreen_2017</vt:lpstr>
      <vt:lpstr>Aikakausmedioiden someyleisöt / joulukuu 2017</vt:lpstr>
      <vt:lpstr>Yleisömäärien kehitys 12/2016 – 012/2017</vt:lpstr>
      <vt:lpstr>Yleisömäärien kasvu / joulukuu 2017</vt:lpstr>
      <vt:lpstr>Eniten seuraajia kaikissa kanavissa TOP 20 / joulukuu 2017</vt:lpstr>
      <vt:lpstr>Eniten seuraajia Facebookissa TOP 20 / joulukuu 2017</vt:lpstr>
      <vt:lpstr>Eniten seuraajia Twitterissä TOP 20 / joulukuu 2017</vt:lpstr>
      <vt:lpstr>Eniten seuraajia Instagramissa TOP 20 / joulukuu 2017</vt:lpstr>
      <vt:lpstr>Eniten uusia seuraajia kaikissa kanavissa / joulukuu 2017</vt:lpstr>
      <vt:lpstr>Eniten uusia seuraajia Facebookissa, Twitterissä ja Instagramissa / joulukuu 2017</vt:lpstr>
      <vt:lpstr>Mukana olleet mediat (209 kpl) / joulukuu 2017</vt:lpstr>
      <vt:lpstr>Mukana olleet mediat (209 kpl) / joulukuu 2017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Sonkamuotka</cp:lastModifiedBy>
  <cp:revision>186</cp:revision>
  <dcterms:created xsi:type="dcterms:W3CDTF">2016-11-29T11:48:27Z</dcterms:created>
  <dcterms:modified xsi:type="dcterms:W3CDTF">2018-01-05T11:58:08Z</dcterms:modified>
  <cp:category/>
</cp:coreProperties>
</file>