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41"/>
  </p:notesMasterIdLst>
  <p:sldIdLst>
    <p:sldId id="298" r:id="rId2"/>
    <p:sldId id="283" r:id="rId3"/>
    <p:sldId id="320" r:id="rId4"/>
    <p:sldId id="321" r:id="rId5"/>
    <p:sldId id="322" r:id="rId6"/>
    <p:sldId id="323" r:id="rId7"/>
    <p:sldId id="281" r:id="rId8"/>
    <p:sldId id="284" r:id="rId9"/>
    <p:sldId id="277" r:id="rId10"/>
    <p:sldId id="285" r:id="rId11"/>
    <p:sldId id="313" r:id="rId12"/>
    <p:sldId id="276" r:id="rId13"/>
    <p:sldId id="286" r:id="rId14"/>
    <p:sldId id="287" r:id="rId15"/>
    <p:sldId id="278" r:id="rId16"/>
    <p:sldId id="301" r:id="rId17"/>
    <p:sldId id="288" r:id="rId18"/>
    <p:sldId id="314" r:id="rId19"/>
    <p:sldId id="275" r:id="rId20"/>
    <p:sldId id="289" r:id="rId21"/>
    <p:sldId id="315" r:id="rId22"/>
    <p:sldId id="290" r:id="rId23"/>
    <p:sldId id="316" r:id="rId24"/>
    <p:sldId id="317" r:id="rId25"/>
    <p:sldId id="274" r:id="rId26"/>
    <p:sldId id="280" r:id="rId27"/>
    <p:sldId id="291" r:id="rId28"/>
    <p:sldId id="318" r:id="rId29"/>
    <p:sldId id="292" r:id="rId30"/>
    <p:sldId id="293" r:id="rId31"/>
    <p:sldId id="303" r:id="rId32"/>
    <p:sldId id="302" r:id="rId33"/>
    <p:sldId id="294" r:id="rId34"/>
    <p:sldId id="279" r:id="rId35"/>
    <p:sldId id="295" r:id="rId36"/>
    <p:sldId id="319" r:id="rId37"/>
    <p:sldId id="296" r:id="rId38"/>
    <p:sldId id="311" r:id="rId39"/>
    <p:sldId id="312" r:id="rId4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3742" autoAdjust="0"/>
  </p:normalViewPr>
  <p:slideViewPr>
    <p:cSldViewPr snapToGrid="0" snapToObjects="1">
      <p:cViewPr varScale="1">
        <p:scale>
          <a:sx n="163" d="100"/>
          <a:sy n="163" d="100"/>
        </p:scale>
        <p:origin x="47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EC7AF-4101-574C-88A4-9E60FAA103B8}" type="datetimeFigureOut">
              <a:rPr lang="en-US" smtClean="0"/>
              <a:t>11/10/17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922C-F8D1-7240-8EC7-55AA689297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C5C1-F1CE-F746-8EFE-7EAC1E5FE0C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4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C5C1-F1CE-F746-8EFE-7EAC1E5FE0C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41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C5C1-F1CE-F746-8EFE-7EAC1E5FE0C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82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C5C1-F1CE-F746-8EFE-7EAC1E5FE0C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28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C5C1-F1CE-F746-8EFE-7EAC1E5FE0C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62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C5C1-F1CE-F746-8EFE-7EAC1E5FE0C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22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922C-F8D1-7240-8EC7-55AA6892977C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77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05A3DC-6B8C-3548-B463-DF17E6404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370B90-C644-4C4E-91B5-92F27EDDD24F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FBB6894-FBD4-6F44-BB62-74E09FD046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435A7A-8DCE-3045-B81E-093D0AD198A2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34D9A3-DB8F-8945-B486-DC44E5159A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05A3DC-6B8C-3548-B463-DF17E640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0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05A3DC-6B8C-3548-B463-DF17E640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05A3DC-6B8C-3548-B463-DF17E640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29019D-EC68-444F-9424-8962EE1274D9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580566-19FE-1846-B6A6-D646F3AED7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381951-D20C-7146-80DA-E9131CF8E137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5B5ED-7591-1A43-B5E0-19F73C74DE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529D11-181E-4044-BC52-F63E0A22CE76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678EE-C614-2044-ABE9-EA486A503F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B581E8-4E75-CC42-8CD6-1B684E9A2DEF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B6A6FC-ACC7-794B-B59B-0BCB52C46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B836AE-3B0A-1044-842F-587F6FBC5E98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B80352-A37E-E04C-9E15-91E4E8365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0FDF2C-B65F-AA42-9A9B-0136353C47FF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012180-0099-8C48-837F-60BE91F6C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955A51-D4B7-D946-A257-6FE14298D4E5}" type="datetimeFigureOut">
              <a:rPr lang="en-US" smtClean="0"/>
              <a:pPr>
                <a:defRPr/>
              </a:pPr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A0A60C-3665-7142-A13A-682D5C89D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5" name="Picture 4" descr="logo-03.png"/>
          <p:cNvPicPr>
            <a:picLocks noChangeAspect="1"/>
          </p:cNvPicPr>
          <p:nvPr userDrawn="1"/>
        </p:nvPicPr>
        <p:blipFill>
          <a:blip r:embed="rId1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63" y="4646032"/>
            <a:ext cx="4329415" cy="324431"/>
          </a:xfrm>
          <a:prstGeom prst="rect">
            <a:avLst/>
          </a:prstGeom>
        </p:spPr>
      </p:pic>
      <p:sp>
        <p:nvSpPr>
          <p:cNvPr id="7" name="TextBox 33"/>
          <p:cNvSpPr txBox="1"/>
          <p:nvPr userDrawn="1"/>
        </p:nvSpPr>
        <p:spPr>
          <a:xfrm>
            <a:off x="2223348" y="4683501"/>
            <a:ext cx="4697304" cy="250825"/>
          </a:xfrm>
          <a:prstGeom prst="rect">
            <a:avLst/>
          </a:prstGeom>
          <a:noFill/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>
                <a:solidFill>
                  <a:srgbClr val="333333"/>
                </a:solidFill>
                <a:latin typeface="+mn-lt"/>
              </a:rPr>
              <a:t>Lähde: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Syksy 2016/Kevät 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b="0" dirty="0">
                <a:solidFill>
                  <a:srgbClr val="333333"/>
                </a:solidFill>
                <a:latin typeface="+mn-lt"/>
              </a:rPr>
              <a:t>N=9 525, 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6.jpeg"/><Relationship Id="rId6" Type="http://schemas.openxmlformats.org/officeDocument/2006/relationships/image" Target="../media/image18.jpe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jpeg"/><Relationship Id="rId5" Type="http://schemas.openxmlformats.org/officeDocument/2006/relationships/image" Target="../media/image6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3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4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3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jpeg"/><Relationship Id="rId5" Type="http://schemas.openxmlformats.org/officeDocument/2006/relationships/image" Target="../media/image34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6.jpeg"/><Relationship Id="rId5" Type="http://schemas.openxmlformats.org/officeDocument/2006/relationships/image" Target="../media/image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../media/image38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jpeg"/><Relationship Id="rId6" Type="http://schemas.openxmlformats.org/officeDocument/2006/relationships/image" Target="../media/image9.jpe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../media/image39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3.png"/><Relationship Id="rId5" Type="http://schemas.openxmlformats.org/officeDocument/2006/relationships/image" Target="../media/image6.jpeg"/><Relationship Id="rId6" Type="http://schemas.openxmlformats.org/officeDocument/2006/relationships/image" Target="../media/image39.jpeg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1.png"/><Relationship Id="rId5" Type="http://schemas.openxmlformats.org/officeDocument/2006/relationships/image" Target="../media/image43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lehdet.fi/KMT" TargetMode="Externa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ediakortit.fi/" TargetMode="Externa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hyperlink" Target="https://fi.pinterest.com/aikakausmedia/" TargetMode="External"/><Relationship Id="rId12" Type="http://schemas.openxmlformats.org/officeDocument/2006/relationships/image" Target="../media/image48.emf"/><Relationship Id="rId13" Type="http://schemas.openxmlformats.org/officeDocument/2006/relationships/hyperlink" Target="https://www.linkedin.com/company/aikakausmedia/" TargetMode="External"/><Relationship Id="rId1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hyperlink" Target="https://www.facebook.com/aikakausmedia/" TargetMode="External"/><Relationship Id="rId4" Type="http://schemas.openxmlformats.org/officeDocument/2006/relationships/image" Target="../media/image44.emf"/><Relationship Id="rId5" Type="http://schemas.openxmlformats.org/officeDocument/2006/relationships/hyperlink" Target="https://twitter.com/Aikakausmedia" TargetMode="External"/><Relationship Id="rId6" Type="http://schemas.openxmlformats.org/officeDocument/2006/relationships/image" Target="../media/image45.emf"/><Relationship Id="rId7" Type="http://schemas.openxmlformats.org/officeDocument/2006/relationships/hyperlink" Target="https://www.instagram.com/Aikakausmedia/" TargetMode="External"/><Relationship Id="rId8" Type="http://schemas.openxmlformats.org/officeDocument/2006/relationships/image" Target="../media/image46.emf"/><Relationship Id="rId9" Type="http://schemas.openxmlformats.org/officeDocument/2006/relationships/hyperlink" Target="https://www.youtube.com/channel/UC7B9LxrDcePsPSVeWDnOOhQ" TargetMode="External"/><Relationship Id="rId10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../media/image12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1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24638" y="561972"/>
            <a:ext cx="6914112" cy="3345834"/>
          </a:xfrm>
          <a:prstGeom prst="rect">
            <a:avLst/>
          </a:prstGeom>
          <a:solidFill>
            <a:srgbClr val="FFFFFF">
              <a:alpha val="84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3200" b="1" dirty="0">
                <a:solidFill>
                  <a:srgbClr val="000000"/>
                </a:solidFill>
                <a:cs typeface="Adelle-Bold"/>
              </a:rPr>
              <a:t>Eniten kohderyhmää tavoittavat aikakauslehdet</a:t>
            </a:r>
            <a:r>
              <a:rPr lang="fi-FI" sz="3200" b="1" dirty="0">
                <a:solidFill>
                  <a:srgbClr val="000000"/>
                </a:solidFill>
                <a:latin typeface="+mj-lt"/>
                <a:cs typeface="Adelle-Bold"/>
              </a:rPr>
              <a:t/>
            </a:r>
            <a:br>
              <a:rPr lang="fi-FI" sz="3200" b="1" dirty="0">
                <a:solidFill>
                  <a:srgbClr val="000000"/>
                </a:solidFill>
                <a:latin typeface="+mj-lt"/>
                <a:cs typeface="Adelle-Bold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  <a:cs typeface="Adelle-Bold"/>
              </a:rPr>
              <a:t>lukijoiden kiinnostusten </a:t>
            </a:r>
            <a:br>
              <a:rPr lang="fi-FI" sz="3200" b="1" dirty="0">
                <a:solidFill>
                  <a:srgbClr val="000000"/>
                </a:solidFill>
                <a:latin typeface="+mj-lt"/>
                <a:cs typeface="Adelle-Bold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  <a:cs typeface="Adelle-Bold"/>
              </a:rPr>
              <a:t>kohteiden mukaan</a:t>
            </a:r>
          </a:p>
          <a:p>
            <a:r>
              <a:rPr lang="fi-FI" sz="3200" b="1" dirty="0">
                <a:solidFill>
                  <a:srgbClr val="000000"/>
                </a:solidFill>
                <a:latin typeface="+mj-lt"/>
                <a:cs typeface="Adelle-Bold"/>
              </a:rPr>
              <a:t>Kevät 2017</a:t>
            </a:r>
          </a:p>
        </p:txBody>
      </p:sp>
      <p:pic>
        <p:nvPicPr>
          <p:cNvPr id="10" name="Picture 9" descr="AM_logo_RGB_neg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64" y="4748831"/>
            <a:ext cx="1824785" cy="1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6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739D1DA6-C06B-40A1-9411-26C453AC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43" y="1833856"/>
            <a:ext cx="1518036" cy="19569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2F718A27-DA9A-4DED-B181-05562DFC5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304" y="1827841"/>
            <a:ext cx="1505295" cy="1951565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957" y="1845293"/>
            <a:ext cx="1501781" cy="19341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962" y="1855649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18" y="1845293"/>
            <a:ext cx="1501017" cy="1951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hyväntekeväisyydestä ja vapaaehtoistyöstä</a:t>
            </a:r>
            <a:r>
              <a:rPr lang="fi-FI" sz="32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0" y="394824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85  |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76  |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73  |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72  |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72	</a:t>
            </a:r>
          </a:p>
        </p:txBody>
      </p:sp>
      <p:sp>
        <p:nvSpPr>
          <p:cNvPr id="22" name="Oval 21"/>
          <p:cNvSpPr/>
          <p:nvPr/>
        </p:nvSpPr>
        <p:spPr>
          <a:xfrm>
            <a:off x="2372177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272</a:t>
            </a:r>
          </a:p>
        </p:txBody>
      </p:sp>
      <p:sp>
        <p:nvSpPr>
          <p:cNvPr id="23" name="Oval 22"/>
          <p:cNvSpPr/>
          <p:nvPr/>
        </p:nvSpPr>
        <p:spPr>
          <a:xfrm>
            <a:off x="5892568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96</a:t>
            </a:r>
          </a:p>
        </p:txBody>
      </p:sp>
      <p:sp>
        <p:nvSpPr>
          <p:cNvPr id="24" name="Oval 23"/>
          <p:cNvSpPr/>
          <p:nvPr/>
        </p:nvSpPr>
        <p:spPr>
          <a:xfrm>
            <a:off x="4115633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110</a:t>
            </a:r>
          </a:p>
        </p:txBody>
      </p:sp>
      <p:sp>
        <p:nvSpPr>
          <p:cNvPr id="25" name="Oval 24"/>
          <p:cNvSpPr/>
          <p:nvPr/>
        </p:nvSpPr>
        <p:spPr>
          <a:xfrm>
            <a:off x="7491261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86</a:t>
            </a:r>
          </a:p>
        </p:txBody>
      </p:sp>
      <p:sp>
        <p:nvSpPr>
          <p:cNvPr id="31" name="Oval 30"/>
          <p:cNvSpPr/>
          <p:nvPr/>
        </p:nvSpPr>
        <p:spPr>
          <a:xfrm>
            <a:off x="606921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316</a:t>
            </a:r>
          </a:p>
        </p:txBody>
      </p:sp>
      <p:sp>
        <p:nvSpPr>
          <p:cNvPr id="17" name="Oval 16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633</a:t>
            </a:r>
          </a:p>
        </p:txBody>
      </p:sp>
    </p:spTree>
    <p:extLst>
      <p:ext uri="{BB962C8B-B14F-4D97-AF65-F5344CB8AC3E}">
        <p14:creationId xmlns:p14="http://schemas.microsoft.com/office/powerpoint/2010/main" val="270890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25D25F08-E0B5-4AFC-BD64-E4B013A96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604" y="1845293"/>
            <a:ext cx="1514587" cy="196673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149D0F3-84FA-43F3-89CF-E6C63DD7B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74" y="1895749"/>
            <a:ext cx="1487442" cy="192663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739D1DA6-C06B-40A1-9411-26C453AC5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830" y="1833856"/>
            <a:ext cx="1518036" cy="1956986"/>
          </a:xfrm>
          <a:prstGeom prst="rect">
            <a:avLst/>
          </a:prstGeom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962" y="1855649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18" y="1845293"/>
            <a:ext cx="1501017" cy="1951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kalastuksesta</a:t>
            </a:r>
            <a:r>
              <a:rPr lang="fi-FI" sz="32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</a:t>
            </a:r>
            <a:br>
              <a:rPr lang="fi-FI" sz="3200" b="1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0" y="394824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94  |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87  | </a:t>
            </a:r>
            <a:r>
              <a:rPr lang="fi-FI" sz="1600" b="1" dirty="0">
                <a:solidFill>
                  <a:srgbClr val="000000"/>
                </a:solidFill>
              </a:rPr>
              <a:t>Moottori </a:t>
            </a:r>
            <a:r>
              <a:rPr lang="fi-FI" sz="1600" dirty="0">
                <a:solidFill>
                  <a:srgbClr val="000000"/>
                </a:solidFill>
              </a:rPr>
              <a:t>64  |  </a:t>
            </a:r>
            <a:r>
              <a:rPr lang="fi-FI" sz="1600" b="1" dirty="0">
                <a:solidFill>
                  <a:srgbClr val="000000"/>
                </a:solidFill>
              </a:rPr>
              <a:t>Tekniikan Maailma </a:t>
            </a:r>
            <a:r>
              <a:rPr lang="fi-FI" sz="1600" dirty="0">
                <a:solidFill>
                  <a:srgbClr val="000000"/>
                </a:solidFill>
              </a:rPr>
              <a:t>62  |  </a:t>
            </a:r>
            <a:r>
              <a:rPr lang="fi-FI" sz="1600" b="1" dirty="0">
                <a:solidFill>
                  <a:srgbClr val="000000"/>
                </a:solidFill>
              </a:rPr>
              <a:t>Apu </a:t>
            </a:r>
            <a:r>
              <a:rPr lang="fi-FI" sz="1600" dirty="0">
                <a:solidFill>
                  <a:srgbClr val="000000"/>
                </a:solidFill>
              </a:rPr>
              <a:t>57	</a:t>
            </a:r>
          </a:p>
        </p:txBody>
      </p:sp>
      <p:sp>
        <p:nvSpPr>
          <p:cNvPr id="22" name="Oval 21"/>
          <p:cNvSpPr/>
          <p:nvPr/>
        </p:nvSpPr>
        <p:spPr>
          <a:xfrm>
            <a:off x="2372177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212</a:t>
            </a:r>
          </a:p>
        </p:txBody>
      </p:sp>
      <p:sp>
        <p:nvSpPr>
          <p:cNvPr id="23" name="Oval 22"/>
          <p:cNvSpPr/>
          <p:nvPr/>
        </p:nvSpPr>
        <p:spPr>
          <a:xfrm>
            <a:off x="5892568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107</a:t>
            </a:r>
          </a:p>
        </p:txBody>
      </p:sp>
      <p:sp>
        <p:nvSpPr>
          <p:cNvPr id="24" name="Oval 23"/>
          <p:cNvSpPr/>
          <p:nvPr/>
        </p:nvSpPr>
        <p:spPr>
          <a:xfrm>
            <a:off x="4115633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108</a:t>
            </a:r>
          </a:p>
        </p:txBody>
      </p:sp>
      <p:sp>
        <p:nvSpPr>
          <p:cNvPr id="25" name="Oval 24"/>
          <p:cNvSpPr/>
          <p:nvPr/>
        </p:nvSpPr>
        <p:spPr>
          <a:xfrm>
            <a:off x="7491261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105</a:t>
            </a:r>
          </a:p>
        </p:txBody>
      </p:sp>
      <p:sp>
        <p:nvSpPr>
          <p:cNvPr id="31" name="Oval 30"/>
          <p:cNvSpPr/>
          <p:nvPr/>
        </p:nvSpPr>
        <p:spPr>
          <a:xfrm>
            <a:off x="606921" y="223284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248</a:t>
            </a:r>
          </a:p>
        </p:txBody>
      </p:sp>
      <p:sp>
        <p:nvSpPr>
          <p:cNvPr id="17" name="Oval 16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559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pic>
        <p:nvPicPr>
          <p:cNvPr id="16" name="Picture 15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9" name="Picture 18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20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147107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ACA7D76D-9CF0-44E4-AD19-5CB991A6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42" y="1817208"/>
            <a:ext cx="1518036" cy="1956986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68" y="1865507"/>
            <a:ext cx="1496527" cy="19273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1" y="1851645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297" y="1851645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ediakortit.fi/img/Kansikuvat/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160" y="1851645"/>
            <a:ext cx="1442506" cy="1922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>
                <a:solidFill>
                  <a:srgbClr val="000000"/>
                </a:solidFill>
                <a:latin typeface="+mj-lt"/>
              </a:rPr>
              <a:t>kauneudenhoidosta ja kosmetiikasta </a:t>
            </a:r>
            <a:r>
              <a:rPr lang="fi-FI" sz="3200" b="1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0" y="40401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99     | 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95    |  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94    |    </a:t>
            </a:r>
            <a:r>
              <a:rPr lang="fi-FI" sz="1600" b="1" dirty="0">
                <a:solidFill>
                  <a:srgbClr val="000000"/>
                </a:solidFill>
              </a:rPr>
              <a:t>Me Naiset </a:t>
            </a:r>
            <a:r>
              <a:rPr lang="fi-FI" sz="1600" dirty="0">
                <a:solidFill>
                  <a:srgbClr val="000000"/>
                </a:solidFill>
              </a:rPr>
              <a:t>89   |    </a:t>
            </a:r>
            <a:r>
              <a:rPr lang="fi-FI" sz="1600" b="1" dirty="0">
                <a:solidFill>
                  <a:srgbClr val="000000"/>
                </a:solidFill>
              </a:rPr>
              <a:t>Anna </a:t>
            </a:r>
            <a:r>
              <a:rPr lang="fi-FI" sz="1600" dirty="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26" name="Oval 25"/>
          <p:cNvSpPr/>
          <p:nvPr/>
        </p:nvSpPr>
        <p:spPr>
          <a:xfrm>
            <a:off x="236728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310</a:t>
            </a:r>
          </a:p>
        </p:txBody>
      </p:sp>
      <p:sp>
        <p:nvSpPr>
          <p:cNvPr id="27" name="Oval 26"/>
          <p:cNvSpPr/>
          <p:nvPr/>
        </p:nvSpPr>
        <p:spPr>
          <a:xfrm>
            <a:off x="574579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113</a:t>
            </a:r>
          </a:p>
        </p:txBody>
      </p:sp>
      <p:sp>
        <p:nvSpPr>
          <p:cNvPr id="28" name="Oval 27"/>
          <p:cNvSpPr/>
          <p:nvPr/>
        </p:nvSpPr>
        <p:spPr>
          <a:xfrm>
            <a:off x="4115633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113</a:t>
            </a:r>
          </a:p>
        </p:txBody>
      </p:sp>
      <p:sp>
        <p:nvSpPr>
          <p:cNvPr id="29" name="Oval 28"/>
          <p:cNvSpPr/>
          <p:nvPr/>
        </p:nvSpPr>
        <p:spPr>
          <a:xfrm>
            <a:off x="739648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106</a:t>
            </a:r>
          </a:p>
        </p:txBody>
      </p:sp>
      <p:sp>
        <p:nvSpPr>
          <p:cNvPr id="30" name="Oval 29"/>
          <p:cNvSpPr/>
          <p:nvPr/>
        </p:nvSpPr>
        <p:spPr>
          <a:xfrm>
            <a:off x="8117840" y="854599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750</a:t>
            </a:r>
          </a:p>
        </p:txBody>
      </p:sp>
      <p:sp>
        <p:nvSpPr>
          <p:cNvPr id="31" name="Oval 30"/>
          <p:cNvSpPr/>
          <p:nvPr/>
        </p:nvSpPr>
        <p:spPr>
          <a:xfrm>
            <a:off x="68580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386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858D0050-2AE7-4E3C-9A99-FAA403A8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2" y="1857886"/>
            <a:ext cx="1518036" cy="19569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062520FA-6AFA-4CD6-83F1-5E5545044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572" y="1834749"/>
            <a:ext cx="1488112" cy="1929288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267" y="1791355"/>
            <a:ext cx="1576690" cy="2030586"/>
          </a:xfrm>
          <a:prstGeom prst="rect">
            <a:avLst/>
          </a:prstGeom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426" y="1865776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3" y="1868270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kirjoista ja kirjallisuudesta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783324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176   |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168   | 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163   |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163   |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162  </a:t>
            </a:r>
          </a:p>
        </p:txBody>
      </p:sp>
      <p:sp>
        <p:nvSpPr>
          <p:cNvPr id="23" name="Oval 22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1 427</a:t>
            </a:r>
          </a:p>
        </p:txBody>
      </p:sp>
      <p:sp>
        <p:nvSpPr>
          <p:cNvPr id="33" name="Oval 32"/>
          <p:cNvSpPr/>
          <p:nvPr/>
        </p:nvSpPr>
        <p:spPr>
          <a:xfrm>
            <a:off x="236728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623</a:t>
            </a:r>
          </a:p>
        </p:txBody>
      </p:sp>
      <p:sp>
        <p:nvSpPr>
          <p:cNvPr id="34" name="Oval 33"/>
          <p:cNvSpPr/>
          <p:nvPr/>
        </p:nvSpPr>
        <p:spPr>
          <a:xfrm>
            <a:off x="574579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202</a:t>
            </a:r>
          </a:p>
        </p:txBody>
      </p:sp>
      <p:sp>
        <p:nvSpPr>
          <p:cNvPr id="35" name="Oval 34"/>
          <p:cNvSpPr/>
          <p:nvPr/>
        </p:nvSpPr>
        <p:spPr>
          <a:xfrm>
            <a:off x="4115633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227</a:t>
            </a:r>
          </a:p>
        </p:txBody>
      </p:sp>
      <p:sp>
        <p:nvSpPr>
          <p:cNvPr id="36" name="Oval 35"/>
          <p:cNvSpPr/>
          <p:nvPr/>
        </p:nvSpPr>
        <p:spPr>
          <a:xfrm>
            <a:off x="739648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183</a:t>
            </a:r>
          </a:p>
        </p:txBody>
      </p:sp>
      <p:sp>
        <p:nvSpPr>
          <p:cNvPr id="37" name="Oval 36"/>
          <p:cNvSpPr/>
          <p:nvPr/>
        </p:nvSpPr>
        <p:spPr>
          <a:xfrm>
            <a:off x="68580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703</a:t>
            </a:r>
          </a:p>
        </p:txBody>
      </p:sp>
    </p:spTree>
    <p:extLst>
      <p:ext uri="{BB962C8B-B14F-4D97-AF65-F5344CB8AC3E}">
        <p14:creationId xmlns:p14="http://schemas.microsoft.com/office/powerpoint/2010/main" val="174533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A0306BEF-0306-4742-A383-DC461932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003" y="1802841"/>
            <a:ext cx="1518036" cy="19569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912" y="1806156"/>
            <a:ext cx="1390513" cy="19536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72" y="1829438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50" y="1816974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kotimaan ja ulkomaiden </a:t>
            </a:r>
            <a:r>
              <a:rPr lang="fi-FI" sz="3200" b="1" i="1" u="sng" dirty="0" err="1">
                <a:solidFill>
                  <a:srgbClr val="000000"/>
                </a:solidFill>
                <a:latin typeface="+mj-lt"/>
              </a:rPr>
              <a:t>ajankoht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. asioista</a:t>
            </a:r>
            <a:r>
              <a:rPr lang="fi-FI" sz="32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896107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1600" b="1" dirty="0" err="1">
                <a:solidFill>
                  <a:srgbClr val="000000"/>
                </a:solidFill>
              </a:rPr>
              <a:t>Terveydeksi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321 | </a:t>
            </a:r>
            <a:r>
              <a:rPr lang="en-US" sz="1600" b="1" dirty="0" err="1">
                <a:solidFill>
                  <a:srgbClr val="000000"/>
                </a:solidFill>
              </a:rPr>
              <a:t>Hyvä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Terveys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287 |   </a:t>
            </a:r>
            <a:r>
              <a:rPr lang="en-US" sz="1600" b="1" dirty="0" err="1">
                <a:solidFill>
                  <a:srgbClr val="000000"/>
                </a:solidFill>
              </a:rPr>
              <a:t>Tiede</a:t>
            </a:r>
            <a:r>
              <a:rPr lang="en-US" sz="1600" b="1" dirty="0">
                <a:solidFill>
                  <a:srgbClr val="000000"/>
                </a:solidFill>
              </a:rPr>
              <a:t> 278</a:t>
            </a:r>
            <a:r>
              <a:rPr lang="en-US" sz="1600" dirty="0">
                <a:solidFill>
                  <a:srgbClr val="000000"/>
                </a:solidFill>
              </a:rPr>
              <a:t> |   </a:t>
            </a:r>
            <a:r>
              <a:rPr lang="en-US" sz="1600" b="1" dirty="0">
                <a:solidFill>
                  <a:srgbClr val="000000"/>
                </a:solidFill>
              </a:rPr>
              <a:t>ET-</a:t>
            </a:r>
            <a:r>
              <a:rPr lang="en-US" sz="1600" b="1" dirty="0" err="1">
                <a:solidFill>
                  <a:srgbClr val="000000"/>
                </a:solidFill>
              </a:rPr>
              <a:t>lehti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275  |  </a:t>
            </a:r>
            <a:r>
              <a:rPr lang="en-US" sz="1600" b="1" dirty="0">
                <a:solidFill>
                  <a:srgbClr val="000000"/>
                </a:solidFill>
              </a:rPr>
              <a:t>Eeva </a:t>
            </a:r>
            <a:r>
              <a:rPr lang="en-US" sz="1600" dirty="0">
                <a:solidFill>
                  <a:srgbClr val="000000"/>
                </a:solidFill>
              </a:rPr>
              <a:t>275</a:t>
            </a:r>
            <a:endParaRPr lang="fi-FI" sz="1600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773157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3 135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925" y="1816974"/>
            <a:ext cx="1329028" cy="195367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2296160" y="224605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1223</a:t>
            </a:r>
          </a:p>
        </p:txBody>
      </p:sp>
      <p:sp>
        <p:nvSpPr>
          <p:cNvPr id="29" name="Oval 28"/>
          <p:cNvSpPr/>
          <p:nvPr/>
        </p:nvSpPr>
        <p:spPr>
          <a:xfrm>
            <a:off x="5638337" y="2225912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399</a:t>
            </a:r>
          </a:p>
        </p:txBody>
      </p:sp>
      <p:sp>
        <p:nvSpPr>
          <p:cNvPr id="30" name="Oval 29"/>
          <p:cNvSpPr/>
          <p:nvPr/>
        </p:nvSpPr>
        <p:spPr>
          <a:xfrm>
            <a:off x="4024193" y="224605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468</a:t>
            </a:r>
          </a:p>
        </p:txBody>
      </p:sp>
      <p:sp>
        <p:nvSpPr>
          <p:cNvPr id="31" name="Oval 30"/>
          <p:cNvSpPr/>
          <p:nvPr/>
        </p:nvSpPr>
        <p:spPr>
          <a:xfrm>
            <a:off x="7371128" y="223598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362</a:t>
            </a:r>
          </a:p>
        </p:txBody>
      </p:sp>
      <p:sp>
        <p:nvSpPr>
          <p:cNvPr id="32" name="Oval 31"/>
          <p:cNvSpPr/>
          <p:nvPr/>
        </p:nvSpPr>
        <p:spPr>
          <a:xfrm>
            <a:off x="718750" y="2225912"/>
            <a:ext cx="1213829" cy="119870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1392</a:t>
            </a:r>
          </a:p>
        </p:txBody>
      </p:sp>
    </p:spTree>
    <p:extLst>
      <p:ext uri="{BB962C8B-B14F-4D97-AF65-F5344CB8AC3E}">
        <p14:creationId xmlns:p14="http://schemas.microsoft.com/office/powerpoint/2010/main" val="276222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FF1E0826-2FEA-45CA-A0F5-5782633D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88" y="1832832"/>
            <a:ext cx="1414395" cy="198137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D42E9CC8-9624-4AC1-8BA3-D83919EC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07" y="1810191"/>
            <a:ext cx="1518036" cy="1956986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70" y="1810191"/>
            <a:ext cx="1507291" cy="19412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155" y="1832832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7" y="1832832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kotimaan matkailusta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655" name="TextBox 2"/>
          <p:cNvSpPr txBox="1">
            <a:spLocks noChangeArrowheads="1"/>
          </p:cNvSpPr>
          <p:nvPr/>
        </p:nvSpPr>
        <p:spPr bwMode="auto">
          <a:xfrm>
            <a:off x="0" y="3848297"/>
            <a:ext cx="9144000" cy="4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135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dirty="0">
                <a:solidFill>
                  <a:srgbClr val="000000"/>
                </a:solidFill>
              </a:rPr>
              <a:t>|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126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dirty="0">
                <a:solidFill>
                  <a:srgbClr val="000000"/>
                </a:solidFill>
              </a:rPr>
              <a:t>|   </a:t>
            </a:r>
            <a:r>
              <a:rPr lang="fi-FI" sz="1600" b="1" dirty="0">
                <a:solidFill>
                  <a:srgbClr val="000000"/>
                </a:solidFill>
              </a:rPr>
              <a:t>Apu </a:t>
            </a:r>
            <a:r>
              <a:rPr lang="fi-FI" sz="1600" dirty="0">
                <a:solidFill>
                  <a:srgbClr val="000000"/>
                </a:solidFill>
              </a:rPr>
              <a:t>126| 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119</a:t>
            </a:r>
            <a:r>
              <a:rPr lang="fi-FI" sz="1600" b="1" dirty="0">
                <a:solidFill>
                  <a:srgbClr val="000000"/>
                </a:solidFill>
              </a:rPr>
              <a:t> </a:t>
            </a:r>
            <a:r>
              <a:rPr lang="fi-FI" sz="1600" dirty="0">
                <a:solidFill>
                  <a:srgbClr val="000000"/>
                </a:solidFill>
              </a:rPr>
              <a:t>|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112</a:t>
            </a:r>
          </a:p>
        </p:txBody>
      </p:sp>
      <p:sp>
        <p:nvSpPr>
          <p:cNvPr id="20" name="Oval 19"/>
          <p:cNvSpPr/>
          <p:nvPr/>
        </p:nvSpPr>
        <p:spPr>
          <a:xfrm>
            <a:off x="8053872" y="847826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</a:t>
            </a: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065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96160" y="2328476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475</a:t>
            </a:r>
          </a:p>
        </p:txBody>
      </p:sp>
      <p:sp>
        <p:nvSpPr>
          <p:cNvPr id="26" name="Oval 25"/>
          <p:cNvSpPr/>
          <p:nvPr/>
        </p:nvSpPr>
        <p:spPr>
          <a:xfrm>
            <a:off x="5755958" y="2328476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154</a:t>
            </a:r>
          </a:p>
        </p:txBody>
      </p:sp>
      <p:sp>
        <p:nvSpPr>
          <p:cNvPr id="27" name="Oval 26"/>
          <p:cNvSpPr/>
          <p:nvPr/>
        </p:nvSpPr>
        <p:spPr>
          <a:xfrm>
            <a:off x="4074534" y="2328476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264</a:t>
            </a:r>
          </a:p>
        </p:txBody>
      </p:sp>
      <p:sp>
        <p:nvSpPr>
          <p:cNvPr id="28" name="Oval 27"/>
          <p:cNvSpPr/>
          <p:nvPr/>
        </p:nvSpPr>
        <p:spPr>
          <a:xfrm>
            <a:off x="7464592" y="2328476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139</a:t>
            </a:r>
          </a:p>
        </p:txBody>
      </p:sp>
      <p:sp>
        <p:nvSpPr>
          <p:cNvPr id="30" name="Oval 29"/>
          <p:cNvSpPr/>
          <p:nvPr/>
        </p:nvSpPr>
        <p:spPr>
          <a:xfrm>
            <a:off x="685800" y="2328476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561</a:t>
            </a:r>
          </a:p>
        </p:txBody>
      </p:sp>
      <p:pic>
        <p:nvPicPr>
          <p:cNvPr id="16" name="Picture 15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8" name="Picture 17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21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BDF53CC9-02EF-4541-973A-150C4946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00" y="1745556"/>
            <a:ext cx="1518036" cy="19569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623E3AD7-C1FC-4A56-8016-CE4AB9ED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813" y="1779733"/>
            <a:ext cx="1487553" cy="1926503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214" y="1798023"/>
            <a:ext cx="1503418" cy="1936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339" y="1779733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30" y="1779733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314960" y="23495"/>
            <a:ext cx="851408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kulttuurista*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</a:t>
            </a:r>
            <a:br>
              <a:rPr lang="fi-FI" sz="3200" b="1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734243"/>
            <a:ext cx="9144000" cy="74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163    |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157    |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146    | 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145    </a:t>
            </a:r>
            <a:r>
              <a:rPr lang="fi-FI" sz="1600">
                <a:solidFill>
                  <a:srgbClr val="000000"/>
                </a:solidFill>
              </a:rPr>
              <a:t>|  </a:t>
            </a:r>
          </a:p>
          <a:p>
            <a:pPr algn="ctr">
              <a:lnSpc>
                <a:spcPct val="140000"/>
              </a:lnSpc>
            </a:pPr>
            <a:r>
              <a:rPr lang="fi-FI" sz="1600">
                <a:solidFill>
                  <a:srgbClr val="000000"/>
                </a:solidFill>
              </a:rPr>
              <a:t> </a:t>
            </a:r>
            <a:r>
              <a:rPr lang="fi-FI" sz="1600" b="1">
                <a:solidFill>
                  <a:srgbClr val="000000"/>
                </a:solidFill>
              </a:rPr>
              <a:t>Suomen Kuvalehti </a:t>
            </a:r>
            <a:r>
              <a:rPr lang="fi-FI" sz="1600">
                <a:solidFill>
                  <a:srgbClr val="000000"/>
                </a:solidFill>
              </a:rPr>
              <a:t>134   </a:t>
            </a:r>
            <a:endParaRPr lang="fi-FI" sz="1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117281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rgbClr val="000000"/>
                </a:solidFill>
                <a:latin typeface="+mj-lt"/>
                <a:cs typeface="Adelle-Bold"/>
              </a:rPr>
              <a:t>*) teatteri, ooppera, museot, taidenäyttelyt, jne</a:t>
            </a:r>
            <a:r>
              <a:rPr lang="fi-FI" sz="1200" dirty="0">
                <a:solidFill>
                  <a:srgbClr val="000000"/>
                </a:solidFill>
                <a:latin typeface="Adelle-Bold"/>
                <a:cs typeface="Adelle-Bold"/>
              </a:rPr>
              <a:t>.</a:t>
            </a:r>
          </a:p>
        </p:txBody>
      </p:sp>
      <p:sp>
        <p:nvSpPr>
          <p:cNvPr id="34" name="Oval 33"/>
          <p:cNvSpPr/>
          <p:nvPr/>
        </p:nvSpPr>
        <p:spPr>
          <a:xfrm>
            <a:off x="7752080" y="317551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1 307</a:t>
            </a:r>
          </a:p>
        </p:txBody>
      </p:sp>
      <p:sp>
        <p:nvSpPr>
          <p:cNvPr id="40" name="Oval 39"/>
          <p:cNvSpPr/>
          <p:nvPr/>
        </p:nvSpPr>
        <p:spPr>
          <a:xfrm>
            <a:off x="2296160" y="213476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574</a:t>
            </a:r>
          </a:p>
        </p:txBody>
      </p:sp>
      <p:sp>
        <p:nvSpPr>
          <p:cNvPr id="41" name="Oval 40"/>
          <p:cNvSpPr/>
          <p:nvPr/>
        </p:nvSpPr>
        <p:spPr>
          <a:xfrm>
            <a:off x="5755958" y="213476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204</a:t>
            </a:r>
          </a:p>
        </p:txBody>
      </p:sp>
      <p:sp>
        <p:nvSpPr>
          <p:cNvPr id="42" name="Oval 41"/>
          <p:cNvSpPr/>
          <p:nvPr/>
        </p:nvSpPr>
        <p:spPr>
          <a:xfrm>
            <a:off x="4054673" y="213476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216</a:t>
            </a:r>
          </a:p>
        </p:txBody>
      </p:sp>
      <p:sp>
        <p:nvSpPr>
          <p:cNvPr id="43" name="Oval 42"/>
          <p:cNvSpPr/>
          <p:nvPr/>
        </p:nvSpPr>
        <p:spPr>
          <a:xfrm>
            <a:off x="7487920" y="213476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174</a:t>
            </a:r>
          </a:p>
        </p:txBody>
      </p:sp>
      <p:sp>
        <p:nvSpPr>
          <p:cNvPr id="44" name="Oval 43"/>
          <p:cNvSpPr/>
          <p:nvPr/>
        </p:nvSpPr>
        <p:spPr>
          <a:xfrm>
            <a:off x="685800" y="213476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663</a:t>
            </a:r>
          </a:p>
        </p:txBody>
      </p:sp>
    </p:spTree>
    <p:extLst>
      <p:ext uri="{BB962C8B-B14F-4D97-AF65-F5344CB8AC3E}">
        <p14:creationId xmlns:p14="http://schemas.microsoft.com/office/powerpoint/2010/main" val="222955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A399AD09-C608-44FE-B947-340716E3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757" y="1768999"/>
            <a:ext cx="1518036" cy="1956986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46" y="1797925"/>
            <a:ext cx="1576690" cy="2030586"/>
          </a:xfrm>
          <a:prstGeom prst="rect">
            <a:avLst/>
          </a:prstGeom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451" y="1768999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45" y="1787064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luonnosta ja luonnossa 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liikkumisesta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655" name="TextBox 2"/>
          <p:cNvSpPr txBox="1">
            <a:spLocks noChangeArrowheads="1"/>
          </p:cNvSpPr>
          <p:nvPr/>
        </p:nvSpPr>
        <p:spPr bwMode="auto">
          <a:xfrm>
            <a:off x="0" y="40401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203  |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192   |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190   |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172  |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170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179" y="1797925"/>
            <a:ext cx="1329028" cy="1953671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8072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883</a:t>
            </a:r>
          </a:p>
        </p:txBody>
      </p:sp>
      <p:sp>
        <p:nvSpPr>
          <p:cNvPr id="29" name="Oval 28"/>
          <p:cNvSpPr/>
          <p:nvPr/>
        </p:nvSpPr>
        <p:spPr>
          <a:xfrm>
            <a:off x="2206652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774</a:t>
            </a:r>
          </a:p>
        </p:txBody>
      </p:sp>
      <p:sp>
        <p:nvSpPr>
          <p:cNvPr id="30" name="Oval 29"/>
          <p:cNvSpPr/>
          <p:nvPr/>
        </p:nvSpPr>
        <p:spPr>
          <a:xfrm>
            <a:off x="399769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301</a:t>
            </a:r>
          </a:p>
        </p:txBody>
      </p:sp>
      <p:sp>
        <p:nvSpPr>
          <p:cNvPr id="31" name="Oval 30"/>
          <p:cNvSpPr/>
          <p:nvPr/>
        </p:nvSpPr>
        <p:spPr>
          <a:xfrm>
            <a:off x="5660532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237</a:t>
            </a:r>
          </a:p>
        </p:txBody>
      </p:sp>
      <p:sp>
        <p:nvSpPr>
          <p:cNvPr id="32" name="Oval 31"/>
          <p:cNvSpPr/>
          <p:nvPr/>
        </p:nvSpPr>
        <p:spPr>
          <a:xfrm>
            <a:off x="7349413" y="235111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223</a:t>
            </a:r>
          </a:p>
        </p:txBody>
      </p:sp>
      <p:sp>
        <p:nvSpPr>
          <p:cNvPr id="16" name="Oval 1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1 824</a:t>
            </a:r>
          </a:p>
        </p:txBody>
      </p:sp>
    </p:spTree>
    <p:extLst>
      <p:ext uri="{BB962C8B-B14F-4D97-AF65-F5344CB8AC3E}">
        <p14:creationId xmlns:p14="http://schemas.microsoft.com/office/powerpoint/2010/main" val="109020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E559EA29-D86C-4D5C-B39B-76A6A765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316" y="1829771"/>
            <a:ext cx="1511939" cy="196308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ADFE3EBB-4D9A-457D-804F-4FED95B85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03" y="1768999"/>
            <a:ext cx="1487553" cy="192650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A399AD09-C608-44FE-B947-340716E3B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818" y="1768999"/>
            <a:ext cx="1518036" cy="1956986"/>
          </a:xfrm>
          <a:prstGeom prst="rect">
            <a:avLst/>
          </a:prstGeom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067" y="1799528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81" y="1787064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metsästyksestä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655" name="TextBox 2"/>
          <p:cNvSpPr txBox="1">
            <a:spLocks noChangeArrowheads="1"/>
          </p:cNvSpPr>
          <p:nvPr/>
        </p:nvSpPr>
        <p:spPr bwMode="auto">
          <a:xfrm>
            <a:off x="0" y="40401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76  |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58   |   </a:t>
            </a:r>
            <a:r>
              <a:rPr lang="fi-FI" sz="1600" b="1" dirty="0">
                <a:solidFill>
                  <a:srgbClr val="000000"/>
                </a:solidFill>
              </a:rPr>
              <a:t>Moottori </a:t>
            </a:r>
            <a:r>
              <a:rPr lang="fi-FI" sz="1600" dirty="0">
                <a:solidFill>
                  <a:srgbClr val="000000"/>
                </a:solidFill>
              </a:rPr>
              <a:t>52   |   </a:t>
            </a:r>
            <a:r>
              <a:rPr lang="fi-FI" sz="1600" b="1" dirty="0">
                <a:solidFill>
                  <a:srgbClr val="000000"/>
                </a:solidFill>
              </a:rPr>
              <a:t>Suomen Kuvalehti </a:t>
            </a:r>
            <a:r>
              <a:rPr lang="fi-FI" sz="1600" dirty="0">
                <a:solidFill>
                  <a:srgbClr val="000000"/>
                </a:solidFill>
              </a:rPr>
              <a:t>43  |  </a:t>
            </a:r>
            <a:r>
              <a:rPr lang="fi-FI" sz="1600" b="1" dirty="0">
                <a:solidFill>
                  <a:srgbClr val="000000"/>
                </a:solidFill>
              </a:rPr>
              <a:t>Tiede </a:t>
            </a:r>
            <a:r>
              <a:rPr lang="fi-FI" sz="1600" dirty="0">
                <a:solidFill>
                  <a:srgbClr val="000000"/>
                </a:solidFill>
              </a:rPr>
              <a:t>40 </a:t>
            </a:r>
          </a:p>
        </p:txBody>
      </p:sp>
      <p:sp>
        <p:nvSpPr>
          <p:cNvPr id="27" name="Oval 26"/>
          <p:cNvSpPr/>
          <p:nvPr/>
        </p:nvSpPr>
        <p:spPr>
          <a:xfrm>
            <a:off x="68072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168</a:t>
            </a:r>
          </a:p>
        </p:txBody>
      </p:sp>
      <p:sp>
        <p:nvSpPr>
          <p:cNvPr id="29" name="Oval 28"/>
          <p:cNvSpPr/>
          <p:nvPr/>
        </p:nvSpPr>
        <p:spPr>
          <a:xfrm>
            <a:off x="2206652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149</a:t>
            </a:r>
          </a:p>
        </p:txBody>
      </p:sp>
      <p:sp>
        <p:nvSpPr>
          <p:cNvPr id="30" name="Oval 29"/>
          <p:cNvSpPr/>
          <p:nvPr/>
        </p:nvSpPr>
        <p:spPr>
          <a:xfrm>
            <a:off x="399769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116</a:t>
            </a:r>
          </a:p>
        </p:txBody>
      </p:sp>
      <p:sp>
        <p:nvSpPr>
          <p:cNvPr id="31" name="Oval 30"/>
          <p:cNvSpPr/>
          <p:nvPr/>
        </p:nvSpPr>
        <p:spPr>
          <a:xfrm>
            <a:off x="5660532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86</a:t>
            </a:r>
          </a:p>
        </p:txBody>
      </p:sp>
      <p:sp>
        <p:nvSpPr>
          <p:cNvPr id="32" name="Oval 31"/>
          <p:cNvSpPr/>
          <p:nvPr/>
        </p:nvSpPr>
        <p:spPr>
          <a:xfrm>
            <a:off x="7349413" y="2351118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85</a:t>
            </a:r>
          </a:p>
        </p:txBody>
      </p:sp>
      <p:sp>
        <p:nvSpPr>
          <p:cNvPr id="16" name="Oval 1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432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pic>
        <p:nvPicPr>
          <p:cNvPr id="17" name="Picture 16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8" name="Picture 17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20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119716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61927E23-0260-4000-91EF-7A566B94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66" y="1774907"/>
            <a:ext cx="1518036" cy="19569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90B224A9-1F43-4AE5-9BE7-6A326754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19" y="1773288"/>
            <a:ext cx="1487553" cy="192650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276" y="1748902"/>
            <a:ext cx="1516968" cy="19536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035" y="1790686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39" y="1800016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muodista ja pukeutumisesta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0" y="40401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143  |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141  |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135   |    </a:t>
            </a:r>
            <a:r>
              <a:rPr lang="fi-FI" sz="1600" b="1" dirty="0">
                <a:solidFill>
                  <a:srgbClr val="000000"/>
                </a:solidFill>
              </a:rPr>
              <a:t>Anna </a:t>
            </a:r>
            <a:r>
              <a:rPr lang="fi-FI" sz="1600" dirty="0">
                <a:solidFill>
                  <a:srgbClr val="000000"/>
                </a:solidFill>
              </a:rPr>
              <a:t>123   |   </a:t>
            </a:r>
            <a:r>
              <a:rPr lang="fi-FI" sz="1600" b="1" dirty="0">
                <a:solidFill>
                  <a:srgbClr val="000000"/>
                </a:solidFill>
              </a:rPr>
              <a:t>Avotakka </a:t>
            </a:r>
            <a:r>
              <a:rPr lang="fi-FI" sz="1600" dirty="0">
                <a:solidFill>
                  <a:srgbClr val="000000"/>
                </a:solidFill>
              </a:rPr>
              <a:t>121 </a:t>
            </a:r>
          </a:p>
        </p:txBody>
      </p:sp>
      <p:sp>
        <p:nvSpPr>
          <p:cNvPr id="23" name="Oval 22"/>
          <p:cNvSpPr/>
          <p:nvPr/>
        </p:nvSpPr>
        <p:spPr>
          <a:xfrm>
            <a:off x="68072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546</a:t>
            </a:r>
          </a:p>
        </p:txBody>
      </p:sp>
      <p:sp>
        <p:nvSpPr>
          <p:cNvPr id="24" name="Oval 23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1 094</a:t>
            </a:r>
          </a:p>
        </p:txBody>
      </p:sp>
      <p:sp>
        <p:nvSpPr>
          <p:cNvPr id="25" name="Oval 24"/>
          <p:cNvSpPr/>
          <p:nvPr/>
        </p:nvSpPr>
        <p:spPr>
          <a:xfrm>
            <a:off x="229362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468</a:t>
            </a:r>
          </a:p>
        </p:txBody>
      </p:sp>
      <p:sp>
        <p:nvSpPr>
          <p:cNvPr id="26" name="Oval 25"/>
          <p:cNvSpPr/>
          <p:nvPr/>
        </p:nvSpPr>
        <p:spPr>
          <a:xfrm>
            <a:off x="3999517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165</a:t>
            </a:r>
          </a:p>
        </p:txBody>
      </p:sp>
      <p:sp>
        <p:nvSpPr>
          <p:cNvPr id="27" name="Oval 26"/>
          <p:cNvSpPr/>
          <p:nvPr/>
        </p:nvSpPr>
        <p:spPr>
          <a:xfrm>
            <a:off x="569976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164</a:t>
            </a:r>
          </a:p>
        </p:txBody>
      </p:sp>
      <p:sp>
        <p:nvSpPr>
          <p:cNvPr id="28" name="Oval 27"/>
          <p:cNvSpPr/>
          <p:nvPr/>
        </p:nvSpPr>
        <p:spPr>
          <a:xfrm>
            <a:off x="739648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144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124638" y="561972"/>
            <a:ext cx="6914112" cy="3761886"/>
          </a:xfrm>
          <a:prstGeom prst="rect">
            <a:avLst/>
          </a:prstGeom>
          <a:solidFill>
            <a:srgbClr val="FFFFFF">
              <a:alpha val="84000"/>
            </a:srgbClr>
          </a:solidFill>
        </p:spPr>
        <p:txBody>
          <a:bodyPr vert="horz" lIns="91440" tIns="45720" rIns="91440" bIns="45720" numCol="1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60000"/>
              </a:lnSpc>
            </a:pPr>
            <a:r>
              <a:rPr lang="fi-FI" sz="2000" b="1" dirty="0">
                <a:solidFill>
                  <a:srgbClr val="000000"/>
                </a:solidFill>
                <a:latin typeface="+mj-lt"/>
                <a:cs typeface="AdelleSans-SemiBold"/>
              </a:rPr>
              <a:t>Tässä esityksessä tarkastellaan aikakauslehtien määrällistä tavoittavuutta kiinnostuksen kohteiden mukaan.</a:t>
            </a:r>
          </a:p>
          <a:p>
            <a:pPr>
              <a:lnSpc>
                <a:spcPct val="160000"/>
              </a:lnSpc>
            </a:pPr>
            <a:r>
              <a:rPr lang="fi-FI" sz="2000" b="1" dirty="0">
                <a:solidFill>
                  <a:srgbClr val="000000"/>
                </a:solidFill>
                <a:latin typeface="+mj-lt"/>
                <a:cs typeface="AdelleSans-SemiBold"/>
              </a:rPr>
              <a:t>Lehdet on laitettu järjestykseen siten, että ensimmäisenä </a:t>
            </a:r>
            <a:br>
              <a:rPr lang="fi-FI" sz="2000" b="1" dirty="0">
                <a:solidFill>
                  <a:srgbClr val="000000"/>
                </a:solidFill>
                <a:latin typeface="+mj-lt"/>
                <a:cs typeface="AdelleSans-SemiBold"/>
              </a:rPr>
            </a:br>
            <a:r>
              <a:rPr lang="fi-FI" sz="2000" b="1" dirty="0">
                <a:solidFill>
                  <a:srgbClr val="000000"/>
                </a:solidFill>
                <a:latin typeface="+mj-lt"/>
                <a:cs typeface="AdelleSans-SemiBold"/>
              </a:rPr>
              <a:t>on lehti,  jolla on määrällisesti </a:t>
            </a:r>
            <a:r>
              <a:rPr lang="fi-FI" sz="2000" b="1" u="sng" dirty="0">
                <a:solidFill>
                  <a:srgbClr val="000000"/>
                </a:solidFill>
                <a:latin typeface="+mj-lt"/>
                <a:cs typeface="AdelleSans-SemiBold"/>
              </a:rPr>
              <a:t>eniten tietystä aiheesta </a:t>
            </a:r>
            <a:br>
              <a:rPr lang="fi-FI" sz="2000" b="1" u="sng" dirty="0">
                <a:solidFill>
                  <a:srgbClr val="000000"/>
                </a:solidFill>
                <a:latin typeface="+mj-lt"/>
                <a:cs typeface="AdelleSans-SemiBold"/>
              </a:rPr>
            </a:br>
            <a:r>
              <a:rPr lang="fi-FI" sz="2000" b="1" u="sng" dirty="0">
                <a:solidFill>
                  <a:srgbClr val="000000"/>
                </a:solidFill>
                <a:latin typeface="+mj-lt"/>
                <a:cs typeface="AdelleSans-SemiBold"/>
              </a:rPr>
              <a:t>kiinnostuneita lukijoita</a:t>
            </a:r>
            <a:r>
              <a:rPr lang="fi-FI" sz="2000" b="1" dirty="0">
                <a:solidFill>
                  <a:srgbClr val="000000"/>
                </a:solidFill>
                <a:latin typeface="+mj-lt"/>
                <a:cs typeface="AdelleSans-SemiBold"/>
              </a:rPr>
              <a:t>.</a:t>
            </a:r>
          </a:p>
        </p:txBody>
      </p:sp>
      <p:pic>
        <p:nvPicPr>
          <p:cNvPr id="10" name="Picture 9" descr="AM_logo_RGB_neg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64" y="4748831"/>
            <a:ext cx="1824785" cy="1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72FFEE90-831B-47B0-8E2D-585FC4FD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87" y="1724741"/>
            <a:ext cx="1518036" cy="19569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3CCCC2FE-AEEF-4005-9FCF-C2F801088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983" y="1756896"/>
            <a:ext cx="1487553" cy="1926503"/>
          </a:xfrm>
          <a:prstGeom prst="rect">
            <a:avLst/>
          </a:prstGeom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859" y="1724741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1" y="1729728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musiikista ja konserteista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813804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172    | 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155    | 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149  </a:t>
            </a:r>
          </a:p>
          <a:p>
            <a:pPr algn="ctr">
              <a:lnSpc>
                <a:spcPct val="140000"/>
              </a:lnSpc>
            </a:pPr>
            <a:r>
              <a:rPr lang="fi-FI" sz="1600" dirty="0">
                <a:solidFill>
                  <a:srgbClr val="000000"/>
                </a:solidFill>
              </a:rPr>
              <a:t> 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142   |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138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526" y="1712277"/>
            <a:ext cx="1329028" cy="1953671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8072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702</a:t>
            </a:r>
          </a:p>
        </p:txBody>
      </p:sp>
      <p:sp>
        <p:nvSpPr>
          <p:cNvPr id="30" name="Oval 29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1 549</a:t>
            </a:r>
          </a:p>
        </p:txBody>
      </p:sp>
      <p:sp>
        <p:nvSpPr>
          <p:cNvPr id="31" name="Oval 30"/>
          <p:cNvSpPr/>
          <p:nvPr/>
        </p:nvSpPr>
        <p:spPr>
          <a:xfrm>
            <a:off x="220665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615</a:t>
            </a:r>
          </a:p>
        </p:txBody>
      </p:sp>
      <p:sp>
        <p:nvSpPr>
          <p:cNvPr id="32" name="Oval 31"/>
          <p:cNvSpPr/>
          <p:nvPr/>
        </p:nvSpPr>
        <p:spPr>
          <a:xfrm>
            <a:off x="392176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226</a:t>
            </a:r>
          </a:p>
        </p:txBody>
      </p:sp>
      <p:sp>
        <p:nvSpPr>
          <p:cNvPr id="33" name="Oval 32"/>
          <p:cNvSpPr/>
          <p:nvPr/>
        </p:nvSpPr>
        <p:spPr>
          <a:xfrm>
            <a:off x="569976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197</a:t>
            </a:r>
          </a:p>
        </p:txBody>
      </p:sp>
      <p:sp>
        <p:nvSpPr>
          <p:cNvPr id="34" name="Oval 33"/>
          <p:cNvSpPr/>
          <p:nvPr/>
        </p:nvSpPr>
        <p:spPr>
          <a:xfrm>
            <a:off x="739648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176</a:t>
            </a:r>
          </a:p>
        </p:txBody>
      </p:sp>
    </p:spTree>
    <p:extLst>
      <p:ext uri="{BB962C8B-B14F-4D97-AF65-F5344CB8AC3E}">
        <p14:creationId xmlns:p14="http://schemas.microsoft.com/office/powerpoint/2010/main" val="375102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629D64D1-5482-4044-9334-71100E855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91" y="1684576"/>
            <a:ext cx="1414395" cy="19813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72FFEE90-831B-47B0-8E2D-585FC4FD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87" y="1724741"/>
            <a:ext cx="1518036" cy="1956986"/>
          </a:xfrm>
          <a:prstGeom prst="rect">
            <a:avLst/>
          </a:prstGeom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859" y="1724741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1" y="1729728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mökkeilystä</a:t>
            </a:r>
            <a:r>
              <a:rPr lang="fi-FI" sz="32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813804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107    |    </a:t>
            </a: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104    |    </a:t>
            </a:r>
            <a:r>
              <a:rPr lang="fi-FI" sz="1600" b="1" dirty="0">
                <a:solidFill>
                  <a:srgbClr val="000000"/>
                </a:solidFill>
              </a:rPr>
              <a:t>Meidän Mökki </a:t>
            </a:r>
            <a:r>
              <a:rPr lang="fi-FI" sz="1600" dirty="0">
                <a:solidFill>
                  <a:srgbClr val="000000"/>
                </a:solidFill>
              </a:rPr>
              <a:t>101  </a:t>
            </a:r>
          </a:p>
          <a:p>
            <a:pPr algn="ctr">
              <a:lnSpc>
                <a:spcPct val="140000"/>
              </a:lnSpc>
            </a:pPr>
            <a:r>
              <a:rPr lang="fi-FI" sz="1600" dirty="0">
                <a:solidFill>
                  <a:srgbClr val="000000"/>
                </a:solidFill>
              </a:rPr>
              <a:t> 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92   |   </a:t>
            </a:r>
            <a:r>
              <a:rPr lang="fi-FI" sz="1600" b="1" dirty="0">
                <a:solidFill>
                  <a:srgbClr val="000000"/>
                </a:solidFill>
              </a:rPr>
              <a:t>Viherpiha </a:t>
            </a:r>
            <a:r>
              <a:rPr lang="fi-FI" sz="1600" dirty="0">
                <a:solidFill>
                  <a:srgbClr val="000000"/>
                </a:solidFill>
              </a:rPr>
              <a:t>92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526" y="1712277"/>
            <a:ext cx="1329028" cy="1953671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8072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472</a:t>
            </a:r>
          </a:p>
        </p:txBody>
      </p:sp>
      <p:sp>
        <p:nvSpPr>
          <p:cNvPr id="30" name="Oval 29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982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0665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404</a:t>
            </a:r>
          </a:p>
        </p:txBody>
      </p:sp>
      <p:sp>
        <p:nvSpPr>
          <p:cNvPr id="32" name="Oval 31"/>
          <p:cNvSpPr/>
          <p:nvPr/>
        </p:nvSpPr>
        <p:spPr>
          <a:xfrm>
            <a:off x="392176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183</a:t>
            </a:r>
          </a:p>
        </p:txBody>
      </p:sp>
      <p:sp>
        <p:nvSpPr>
          <p:cNvPr id="33" name="Oval 32"/>
          <p:cNvSpPr/>
          <p:nvPr/>
        </p:nvSpPr>
        <p:spPr>
          <a:xfrm>
            <a:off x="569976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119</a:t>
            </a:r>
          </a:p>
        </p:txBody>
      </p:sp>
      <p:sp>
        <p:nvSpPr>
          <p:cNvPr id="34" name="Oval 33"/>
          <p:cNvSpPr/>
          <p:nvPr/>
        </p:nvSpPr>
        <p:spPr>
          <a:xfrm>
            <a:off x="739648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119</a:t>
            </a:r>
          </a:p>
        </p:txBody>
      </p:sp>
      <p:pic>
        <p:nvPicPr>
          <p:cNvPr id="16" name="Picture 15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7" name="Picture 16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19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415488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F517A8CA-B022-4F9A-83E1-CE89144DC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15" y="1713123"/>
            <a:ext cx="1518036" cy="19569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DA125FD8-655F-47BD-B56D-3C05C3954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67" y="1724611"/>
            <a:ext cx="1411785" cy="1983558"/>
          </a:xfrm>
          <a:prstGeom prst="rect">
            <a:avLst/>
          </a:prstGeom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133" y="1739555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37" y="1739555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oman paikkakunnan asioista 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ja tapahtumista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-16357" y="3910227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383   |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336  |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322   |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320  |     </a:t>
            </a:r>
            <a:r>
              <a:rPr lang="fi-FI" sz="1600" b="1" dirty="0">
                <a:solidFill>
                  <a:srgbClr val="000000"/>
                </a:solidFill>
              </a:rPr>
              <a:t>Apu </a:t>
            </a:r>
            <a:r>
              <a:rPr lang="fi-FI" sz="1600" dirty="0">
                <a:solidFill>
                  <a:srgbClr val="000000"/>
                </a:solidFill>
              </a:rPr>
              <a:t>319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634" y="1777874"/>
            <a:ext cx="1320549" cy="1941207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27831" y="2169088"/>
            <a:ext cx="1212761" cy="12727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1613</a:t>
            </a:r>
          </a:p>
        </p:txBody>
      </p:sp>
      <p:sp>
        <p:nvSpPr>
          <p:cNvPr id="29" name="Oval 28"/>
          <p:cNvSpPr/>
          <p:nvPr/>
        </p:nvSpPr>
        <p:spPr>
          <a:xfrm>
            <a:off x="815371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3 349</a:t>
            </a:r>
          </a:p>
        </p:txBody>
      </p:sp>
      <p:sp>
        <p:nvSpPr>
          <p:cNvPr id="30" name="Oval 29"/>
          <p:cNvSpPr/>
          <p:nvPr/>
        </p:nvSpPr>
        <p:spPr>
          <a:xfrm>
            <a:off x="226390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1423</a:t>
            </a:r>
          </a:p>
        </p:txBody>
      </p:sp>
      <p:sp>
        <p:nvSpPr>
          <p:cNvPr id="31" name="Oval 30"/>
          <p:cNvSpPr/>
          <p:nvPr/>
        </p:nvSpPr>
        <p:spPr>
          <a:xfrm>
            <a:off x="396555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528</a:t>
            </a:r>
          </a:p>
        </p:txBody>
      </p:sp>
      <p:sp>
        <p:nvSpPr>
          <p:cNvPr id="32" name="Oval 31"/>
          <p:cNvSpPr/>
          <p:nvPr/>
        </p:nvSpPr>
        <p:spPr>
          <a:xfrm>
            <a:off x="563172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424</a:t>
            </a:r>
          </a:p>
        </p:txBody>
      </p:sp>
      <p:sp>
        <p:nvSpPr>
          <p:cNvPr id="33" name="Oval 32"/>
          <p:cNvSpPr/>
          <p:nvPr/>
        </p:nvSpPr>
        <p:spPr>
          <a:xfrm>
            <a:off x="739648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388</a:t>
            </a:r>
          </a:p>
        </p:txBody>
      </p:sp>
    </p:spTree>
    <p:extLst>
      <p:ext uri="{BB962C8B-B14F-4D97-AF65-F5344CB8AC3E}">
        <p14:creationId xmlns:p14="http://schemas.microsoft.com/office/powerpoint/2010/main" val="9000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899FB63-E732-43FD-8293-3CCF2051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74" y="1752019"/>
            <a:ext cx="1457070" cy="194479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F517A8CA-B022-4F9A-83E1-CE89144D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42" y="1815184"/>
            <a:ext cx="1518036" cy="1956986"/>
          </a:xfrm>
          <a:prstGeom prst="rect">
            <a:avLst/>
          </a:prstGeom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513" y="1752019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61" y="1777874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pelaamisesta</a:t>
            </a:r>
            <a:r>
              <a:rPr lang="fi-FI" sz="3200" b="1" i="1" dirty="0">
                <a:solidFill>
                  <a:srgbClr val="000000"/>
                </a:solidFill>
                <a:latin typeface="+mj-lt"/>
              </a:rPr>
              <a:t> (tietokone-, konsoli-,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/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i="1" dirty="0">
                <a:solidFill>
                  <a:srgbClr val="000000"/>
                </a:solidFill>
                <a:latin typeface="+mj-lt"/>
              </a:rPr>
              <a:t>netti- ja </a:t>
            </a:r>
            <a:r>
              <a:rPr lang="fi-FI" sz="3200" i="1" dirty="0">
                <a:solidFill>
                  <a:srgbClr val="000000"/>
                </a:solidFill>
                <a:latin typeface="+mj-lt"/>
              </a:rPr>
              <a:t>mobiilipelit)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-16357" y="3910227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Tieteen Kuvalehti </a:t>
            </a:r>
            <a:r>
              <a:rPr lang="fi-FI" sz="1600" dirty="0">
                <a:solidFill>
                  <a:srgbClr val="000000"/>
                </a:solidFill>
              </a:rPr>
              <a:t>58   |  </a:t>
            </a:r>
            <a:r>
              <a:rPr lang="fi-FI" sz="1600" b="1" dirty="0">
                <a:solidFill>
                  <a:srgbClr val="000000"/>
                </a:solidFill>
              </a:rPr>
              <a:t>Seiska </a:t>
            </a:r>
            <a:r>
              <a:rPr lang="fi-FI" sz="1600" dirty="0">
                <a:solidFill>
                  <a:srgbClr val="000000"/>
                </a:solidFill>
              </a:rPr>
              <a:t>43  |   </a:t>
            </a:r>
            <a:r>
              <a:rPr lang="fi-FI" sz="1600" b="1" dirty="0">
                <a:solidFill>
                  <a:srgbClr val="000000"/>
                </a:solidFill>
              </a:rPr>
              <a:t>Moottori </a:t>
            </a:r>
            <a:r>
              <a:rPr lang="fi-FI" sz="1600" dirty="0">
                <a:solidFill>
                  <a:srgbClr val="000000"/>
                </a:solidFill>
              </a:rPr>
              <a:t>40   |   </a:t>
            </a:r>
            <a:r>
              <a:rPr lang="fi-FI" sz="1600" b="1" dirty="0">
                <a:solidFill>
                  <a:srgbClr val="000000"/>
                </a:solidFill>
              </a:rPr>
              <a:t>Tekniikan Maailma </a:t>
            </a:r>
            <a:r>
              <a:rPr lang="fi-FI" sz="1600" dirty="0">
                <a:solidFill>
                  <a:srgbClr val="000000"/>
                </a:solidFill>
              </a:rPr>
              <a:t>39  |  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34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91" y="1777874"/>
            <a:ext cx="1320549" cy="1941207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27831" y="2169088"/>
            <a:ext cx="1212761" cy="12727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152</a:t>
            </a:r>
          </a:p>
        </p:txBody>
      </p:sp>
      <p:sp>
        <p:nvSpPr>
          <p:cNvPr id="29" name="Oval 28"/>
          <p:cNvSpPr/>
          <p:nvPr/>
        </p:nvSpPr>
        <p:spPr>
          <a:xfrm>
            <a:off x="815371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650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6390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150</a:t>
            </a:r>
          </a:p>
        </p:txBody>
      </p:sp>
      <p:sp>
        <p:nvSpPr>
          <p:cNvPr id="31" name="Oval 30"/>
          <p:cNvSpPr/>
          <p:nvPr/>
        </p:nvSpPr>
        <p:spPr>
          <a:xfrm>
            <a:off x="396555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125</a:t>
            </a:r>
          </a:p>
        </p:txBody>
      </p:sp>
      <p:sp>
        <p:nvSpPr>
          <p:cNvPr id="32" name="Oval 31"/>
          <p:cNvSpPr/>
          <p:nvPr/>
        </p:nvSpPr>
        <p:spPr>
          <a:xfrm>
            <a:off x="563172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80</a:t>
            </a:r>
          </a:p>
        </p:txBody>
      </p:sp>
      <p:sp>
        <p:nvSpPr>
          <p:cNvPr id="33" name="Oval 32"/>
          <p:cNvSpPr/>
          <p:nvPr/>
        </p:nvSpPr>
        <p:spPr>
          <a:xfrm>
            <a:off x="739648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76</a:t>
            </a:r>
          </a:p>
        </p:txBody>
      </p:sp>
      <p:pic>
        <p:nvPicPr>
          <p:cNvPr id="16" name="Picture 15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7" name="Picture 16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66738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BB318C5F-FFD7-46AB-8643-84B5398C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063" y="1755066"/>
            <a:ext cx="1414395" cy="19813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899FB63-E732-43FD-8293-3CCF2051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225" y="1793603"/>
            <a:ext cx="1457070" cy="194479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F517A8CA-B022-4F9A-83E1-CE89144DC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60" y="1787507"/>
            <a:ext cx="1518036" cy="1956986"/>
          </a:xfrm>
          <a:prstGeom prst="rect">
            <a:avLst/>
          </a:prstGeom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268" y="1815184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92" y="1815184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politiikasta ja </a:t>
            </a:r>
            <a:r>
              <a:rPr lang="fi-FI" sz="3200" b="1" i="1" u="sng" dirty="0" smtClean="0">
                <a:solidFill>
                  <a:srgbClr val="000000"/>
                </a:solidFill>
                <a:latin typeface="+mj-lt"/>
              </a:rPr>
              <a:t>yhteiskunnallisista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asioista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-16357" y="3910227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Suomen Kuvalehti </a:t>
            </a:r>
            <a:r>
              <a:rPr lang="fi-FI" sz="1600" dirty="0">
                <a:solidFill>
                  <a:srgbClr val="000000"/>
                </a:solidFill>
              </a:rPr>
              <a:t>172   |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170  |   </a:t>
            </a:r>
            <a:r>
              <a:rPr lang="fi-FI" sz="1600" b="1" dirty="0">
                <a:solidFill>
                  <a:srgbClr val="000000"/>
                </a:solidFill>
              </a:rPr>
              <a:t>Eeva  </a:t>
            </a:r>
            <a:r>
              <a:rPr lang="fi-FI" sz="1600" dirty="0">
                <a:solidFill>
                  <a:srgbClr val="000000"/>
                </a:solidFill>
              </a:rPr>
              <a:t>159   |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159  |     </a:t>
            </a: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156</a:t>
            </a:r>
          </a:p>
        </p:txBody>
      </p:sp>
      <p:sp>
        <p:nvSpPr>
          <p:cNvPr id="28" name="Oval 27"/>
          <p:cNvSpPr/>
          <p:nvPr/>
        </p:nvSpPr>
        <p:spPr>
          <a:xfrm>
            <a:off x="527831" y="2169088"/>
            <a:ext cx="1212761" cy="12727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702</a:t>
            </a:r>
          </a:p>
        </p:txBody>
      </p:sp>
      <p:sp>
        <p:nvSpPr>
          <p:cNvPr id="29" name="Oval 28"/>
          <p:cNvSpPr/>
          <p:nvPr/>
        </p:nvSpPr>
        <p:spPr>
          <a:xfrm>
            <a:off x="815371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</a:t>
            </a: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593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6390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578</a:t>
            </a:r>
          </a:p>
        </p:txBody>
      </p:sp>
      <p:sp>
        <p:nvSpPr>
          <p:cNvPr id="31" name="Oval 30"/>
          <p:cNvSpPr/>
          <p:nvPr/>
        </p:nvSpPr>
        <p:spPr>
          <a:xfrm>
            <a:off x="396555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291</a:t>
            </a:r>
          </a:p>
        </p:txBody>
      </p:sp>
      <p:sp>
        <p:nvSpPr>
          <p:cNvPr id="32" name="Oval 31"/>
          <p:cNvSpPr/>
          <p:nvPr/>
        </p:nvSpPr>
        <p:spPr>
          <a:xfrm>
            <a:off x="563172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193</a:t>
            </a:r>
          </a:p>
        </p:txBody>
      </p:sp>
      <p:sp>
        <p:nvSpPr>
          <p:cNvPr id="33" name="Oval 32"/>
          <p:cNvSpPr/>
          <p:nvPr/>
        </p:nvSpPr>
        <p:spPr>
          <a:xfrm>
            <a:off x="739648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177</a:t>
            </a:r>
          </a:p>
        </p:txBody>
      </p:sp>
      <p:pic>
        <p:nvPicPr>
          <p:cNvPr id="16" name="Picture 15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7" name="Picture 16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203861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4BDF770-6C9F-4756-A41F-EF75834A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316" y="1806784"/>
            <a:ext cx="1518036" cy="19569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EB7FC392-437C-4081-8448-84923AE8B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492" y="1780039"/>
            <a:ext cx="1512938" cy="192521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82" y="1823073"/>
            <a:ext cx="1507290" cy="1941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862" y="1780039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1" y="1767575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chemeClr val="accent6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chemeClr val="accent6"/>
                </a:solidFill>
                <a:latin typeface="+mj-lt"/>
              </a:rPr>
              <a:t>puutarhanhoidosta ja </a:t>
            </a:r>
            <a:br>
              <a:rPr lang="fi-FI" sz="3200" b="1" i="1" u="sng" dirty="0">
                <a:solidFill>
                  <a:schemeClr val="accent6"/>
                </a:solidFill>
                <a:latin typeface="+mj-lt"/>
              </a:rPr>
            </a:br>
            <a:r>
              <a:rPr lang="fi-FI" sz="3200" b="1" i="1" u="sng" dirty="0">
                <a:solidFill>
                  <a:schemeClr val="accent6"/>
                </a:solidFill>
                <a:latin typeface="+mj-lt"/>
              </a:rPr>
              <a:t>kasveista</a:t>
            </a:r>
            <a:r>
              <a:rPr lang="fi-FI" sz="3200" b="1" dirty="0">
                <a:solidFill>
                  <a:schemeClr val="accent6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397922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158    | 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152    | 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151    | 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147 | 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142</a:t>
            </a:r>
          </a:p>
        </p:txBody>
      </p:sp>
      <p:sp>
        <p:nvSpPr>
          <p:cNvPr id="27" name="Oval 26"/>
          <p:cNvSpPr/>
          <p:nvPr/>
        </p:nvSpPr>
        <p:spPr>
          <a:xfrm>
            <a:off x="815371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1 165</a:t>
            </a:r>
          </a:p>
        </p:txBody>
      </p:sp>
      <p:sp>
        <p:nvSpPr>
          <p:cNvPr id="28" name="Oval 27"/>
          <p:cNvSpPr/>
          <p:nvPr/>
        </p:nvSpPr>
        <p:spPr>
          <a:xfrm>
            <a:off x="242001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561</a:t>
            </a:r>
          </a:p>
        </p:txBody>
      </p:sp>
      <p:sp>
        <p:nvSpPr>
          <p:cNvPr id="29" name="Oval 28"/>
          <p:cNvSpPr/>
          <p:nvPr/>
        </p:nvSpPr>
        <p:spPr>
          <a:xfrm>
            <a:off x="412024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229</a:t>
            </a:r>
          </a:p>
        </p:txBody>
      </p:sp>
      <p:sp>
        <p:nvSpPr>
          <p:cNvPr id="30" name="Oval 29"/>
          <p:cNvSpPr/>
          <p:nvPr/>
        </p:nvSpPr>
        <p:spPr>
          <a:xfrm>
            <a:off x="5890507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182</a:t>
            </a:r>
          </a:p>
        </p:txBody>
      </p:sp>
      <p:sp>
        <p:nvSpPr>
          <p:cNvPr id="31" name="Oval 30"/>
          <p:cNvSpPr/>
          <p:nvPr/>
        </p:nvSpPr>
        <p:spPr>
          <a:xfrm>
            <a:off x="747776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166</a:t>
            </a:r>
          </a:p>
        </p:txBody>
      </p:sp>
      <p:sp>
        <p:nvSpPr>
          <p:cNvPr id="32" name="Oval 31"/>
          <p:cNvSpPr/>
          <p:nvPr/>
        </p:nvSpPr>
        <p:spPr>
          <a:xfrm>
            <a:off x="68580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663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729680B3-01CA-4EBC-BBE4-9A90AF65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837" y="1743500"/>
            <a:ext cx="1518036" cy="1956986"/>
          </a:xfrm>
          <a:prstGeom prst="rect">
            <a:avLst/>
          </a:prstGeom>
        </p:spPr>
      </p:pic>
      <p:pic>
        <p:nvPicPr>
          <p:cNvPr id="17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178" y="1772828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mediakortit.fi/img/Kansikuvat/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833" y="1772828"/>
            <a:ext cx="1381613" cy="19412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22" y="1786247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rakentamisesta ja remontoinnista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0" y="3847543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142     |    </a:t>
            </a:r>
            <a:r>
              <a:rPr lang="fi-FI" sz="1600" b="1" dirty="0">
                <a:solidFill>
                  <a:srgbClr val="000000"/>
                </a:solidFill>
              </a:rPr>
              <a:t>Moottori </a:t>
            </a:r>
            <a:r>
              <a:rPr lang="fi-FI" sz="1600" dirty="0">
                <a:solidFill>
                  <a:srgbClr val="000000"/>
                </a:solidFill>
              </a:rPr>
              <a:t>126    |    </a:t>
            </a:r>
            <a:r>
              <a:rPr lang="fi-FI" sz="1600" b="1" dirty="0">
                <a:solidFill>
                  <a:srgbClr val="000000"/>
                </a:solidFill>
              </a:rPr>
              <a:t>Tekniikan Maailma </a:t>
            </a:r>
            <a:r>
              <a:rPr lang="fi-FI" sz="1600" dirty="0">
                <a:solidFill>
                  <a:srgbClr val="000000"/>
                </a:solidFill>
              </a:rPr>
              <a:t>120   |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112 |    </a:t>
            </a:r>
            <a:r>
              <a:rPr lang="fi-FI" sz="1600" b="1" dirty="0">
                <a:solidFill>
                  <a:srgbClr val="000000"/>
                </a:solidFill>
              </a:rPr>
              <a:t>Apu </a:t>
            </a:r>
            <a:r>
              <a:rPr lang="fi-FI" sz="1600" dirty="0">
                <a:solidFill>
                  <a:srgbClr val="000000"/>
                </a:solidFill>
              </a:rPr>
              <a:t>108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644" y="1746815"/>
            <a:ext cx="1329028" cy="19536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15371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1 246</a:t>
            </a:r>
          </a:p>
        </p:txBody>
      </p:sp>
      <p:sp>
        <p:nvSpPr>
          <p:cNvPr id="26" name="Oval 25"/>
          <p:cNvSpPr/>
          <p:nvPr/>
        </p:nvSpPr>
        <p:spPr>
          <a:xfrm>
            <a:off x="231155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548</a:t>
            </a:r>
          </a:p>
        </p:txBody>
      </p:sp>
      <p:sp>
        <p:nvSpPr>
          <p:cNvPr id="27" name="Oval 26"/>
          <p:cNvSpPr/>
          <p:nvPr/>
        </p:nvSpPr>
        <p:spPr>
          <a:xfrm>
            <a:off x="3985352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219</a:t>
            </a:r>
          </a:p>
        </p:txBody>
      </p:sp>
      <p:sp>
        <p:nvSpPr>
          <p:cNvPr id="28" name="Oval 27"/>
          <p:cNvSpPr/>
          <p:nvPr/>
        </p:nvSpPr>
        <p:spPr>
          <a:xfrm>
            <a:off x="5651339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195</a:t>
            </a:r>
          </a:p>
        </p:txBody>
      </p:sp>
      <p:sp>
        <p:nvSpPr>
          <p:cNvPr id="29" name="Oval 28"/>
          <p:cNvSpPr/>
          <p:nvPr/>
        </p:nvSpPr>
        <p:spPr>
          <a:xfrm>
            <a:off x="7274878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156</a:t>
            </a:r>
          </a:p>
        </p:txBody>
      </p:sp>
      <p:sp>
        <p:nvSpPr>
          <p:cNvPr id="30" name="Oval 29"/>
          <p:cNvSpPr/>
          <p:nvPr/>
        </p:nvSpPr>
        <p:spPr>
          <a:xfrm>
            <a:off x="685800" y="22043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601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3A03A658-A584-4E04-8102-A0D75817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64" y="1772828"/>
            <a:ext cx="1518036" cy="1956986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417" y="1737441"/>
            <a:ext cx="1506422" cy="19400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933" y="1772828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9" y="1772828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chemeClr val="accent6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chemeClr val="accent6"/>
                </a:solidFill>
                <a:latin typeface="+mj-lt"/>
              </a:rPr>
              <a:t>ruuanlaitosta, resepteistä ja leivonnasta</a:t>
            </a:r>
            <a:r>
              <a:rPr lang="fi-FI" sz="3200" b="1" dirty="0">
                <a:solidFill>
                  <a:schemeClr val="accent6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40401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227    | 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233    | 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214    | 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204    |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174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762" y="1755693"/>
            <a:ext cx="1329028" cy="19536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80720" y="2366957"/>
            <a:ext cx="1253594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988</a:t>
            </a:r>
          </a:p>
        </p:txBody>
      </p:sp>
      <p:sp>
        <p:nvSpPr>
          <p:cNvPr id="26" name="Oval 2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1 934</a:t>
            </a:r>
          </a:p>
        </p:txBody>
      </p:sp>
      <p:sp>
        <p:nvSpPr>
          <p:cNvPr id="27" name="Oval 26"/>
          <p:cNvSpPr/>
          <p:nvPr/>
        </p:nvSpPr>
        <p:spPr>
          <a:xfrm>
            <a:off x="2226972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871</a:t>
            </a:r>
          </a:p>
        </p:txBody>
      </p:sp>
      <p:sp>
        <p:nvSpPr>
          <p:cNvPr id="28" name="Oval 27"/>
          <p:cNvSpPr/>
          <p:nvPr/>
        </p:nvSpPr>
        <p:spPr>
          <a:xfrm>
            <a:off x="3821283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287</a:t>
            </a:r>
          </a:p>
        </p:txBody>
      </p:sp>
      <p:sp>
        <p:nvSpPr>
          <p:cNvPr id="29" name="Oval 28"/>
          <p:cNvSpPr/>
          <p:nvPr/>
        </p:nvSpPr>
        <p:spPr>
          <a:xfrm>
            <a:off x="538566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260</a:t>
            </a:r>
          </a:p>
        </p:txBody>
      </p:sp>
      <p:sp>
        <p:nvSpPr>
          <p:cNvPr id="30" name="Oval 29"/>
          <p:cNvSpPr/>
          <p:nvPr/>
        </p:nvSpPr>
        <p:spPr>
          <a:xfrm>
            <a:off x="7137544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251</a:t>
            </a:r>
          </a:p>
        </p:txBody>
      </p:sp>
    </p:spTree>
    <p:extLst>
      <p:ext uri="{BB962C8B-B14F-4D97-AF65-F5344CB8AC3E}">
        <p14:creationId xmlns:p14="http://schemas.microsoft.com/office/powerpoint/2010/main" val="298670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B9969702-C7CB-49DF-97A1-24FE3B445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319" y="1721662"/>
            <a:ext cx="1509288" cy="19412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8E8D1DD-1406-41C5-846E-C27E6CAD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48" y="1772828"/>
            <a:ext cx="1487553" cy="192650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3A03A658-A584-4E04-8102-A0D758177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912" y="1772828"/>
            <a:ext cx="1518036" cy="1956986"/>
          </a:xfrm>
          <a:prstGeom prst="rect">
            <a:avLst/>
          </a:prstGeom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933" y="1772828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9" y="1772828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/>
          <a:lstStyle/>
          <a:p>
            <a:r>
              <a:rPr lang="fi-FI" sz="3200" b="1" dirty="0">
                <a:solidFill>
                  <a:schemeClr val="accent6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chemeClr val="accent6"/>
                </a:solidFill>
                <a:latin typeface="+mj-lt"/>
              </a:rPr>
              <a:t>sanaristikoista ja sudokuista</a:t>
            </a:r>
            <a:r>
              <a:rPr lang="fi-FI" sz="3200" b="1" dirty="0">
                <a:solidFill>
                  <a:schemeClr val="accent6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40401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158    |    </a:t>
            </a: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152    | 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147    |    </a:t>
            </a:r>
            <a:r>
              <a:rPr lang="fi-FI" sz="1600" b="1" dirty="0">
                <a:solidFill>
                  <a:srgbClr val="000000"/>
                </a:solidFill>
              </a:rPr>
              <a:t>Seura </a:t>
            </a:r>
            <a:r>
              <a:rPr lang="fi-FI" sz="1600" dirty="0">
                <a:solidFill>
                  <a:srgbClr val="000000"/>
                </a:solidFill>
              </a:rPr>
              <a:t>144    |   </a:t>
            </a:r>
            <a:r>
              <a:rPr lang="fi-FI" sz="1600" b="1" dirty="0">
                <a:solidFill>
                  <a:srgbClr val="000000"/>
                </a:solidFill>
              </a:rPr>
              <a:t>Kotiliesi </a:t>
            </a:r>
            <a:r>
              <a:rPr lang="fi-FI" sz="1600" dirty="0">
                <a:solidFill>
                  <a:srgbClr val="000000"/>
                </a:solidFill>
              </a:rPr>
              <a:t>125</a:t>
            </a:r>
          </a:p>
        </p:txBody>
      </p:sp>
      <p:sp>
        <p:nvSpPr>
          <p:cNvPr id="25" name="Oval 24"/>
          <p:cNvSpPr/>
          <p:nvPr/>
        </p:nvSpPr>
        <p:spPr>
          <a:xfrm>
            <a:off x="680720" y="2366957"/>
            <a:ext cx="1253594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598</a:t>
            </a:r>
          </a:p>
        </p:txBody>
      </p:sp>
      <p:sp>
        <p:nvSpPr>
          <p:cNvPr id="26" name="Oval 2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</a:t>
            </a: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117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26972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511</a:t>
            </a:r>
          </a:p>
        </p:txBody>
      </p:sp>
      <p:sp>
        <p:nvSpPr>
          <p:cNvPr id="28" name="Oval 27"/>
          <p:cNvSpPr/>
          <p:nvPr/>
        </p:nvSpPr>
        <p:spPr>
          <a:xfrm>
            <a:off x="3821283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237</a:t>
            </a:r>
          </a:p>
        </p:txBody>
      </p:sp>
      <p:sp>
        <p:nvSpPr>
          <p:cNvPr id="29" name="Oval 28"/>
          <p:cNvSpPr/>
          <p:nvPr/>
        </p:nvSpPr>
        <p:spPr>
          <a:xfrm>
            <a:off x="538566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161</a:t>
            </a:r>
          </a:p>
        </p:txBody>
      </p:sp>
      <p:sp>
        <p:nvSpPr>
          <p:cNvPr id="30" name="Oval 29"/>
          <p:cNvSpPr/>
          <p:nvPr/>
        </p:nvSpPr>
        <p:spPr>
          <a:xfrm>
            <a:off x="7137544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161</a:t>
            </a:r>
          </a:p>
        </p:txBody>
      </p:sp>
      <p:pic>
        <p:nvPicPr>
          <p:cNvPr id="16" name="Picture 15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7" name="Picture 16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371961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14A37CC1-EC7F-45D5-BCD2-1BEC7CE8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82" y="1729596"/>
            <a:ext cx="1518036" cy="19569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6CC0034D-8721-4424-80E6-B4495B39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50" y="1760079"/>
            <a:ext cx="1487553" cy="1926503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264" y="1752726"/>
            <a:ext cx="1507290" cy="1941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039" y="1745375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60" y="1732911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sisustamisesta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</a:t>
            </a:r>
            <a:br>
              <a:rPr lang="fi-FI" sz="3200" b="1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0" y="3909401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185     | 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178    |    </a:t>
            </a:r>
            <a:r>
              <a:rPr lang="fi-FI" sz="1600" b="1" dirty="0">
                <a:solidFill>
                  <a:srgbClr val="000000"/>
                </a:solidFill>
              </a:rPr>
              <a:t>Avotakka </a:t>
            </a:r>
            <a:r>
              <a:rPr lang="fi-FI" sz="1600" dirty="0">
                <a:solidFill>
                  <a:srgbClr val="000000"/>
                </a:solidFill>
              </a:rPr>
              <a:t>169    |  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162    |   </a:t>
            </a:r>
            <a:r>
              <a:rPr lang="fi-FI" sz="1600" b="1" dirty="0">
                <a:solidFill>
                  <a:srgbClr val="000000"/>
                </a:solidFill>
              </a:rPr>
              <a:t>Koti ja Keittiö </a:t>
            </a:r>
            <a:r>
              <a:rPr lang="fi-FI" sz="1600" dirty="0">
                <a:solidFill>
                  <a:srgbClr val="000000"/>
                </a:solidFill>
              </a:rPr>
              <a:t>142 </a:t>
            </a:r>
          </a:p>
        </p:txBody>
      </p:sp>
      <p:sp>
        <p:nvSpPr>
          <p:cNvPr id="19" name="Oval 18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chemeClr val="tx2"/>
                </a:solidFill>
                <a:latin typeface="Adelle-Bold"/>
                <a:cs typeface="Adelle-Bold"/>
              </a:rPr>
              <a:t>Koko väestö</a:t>
            </a:r>
            <a:br>
              <a:rPr lang="fi-FI" sz="1000" dirty="0">
                <a:solidFill>
                  <a:schemeClr val="tx2"/>
                </a:solidFill>
                <a:latin typeface="Adelle-Bold"/>
                <a:cs typeface="Adelle-Bold"/>
              </a:rPr>
            </a:br>
            <a:r>
              <a:rPr lang="fi-FI" sz="3000" dirty="0">
                <a:solidFill>
                  <a:schemeClr val="tx2"/>
                </a:solidFill>
                <a:latin typeface="Adelle-Bold"/>
                <a:cs typeface="Adelle-Bold"/>
              </a:rPr>
              <a:t>31</a:t>
            </a:r>
          </a:p>
        </p:txBody>
      </p:sp>
      <p:sp>
        <p:nvSpPr>
          <p:cNvPr id="25" name="Oval 24"/>
          <p:cNvSpPr/>
          <p:nvPr/>
        </p:nvSpPr>
        <p:spPr>
          <a:xfrm>
            <a:off x="680720" y="2220422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742</a:t>
            </a:r>
          </a:p>
        </p:txBody>
      </p:sp>
      <p:sp>
        <p:nvSpPr>
          <p:cNvPr id="26" name="Oval 2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1 414</a:t>
            </a:r>
          </a:p>
        </p:txBody>
      </p:sp>
      <p:sp>
        <p:nvSpPr>
          <p:cNvPr id="27" name="Oval 26"/>
          <p:cNvSpPr/>
          <p:nvPr/>
        </p:nvSpPr>
        <p:spPr>
          <a:xfrm>
            <a:off x="2226972" y="2220422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646</a:t>
            </a:r>
          </a:p>
        </p:txBody>
      </p:sp>
      <p:sp>
        <p:nvSpPr>
          <p:cNvPr id="28" name="Oval 27"/>
          <p:cNvSpPr/>
          <p:nvPr/>
        </p:nvSpPr>
        <p:spPr>
          <a:xfrm>
            <a:off x="3921760" y="2220422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219</a:t>
            </a:r>
          </a:p>
        </p:txBody>
      </p:sp>
      <p:sp>
        <p:nvSpPr>
          <p:cNvPr id="29" name="Oval 28"/>
          <p:cNvSpPr/>
          <p:nvPr/>
        </p:nvSpPr>
        <p:spPr>
          <a:xfrm>
            <a:off x="5699760" y="2220422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200</a:t>
            </a:r>
          </a:p>
        </p:txBody>
      </p:sp>
      <p:sp>
        <p:nvSpPr>
          <p:cNvPr id="30" name="Oval 29"/>
          <p:cNvSpPr/>
          <p:nvPr/>
        </p:nvSpPr>
        <p:spPr>
          <a:xfrm>
            <a:off x="7349618" y="2220422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85526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07762"/>
            <a:ext cx="64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0000"/>
                </a:solidFill>
                <a:latin typeface="+mj-lt"/>
                <a:cs typeface="Adelle-Bold"/>
              </a:rPr>
              <a:t>Mikä suomalaisia kiinnostaa? </a:t>
            </a:r>
            <a:r>
              <a:rPr lang="fi-FI" sz="2000" b="1" dirty="0" smtClean="0">
                <a:solidFill>
                  <a:srgbClr val="000000"/>
                </a:solidFill>
                <a:latin typeface="+mj-lt"/>
                <a:cs typeface="Adelle-Bold"/>
              </a:rPr>
              <a:t>1/3</a:t>
            </a:r>
            <a:endParaRPr lang="fi-FI" sz="2000" b="1" dirty="0">
              <a:solidFill>
                <a:srgbClr val="000000"/>
              </a:solidFill>
              <a:latin typeface="+mj-lt"/>
              <a:cs typeface="Adelle-Bold"/>
            </a:endParaRPr>
          </a:p>
        </p:txBody>
      </p:sp>
      <p:graphicFrame>
        <p:nvGraphicFramePr>
          <p:cNvPr id="6" name="Table 1">
            <a:extLst>
              <a:ext uri="{FF2B5EF4-FFF2-40B4-BE49-F238E27FC236}">
                <a16:creationId xmlns="" xmlns:a16="http://schemas.microsoft.com/office/drawing/2014/main" id="{F86493B2-ED2C-4186-8C0A-FC2A9146D0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718457"/>
          <a:ext cx="6282461" cy="3251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7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0" dirty="0"/>
                        <a:t>Kiinnostuksen</a:t>
                      </a:r>
                      <a:r>
                        <a:rPr lang="fi-FI" sz="1200" b="0" baseline="0" dirty="0"/>
                        <a:t> kohde</a:t>
                      </a:r>
                      <a:endParaRPr lang="fi-FI" sz="1200" b="0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0" dirty="0"/>
                        <a:t>%</a:t>
                      </a:r>
                      <a:r>
                        <a:rPr lang="fi-FI" sz="1200" b="0" baseline="0" dirty="0"/>
                        <a:t> yli 12-vuotiaista suomalaisista</a:t>
                      </a:r>
                      <a:endParaRPr lang="fi-FI" sz="1200" b="0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/>
                        <a:t>Kpl, </a:t>
                      </a:r>
                      <a:r>
                        <a:rPr lang="fi-FI" sz="1200" b="0" kern="1200" baseline="0" dirty="0"/>
                        <a:t>yli 12-vuotiaat suomalaiset</a:t>
                      </a:r>
                      <a:endParaRPr lang="fi-FI" sz="1200" b="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delleSans-SemiBold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Oman paikkakunnan asiat ja tapahtumat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75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3 349 000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Kotimaan ja ulkomaiden ajankohtaiset asiat	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70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3 135 000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TV- ja radio-ohjelmat, elokuvat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46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2 070 000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Urheilu, liikunta, kuntoilu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45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2 016 000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Hyvinvointi, terveys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44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1 956 000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Ruuanlaitto, leivonta, reseptit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43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1 934 000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499868386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Luonto ja luonnossa liikkuminen	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dirty="0">
                          <a:solidFill>
                            <a:srgbClr val="000000"/>
                          </a:solidFill>
                          <a:latin typeface="+mj-lt"/>
                          <a:cs typeface="AdelleSans-SemiBold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1 824 000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354471867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Tiede, tutkimus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38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1 717 000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Politiikka ja yhteiskunta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36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1 593 000</a:t>
                      </a:r>
                    </a:p>
                  </a:txBody>
                  <a:tcPr marL="12700" marR="12700" marT="12700" marB="0" anchor="ctr"/>
                </a:tc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Ulkomaan matkailu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36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1 591 000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5" name="Picture 4" descr="logo-03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63" y="4646032"/>
            <a:ext cx="4329415" cy="324431"/>
          </a:xfrm>
          <a:prstGeom prst="rect">
            <a:avLst/>
          </a:prstGeom>
        </p:spPr>
      </p:pic>
      <p:sp>
        <p:nvSpPr>
          <p:cNvPr id="7" name="TextBox 33"/>
          <p:cNvSpPr txBox="1"/>
          <p:nvPr/>
        </p:nvSpPr>
        <p:spPr>
          <a:xfrm>
            <a:off x="2223348" y="4683501"/>
            <a:ext cx="4697304" cy="250825"/>
          </a:xfrm>
          <a:prstGeom prst="rect">
            <a:avLst/>
          </a:prstGeom>
          <a:noFill/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>
                <a:solidFill>
                  <a:srgbClr val="333333"/>
                </a:solidFill>
                <a:latin typeface="+mn-lt"/>
              </a:rPr>
              <a:t>Lähde: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Syksy 2016/Kevät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2017, N=9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525, estimaatti: 4 462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000,</a:t>
            </a:r>
          </a:p>
          <a:p>
            <a:pPr algn="ctr">
              <a:defRPr/>
            </a:pPr>
            <a:r>
              <a:rPr lang="fi-FI" sz="900" b="0" dirty="0" smtClean="0">
                <a:solidFill>
                  <a:schemeClr val="accent1"/>
                </a:solidFill>
                <a:latin typeface="+mn-lt"/>
              </a:rPr>
              <a:t>Punaisella merkityissä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 lähde: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Kevät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2017,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N=4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783</a:t>
            </a:r>
            <a:endParaRPr lang="fi-FI" sz="9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242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91AAD562-A257-4485-92F8-86EB6E70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65" y="1821129"/>
            <a:ext cx="1518036" cy="19569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739" y="1867093"/>
            <a:ext cx="1329028" cy="1953671"/>
          </a:xfrm>
          <a:prstGeom prst="rect">
            <a:avLst/>
          </a:prstGeom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646" y="1861407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mediakortit.fi/img/Kansikuvat/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759" y="1861407"/>
            <a:ext cx="1381613" cy="19412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94" y="1871199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talous- ja raha-asioista 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865503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125     | 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113    | 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113    </a:t>
            </a:r>
          </a:p>
          <a:p>
            <a:pPr algn="ctr">
              <a:lnSpc>
                <a:spcPct val="140000"/>
              </a:lnSpc>
            </a:pPr>
            <a:r>
              <a:rPr lang="fi-FI" sz="1600" dirty="0">
                <a:solidFill>
                  <a:srgbClr val="000000"/>
                </a:solidFill>
              </a:rPr>
              <a:t>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107   |   </a:t>
            </a:r>
            <a:r>
              <a:rPr lang="fi-FI" sz="1600" b="1" dirty="0">
                <a:solidFill>
                  <a:srgbClr val="000000"/>
                </a:solidFill>
              </a:rPr>
              <a:t>Suomen Kuvalehti </a:t>
            </a:r>
            <a:r>
              <a:rPr lang="fi-FI" sz="1600" dirty="0">
                <a:solidFill>
                  <a:srgbClr val="000000"/>
                </a:solidFill>
              </a:rPr>
              <a:t>107</a:t>
            </a:r>
          </a:p>
        </p:txBody>
      </p:sp>
      <p:sp>
        <p:nvSpPr>
          <p:cNvPr id="19" name="Oval 18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dirty="0">
                <a:solidFill>
                  <a:schemeClr val="tx2"/>
                </a:solidFill>
                <a:latin typeface="Adelle-Bold"/>
                <a:cs typeface="Adelle-Bold"/>
              </a:rPr>
              <a:t>Koko väestö</a:t>
            </a:r>
            <a:r>
              <a:rPr lang="fi-FI" sz="3000" dirty="0">
                <a:solidFill>
                  <a:schemeClr val="tx2"/>
                </a:solidFill>
                <a:latin typeface="Adelle-Bold"/>
                <a:cs typeface="Adelle-Bold"/>
              </a:rPr>
              <a:t>30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425965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rgbClr val="000000"/>
                </a:solidFill>
                <a:latin typeface="+mj-lt"/>
                <a:cs typeface="Adelle-Bold"/>
              </a:rPr>
              <a:t>*) liike-elämä, säästäminen, sijoittaminen jne.</a:t>
            </a:r>
          </a:p>
        </p:txBody>
      </p:sp>
      <p:sp>
        <p:nvSpPr>
          <p:cNvPr id="24" name="Oval 23"/>
          <p:cNvSpPr/>
          <p:nvPr/>
        </p:nvSpPr>
        <p:spPr>
          <a:xfrm>
            <a:off x="680720" y="22888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520</a:t>
            </a:r>
          </a:p>
        </p:txBody>
      </p:sp>
      <p:sp>
        <p:nvSpPr>
          <p:cNvPr id="25" name="Oval 24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1 162</a:t>
            </a:r>
          </a:p>
        </p:txBody>
      </p:sp>
      <p:sp>
        <p:nvSpPr>
          <p:cNvPr id="26" name="Oval 25"/>
          <p:cNvSpPr/>
          <p:nvPr/>
        </p:nvSpPr>
        <p:spPr>
          <a:xfrm>
            <a:off x="2285586" y="22888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423</a:t>
            </a:r>
          </a:p>
        </p:txBody>
      </p:sp>
      <p:sp>
        <p:nvSpPr>
          <p:cNvPr id="27" name="Oval 26"/>
          <p:cNvSpPr/>
          <p:nvPr/>
        </p:nvSpPr>
        <p:spPr>
          <a:xfrm>
            <a:off x="3921760" y="22888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235</a:t>
            </a:r>
          </a:p>
        </p:txBody>
      </p:sp>
      <p:sp>
        <p:nvSpPr>
          <p:cNvPr id="28" name="Oval 27"/>
          <p:cNvSpPr/>
          <p:nvPr/>
        </p:nvSpPr>
        <p:spPr>
          <a:xfrm>
            <a:off x="5638800" y="22888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217</a:t>
            </a:r>
          </a:p>
        </p:txBody>
      </p:sp>
      <p:sp>
        <p:nvSpPr>
          <p:cNvPr id="29" name="Oval 28"/>
          <p:cNvSpPr/>
          <p:nvPr/>
        </p:nvSpPr>
        <p:spPr>
          <a:xfrm>
            <a:off x="7330440" y="22888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141</a:t>
            </a:r>
          </a:p>
        </p:txBody>
      </p:sp>
    </p:spTree>
    <p:extLst>
      <p:ext uri="{BB962C8B-B14F-4D97-AF65-F5344CB8AC3E}">
        <p14:creationId xmlns:p14="http://schemas.microsoft.com/office/powerpoint/2010/main" val="1770155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5021B296-E1E7-483B-817C-AD110283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457" y="1918397"/>
            <a:ext cx="1518036" cy="1956986"/>
          </a:xfrm>
          <a:prstGeom prst="rect">
            <a:avLst/>
          </a:prstGeom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25" y="1955126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mediakortit.fi/img/Kansikuvat/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435" y="1924725"/>
            <a:ext cx="1536009" cy="1997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81" y="1946418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24701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tekniikan kehityksestä*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869055"/>
            <a:ext cx="91440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Tiede </a:t>
            </a:r>
            <a:r>
              <a:rPr lang="fi-FI" sz="1600" dirty="0">
                <a:solidFill>
                  <a:srgbClr val="000000"/>
                </a:solidFill>
              </a:rPr>
              <a:t>143     | 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142    |    </a:t>
            </a:r>
            <a:r>
              <a:rPr lang="fi-FI" sz="1600" b="1" dirty="0">
                <a:solidFill>
                  <a:srgbClr val="000000"/>
                </a:solidFill>
              </a:rPr>
              <a:t>Moottori </a:t>
            </a:r>
            <a:r>
              <a:rPr lang="fi-FI" sz="1600" dirty="0">
                <a:solidFill>
                  <a:srgbClr val="000000"/>
                </a:solidFill>
              </a:rPr>
              <a:t>142    |     </a:t>
            </a:r>
            <a:r>
              <a:rPr lang="fi-FI" sz="1600" b="1" dirty="0">
                <a:solidFill>
                  <a:srgbClr val="000000"/>
                </a:solidFill>
              </a:rPr>
              <a:t>Tieteen Kuvalehti </a:t>
            </a:r>
            <a:r>
              <a:rPr lang="fi-FI" sz="1600" dirty="0">
                <a:solidFill>
                  <a:srgbClr val="000000"/>
                </a:solidFill>
              </a:rPr>
              <a:t>119  	|    </a:t>
            </a:r>
            <a:r>
              <a:rPr lang="fi-FI" sz="1600" b="1" dirty="0">
                <a:solidFill>
                  <a:srgbClr val="000000"/>
                </a:solidFill>
              </a:rPr>
              <a:t>Tuulilasi </a:t>
            </a:r>
            <a:r>
              <a:rPr lang="fi-FI" sz="1600" dirty="0">
                <a:solidFill>
                  <a:srgbClr val="000000"/>
                </a:solidFill>
              </a:rPr>
              <a:t>92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405645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rgbClr val="000000"/>
                </a:solidFill>
                <a:latin typeface="+mj-lt"/>
                <a:cs typeface="Adelle-Bold"/>
              </a:rPr>
              <a:t>*) tietotekniikka, elektroniikka, matkapuhelimet jne</a:t>
            </a:r>
            <a:r>
              <a:rPr lang="fi-FI" sz="1200" dirty="0">
                <a:solidFill>
                  <a:srgbClr val="000000"/>
                </a:solidFill>
                <a:latin typeface="Adelle-Bold"/>
                <a:cs typeface="Adelle-Bold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874" y="1924725"/>
            <a:ext cx="1329028" cy="195367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68072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423</a:t>
            </a:r>
          </a:p>
        </p:txBody>
      </p:sp>
      <p:sp>
        <p:nvSpPr>
          <p:cNvPr id="29" name="Oval 28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1 218</a:t>
            </a:r>
          </a:p>
        </p:txBody>
      </p:sp>
      <p:sp>
        <p:nvSpPr>
          <p:cNvPr id="30" name="Oval 29"/>
          <p:cNvSpPr/>
          <p:nvPr/>
        </p:nvSpPr>
        <p:spPr>
          <a:xfrm>
            <a:off x="2399692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375</a:t>
            </a:r>
          </a:p>
        </p:txBody>
      </p:sp>
      <p:sp>
        <p:nvSpPr>
          <p:cNvPr id="31" name="Oval 30"/>
          <p:cNvSpPr/>
          <p:nvPr/>
        </p:nvSpPr>
        <p:spPr>
          <a:xfrm>
            <a:off x="4001108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204</a:t>
            </a:r>
          </a:p>
        </p:txBody>
      </p:sp>
      <p:sp>
        <p:nvSpPr>
          <p:cNvPr id="32" name="Oval 31"/>
          <p:cNvSpPr/>
          <p:nvPr/>
        </p:nvSpPr>
        <p:spPr>
          <a:xfrm>
            <a:off x="5598160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159</a:t>
            </a:r>
          </a:p>
        </p:txBody>
      </p:sp>
      <p:sp>
        <p:nvSpPr>
          <p:cNvPr id="33" name="Oval 32"/>
          <p:cNvSpPr/>
          <p:nvPr/>
        </p:nvSpPr>
        <p:spPr>
          <a:xfrm>
            <a:off x="7281204" y="23669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620632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220F4CB4-9EDC-40EB-97DC-F9CB93F5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77" y="1637615"/>
            <a:ext cx="1518036" cy="19569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21" y="1615146"/>
            <a:ext cx="1458624" cy="1944832"/>
          </a:xfrm>
          <a:prstGeom prst="rect">
            <a:avLst/>
          </a:prstGeom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598" y="1627610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01" y="1627610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tieteestä ja tutkimuksesta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676195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193     |    </a:t>
            </a:r>
            <a:r>
              <a:rPr lang="fi-FI" sz="1600" b="1" dirty="0">
                <a:solidFill>
                  <a:srgbClr val="000000"/>
                </a:solidFill>
              </a:rPr>
              <a:t>Tieteen Kuvalehti </a:t>
            </a:r>
            <a:r>
              <a:rPr lang="fi-FI" sz="1600" dirty="0">
                <a:solidFill>
                  <a:srgbClr val="000000"/>
                </a:solidFill>
              </a:rPr>
              <a:t>183    |    </a:t>
            </a:r>
            <a:r>
              <a:rPr lang="fi-FI" sz="1600" b="1" dirty="0">
                <a:solidFill>
                  <a:srgbClr val="000000"/>
                </a:solidFill>
              </a:rPr>
              <a:t>Suomen Kuvalehti </a:t>
            </a:r>
            <a:r>
              <a:rPr lang="fi-FI" sz="1600" dirty="0">
                <a:solidFill>
                  <a:srgbClr val="000000"/>
                </a:solidFill>
              </a:rPr>
              <a:t>156    |     </a:t>
            </a:r>
            <a:br>
              <a:rPr lang="fi-FI" sz="1600" dirty="0">
                <a:solidFill>
                  <a:srgbClr val="000000"/>
                </a:solidFill>
              </a:rPr>
            </a:br>
            <a:r>
              <a:rPr lang="fi-FI" sz="1600" b="1" dirty="0">
                <a:solidFill>
                  <a:srgbClr val="000000"/>
                </a:solidFill>
              </a:rPr>
              <a:t>Terveydeksi </a:t>
            </a:r>
            <a:r>
              <a:rPr lang="fi-FI" sz="1600" dirty="0">
                <a:solidFill>
                  <a:srgbClr val="000000"/>
                </a:solidFill>
              </a:rPr>
              <a:t>154    |	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135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830" y="1615146"/>
            <a:ext cx="1329028" cy="19536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80720" y="22145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665</a:t>
            </a:r>
          </a:p>
        </p:txBody>
      </p:sp>
      <p:sp>
        <p:nvSpPr>
          <p:cNvPr id="26" name="Oval 2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1 717</a:t>
            </a:r>
          </a:p>
        </p:txBody>
      </p:sp>
      <p:sp>
        <p:nvSpPr>
          <p:cNvPr id="27" name="Oval 26"/>
          <p:cNvSpPr/>
          <p:nvPr/>
        </p:nvSpPr>
        <p:spPr>
          <a:xfrm>
            <a:off x="2328572" y="22145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580</a:t>
            </a:r>
          </a:p>
        </p:txBody>
      </p:sp>
      <p:sp>
        <p:nvSpPr>
          <p:cNvPr id="28" name="Oval 27"/>
          <p:cNvSpPr/>
          <p:nvPr/>
        </p:nvSpPr>
        <p:spPr>
          <a:xfrm>
            <a:off x="3899508" y="22145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257</a:t>
            </a:r>
          </a:p>
        </p:txBody>
      </p:sp>
      <p:sp>
        <p:nvSpPr>
          <p:cNvPr id="29" name="Oval 28"/>
          <p:cNvSpPr/>
          <p:nvPr/>
        </p:nvSpPr>
        <p:spPr>
          <a:xfrm>
            <a:off x="5598160" y="22145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256</a:t>
            </a:r>
          </a:p>
        </p:txBody>
      </p:sp>
      <p:sp>
        <p:nvSpPr>
          <p:cNvPr id="30" name="Oval 29"/>
          <p:cNvSpPr/>
          <p:nvPr/>
        </p:nvSpPr>
        <p:spPr>
          <a:xfrm>
            <a:off x="7257415" y="221455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227</a:t>
            </a:r>
          </a:p>
        </p:txBody>
      </p:sp>
    </p:spTree>
    <p:extLst>
      <p:ext uri="{BB962C8B-B14F-4D97-AF65-F5344CB8AC3E}">
        <p14:creationId xmlns:p14="http://schemas.microsoft.com/office/powerpoint/2010/main" val="32893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EFDCCD3-98AA-480C-BE73-8CB05B7E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82" y="1647556"/>
            <a:ext cx="1518036" cy="1956986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58" y="1636488"/>
            <a:ext cx="1493740" cy="19237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874" y="1655325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14" y="1664393"/>
            <a:ext cx="1493051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71120"/>
            <a:ext cx="7772400" cy="1383983"/>
          </a:xfrm>
        </p:spPr>
        <p:txBody>
          <a:bodyPr anchor="ctr"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TV- ja radio-ohjelmista sekä elokuvista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kiinnostuneita (000) 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0" y="3814890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220     | 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205    |  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204    |  </a:t>
            </a:r>
          </a:p>
          <a:p>
            <a:pPr algn="ctr">
              <a:lnSpc>
                <a:spcPct val="140000"/>
              </a:lnSpc>
            </a:pPr>
            <a:r>
              <a:rPr lang="fi-FI" sz="1600" dirty="0">
                <a:solidFill>
                  <a:srgbClr val="000000"/>
                </a:solidFill>
              </a:rPr>
              <a:t>   </a:t>
            </a:r>
            <a:r>
              <a:rPr lang="fi-FI" sz="1600" b="1" dirty="0">
                <a:solidFill>
                  <a:srgbClr val="000000"/>
                </a:solidFill>
              </a:rPr>
              <a:t>Apu </a:t>
            </a:r>
            <a:r>
              <a:rPr lang="fi-FI" sz="1600" dirty="0">
                <a:solidFill>
                  <a:srgbClr val="000000"/>
                </a:solidFill>
              </a:rPr>
              <a:t>201 |  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195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02" y="1647556"/>
            <a:ext cx="1320549" cy="194120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35865" y="2169451"/>
            <a:ext cx="1144192" cy="11931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930</a:t>
            </a:r>
          </a:p>
        </p:txBody>
      </p:sp>
      <p:sp>
        <p:nvSpPr>
          <p:cNvPr id="28" name="Oval 27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2 070</a:t>
            </a:r>
          </a:p>
        </p:txBody>
      </p:sp>
      <p:sp>
        <p:nvSpPr>
          <p:cNvPr id="29" name="Oval 28"/>
          <p:cNvSpPr/>
          <p:nvPr/>
        </p:nvSpPr>
        <p:spPr>
          <a:xfrm>
            <a:off x="2257452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830</a:t>
            </a:r>
          </a:p>
        </p:txBody>
      </p:sp>
      <p:sp>
        <p:nvSpPr>
          <p:cNvPr id="30" name="Oval 29"/>
          <p:cNvSpPr/>
          <p:nvPr/>
        </p:nvSpPr>
        <p:spPr>
          <a:xfrm>
            <a:off x="3899508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315</a:t>
            </a:r>
          </a:p>
        </p:txBody>
      </p:sp>
      <p:sp>
        <p:nvSpPr>
          <p:cNvPr id="31" name="Oval 30"/>
          <p:cNvSpPr/>
          <p:nvPr/>
        </p:nvSpPr>
        <p:spPr>
          <a:xfrm>
            <a:off x="5669280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277</a:t>
            </a:r>
          </a:p>
        </p:txBody>
      </p:sp>
      <p:sp>
        <p:nvSpPr>
          <p:cNvPr id="32" name="Oval 31"/>
          <p:cNvSpPr/>
          <p:nvPr/>
        </p:nvSpPr>
        <p:spPr>
          <a:xfrm>
            <a:off x="7279640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225</a:t>
            </a:r>
          </a:p>
        </p:txBody>
      </p:sp>
    </p:spTree>
    <p:extLst>
      <p:ext uri="{BB962C8B-B14F-4D97-AF65-F5344CB8AC3E}">
        <p14:creationId xmlns:p14="http://schemas.microsoft.com/office/powerpoint/2010/main" val="2680701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E18563AD-3305-482B-9820-3322CD55B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982" y="1625816"/>
            <a:ext cx="1518036" cy="1956986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58" y="1599633"/>
            <a:ext cx="1503418" cy="1936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969" y="1625816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08" y="1640315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ulkomaan matkailusta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</a:t>
            </a:r>
            <a:br>
              <a:rPr lang="fi-FI" sz="3200" b="1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278" y="1640315"/>
            <a:ext cx="1329028" cy="1953671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57452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662</a:t>
            </a:r>
          </a:p>
        </p:txBody>
      </p:sp>
      <p:sp>
        <p:nvSpPr>
          <p:cNvPr id="28" name="Oval 27"/>
          <p:cNvSpPr/>
          <p:nvPr/>
        </p:nvSpPr>
        <p:spPr>
          <a:xfrm>
            <a:off x="3899508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233</a:t>
            </a:r>
          </a:p>
        </p:txBody>
      </p:sp>
      <p:sp>
        <p:nvSpPr>
          <p:cNvPr id="29" name="Oval 28"/>
          <p:cNvSpPr/>
          <p:nvPr/>
        </p:nvSpPr>
        <p:spPr>
          <a:xfrm>
            <a:off x="5582512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193</a:t>
            </a:r>
          </a:p>
        </p:txBody>
      </p:sp>
      <p:sp>
        <p:nvSpPr>
          <p:cNvPr id="30" name="Oval 29"/>
          <p:cNvSpPr/>
          <p:nvPr/>
        </p:nvSpPr>
        <p:spPr>
          <a:xfrm>
            <a:off x="7279640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178</a:t>
            </a:r>
          </a:p>
        </p:txBody>
      </p:sp>
      <p:sp>
        <p:nvSpPr>
          <p:cNvPr id="31" name="Oval 30"/>
          <p:cNvSpPr/>
          <p:nvPr/>
        </p:nvSpPr>
        <p:spPr>
          <a:xfrm>
            <a:off x="685800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734</a:t>
            </a: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3797844"/>
            <a:ext cx="9144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175     | 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165    | 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165    </a:t>
            </a:r>
          </a:p>
          <a:p>
            <a:pPr algn="ctr">
              <a:lnSpc>
                <a:spcPct val="140000"/>
              </a:lnSpc>
            </a:pPr>
            <a:r>
              <a:rPr lang="fi-FI" sz="1600" dirty="0">
                <a:solidFill>
                  <a:srgbClr val="000000"/>
                </a:solidFill>
              </a:rPr>
              <a:t> 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151 |     </a:t>
            </a:r>
            <a:r>
              <a:rPr lang="fi-FI" sz="1600" b="1" dirty="0">
                <a:solidFill>
                  <a:srgbClr val="000000"/>
                </a:solidFill>
              </a:rPr>
              <a:t>Kodin Kuvalehti </a:t>
            </a:r>
            <a:r>
              <a:rPr lang="fi-FI" sz="1600" dirty="0">
                <a:solidFill>
                  <a:srgbClr val="000000"/>
                </a:solidFill>
              </a:rPr>
              <a:t>143</a:t>
            </a:r>
          </a:p>
        </p:txBody>
      </p:sp>
      <p:sp>
        <p:nvSpPr>
          <p:cNvPr id="18" name="Oval 17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1 591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ED9A868C-610C-473A-AC4F-43317E33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904" y="1671603"/>
            <a:ext cx="1518036" cy="1956986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486" y="1722208"/>
            <a:ext cx="1507290" cy="1941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63" y="1722208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34" y="1728704"/>
            <a:ext cx="1488055" cy="1934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urheilusta, liikunnasta ja 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kuntoilusta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 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0" y="387091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206  |   </a:t>
            </a:r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194   |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170   |   </a:t>
            </a:r>
            <a:r>
              <a:rPr lang="fi-FI" sz="1600" b="1" dirty="0">
                <a:solidFill>
                  <a:srgbClr val="000000"/>
                </a:solidFill>
              </a:rPr>
              <a:t>Seiska </a:t>
            </a:r>
            <a:r>
              <a:rPr lang="fi-FI" sz="1600" dirty="0">
                <a:solidFill>
                  <a:srgbClr val="000000"/>
                </a:solidFill>
              </a:rPr>
              <a:t>166  |   </a:t>
            </a:r>
            <a:r>
              <a:rPr lang="fi-FI" sz="1600" b="1" dirty="0">
                <a:solidFill>
                  <a:srgbClr val="000000"/>
                </a:solidFill>
              </a:rPr>
              <a:t>Apu </a:t>
            </a:r>
            <a:r>
              <a:rPr lang="fi-FI" sz="1600" dirty="0">
                <a:solidFill>
                  <a:srgbClr val="000000"/>
                </a:solidFill>
              </a:rPr>
              <a:t>151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274" y="1722208"/>
            <a:ext cx="1320549" cy="1941207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68247" y="2179164"/>
            <a:ext cx="1279427" cy="13149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889</a:t>
            </a:r>
          </a:p>
        </p:txBody>
      </p:sp>
      <p:sp>
        <p:nvSpPr>
          <p:cNvPr id="27" name="Oval 26"/>
          <p:cNvSpPr/>
          <p:nvPr/>
        </p:nvSpPr>
        <p:spPr>
          <a:xfrm>
            <a:off x="2257452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777</a:t>
            </a:r>
          </a:p>
        </p:txBody>
      </p:sp>
      <p:sp>
        <p:nvSpPr>
          <p:cNvPr id="28" name="Oval 27"/>
          <p:cNvSpPr/>
          <p:nvPr/>
        </p:nvSpPr>
        <p:spPr>
          <a:xfrm>
            <a:off x="3899508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296</a:t>
            </a:r>
          </a:p>
        </p:txBody>
      </p:sp>
      <p:sp>
        <p:nvSpPr>
          <p:cNvPr id="29" name="Oval 28"/>
          <p:cNvSpPr/>
          <p:nvPr/>
        </p:nvSpPr>
        <p:spPr>
          <a:xfrm>
            <a:off x="5608320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293</a:t>
            </a:r>
          </a:p>
        </p:txBody>
      </p:sp>
      <p:sp>
        <p:nvSpPr>
          <p:cNvPr id="30" name="Oval 29"/>
          <p:cNvSpPr/>
          <p:nvPr/>
        </p:nvSpPr>
        <p:spPr>
          <a:xfrm>
            <a:off x="7340600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220</a:t>
            </a:r>
          </a:p>
        </p:txBody>
      </p:sp>
      <p:sp>
        <p:nvSpPr>
          <p:cNvPr id="16" name="Oval 1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2 016</a:t>
            </a:r>
          </a:p>
        </p:txBody>
      </p:sp>
    </p:spTree>
    <p:extLst>
      <p:ext uri="{BB962C8B-B14F-4D97-AF65-F5344CB8AC3E}">
        <p14:creationId xmlns:p14="http://schemas.microsoft.com/office/powerpoint/2010/main" val="3112349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A19967CF-1A00-4B45-86E5-D24AFE117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41" y="1698885"/>
            <a:ext cx="1450974" cy="190821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xmlns="" id="{6D908082-B5C7-4C61-AEAD-4084C8B95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39" y="1728704"/>
            <a:ext cx="1408298" cy="196917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ED9A868C-610C-473A-AC4F-43317E33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904" y="1671603"/>
            <a:ext cx="1518036" cy="1956986"/>
          </a:xfrm>
          <a:prstGeom prst="rect">
            <a:avLst/>
          </a:prstGeom>
        </p:spPr>
      </p:pic>
      <p:pic>
        <p:nvPicPr>
          <p:cNvPr id="19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63" y="1722208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34" y="1728704"/>
            <a:ext cx="1488055" cy="1934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  <a:noFill/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veneilystä ja purjehduksesta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0" y="387091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58  |   </a:t>
            </a:r>
            <a:r>
              <a:rPr lang="fi-FI" sz="1600" b="1" dirty="0">
                <a:solidFill>
                  <a:srgbClr val="000000"/>
                </a:solidFill>
              </a:rPr>
              <a:t>Tekniikan Maailma </a:t>
            </a:r>
            <a:r>
              <a:rPr lang="fi-FI" sz="1600" dirty="0">
                <a:solidFill>
                  <a:srgbClr val="000000"/>
                </a:solidFill>
              </a:rPr>
              <a:t>58   |   </a:t>
            </a:r>
            <a:r>
              <a:rPr lang="fi-FI" sz="1600" b="1" dirty="0">
                <a:solidFill>
                  <a:srgbClr val="000000"/>
                </a:solidFill>
              </a:rPr>
              <a:t>Vene </a:t>
            </a:r>
            <a:r>
              <a:rPr lang="fi-FI" sz="1600" dirty="0">
                <a:solidFill>
                  <a:srgbClr val="000000"/>
                </a:solidFill>
              </a:rPr>
              <a:t>56   |   </a:t>
            </a:r>
            <a:r>
              <a:rPr lang="fi-FI" sz="1600" b="1" dirty="0">
                <a:solidFill>
                  <a:srgbClr val="000000"/>
                </a:solidFill>
              </a:rPr>
              <a:t>Erä </a:t>
            </a:r>
            <a:r>
              <a:rPr lang="fi-FI" sz="1600" dirty="0">
                <a:solidFill>
                  <a:srgbClr val="000000"/>
                </a:solidFill>
              </a:rPr>
              <a:t>51  |   </a:t>
            </a:r>
            <a:r>
              <a:rPr lang="fi-FI" sz="1600" b="1" dirty="0">
                <a:solidFill>
                  <a:srgbClr val="000000"/>
                </a:solidFill>
              </a:rPr>
              <a:t>Kippari </a:t>
            </a:r>
            <a:r>
              <a:rPr lang="fi-FI" sz="1600" dirty="0">
                <a:solidFill>
                  <a:srgbClr val="000000"/>
                </a:solidFill>
              </a:rPr>
              <a:t>49</a:t>
            </a:r>
          </a:p>
        </p:txBody>
      </p:sp>
      <p:sp>
        <p:nvSpPr>
          <p:cNvPr id="25" name="Oval 24"/>
          <p:cNvSpPr/>
          <p:nvPr/>
        </p:nvSpPr>
        <p:spPr>
          <a:xfrm>
            <a:off x="468247" y="2179164"/>
            <a:ext cx="1279427" cy="13149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167</a:t>
            </a:r>
          </a:p>
        </p:txBody>
      </p:sp>
      <p:sp>
        <p:nvSpPr>
          <p:cNvPr id="27" name="Oval 26"/>
          <p:cNvSpPr/>
          <p:nvPr/>
        </p:nvSpPr>
        <p:spPr>
          <a:xfrm>
            <a:off x="2257452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150</a:t>
            </a:r>
          </a:p>
        </p:txBody>
      </p:sp>
      <p:sp>
        <p:nvSpPr>
          <p:cNvPr id="28" name="Oval 27"/>
          <p:cNvSpPr/>
          <p:nvPr/>
        </p:nvSpPr>
        <p:spPr>
          <a:xfrm>
            <a:off x="3899508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67</a:t>
            </a:r>
          </a:p>
        </p:txBody>
      </p:sp>
      <p:sp>
        <p:nvSpPr>
          <p:cNvPr id="29" name="Oval 28"/>
          <p:cNvSpPr/>
          <p:nvPr/>
        </p:nvSpPr>
        <p:spPr>
          <a:xfrm>
            <a:off x="5608320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63</a:t>
            </a:r>
          </a:p>
        </p:txBody>
      </p:sp>
      <p:sp>
        <p:nvSpPr>
          <p:cNvPr id="30" name="Oval 29"/>
          <p:cNvSpPr/>
          <p:nvPr/>
        </p:nvSpPr>
        <p:spPr>
          <a:xfrm>
            <a:off x="7340600" y="229499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 </a:t>
            </a:r>
            <a:r>
              <a:rPr lang="fi-FI" sz="1200" b="1" dirty="0" smtClean="0">
                <a:solidFill>
                  <a:schemeClr val="tx2"/>
                </a:solidFill>
                <a:latin typeface="+mj-lt"/>
                <a:cs typeface="Adelle-Bold"/>
              </a:rPr>
              <a:t>447</a:t>
            </a:r>
            <a:endParaRPr lang="fi-FI" sz="1200" b="1" dirty="0">
              <a:solidFill>
                <a:schemeClr val="tx2"/>
              </a:solidFill>
              <a:latin typeface="+mj-lt"/>
              <a:cs typeface="Adelle-Bold"/>
            </a:endParaRPr>
          </a:p>
        </p:txBody>
      </p:sp>
      <p:pic>
        <p:nvPicPr>
          <p:cNvPr id="17" name="Picture 16" descr="AM_logo_RGB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8" name="Picture 17" descr="logo-03.png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56" y="4659833"/>
            <a:ext cx="4329415" cy="324431"/>
          </a:xfrm>
          <a:prstGeom prst="rect">
            <a:avLst/>
          </a:prstGeom>
        </p:spPr>
      </p:pic>
      <p:sp>
        <p:nvSpPr>
          <p:cNvPr id="20" name="TextBox 33"/>
          <p:cNvSpPr txBox="1"/>
          <p:nvPr/>
        </p:nvSpPr>
        <p:spPr>
          <a:xfrm>
            <a:off x="3611874" y="4683501"/>
            <a:ext cx="1920252" cy="250825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Lähde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Kevät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2017</a:t>
            </a:r>
            <a:br>
              <a:rPr lang="fi-FI" sz="900" b="0" dirty="0">
                <a:solidFill>
                  <a:srgbClr val="333333"/>
                </a:solidFill>
                <a:latin typeface="+mn-lt"/>
              </a:rPr>
            </a:br>
            <a:r>
              <a:rPr lang="fi-FI" sz="900" dirty="0" smtClean="0">
                <a:solidFill>
                  <a:srgbClr val="333333"/>
                </a:solidFill>
                <a:latin typeface="+mn-lt"/>
              </a:rPr>
              <a:t>N=4 783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estimaatti: 4 462 000</a:t>
            </a:r>
          </a:p>
        </p:txBody>
      </p:sp>
    </p:spTree>
    <p:extLst>
      <p:ext uri="{BB962C8B-B14F-4D97-AF65-F5344CB8AC3E}">
        <p14:creationId xmlns:p14="http://schemas.microsoft.com/office/powerpoint/2010/main" val="2021393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65D0395-745B-4B51-A7A2-F21EE0B3E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65" y="1679509"/>
            <a:ext cx="1518036" cy="19569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xmlns="" id="{59258522-93B3-44FC-90E9-F68E5ECFD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09" y="1649714"/>
            <a:ext cx="1440135" cy="202339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069" y="1702508"/>
            <a:ext cx="1495461" cy="192597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18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066" y="1649713"/>
            <a:ext cx="1499674" cy="1937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1" y="1640801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ympäristöasioista </a:t>
            </a:r>
            <a:br>
              <a:rPr lang="fi-FI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655" name="TextBox 2"/>
          <p:cNvSpPr txBox="1">
            <a:spLocks noChangeArrowheads="1"/>
          </p:cNvSpPr>
          <p:nvPr/>
        </p:nvSpPr>
        <p:spPr bwMode="auto">
          <a:xfrm>
            <a:off x="0" y="3958908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i-FI" sz="1600" b="1" dirty="0">
                <a:solidFill>
                  <a:srgbClr val="000000"/>
                </a:solidFill>
              </a:rPr>
              <a:t>Hyvä Terveys </a:t>
            </a:r>
            <a:r>
              <a:rPr lang="fi-FI" sz="1600" dirty="0">
                <a:solidFill>
                  <a:srgbClr val="000000"/>
                </a:solidFill>
              </a:rPr>
              <a:t>138     |    </a:t>
            </a:r>
            <a:r>
              <a:rPr lang="fi-FI" sz="1600" b="1" dirty="0">
                <a:solidFill>
                  <a:srgbClr val="000000"/>
                </a:solidFill>
              </a:rPr>
              <a:t>Eeva </a:t>
            </a:r>
            <a:r>
              <a:rPr lang="fi-FI" sz="1600" dirty="0">
                <a:solidFill>
                  <a:srgbClr val="000000"/>
                </a:solidFill>
              </a:rPr>
              <a:t>137    |    </a:t>
            </a:r>
            <a:r>
              <a:rPr lang="fi-FI" sz="1600" b="1" dirty="0">
                <a:solidFill>
                  <a:srgbClr val="000000"/>
                </a:solidFill>
              </a:rPr>
              <a:t>Aku Ankka </a:t>
            </a:r>
            <a:r>
              <a:rPr lang="fi-FI" sz="1600" dirty="0">
                <a:solidFill>
                  <a:srgbClr val="000000"/>
                </a:solidFill>
              </a:rPr>
              <a:t>129    |    </a:t>
            </a:r>
            <a:r>
              <a:rPr lang="fi-FI" sz="1600" b="1" dirty="0">
                <a:solidFill>
                  <a:srgbClr val="000000"/>
                </a:solidFill>
              </a:rPr>
              <a:t>ET-lehti </a:t>
            </a:r>
            <a:r>
              <a:rPr lang="fi-FI" sz="1600" dirty="0">
                <a:solidFill>
                  <a:srgbClr val="000000"/>
                </a:solidFill>
              </a:rPr>
              <a:t>125    |   </a:t>
            </a:r>
            <a:r>
              <a:rPr lang="fi-FI" sz="1600" b="1" dirty="0">
                <a:solidFill>
                  <a:srgbClr val="000000"/>
                </a:solidFill>
              </a:rPr>
              <a:t>Tiede </a:t>
            </a:r>
            <a:r>
              <a:rPr lang="fi-FI" sz="1600" dirty="0">
                <a:solidFill>
                  <a:srgbClr val="000000"/>
                </a:solidFill>
              </a:rPr>
              <a:t>122</a:t>
            </a:r>
          </a:p>
        </p:txBody>
      </p:sp>
      <p:sp>
        <p:nvSpPr>
          <p:cNvPr id="31" name="Oval 30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1 182</a:t>
            </a:r>
          </a:p>
        </p:txBody>
      </p:sp>
      <p:sp>
        <p:nvSpPr>
          <p:cNvPr id="32" name="Oval 31"/>
          <p:cNvSpPr/>
          <p:nvPr/>
        </p:nvSpPr>
        <p:spPr>
          <a:xfrm>
            <a:off x="2369212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490</a:t>
            </a:r>
          </a:p>
        </p:txBody>
      </p:sp>
      <p:sp>
        <p:nvSpPr>
          <p:cNvPr id="33" name="Oval 32"/>
          <p:cNvSpPr/>
          <p:nvPr/>
        </p:nvSpPr>
        <p:spPr>
          <a:xfrm>
            <a:off x="4072228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193</a:t>
            </a:r>
          </a:p>
        </p:txBody>
      </p:sp>
      <p:sp>
        <p:nvSpPr>
          <p:cNvPr id="34" name="Oval 33"/>
          <p:cNvSpPr/>
          <p:nvPr/>
        </p:nvSpPr>
        <p:spPr>
          <a:xfrm>
            <a:off x="5811520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157</a:t>
            </a:r>
          </a:p>
        </p:txBody>
      </p:sp>
      <p:sp>
        <p:nvSpPr>
          <p:cNvPr id="35" name="Oval 34"/>
          <p:cNvSpPr/>
          <p:nvPr/>
        </p:nvSpPr>
        <p:spPr>
          <a:xfrm>
            <a:off x="7483158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144</a:t>
            </a:r>
          </a:p>
        </p:txBody>
      </p:sp>
      <p:sp>
        <p:nvSpPr>
          <p:cNvPr id="36" name="Oval 35"/>
          <p:cNvSpPr/>
          <p:nvPr/>
        </p:nvSpPr>
        <p:spPr>
          <a:xfrm>
            <a:off x="685800" y="2184077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575</a:t>
            </a:r>
          </a:p>
        </p:txBody>
      </p:sp>
    </p:spTree>
    <p:extLst>
      <p:ext uri="{BB962C8B-B14F-4D97-AF65-F5344CB8AC3E}">
        <p14:creationId xmlns:p14="http://schemas.microsoft.com/office/powerpoint/2010/main" val="1804013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/>
          <a:p>
            <a:r>
              <a:rPr lang="fi-FI" b="1" dirty="0"/>
              <a:t>Yksittäisten lehtien KMT-tulokset </a:t>
            </a:r>
            <a:br>
              <a:rPr lang="fi-FI" b="1" dirty="0"/>
            </a:br>
            <a:r>
              <a:rPr lang="fi-FI" b="1" dirty="0"/>
              <a:t>löydät Mediakorttipalvelusta</a:t>
            </a:r>
          </a:p>
          <a:p>
            <a:r>
              <a:rPr lang="fi-FI" b="1" dirty="0">
                <a:solidFill>
                  <a:schemeClr val="accent1"/>
                </a:solidFill>
                <a:hlinkClick r:id="rId2"/>
              </a:rPr>
              <a:t>www.mediakortit.fi</a:t>
            </a:r>
            <a:endParaRPr lang="fi-FI" b="1" dirty="0">
              <a:solidFill>
                <a:schemeClr val="accent1"/>
              </a:solidFill>
            </a:endParaRPr>
          </a:p>
          <a:p>
            <a:endParaRPr lang="fi-FI" b="1" dirty="0">
              <a:solidFill>
                <a:srgbClr val="E24426"/>
              </a:solidFill>
            </a:endParaRPr>
          </a:p>
          <a:p>
            <a:r>
              <a:rPr lang="fi-FI" b="1" dirty="0">
                <a:solidFill>
                  <a:schemeClr val="accent6"/>
                </a:solidFill>
              </a:rPr>
              <a:t>Lisää KMT-koosteita</a:t>
            </a:r>
          </a:p>
          <a:p>
            <a:r>
              <a:rPr lang="fi-FI" b="1" dirty="0">
                <a:solidFill>
                  <a:srgbClr val="E24426"/>
                </a:solidFill>
                <a:hlinkClick r:id="rId3"/>
              </a:rPr>
              <a:t>www.aikakauslehdet.fi/KMT</a:t>
            </a:r>
            <a:endParaRPr lang="fi-FI" b="1" dirty="0">
              <a:solidFill>
                <a:srgbClr val="E24426"/>
              </a:solidFill>
            </a:endParaRPr>
          </a:p>
        </p:txBody>
      </p:sp>
      <p:pic>
        <p:nvPicPr>
          <p:cNvPr id="24" name="Picture 23" descr="AM_logo_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503" y="4750760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88" y="1495532"/>
            <a:ext cx="5618730" cy="4322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51064" y="3134675"/>
            <a:ext cx="509105" cy="509106"/>
            <a:chOff x="1227668" y="1646882"/>
            <a:chExt cx="597802" cy="597802"/>
          </a:xfrm>
        </p:grpSpPr>
        <p:sp>
          <p:nvSpPr>
            <p:cNvPr id="12" name="Oval 11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13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436788" y="3134675"/>
            <a:ext cx="509105" cy="509106"/>
            <a:chOff x="1893980" y="1646882"/>
            <a:chExt cx="597802" cy="597802"/>
          </a:xfrm>
        </p:grpSpPr>
        <p:sp>
          <p:nvSpPr>
            <p:cNvPr id="28" name="Oval 27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7" name="Picture 66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015728" y="3134675"/>
            <a:ext cx="509105" cy="509106"/>
            <a:chOff x="2537512" y="1646882"/>
            <a:chExt cx="597802" cy="597802"/>
          </a:xfrm>
        </p:grpSpPr>
        <p:sp>
          <p:nvSpPr>
            <p:cNvPr id="30" name="Oval 29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8" name="Picture 67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168761" y="3134675"/>
            <a:ext cx="509105" cy="509106"/>
            <a:chOff x="3881527" y="1646882"/>
            <a:chExt cx="597802" cy="597802"/>
          </a:xfrm>
        </p:grpSpPr>
        <p:sp>
          <p:nvSpPr>
            <p:cNvPr id="32" name="Oval 31"/>
            <p:cNvSpPr/>
            <p:nvPr/>
          </p:nvSpPr>
          <p:spPr>
            <a:xfrm>
              <a:off x="3881527" y="1646882"/>
              <a:ext cx="597802" cy="5978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0" name="Picture 69">
              <a:hlinkClick r:id="rId9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0025" y="1859793"/>
              <a:ext cx="436880" cy="18288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598059" y="3134675"/>
            <a:ext cx="509105" cy="509106"/>
            <a:chOff x="3215214" y="1646882"/>
            <a:chExt cx="597802" cy="597802"/>
          </a:xfrm>
        </p:grpSpPr>
        <p:sp>
          <p:nvSpPr>
            <p:cNvPr id="29" name="Oval 28"/>
            <p:cNvSpPr/>
            <p:nvPr/>
          </p:nvSpPr>
          <p:spPr>
            <a:xfrm>
              <a:off x="3215214" y="1646882"/>
              <a:ext cx="597802" cy="597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>
              <a:hlinkClick r:id="rId11"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50662" y="1773813"/>
              <a:ext cx="335280" cy="33528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745963" y="3134675"/>
            <a:ext cx="509105" cy="509106"/>
            <a:chOff x="6028559" y="2984185"/>
            <a:chExt cx="503998" cy="503998"/>
          </a:xfrm>
        </p:grpSpPr>
        <p:sp>
          <p:nvSpPr>
            <p:cNvPr id="33" name="Oval 32"/>
            <p:cNvSpPr/>
            <p:nvPr/>
          </p:nvSpPr>
          <p:spPr>
            <a:xfrm>
              <a:off x="6028559" y="2984185"/>
              <a:ext cx="503998" cy="503998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" name="Picture 5">
              <a:hlinkClick r:id="rId13"/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47801" y="3100801"/>
              <a:ext cx="265538" cy="2655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21889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www.aikakausmedia.fi    </a:t>
            </a:r>
            <a:r>
              <a:rPr lang="fi-FI" dirty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i-FI" dirty="0">
                <a:solidFill>
                  <a:schemeClr val="accent6"/>
                </a:solidFill>
              </a:rPr>
              <a:t>   www.mediakortit.fi</a:t>
            </a:r>
          </a:p>
          <a:p>
            <a:pPr algn="ctr"/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7764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@aikakausmedia</a:t>
            </a:r>
          </a:p>
        </p:txBody>
      </p:sp>
    </p:spTree>
    <p:extLst>
      <p:ext uri="{BB962C8B-B14F-4D97-AF65-F5344CB8AC3E}">
        <p14:creationId xmlns:p14="http://schemas.microsoft.com/office/powerpoint/2010/main" val="128365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_logo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0" name="Picture 9" descr="logo-03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63" y="4646032"/>
            <a:ext cx="4329415" cy="324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527" y="207762"/>
            <a:ext cx="64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0000"/>
                </a:solidFill>
                <a:latin typeface="+mj-lt"/>
                <a:cs typeface="Adelle-Bold"/>
              </a:rPr>
              <a:t>Mikä suomalaisia kiinnostaa? </a:t>
            </a:r>
            <a:r>
              <a:rPr lang="fi-FI" sz="2000" b="1" dirty="0" smtClean="0">
                <a:solidFill>
                  <a:srgbClr val="000000"/>
                </a:solidFill>
                <a:latin typeface="+mj-lt"/>
                <a:cs typeface="Adelle-Bold"/>
              </a:rPr>
              <a:t>2/3</a:t>
            </a:r>
            <a:endParaRPr lang="fi-FI" sz="2000" b="1" dirty="0">
              <a:solidFill>
                <a:srgbClr val="000000"/>
              </a:solidFill>
              <a:latin typeface="+mj-lt"/>
              <a:cs typeface="Adelle-Bold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86493B2-ED2C-4186-8C0A-FC2A9146D0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718457"/>
          <a:ext cx="6282461" cy="37845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7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0" dirty="0"/>
                        <a:t>Kiinnostuksen</a:t>
                      </a:r>
                      <a:r>
                        <a:rPr lang="fi-FI" sz="1200" b="0" baseline="0" dirty="0"/>
                        <a:t> kohde</a:t>
                      </a:r>
                      <a:endParaRPr lang="fi-FI" sz="1200" b="0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0" dirty="0"/>
                        <a:t>%</a:t>
                      </a:r>
                      <a:r>
                        <a:rPr lang="fi-FI" sz="1200" b="0" baseline="0" dirty="0"/>
                        <a:t> yli 12-vuotiaista suomalaisista</a:t>
                      </a:r>
                      <a:endParaRPr lang="fi-FI" sz="1200" b="0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/>
                        <a:t>Kpl, </a:t>
                      </a:r>
                      <a:r>
                        <a:rPr lang="fi-FI" sz="1200" b="0" kern="1200" baseline="0" dirty="0"/>
                        <a:t>yli 12-vuotiaat suomalaiset</a:t>
                      </a:r>
                      <a:endParaRPr lang="fi-FI" sz="1200" b="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delleSans-SemiBold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Musiikki ja konsertit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35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1 549 000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Kirjat ja kirjallisuus	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32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1 427 000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Sisustaminen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32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1 414 000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Kulttuuri (teatteri, ooppera, museot, taidenäyttelyt jne.)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29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1 307 000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Rakentaminen, remontointi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28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1 246 000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Tekniikka, tekniikan kehitys (tietotekniikka, elektroniikka, matkapuhelimet jne.)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27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1 218 000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499868386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Eläimet ja lemmikit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27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1 193 000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354471867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Ympäristöasiat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26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1 182 000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Puutarhanhoito ja kasvit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26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1 165 000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Talous- ja raha-asiat (liike-elämä, säästäminen, sijoittaminen jne.)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26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1 162 000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TextBox 33"/>
          <p:cNvSpPr txBox="1"/>
          <p:nvPr/>
        </p:nvSpPr>
        <p:spPr>
          <a:xfrm>
            <a:off x="2223348" y="4683501"/>
            <a:ext cx="4697304" cy="250825"/>
          </a:xfrm>
          <a:prstGeom prst="rect">
            <a:avLst/>
          </a:prstGeom>
          <a:noFill/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>
                <a:solidFill>
                  <a:srgbClr val="333333"/>
                </a:solidFill>
                <a:latin typeface="+mn-lt"/>
              </a:rPr>
              <a:t>Lähde: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Syksy 2016/Kevät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2017, N=9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525, estimaatti: 4 462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000,</a:t>
            </a:r>
          </a:p>
        </p:txBody>
      </p:sp>
    </p:spTree>
    <p:extLst>
      <p:ext uri="{BB962C8B-B14F-4D97-AF65-F5344CB8AC3E}">
        <p14:creationId xmlns:p14="http://schemas.microsoft.com/office/powerpoint/2010/main" val="186247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_logo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0" name="Picture 9" descr="logo-03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63" y="4646032"/>
            <a:ext cx="4329415" cy="324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527" y="207762"/>
            <a:ext cx="64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0000"/>
                </a:solidFill>
                <a:latin typeface="+mj-lt"/>
                <a:cs typeface="Adelle-Bold"/>
              </a:rPr>
              <a:t>Mikä suomalaisia kiinnostaa? 3</a:t>
            </a:r>
            <a:r>
              <a:rPr lang="fi-FI" sz="2000" b="1" dirty="0" smtClean="0">
                <a:solidFill>
                  <a:srgbClr val="000000"/>
                </a:solidFill>
                <a:latin typeface="+mj-lt"/>
                <a:cs typeface="Adelle-Bold"/>
              </a:rPr>
              <a:t>/3</a:t>
            </a:r>
            <a:endParaRPr lang="fi-FI" sz="2000" b="1" dirty="0">
              <a:solidFill>
                <a:srgbClr val="000000"/>
              </a:solidFill>
              <a:latin typeface="+mj-lt"/>
              <a:cs typeface="Adelle-Bold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86493B2-ED2C-4186-8C0A-FC2A9146D0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718457"/>
          <a:ext cx="6282461" cy="35304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7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0" dirty="0"/>
                        <a:t>Kiinnostuksen</a:t>
                      </a:r>
                      <a:r>
                        <a:rPr lang="fi-FI" sz="1200" b="0" baseline="0" dirty="0"/>
                        <a:t> kohde</a:t>
                      </a:r>
                      <a:endParaRPr lang="fi-FI" sz="1200" b="0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0" dirty="0"/>
                        <a:t>%</a:t>
                      </a:r>
                      <a:r>
                        <a:rPr lang="fi-FI" sz="1200" b="0" baseline="0" dirty="0"/>
                        <a:t> yli 12-vuotiaista suomalaisista</a:t>
                      </a:r>
                      <a:endParaRPr lang="fi-FI" sz="1200" b="0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/>
                        <a:t>Kpl, </a:t>
                      </a:r>
                      <a:r>
                        <a:rPr lang="fi-FI" sz="1200" b="0" kern="1200" baseline="0" dirty="0"/>
                        <a:t>yli 12-vuotiaat suomalaiset</a:t>
                      </a:r>
                      <a:endParaRPr lang="fi-FI" sz="1200" b="0" i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delleSans-SemiBold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Autot, </a:t>
                      </a:r>
                      <a:r>
                        <a:rPr lang="fi-FI" sz="1200" b="1" dirty="0" smtClean="0"/>
                        <a:t>moottoriajoneuvot	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25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1 106 000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Muoti ja pukeutuminen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25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1 094 000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Sanaristikot</a:t>
                      </a:r>
                      <a:r>
                        <a:rPr lang="fi-FI" sz="1200" b="1" i="0" baseline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 ja </a:t>
                      </a:r>
                      <a:r>
                        <a:rPr lang="fi-FI" sz="1200" b="1" i="0" baseline="0" dirty="0" err="1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sudokut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25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1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117 000</a:t>
                      </a:r>
                      <a:endParaRPr lang="en-US" sz="1200" b="1" u="none" strike="noStrike" dirty="0">
                        <a:effectLst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smtClean="0">
                          <a:solidFill>
                            <a:schemeClr val="accent1"/>
                          </a:solidFill>
                        </a:rPr>
                        <a:t>Kotimaan matkailu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 smtClean="0">
                          <a:solidFill>
                            <a:schemeClr val="accent1"/>
                          </a:solidFill>
                        </a:rPr>
                        <a:t>24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1 065 000</a:t>
                      </a:r>
                      <a:endParaRPr lang="en-US" sz="12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Mökkeily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22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982 000</a:t>
                      </a:r>
                      <a:endParaRPr lang="en-US" sz="12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Kauneudenhoito ja kosmetiikka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18    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</a:t>
                      </a:r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499868386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 smtClean="0">
                          <a:solidFill>
                            <a:schemeClr val="accent1"/>
                          </a:solidFill>
                        </a:rPr>
                        <a:t>Pelaaminen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smtClean="0">
                          <a:solidFill>
                            <a:schemeClr val="accent1"/>
                          </a:solidFill>
                        </a:rPr>
                        <a:t>15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650 000</a:t>
                      </a:r>
                      <a:endParaRPr lang="en-US" sz="12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354471867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Hyväntekeväisyys, vapaaehtoistyö		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14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 </a:t>
                      </a:r>
                      <a:r>
                        <a:rPr lang="en-US" sz="12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n-lt"/>
                          <a:cs typeface="+mn-cs"/>
                        </a:rPr>
                        <a:t>Kalastus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smtClean="0">
                          <a:solidFill>
                            <a:schemeClr val="accent1"/>
                          </a:solidFill>
                        </a:rPr>
                        <a:t>13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559 000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Metsästys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dirty="0" smtClean="0">
                          <a:solidFill>
                            <a:schemeClr val="accent1"/>
                          </a:solidFill>
                          <a:latin typeface="+mj-lt"/>
                          <a:cs typeface="AdelleSans-SemiBold"/>
                        </a:rPr>
                        <a:t>10</a:t>
                      </a:r>
                      <a:endParaRPr lang="fi-FI" sz="1200" b="1" i="0" dirty="0">
                        <a:solidFill>
                          <a:schemeClr val="accent1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432 000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79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200" b="1" dirty="0"/>
                        <a:t>Ei mikään edellä mainituista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/>
                        <a:t>  2</a:t>
                      </a:r>
                      <a:endParaRPr lang="fi-FI" sz="1200" b="1" i="0" dirty="0">
                        <a:solidFill>
                          <a:srgbClr val="000000"/>
                        </a:solidFill>
                        <a:latin typeface="+mj-lt"/>
                        <a:cs typeface="AdelleSans-SemiBold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73 </a:t>
                      </a:r>
                      <a:r>
                        <a:rPr lang="en-US" sz="1200" b="1" u="none" strike="noStrike" dirty="0">
                          <a:effectLst/>
                        </a:rPr>
                        <a:t>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33"/>
          <p:cNvSpPr txBox="1"/>
          <p:nvPr/>
        </p:nvSpPr>
        <p:spPr>
          <a:xfrm>
            <a:off x="2223348" y="4683501"/>
            <a:ext cx="4697304" cy="250825"/>
          </a:xfrm>
          <a:prstGeom prst="rect">
            <a:avLst/>
          </a:prstGeom>
          <a:noFill/>
        </p:spPr>
        <p:txBody>
          <a:bodyPr wrap="none" lIns="0" tIns="0" rIns="0" bIns="0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i-FI" sz="900" b="0" dirty="0">
                <a:solidFill>
                  <a:srgbClr val="333333"/>
                </a:solidFill>
                <a:latin typeface="+mn-lt"/>
              </a:rPr>
              <a:t>Lähde: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Syksy 2016/Kevät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2017, N=9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525, estimaatti: 4 462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000,</a:t>
            </a:r>
          </a:p>
          <a:p>
            <a:pPr algn="ctr">
              <a:defRPr/>
            </a:pPr>
            <a:r>
              <a:rPr lang="fi-FI" sz="900" b="0" dirty="0" smtClean="0">
                <a:solidFill>
                  <a:schemeClr val="accent1"/>
                </a:solidFill>
                <a:latin typeface="+mn-lt"/>
              </a:rPr>
              <a:t>Punaisella merkityissä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 lähde: KMT AL + </a:t>
            </a:r>
            <a:r>
              <a:rPr lang="fi-FI" sz="900" b="0" dirty="0" err="1">
                <a:solidFill>
                  <a:srgbClr val="333333"/>
                </a:solidFill>
                <a:latin typeface="+mn-lt"/>
              </a:rPr>
              <a:t>total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 Kevät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2017, </a:t>
            </a:r>
            <a:r>
              <a:rPr lang="fi-FI" sz="900" b="0" dirty="0">
                <a:solidFill>
                  <a:srgbClr val="333333"/>
                </a:solidFill>
                <a:latin typeface="+mn-lt"/>
              </a:rPr>
              <a:t>N=4 </a:t>
            </a:r>
            <a:r>
              <a:rPr lang="fi-FI" sz="900" b="0" dirty="0" smtClean="0">
                <a:solidFill>
                  <a:srgbClr val="333333"/>
                </a:solidFill>
                <a:latin typeface="+mn-lt"/>
              </a:rPr>
              <a:t>783</a:t>
            </a:r>
            <a:endParaRPr lang="fi-FI" sz="9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27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564582" y="763768"/>
            <a:ext cx="8430995" cy="3654434"/>
          </a:xfrm>
          <a:prstGeom prst="rect">
            <a:avLst/>
          </a:prstGeom>
          <a:noFill/>
        </p:spPr>
        <p:txBody>
          <a:bodyPr vert="horz" lIns="91440" tIns="45720" rIns="91440" bIns="45720" numCol="3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8600" indent="-228600" algn="l">
              <a:lnSpc>
                <a:spcPct val="170000"/>
              </a:lnSpc>
              <a:buAutoNum type="arabicPeriod"/>
            </a:pPr>
            <a:r>
              <a:rPr lang="fi-FI" sz="1200" b="1" dirty="0" smtClean="0">
                <a:solidFill>
                  <a:srgbClr val="000000"/>
                </a:solidFill>
                <a:cs typeface="AdelleSans-SemiBold"/>
              </a:rPr>
              <a:t>Autot</a:t>
            </a: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, moottoriajoneuvot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Eläimet ja lemmikit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Hyvinvointi, terveys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Hyväntekeväisyys, vapaaehtoistyö 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chemeClr val="accent1"/>
                </a:solidFill>
                <a:cs typeface="AdelleSans-SemiBold"/>
              </a:rPr>
              <a:t>Kalastus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Kauneudenhoito ja kosmetiikka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Kirjat ja kirjallisuus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chemeClr val="accent1"/>
                </a:solidFill>
                <a:cs typeface="AdelleSans-SemiBold"/>
              </a:rPr>
              <a:t>Kotimaan </a:t>
            </a:r>
            <a:r>
              <a:rPr lang="fi-FI" sz="1200" b="1" dirty="0" smtClean="0">
                <a:solidFill>
                  <a:schemeClr val="accent1"/>
                </a:solidFill>
                <a:cs typeface="AdelleSans-SemiBold"/>
              </a:rPr>
              <a:t>matkailu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Kotimaan ja ulkomaiden </a:t>
            </a:r>
            <a:r>
              <a:rPr lang="fi-FI" sz="1200" b="1" dirty="0" smtClean="0">
                <a:solidFill>
                  <a:srgbClr val="000000"/>
                </a:solidFill>
                <a:cs typeface="AdelleSans-SemiBold"/>
              </a:rPr>
              <a:t>ajankohtaiset </a:t>
            </a: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asiat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Kulttuuri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rgbClr val="000000"/>
                </a:solidFill>
                <a:cs typeface="AdelleSans-SemiBold"/>
              </a:rPr>
              <a:t>Luonto </a:t>
            </a: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ja luonnossa </a:t>
            </a:r>
            <a:r>
              <a:rPr lang="fi-FI" sz="1200" b="1" dirty="0" smtClean="0">
                <a:solidFill>
                  <a:srgbClr val="000000"/>
                </a:solidFill>
                <a:cs typeface="AdelleSans-SemiBold"/>
              </a:rPr>
              <a:t>liikkuminen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chemeClr val="accent1"/>
                </a:solidFill>
                <a:cs typeface="AdelleSans-SemiBold"/>
              </a:rPr>
              <a:t>Metsästys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Muoti ja pukeutuminen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Musiikki ja konsertit 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chemeClr val="accent1"/>
                </a:solidFill>
                <a:cs typeface="AdelleSans-SemiBold"/>
              </a:rPr>
              <a:t>Mökkeily</a:t>
            </a:r>
            <a:endParaRPr lang="fi-FI" sz="1200" b="1" dirty="0">
              <a:solidFill>
                <a:schemeClr val="accent1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rgbClr val="000000"/>
                </a:solidFill>
                <a:latin typeface="+mn-lt"/>
                <a:cs typeface="AdelleSans-SemiBold"/>
              </a:rPr>
              <a:t>Oman </a:t>
            </a:r>
            <a:r>
              <a:rPr lang="fi-FI" sz="1200" b="1" dirty="0">
                <a:solidFill>
                  <a:srgbClr val="000000"/>
                </a:solidFill>
                <a:latin typeface="+mn-lt"/>
                <a:cs typeface="AdelleSans-SemiBold"/>
              </a:rPr>
              <a:t>paikkakunnan asiat ja tapahtumat </a:t>
            </a:r>
            <a:endParaRPr lang="fi-FI" sz="1200" b="1" dirty="0" smtClean="0">
              <a:solidFill>
                <a:srgbClr val="000000"/>
              </a:solidFill>
              <a:latin typeface="+mn-lt"/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chemeClr val="accent1"/>
                </a:solidFill>
                <a:latin typeface="+mn-lt"/>
                <a:cs typeface="AdelleSans-SemiBold"/>
              </a:rPr>
              <a:t>Pelaaminen 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chemeClr val="accent1"/>
                </a:solidFill>
                <a:latin typeface="+mn-lt"/>
                <a:cs typeface="AdelleSans-SemiBold"/>
              </a:rPr>
              <a:t>Politiikka ja yhteiskunta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Puutarhanhoito ja kasvit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Rakentaminen, remontointi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Ruuanlaitto, leivonta, reseptit 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chemeClr val="accent1"/>
                </a:solidFill>
                <a:cs typeface="AdelleSans-SemiBold"/>
              </a:rPr>
              <a:t>Sanaristikot ja </a:t>
            </a:r>
            <a:r>
              <a:rPr lang="fi-FI" sz="1200" b="1" dirty="0" err="1" smtClean="0">
                <a:solidFill>
                  <a:schemeClr val="accent1"/>
                </a:solidFill>
                <a:cs typeface="AdelleSans-SemiBold"/>
              </a:rPr>
              <a:t>sudoku</a:t>
            </a:r>
            <a:endParaRPr lang="fi-FI" sz="1200" b="1" dirty="0" smtClean="0">
              <a:solidFill>
                <a:schemeClr val="accent1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Sisustaminen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Talous- ja raha-asiat  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rgbClr val="000000"/>
                </a:solidFill>
                <a:cs typeface="AdelleSans-SemiBold"/>
              </a:rPr>
              <a:t>Tekniikka</a:t>
            </a: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, tekniikan kehitys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rgbClr val="000000"/>
                </a:solidFill>
                <a:cs typeface="AdelleSans-SemiBold"/>
              </a:rPr>
              <a:t>Tiede</a:t>
            </a: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, tutkimus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TV- ja radio-ohjelmat, elokuvat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Ulkomaan matkailu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>
                <a:solidFill>
                  <a:srgbClr val="000000"/>
                </a:solidFill>
                <a:cs typeface="AdelleSans-SemiBold"/>
              </a:rPr>
              <a:t>Urheilu, liikunta, kuntoilu </a:t>
            </a:r>
            <a:endParaRPr lang="fi-FI" sz="1200" b="1" dirty="0" smtClean="0">
              <a:solidFill>
                <a:srgbClr val="000000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chemeClr val="accent1"/>
                </a:solidFill>
                <a:cs typeface="AdelleSans-SemiBold"/>
              </a:rPr>
              <a:t>Veneily ja purjehdus</a:t>
            </a:r>
            <a:endParaRPr lang="fi-FI" sz="1200" b="1" dirty="0">
              <a:solidFill>
                <a:schemeClr val="accent1"/>
              </a:solidFill>
              <a:cs typeface="AdelleSans-SemiBold"/>
            </a:endParaRP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r>
              <a:rPr lang="fi-FI" sz="1200" b="1" dirty="0" smtClean="0">
                <a:solidFill>
                  <a:srgbClr val="000000"/>
                </a:solidFill>
                <a:latin typeface="+mn-lt"/>
                <a:cs typeface="AdelleSans-SemiBold"/>
              </a:rPr>
              <a:t>Ympäristöasiat </a:t>
            </a:r>
          </a:p>
          <a:p>
            <a:pPr marL="228600" indent="-228600" algn="l">
              <a:lnSpc>
                <a:spcPct val="170000"/>
              </a:lnSpc>
              <a:buFontTx/>
              <a:buAutoNum type="arabicPeriod"/>
            </a:pPr>
            <a:endParaRPr lang="fi-FI" sz="1200" b="1" dirty="0">
              <a:solidFill>
                <a:srgbClr val="000000"/>
              </a:solidFill>
              <a:latin typeface="+mn-lt"/>
              <a:cs typeface="AdelleSans-SemiBold"/>
            </a:endParaRPr>
          </a:p>
          <a:p>
            <a:pPr algn="l">
              <a:lnSpc>
                <a:spcPct val="170000"/>
              </a:lnSpc>
            </a:pPr>
            <a:r>
              <a:rPr lang="fi-FI" sz="1200" b="1" dirty="0" smtClean="0">
                <a:solidFill>
                  <a:schemeClr val="accent1"/>
                </a:solidFill>
                <a:latin typeface="+mn-lt"/>
                <a:cs typeface="AdelleSans-SemiBold"/>
              </a:rPr>
              <a:t>Punaisella merkityt </a:t>
            </a:r>
            <a:r>
              <a:rPr lang="fi-FI" sz="1200" b="1" dirty="0" smtClean="0">
                <a:solidFill>
                  <a:srgbClr val="000000"/>
                </a:solidFill>
                <a:latin typeface="+mn-lt"/>
                <a:cs typeface="AdelleSans-SemiBold"/>
              </a:rPr>
              <a:t>ovat uusia aiheita. Näistä aiheista on kerätty tietoa vasta puoli vuotta, eli vastaajien lukumäärä on noin puolta pienempi kuin muissa aiheissa.</a:t>
            </a:r>
            <a:endParaRPr lang="fi-FI" sz="1200" b="1" dirty="0">
              <a:solidFill>
                <a:srgbClr val="000000"/>
              </a:solidFill>
              <a:latin typeface="+mn-lt"/>
              <a:cs typeface="AdelleSans-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947" y="236927"/>
            <a:ext cx="8846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 dirty="0">
                <a:solidFill>
                  <a:srgbClr val="000000"/>
                </a:solidFill>
                <a:latin typeface="+mj-lt"/>
                <a:cs typeface="Adelle-Bold"/>
              </a:rPr>
              <a:t>Aikakauslehdet lukijoiden kiinnostusten kohteiden mukaan</a:t>
            </a:r>
          </a:p>
        </p:txBody>
      </p:sp>
      <p:pic>
        <p:nvPicPr>
          <p:cNvPr id="6" name="Picture 5" descr="AM_logo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52" y="4750759"/>
            <a:ext cx="1853545" cy="142581"/>
          </a:xfrm>
          <a:prstGeom prst="rect">
            <a:avLst/>
          </a:prstGeom>
        </p:spPr>
      </p:pic>
      <p:pic>
        <p:nvPicPr>
          <p:cNvPr id="10" name="Picture 9" descr="logo-03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63" y="4646032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83" y="1749880"/>
            <a:ext cx="1452317" cy="1907377"/>
          </a:xfrm>
          <a:prstGeom prst="rect">
            <a:avLst/>
          </a:prstGeom>
        </p:spPr>
      </p:pic>
      <p:pic>
        <p:nvPicPr>
          <p:cNvPr id="15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204" y="1769854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diakortit.fi/img/Kansikuvat/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537" y="1749880"/>
            <a:ext cx="1307809" cy="192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diakortit.fi/img/Kansikuvat/3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143" y="1749880"/>
            <a:ext cx="1483495" cy="1928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59" y="1794334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autoista ja moottoriajoneuvoista</a:t>
            </a:r>
            <a:r>
              <a:rPr lang="fi-FI" sz="32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(000):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0" y="374800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i-FI" sz="1600" b="1" dirty="0">
                <a:solidFill>
                  <a:srgbClr val="000000"/>
                </a:solidFill>
              </a:rPr>
              <a:t>OP Lehti </a:t>
            </a:r>
            <a:r>
              <a:rPr lang="fi-FI" sz="1600" dirty="0">
                <a:solidFill>
                  <a:srgbClr val="000000"/>
                </a:solidFill>
              </a:rPr>
              <a:t>162  |  </a:t>
            </a:r>
            <a:r>
              <a:rPr lang="fi-FI" sz="1600" b="1" dirty="0">
                <a:solidFill>
                  <a:srgbClr val="000000"/>
                </a:solidFill>
              </a:rPr>
              <a:t>Taloustaito </a:t>
            </a:r>
            <a:r>
              <a:rPr lang="fi-FI" sz="1600" dirty="0">
                <a:solidFill>
                  <a:srgbClr val="000000"/>
                </a:solidFill>
              </a:rPr>
              <a:t>145   |    </a:t>
            </a:r>
            <a:r>
              <a:rPr lang="fi-FI" sz="1600" b="1" dirty="0">
                <a:solidFill>
                  <a:srgbClr val="000000"/>
                </a:solidFill>
              </a:rPr>
              <a:t>Tuulilasi </a:t>
            </a:r>
            <a:r>
              <a:rPr lang="fi-FI" sz="1600" dirty="0">
                <a:solidFill>
                  <a:srgbClr val="000000"/>
                </a:solidFill>
              </a:rPr>
              <a:t>136    | </a:t>
            </a:r>
            <a:r>
              <a:rPr lang="fi-FI" sz="1600" b="1" dirty="0">
                <a:solidFill>
                  <a:srgbClr val="000000"/>
                </a:solidFill>
              </a:rPr>
              <a:t>Seiska </a:t>
            </a:r>
            <a:r>
              <a:rPr lang="fi-FI" sz="1600" dirty="0">
                <a:solidFill>
                  <a:srgbClr val="000000"/>
                </a:solidFill>
              </a:rPr>
              <a:t>102 |  </a:t>
            </a:r>
            <a:r>
              <a:rPr lang="fi-FI" sz="1600" b="1" dirty="0">
                <a:solidFill>
                  <a:srgbClr val="000000"/>
                </a:solidFill>
              </a:rPr>
              <a:t>Tiede </a:t>
            </a:r>
            <a:r>
              <a:rPr lang="fi-FI" sz="1600" dirty="0">
                <a:solidFill>
                  <a:srgbClr val="000000"/>
                </a:solidFill>
              </a:rPr>
              <a:t>99</a:t>
            </a:r>
            <a:endParaRPr lang="fi-FI" sz="1600" b="1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3625" y="221087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435</a:t>
            </a:r>
          </a:p>
        </p:txBody>
      </p:sp>
      <p:sp>
        <p:nvSpPr>
          <p:cNvPr id="19" name="Oval 18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1 106</a:t>
            </a:r>
          </a:p>
        </p:txBody>
      </p:sp>
      <p:sp>
        <p:nvSpPr>
          <p:cNvPr id="20" name="Oval 19"/>
          <p:cNvSpPr/>
          <p:nvPr/>
        </p:nvSpPr>
        <p:spPr>
          <a:xfrm>
            <a:off x="2374375" y="221087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407</a:t>
            </a:r>
          </a:p>
        </p:txBody>
      </p:sp>
      <p:sp>
        <p:nvSpPr>
          <p:cNvPr id="21" name="Oval 20"/>
          <p:cNvSpPr/>
          <p:nvPr/>
        </p:nvSpPr>
        <p:spPr>
          <a:xfrm>
            <a:off x="3952408" y="221087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194</a:t>
            </a:r>
          </a:p>
        </p:txBody>
      </p:sp>
      <p:sp>
        <p:nvSpPr>
          <p:cNvPr id="22" name="Oval 21"/>
          <p:cNvSpPr/>
          <p:nvPr/>
        </p:nvSpPr>
        <p:spPr>
          <a:xfrm>
            <a:off x="5628640" y="221087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186</a:t>
            </a:r>
          </a:p>
        </p:txBody>
      </p:sp>
      <p:sp>
        <p:nvSpPr>
          <p:cNvPr id="23" name="Oval 22"/>
          <p:cNvSpPr/>
          <p:nvPr/>
        </p:nvSpPr>
        <p:spPr>
          <a:xfrm>
            <a:off x="7279640" y="2210879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179</a:t>
            </a:r>
          </a:p>
        </p:txBody>
      </p:sp>
    </p:spTree>
    <p:extLst>
      <p:ext uri="{BB962C8B-B14F-4D97-AF65-F5344CB8AC3E}">
        <p14:creationId xmlns:p14="http://schemas.microsoft.com/office/powerpoint/2010/main" val="407445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C5E8AB8E-858C-4E3E-9371-72FE2F918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164" y="1641168"/>
            <a:ext cx="1520367" cy="195367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01" y="1670266"/>
            <a:ext cx="1504053" cy="19370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2" descr="http://www.mediakortit.fi/img/Kansikuvat/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62" y="1653633"/>
            <a:ext cx="1502638" cy="19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mediakortit.fi/img/Kansikuvat/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928" y="1654724"/>
            <a:ext cx="1326143" cy="1949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diakortit.fi/img/Kansikuvat/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12" y="1653633"/>
            <a:ext cx="1502638" cy="195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 dirty="0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 dirty="0">
                <a:solidFill>
                  <a:srgbClr val="000000"/>
                </a:solidFill>
                <a:latin typeface="+mj-lt"/>
              </a:rPr>
              <a:t>eläimistä ja lemmikeistä </a:t>
            </a:r>
            <a:r>
              <a:rPr lang="fi-FI" sz="3200" b="1" dirty="0">
                <a:solidFill>
                  <a:srgbClr val="000000"/>
                </a:solidFill>
                <a:latin typeface="+mj-lt"/>
              </a:rPr>
              <a:t>kiinnostuneita (000):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0" y="3771002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>
                <a:solidFill>
                  <a:srgbClr val="000000"/>
                </a:solidFill>
              </a:rPr>
              <a:t>Hyvä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Terveys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122    | </a:t>
            </a:r>
            <a:r>
              <a:rPr lang="en-US" sz="1600" b="1" dirty="0" err="1">
                <a:solidFill>
                  <a:srgbClr val="000000"/>
                </a:solidFill>
              </a:rPr>
              <a:t>Taloustaito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119    |    </a:t>
            </a:r>
            <a:r>
              <a:rPr lang="en-US" sz="1600" b="1" dirty="0" err="1">
                <a:solidFill>
                  <a:srgbClr val="000000"/>
                </a:solidFill>
              </a:rPr>
              <a:t>Kodin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Kuvalehti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117    |   </a:t>
            </a:r>
            <a:r>
              <a:rPr lang="en-US" sz="1600" b="1" dirty="0">
                <a:solidFill>
                  <a:srgbClr val="000000"/>
                </a:solidFill>
              </a:rPr>
              <a:t>Eeva </a:t>
            </a:r>
            <a:r>
              <a:rPr lang="en-US" sz="1600" dirty="0">
                <a:solidFill>
                  <a:srgbClr val="000000"/>
                </a:solidFill>
              </a:rPr>
              <a:t>113    |   </a:t>
            </a:r>
            <a:r>
              <a:rPr lang="en-US" sz="1600" b="1" dirty="0" err="1">
                <a:solidFill>
                  <a:srgbClr val="000000"/>
                </a:solidFill>
              </a:rPr>
              <a:t>Seiska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107 </a:t>
            </a:r>
            <a:endParaRPr lang="fi-FI" sz="1600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0720" y="2182500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541</a:t>
            </a:r>
          </a:p>
        </p:txBody>
      </p:sp>
      <p:sp>
        <p:nvSpPr>
          <p:cNvPr id="24" name="Oval 23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1 193</a:t>
            </a:r>
          </a:p>
        </p:txBody>
      </p:sp>
      <p:sp>
        <p:nvSpPr>
          <p:cNvPr id="25" name="Oval 24"/>
          <p:cNvSpPr/>
          <p:nvPr/>
        </p:nvSpPr>
        <p:spPr>
          <a:xfrm>
            <a:off x="2367280" y="2182500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482</a:t>
            </a:r>
          </a:p>
        </p:txBody>
      </p:sp>
      <p:sp>
        <p:nvSpPr>
          <p:cNvPr id="26" name="Oval 25"/>
          <p:cNvSpPr/>
          <p:nvPr/>
        </p:nvSpPr>
        <p:spPr>
          <a:xfrm>
            <a:off x="3952240" y="2182500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172</a:t>
            </a:r>
          </a:p>
        </p:txBody>
      </p:sp>
      <p:sp>
        <p:nvSpPr>
          <p:cNvPr id="27" name="Oval 26"/>
          <p:cNvSpPr/>
          <p:nvPr/>
        </p:nvSpPr>
        <p:spPr>
          <a:xfrm>
            <a:off x="5628640" y="2182500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171</a:t>
            </a:r>
          </a:p>
        </p:txBody>
      </p:sp>
      <p:sp>
        <p:nvSpPr>
          <p:cNvPr id="28" name="Oval 27"/>
          <p:cNvSpPr/>
          <p:nvPr/>
        </p:nvSpPr>
        <p:spPr>
          <a:xfrm>
            <a:off x="7396480" y="2182500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142</a:t>
            </a:r>
          </a:p>
        </p:txBody>
      </p:sp>
    </p:spTree>
    <p:extLst>
      <p:ext uri="{BB962C8B-B14F-4D97-AF65-F5344CB8AC3E}">
        <p14:creationId xmlns:p14="http://schemas.microsoft.com/office/powerpoint/2010/main" val="226815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442BB743-B0E3-444B-AC43-F22185BB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360" y="1741451"/>
            <a:ext cx="1518036" cy="1956986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735" y="1745532"/>
            <a:ext cx="1486050" cy="1983877"/>
          </a:xfrm>
          <a:prstGeom prst="rect">
            <a:avLst/>
          </a:prstGeom>
        </p:spPr>
      </p:pic>
      <p:pic>
        <p:nvPicPr>
          <p:cNvPr id="31" name="Kuva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227" y="1745532"/>
            <a:ext cx="1532599" cy="19738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370" y="1755026"/>
            <a:ext cx="1528160" cy="197438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13" y="1755607"/>
            <a:ext cx="1518309" cy="1973802"/>
          </a:xfrm>
          <a:prstGeom prst="rect">
            <a:avLst/>
          </a:prstGeom>
        </p:spPr>
      </p:pic>
      <p:sp>
        <p:nvSpPr>
          <p:cNvPr id="26630" name="Title 1"/>
          <p:cNvSpPr>
            <a:spLocks noGrp="1"/>
          </p:cNvSpPr>
          <p:nvPr>
            <p:ph type="ctrTitle"/>
          </p:nvPr>
        </p:nvSpPr>
        <p:spPr>
          <a:xfrm>
            <a:off x="685800" y="307975"/>
            <a:ext cx="7772400" cy="1103313"/>
          </a:xfrm>
        </p:spPr>
        <p:txBody>
          <a:bodyPr/>
          <a:lstStyle/>
          <a:p>
            <a:r>
              <a:rPr lang="fi-FI" sz="3200" b="1">
                <a:solidFill>
                  <a:srgbClr val="000000"/>
                </a:solidFill>
                <a:latin typeface="+mj-lt"/>
              </a:rPr>
              <a:t>Eniten </a:t>
            </a:r>
            <a:r>
              <a:rPr lang="fi-FI" sz="3200" b="1" i="1" u="sng">
                <a:solidFill>
                  <a:srgbClr val="000000"/>
                </a:solidFill>
                <a:latin typeface="+mj-lt"/>
              </a:rPr>
              <a:t>hyvinvoinnista ja terveydestä </a:t>
            </a:r>
            <a:r>
              <a:rPr lang="fi-FI" sz="3200" b="1">
                <a:solidFill>
                  <a:srgbClr val="000000"/>
                </a:solidFill>
                <a:latin typeface="+mj-lt"/>
              </a:rPr>
              <a:t>kiinnostuneita (000):</a:t>
            </a:r>
            <a:endParaRPr lang="fi-FI" sz="3200" b="1" i="1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0" y="388983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000000"/>
                </a:solidFill>
              </a:rPr>
              <a:t>Eeva </a:t>
            </a:r>
            <a:r>
              <a:rPr lang="en-US" sz="1600" dirty="0">
                <a:solidFill>
                  <a:srgbClr val="000000"/>
                </a:solidFill>
              </a:rPr>
              <a:t>249     |    </a:t>
            </a:r>
            <a:r>
              <a:rPr lang="en-US" sz="1600" b="1" dirty="0">
                <a:solidFill>
                  <a:srgbClr val="000000"/>
                </a:solidFill>
              </a:rPr>
              <a:t>ET-</a:t>
            </a:r>
            <a:r>
              <a:rPr lang="en-US" sz="1600" b="1" dirty="0" err="1">
                <a:solidFill>
                  <a:srgbClr val="000000"/>
                </a:solidFill>
              </a:rPr>
              <a:t>lehti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233    | </a:t>
            </a:r>
            <a:r>
              <a:rPr lang="en-US" sz="1600" b="1" dirty="0" err="1">
                <a:solidFill>
                  <a:srgbClr val="000000"/>
                </a:solidFill>
              </a:rPr>
              <a:t>Kodin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Kuvalehti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215    |    </a:t>
            </a:r>
            <a:r>
              <a:rPr lang="en-US" sz="1600" b="1" dirty="0" err="1">
                <a:solidFill>
                  <a:srgbClr val="000000"/>
                </a:solidFill>
              </a:rPr>
              <a:t>Taloustaito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208    |   </a:t>
            </a:r>
            <a:r>
              <a:rPr lang="en-US" sz="1600" b="1" dirty="0" err="1">
                <a:solidFill>
                  <a:srgbClr val="000000"/>
                </a:solidFill>
              </a:rPr>
              <a:t>Aku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Ankka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206</a:t>
            </a:r>
            <a:endParaRPr lang="fi-FI" sz="16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6465" y="2216605"/>
            <a:ext cx="1268223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1017</a:t>
            </a:r>
          </a:p>
        </p:txBody>
      </p:sp>
      <p:sp>
        <p:nvSpPr>
          <p:cNvPr id="26" name="Oval 25"/>
          <p:cNvSpPr/>
          <p:nvPr/>
        </p:nvSpPr>
        <p:spPr>
          <a:xfrm>
            <a:off x="2367280" y="22166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dirty="0">
                <a:solidFill>
                  <a:schemeClr val="tx2"/>
                </a:solidFill>
                <a:latin typeface="+mj-lt"/>
                <a:cs typeface="Adelle-Bold"/>
              </a:rPr>
              <a:t>873</a:t>
            </a:r>
          </a:p>
        </p:txBody>
      </p:sp>
      <p:sp>
        <p:nvSpPr>
          <p:cNvPr id="27" name="Oval 26"/>
          <p:cNvSpPr/>
          <p:nvPr/>
        </p:nvSpPr>
        <p:spPr>
          <a:xfrm>
            <a:off x="5745798" y="22166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303</a:t>
            </a:r>
          </a:p>
        </p:txBody>
      </p:sp>
      <p:sp>
        <p:nvSpPr>
          <p:cNvPr id="28" name="Oval 27"/>
          <p:cNvSpPr/>
          <p:nvPr/>
        </p:nvSpPr>
        <p:spPr>
          <a:xfrm>
            <a:off x="4065965" y="22166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322</a:t>
            </a:r>
          </a:p>
        </p:txBody>
      </p:sp>
      <p:sp>
        <p:nvSpPr>
          <p:cNvPr id="29" name="Oval 28"/>
          <p:cNvSpPr/>
          <p:nvPr/>
        </p:nvSpPr>
        <p:spPr>
          <a:xfrm>
            <a:off x="7396480" y="2216605"/>
            <a:ext cx="1178560" cy="11785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000" b="1" dirty="0">
                <a:solidFill>
                  <a:schemeClr val="tx2"/>
                </a:solidFill>
                <a:latin typeface="+mj-lt"/>
                <a:cs typeface="Adelle-Bold"/>
              </a:rPr>
              <a:t>282</a:t>
            </a:r>
          </a:p>
        </p:txBody>
      </p:sp>
      <p:sp>
        <p:nvSpPr>
          <p:cNvPr id="30" name="Oval 29"/>
          <p:cNvSpPr/>
          <p:nvPr/>
        </p:nvSpPr>
        <p:spPr>
          <a:xfrm>
            <a:off x="8072438" y="496888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Koko väestö</a:t>
            </a:r>
            <a:b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</a:br>
            <a:r>
              <a:rPr lang="fi-FI" sz="1200" b="1" dirty="0">
                <a:solidFill>
                  <a:schemeClr val="tx2"/>
                </a:solidFill>
                <a:latin typeface="+mj-lt"/>
                <a:cs typeface="Adelle-Bold"/>
              </a:rPr>
              <a:t>1 956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Aikakausmedia_widescreen_2017.thmx</Template>
  <TotalTime>3301</TotalTime>
  <Words>1518</Words>
  <Application>Microsoft Macintosh PowerPoint</Application>
  <PresentationFormat>On-screen Show (16:9)</PresentationFormat>
  <Paragraphs>429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Adelle-Bold</vt:lpstr>
      <vt:lpstr>AdelleSans-SemiBold</vt:lpstr>
      <vt:lpstr>Calibri</vt:lpstr>
      <vt:lpstr>ＭＳ Ｐゴシック</vt:lpstr>
      <vt:lpstr>Wingdings</vt:lpstr>
      <vt:lpstr>Arial</vt:lpstr>
      <vt:lpstr>Aikakausmedia_widescreen_2017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Eniten autoista ja moottoriajoneuvoista kiinnostuneita (000):</vt:lpstr>
      <vt:lpstr>Eniten eläimistä ja lemmikeistä kiinnostuneita (000):</vt:lpstr>
      <vt:lpstr>Eniten hyvinvoinnista ja terveydestä kiinnostuneita (000):</vt:lpstr>
      <vt:lpstr>Eniten hyväntekeväisyydestä ja vapaaehtoistyöstä kiinnostuneita (000)</vt:lpstr>
      <vt:lpstr>Eniten kalastuksesta kiinnostuneita  (000)</vt:lpstr>
      <vt:lpstr>Eniten kauneudenhoidosta ja kosmetiikasta kiinnostuneita (000)</vt:lpstr>
      <vt:lpstr>Eniten kirjoista ja kirjallisuudesta kiinnostuneita (000)</vt:lpstr>
      <vt:lpstr>Eniten kotimaan ja ulkomaiden ajankoht. asioista kiinnostuneita (000)</vt:lpstr>
      <vt:lpstr>Eniten kotimaan matkailusta kiinnostuneita (000)</vt:lpstr>
      <vt:lpstr>Eniten kulttuurista*  kiinnostuneita (000)</vt:lpstr>
      <vt:lpstr>Eniten luonnosta ja luonnossa  liikkumisesta kiinnostuneita (000)</vt:lpstr>
      <vt:lpstr>Eniten metsästyksestä kiinnostuneita (000)</vt:lpstr>
      <vt:lpstr>Eniten muodista ja pukeutumisesta kiinnostuneita (000)</vt:lpstr>
      <vt:lpstr>Eniten musiikista ja konserteista kiinnostuneita (000)</vt:lpstr>
      <vt:lpstr>Eniten mökkeilystä kiinnostuneita (000)</vt:lpstr>
      <vt:lpstr>Eniten oman paikkakunnan asioista  ja tapahtumista kiinnostuneita (000)</vt:lpstr>
      <vt:lpstr>Eniten pelaamisesta (tietokone-, konsoli-, netti- ja mobiilipelit) kiinnostuneita (000)</vt:lpstr>
      <vt:lpstr>Eniten politiikasta ja yhteiskunnallisista asioista kiinnostuneita (000)</vt:lpstr>
      <vt:lpstr>Eniten puutarhanhoidosta ja  kasveista kiinnostuneita (000)</vt:lpstr>
      <vt:lpstr>Eniten rakentamisesta ja remontoinnista kiinnostuneita (000)</vt:lpstr>
      <vt:lpstr>Eniten ruuanlaitosta, resepteistä ja leivonnasta kiinnostuneita (000)</vt:lpstr>
      <vt:lpstr>Eniten sanaristikoista ja sudokuista kiinnostuneita (000)</vt:lpstr>
      <vt:lpstr>Eniten sisustamisesta  kiinnostuneita (000)</vt:lpstr>
      <vt:lpstr>Eniten talous- ja raha-asioista  kiinnostuneita (000)</vt:lpstr>
      <vt:lpstr>Eniten tekniikan kehityksestä* kiinnostuneita (000)</vt:lpstr>
      <vt:lpstr>Eniten tieteestä ja tutkimuksesta kiinnostuneita (000)</vt:lpstr>
      <vt:lpstr>Eniten TV- ja radio-ohjelmista sekä elokuvista kiinnostuneita (000) </vt:lpstr>
      <vt:lpstr>Eniten ulkomaan matkailusta  kiinnostuneita (000)</vt:lpstr>
      <vt:lpstr>Eniten urheilusta, liikunnasta ja  kuntoilusta kiinnostuneita (000)</vt:lpstr>
      <vt:lpstr>Eniten veneilystä ja purjehduksesta kiinnostuneita (000)</vt:lpstr>
      <vt:lpstr>Eniten ympäristöasioista  kiinnostuneita (000)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Eniten kohderyhmää tavoittavat aikakauslehdet lukijoiden kiinnostusten kohteen mukaan</dc:title>
  <dc:subject/>
  <dc:creator>Outi Sonkamuotka</dc:creator>
  <cp:keywords/>
  <dc:description/>
  <cp:lastModifiedBy>Outi Sonkamuotka</cp:lastModifiedBy>
  <cp:revision>327</cp:revision>
  <cp:lastPrinted>2017-11-10T13:23:08Z</cp:lastPrinted>
  <dcterms:created xsi:type="dcterms:W3CDTF">2016-02-29T15:09:31Z</dcterms:created>
  <dcterms:modified xsi:type="dcterms:W3CDTF">2017-11-10T13:23:58Z</dcterms:modified>
  <cp:category/>
</cp:coreProperties>
</file>