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365" r:id="rId2"/>
    <p:sldId id="370" r:id="rId3"/>
    <p:sldId id="386" r:id="rId4"/>
    <p:sldId id="366" r:id="rId5"/>
    <p:sldId id="367" r:id="rId6"/>
    <p:sldId id="368" r:id="rId7"/>
    <p:sldId id="272" r:id="rId8"/>
    <p:sldId id="257" r:id="rId9"/>
    <p:sldId id="268" r:id="rId10"/>
    <p:sldId id="267" r:id="rId11"/>
    <p:sldId id="270" r:id="rId12"/>
    <p:sldId id="341" r:id="rId13"/>
    <p:sldId id="342" r:id="rId14"/>
    <p:sldId id="343" r:id="rId15"/>
    <p:sldId id="369" r:id="rId16"/>
    <p:sldId id="271" r:id="rId17"/>
    <p:sldId id="337" r:id="rId18"/>
    <p:sldId id="339" r:id="rId19"/>
    <p:sldId id="332" r:id="rId20"/>
    <p:sldId id="333" r:id="rId21"/>
    <p:sldId id="322" r:id="rId22"/>
    <p:sldId id="323" r:id="rId23"/>
    <p:sldId id="265" r:id="rId24"/>
    <p:sldId id="384" r:id="rId25"/>
    <p:sldId id="260" r:id="rId26"/>
    <p:sldId id="262" r:id="rId27"/>
    <p:sldId id="385" r:id="rId28"/>
    <p:sldId id="324" r:id="rId29"/>
    <p:sldId id="259" r:id="rId30"/>
    <p:sldId id="269" r:id="rId31"/>
    <p:sldId id="326" r:id="rId32"/>
    <p:sldId id="328" r:id="rId33"/>
    <p:sldId id="325" r:id="rId34"/>
    <p:sldId id="266" r:id="rId35"/>
    <p:sldId id="327" r:id="rId36"/>
    <p:sldId id="329" r:id="rId37"/>
    <p:sldId id="371" r:id="rId38"/>
    <p:sldId id="263" r:id="rId39"/>
    <p:sldId id="264" r:id="rId40"/>
    <p:sldId id="372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363" r:id="rId66"/>
    <p:sldId id="364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85CC3-1495-E745-98D1-EA9400562BCA}" type="datetimeFigureOut">
              <a:rPr lang="en-US" smtClean="0"/>
              <a:pPr/>
              <a:t>10/31/2014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5CD05-2F2D-0C45-9948-092AC53FCC5E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761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5CD05-2F2D-0C45-9948-092AC53FCC5E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797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6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7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9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2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4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1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5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9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9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0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pPr/>
              <a:t>10/31/2014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9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pic>
        <p:nvPicPr>
          <p:cNvPr id="7" name="Picture 6" descr="AM_logo_RGB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73" y="6477575"/>
            <a:ext cx="1735426" cy="1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940" y="2319749"/>
            <a:ext cx="5662120" cy="19463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9574" y="6157481"/>
            <a:ext cx="436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000000"/>
                </a:solidFill>
                <a:latin typeface="Adelle-Bold"/>
                <a:cs typeface="Adelle-Bold"/>
              </a:rPr>
              <a:t>17.9.2014</a:t>
            </a:r>
          </a:p>
          <a:p>
            <a:r>
              <a:rPr lang="fi-FI" sz="1200" dirty="0" smtClean="0">
                <a:solidFill>
                  <a:srgbClr val="000000"/>
                </a:solidFill>
                <a:latin typeface="Adelle-Bold"/>
                <a:cs typeface="Adelle-Bold"/>
              </a:rPr>
              <a:t>Saara Itävuo, </a:t>
            </a:r>
            <a:r>
              <a:rPr lang="fi-FI" sz="1200" dirty="0" err="1" smtClean="0">
                <a:solidFill>
                  <a:srgbClr val="000000"/>
                </a:solidFill>
                <a:latin typeface="Adelle-Bold"/>
                <a:cs typeface="Adelle-Bold"/>
              </a:rPr>
              <a:t>saara.itavuo@aikakausmedia.fi</a:t>
            </a:r>
            <a:endParaRPr lang="fi-FI" sz="1200" dirty="0">
              <a:solidFill>
                <a:srgbClr val="000000"/>
              </a:solidFill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39426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Vastanneista yli puolet on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suorittanut korkeakoulututkinnon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2299855"/>
            <a:ext cx="6292199" cy="2812613"/>
          </a:xfrm>
        </p:spPr>
      </p:pic>
    </p:spTree>
    <p:extLst>
      <p:ext uri="{BB962C8B-B14F-4D97-AF65-F5344CB8AC3E}">
        <p14:creationId xmlns:p14="http://schemas.microsoft.com/office/powerpoint/2010/main" val="19043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274638"/>
            <a:ext cx="7880350" cy="1143000"/>
          </a:xfrm>
        </p:spPr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He asuvat enimmäkseen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kaupungeissa eri puolilla Suomea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2" y="2034855"/>
            <a:ext cx="6436518" cy="3044472"/>
          </a:xfrm>
        </p:spPr>
      </p:pic>
    </p:spTree>
    <p:extLst>
      <p:ext uri="{BB962C8B-B14F-4D97-AF65-F5344CB8AC3E}">
        <p14:creationId xmlns:p14="http://schemas.microsoft.com/office/powerpoint/2010/main" val="37669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800" dirty="0" smtClean="0">
                <a:latin typeface="Adelle-Bold"/>
                <a:cs typeface="Adelle-Bold"/>
              </a:rPr>
              <a:t/>
            </a:r>
            <a:br>
              <a:rPr lang="fi-FI" sz="2800" dirty="0" smtClean="0">
                <a:latin typeface="Adelle-Bold"/>
                <a:cs typeface="Adelle-Bold"/>
              </a:rPr>
            </a:br>
            <a:r>
              <a:rPr lang="fi-FI" sz="2800" dirty="0" smtClean="0">
                <a:latin typeface="Adelle-Bold"/>
                <a:cs typeface="Adelle-Bold"/>
              </a:rPr>
              <a:t>Lähes puolet lukijoista vastaa </a:t>
            </a:r>
            <a:br>
              <a:rPr lang="fi-FI" sz="2800" dirty="0" smtClean="0">
                <a:latin typeface="Adelle-Bold"/>
                <a:cs typeface="Adelle-Bold"/>
              </a:rPr>
            </a:br>
            <a:r>
              <a:rPr lang="fi-FI" sz="2800" dirty="0" smtClean="0">
                <a:latin typeface="Adelle-Bold"/>
                <a:cs typeface="Adelle-Bold"/>
              </a:rPr>
              <a:t>yksin tai yhdessä muiden kanssa </a:t>
            </a:r>
            <a:br>
              <a:rPr lang="fi-FI" sz="2800" dirty="0" smtClean="0">
                <a:latin typeface="Adelle-Bold"/>
                <a:cs typeface="Adelle-Bold"/>
              </a:rPr>
            </a:br>
            <a:r>
              <a:rPr lang="fi-FI" sz="2800" dirty="0" smtClean="0">
                <a:latin typeface="Adelle-Bold"/>
                <a:cs typeface="Adelle-Bold"/>
              </a:rPr>
              <a:t>yrityksen hankintapäätöksistä</a:t>
            </a:r>
            <a:endParaRPr lang="fi-FI" sz="28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63" y="2429410"/>
            <a:ext cx="7279112" cy="2530600"/>
          </a:xfrm>
        </p:spPr>
      </p:pic>
      <p:sp>
        <p:nvSpPr>
          <p:cNvPr id="6" name="Oikea hakasulje 5"/>
          <p:cNvSpPr/>
          <p:nvPr/>
        </p:nvSpPr>
        <p:spPr>
          <a:xfrm rot="5400000">
            <a:off x="2889997" y="4340757"/>
            <a:ext cx="435429" cy="1673933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122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Lähes 60 prosenttia on lukenut oman liittonsa tai järjestönsä lehteä yli 5 vuotta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9" y="1861567"/>
            <a:ext cx="4019307" cy="40032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745" y="3018723"/>
            <a:ext cx="36576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 dirty="0" smtClean="0">
                <a:latin typeface="Adelle-Bold"/>
                <a:cs typeface="Adelle-Bold"/>
              </a:rPr>
              <a:t>Yli 60 prosenttia </a:t>
            </a:r>
            <a:br>
              <a:rPr lang="fi-FI" sz="3600" dirty="0" smtClean="0">
                <a:latin typeface="Adelle-Bold"/>
                <a:cs typeface="Adelle-Bold"/>
              </a:rPr>
            </a:br>
            <a:r>
              <a:rPr lang="fi-FI" sz="3600" dirty="0" smtClean="0">
                <a:latin typeface="Adelle-Bold"/>
                <a:cs typeface="Adelle-Bold"/>
              </a:rPr>
              <a:t>lukijoista on naisia</a:t>
            </a:r>
            <a:endParaRPr lang="fi-FI" sz="3600" dirty="0">
              <a:latin typeface="Adelle-Bold"/>
              <a:cs typeface="Adelle-Bold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48" y="2438400"/>
            <a:ext cx="5497836" cy="2309091"/>
          </a:xfrm>
        </p:spPr>
      </p:pic>
    </p:spTree>
    <p:extLst>
      <p:ext uri="{BB962C8B-B14F-4D97-AF65-F5344CB8AC3E}">
        <p14:creationId xmlns:p14="http://schemas.microsoft.com/office/powerpoint/2010/main" val="39720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685800" y="2476788"/>
            <a:ext cx="7772400" cy="1470025"/>
          </a:xfrm>
        </p:spPr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Huomioita ikääntyvistä suomalaisista</a:t>
            </a:r>
            <a:endParaRPr lang="fi-FI" sz="3200" dirty="0">
              <a:latin typeface="Adelle-Bold"/>
              <a:cs typeface="Adelle-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84974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Tilastokeskuksen mukaan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Suomessa oli vuoden 2013 lopussa</a:t>
            </a:r>
            <a:endParaRPr lang="fi-FI" sz="32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79319" y="1627974"/>
            <a:ext cx="6806725" cy="4525963"/>
          </a:xfrm>
        </p:spPr>
        <p:txBody>
          <a:bodyPr>
            <a:normAutofit/>
          </a:bodyPr>
          <a:lstStyle/>
          <a:p>
            <a:endParaRPr lang="fi-FI" i="1" dirty="0" smtClean="0">
              <a:latin typeface="Adelle-Bold"/>
              <a:cs typeface="Adelle-Bold"/>
            </a:endParaRPr>
          </a:p>
          <a:p>
            <a:pPr algn="ctr"/>
            <a:r>
              <a:rPr lang="fi-FI" sz="2800" i="1" dirty="0" smtClean="0">
                <a:solidFill>
                  <a:schemeClr val="tx1"/>
                </a:solidFill>
                <a:latin typeface="Adelle-Bold"/>
                <a:cs typeface="Adelle-Bold"/>
              </a:rPr>
              <a:t>3 499 702</a:t>
            </a:r>
          </a:p>
          <a:p>
            <a:pPr algn="ctr"/>
            <a:r>
              <a:rPr lang="fi-FI" sz="2800" i="1" dirty="0" smtClean="0">
                <a:latin typeface="Adelle-Bold"/>
                <a:cs typeface="Adelle-Bold"/>
              </a:rPr>
              <a:t>15-64 –</a:t>
            </a:r>
            <a:r>
              <a:rPr lang="fi-FI" sz="2800" i="1" dirty="0" err="1" smtClean="0">
                <a:latin typeface="Adelle-Bold"/>
                <a:cs typeface="Adelle-Bold"/>
              </a:rPr>
              <a:t>vuotiasta</a:t>
            </a:r>
            <a:r>
              <a:rPr lang="fi-FI" sz="2800" i="1" dirty="0" smtClean="0">
                <a:latin typeface="Adelle-Bold"/>
                <a:cs typeface="Adelle-Bold"/>
              </a:rPr>
              <a:t/>
            </a:r>
            <a:br>
              <a:rPr lang="fi-FI" sz="2800" i="1" dirty="0" smtClean="0">
                <a:latin typeface="Adelle-Bold"/>
                <a:cs typeface="Adelle-Bold"/>
              </a:rPr>
            </a:br>
            <a:endParaRPr lang="fi-FI" sz="2800" i="1" dirty="0" smtClean="0">
              <a:latin typeface="Adelle-Bold"/>
              <a:cs typeface="Adelle-Bold"/>
            </a:endParaRPr>
          </a:p>
          <a:p>
            <a:pPr algn="ctr"/>
            <a:r>
              <a:rPr lang="fi-FI" sz="2800" i="1" dirty="0" smtClean="0">
                <a:solidFill>
                  <a:schemeClr val="tx1"/>
                </a:solidFill>
                <a:latin typeface="Adelle-Bold"/>
                <a:cs typeface="Adelle-Bold"/>
              </a:rPr>
              <a:t>1 056 547</a:t>
            </a:r>
          </a:p>
          <a:p>
            <a:pPr algn="ctr"/>
            <a:r>
              <a:rPr lang="fi-FI" sz="2800" i="1" dirty="0" smtClean="0">
                <a:latin typeface="Adelle-Bold"/>
                <a:cs typeface="Adelle-Bold"/>
              </a:rPr>
              <a:t>yli 65 -vuotiasta  ja</a:t>
            </a:r>
            <a:br>
              <a:rPr lang="fi-FI" sz="2800" i="1" dirty="0" smtClean="0">
                <a:latin typeface="Adelle-Bold"/>
                <a:cs typeface="Adelle-Bold"/>
              </a:rPr>
            </a:br>
            <a:endParaRPr lang="fi-FI" sz="2800" i="1" dirty="0" smtClean="0">
              <a:latin typeface="Adelle-Bold"/>
              <a:cs typeface="Adelle-Bold"/>
            </a:endParaRPr>
          </a:p>
          <a:p>
            <a:pPr algn="ctr"/>
            <a:r>
              <a:rPr lang="fi-FI" sz="2800" i="1" dirty="0" smtClean="0">
                <a:solidFill>
                  <a:schemeClr val="tx1"/>
                </a:solidFill>
                <a:latin typeface="Adelle-Bold"/>
                <a:cs typeface="Adelle-Bold"/>
              </a:rPr>
              <a:t>yli 2 miljoonaa 50 -vuotiasta</a:t>
            </a:r>
          </a:p>
          <a:p>
            <a:pPr algn="ctr"/>
            <a:endParaRPr lang="fi-FI" i="1" dirty="0" smtClean="0">
              <a:latin typeface="Adelle-Bold"/>
              <a:cs typeface="Adelle-Bold"/>
            </a:endParaRPr>
          </a:p>
          <a:p>
            <a:pPr algn="ctr"/>
            <a:endParaRPr lang="fi-FI" i="1" dirty="0" smtClean="0">
              <a:solidFill>
                <a:schemeClr val="tx1"/>
              </a:solidFill>
              <a:latin typeface="Adelle-Bold"/>
              <a:cs typeface="Adelle-Bold"/>
            </a:endParaRPr>
          </a:p>
          <a:p>
            <a:pPr algn="ctr"/>
            <a:endParaRPr lang="fi-FI" i="1" dirty="0" smtClean="0">
              <a:solidFill>
                <a:schemeClr val="tx1"/>
              </a:solidFill>
              <a:latin typeface="Adelle-Bold"/>
              <a:cs typeface="Adelle-Bold"/>
            </a:endParaRPr>
          </a:p>
          <a:p>
            <a:pPr algn="ctr"/>
            <a:endParaRPr lang="fi-FI" sz="1200" i="1" dirty="0" smtClean="0">
              <a:solidFill>
                <a:schemeClr val="tx1"/>
              </a:solidFill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9106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>
                <a:latin typeface="Adelle-Bold"/>
                <a:cs typeface="Adelle-Bold"/>
              </a:rPr>
              <a:t/>
            </a:r>
            <a:br>
              <a:rPr lang="fi-FI" sz="3600" dirty="0" smtClean="0">
                <a:latin typeface="Adelle-Bold"/>
                <a:cs typeface="Adelle-Bold"/>
              </a:rPr>
            </a:br>
            <a:r>
              <a:rPr lang="fi-FI" sz="3600" dirty="0" smtClean="0">
                <a:latin typeface="Adelle-Bold"/>
                <a:cs typeface="Adelle-Bold"/>
              </a:rPr>
              <a:t>Ennuste vuodelle</a:t>
            </a:r>
            <a:r>
              <a:rPr lang="fi-FI" sz="3600" dirty="0" smtClean="0">
                <a:solidFill>
                  <a:srgbClr val="000000"/>
                </a:solidFill>
                <a:latin typeface="Adelle-Bold"/>
                <a:cs typeface="Adelle-Bold"/>
              </a:rPr>
              <a:t> </a:t>
            </a:r>
            <a:r>
              <a:rPr lang="fi-FI" sz="3600" dirty="0" smtClean="0">
                <a:latin typeface="Adelle-Bold"/>
                <a:cs typeface="Adelle-Bold"/>
              </a:rPr>
              <a:t>2020 </a:t>
            </a:r>
            <a:r>
              <a:rPr lang="fi-FI" sz="2200" dirty="0" smtClean="0">
                <a:solidFill>
                  <a:srgbClr val="000000"/>
                </a:solidFill>
                <a:latin typeface="Adelle-Bold"/>
                <a:cs typeface="Adelle-Bold"/>
              </a:rPr>
              <a:t>(vuonna 2007)</a:t>
            </a:r>
            <a:br>
              <a:rPr lang="fi-FI" sz="2200" dirty="0" smtClean="0">
                <a:solidFill>
                  <a:srgbClr val="000000"/>
                </a:solidFill>
                <a:latin typeface="Adelle-Bold"/>
                <a:cs typeface="Adelle-Bold"/>
              </a:rPr>
            </a:br>
            <a:endParaRPr lang="fi-FI" sz="2200" dirty="0">
              <a:solidFill>
                <a:srgbClr val="000000"/>
              </a:solidFill>
              <a:latin typeface="Adelle-Bold"/>
              <a:cs typeface="Adelle-Bold"/>
            </a:endParaRPr>
          </a:p>
        </p:txBody>
      </p:sp>
      <p:pic>
        <p:nvPicPr>
          <p:cNvPr id="1030" name="Picture 6" descr="http://www.stat.fi/til/vaenn/2007/vaenn_2007_2007-05-31_kuv_003_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2629" y="1848571"/>
            <a:ext cx="5648325" cy="3829051"/>
          </a:xfrm>
          <a:prstGeom prst="rect">
            <a:avLst/>
          </a:prstGeom>
          <a:noFill/>
        </p:spPr>
      </p:pic>
      <p:sp>
        <p:nvSpPr>
          <p:cNvPr id="7" name="Tekstikehys 6"/>
          <p:cNvSpPr txBox="1"/>
          <p:nvPr/>
        </p:nvSpPr>
        <p:spPr>
          <a:xfrm>
            <a:off x="942109" y="6234545"/>
            <a:ext cx="4365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>
                <a:solidFill>
                  <a:srgbClr val="000000"/>
                </a:solidFill>
                <a:latin typeface="Adelle-Bold"/>
                <a:cs typeface="Adelle-Bold"/>
              </a:rPr>
              <a:t>Lähde: Suomen virallinen tilasto (SVT), Tilastokeskus, 2007</a:t>
            </a:r>
            <a:endParaRPr lang="fi-FI" sz="1200" dirty="0">
              <a:solidFill>
                <a:srgbClr val="000000"/>
              </a:solidFill>
              <a:latin typeface="Adelle-Bold"/>
              <a:cs typeface="Adelle-Bold"/>
            </a:endParaRPr>
          </a:p>
        </p:txBody>
      </p:sp>
      <p:cxnSp>
        <p:nvCxnSpPr>
          <p:cNvPr id="9" name="Suora yhdysviiva 8"/>
          <p:cNvCxnSpPr/>
          <p:nvPr/>
        </p:nvCxnSpPr>
        <p:spPr>
          <a:xfrm>
            <a:off x="1384165" y="3019647"/>
            <a:ext cx="648392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orakulmio 5"/>
          <p:cNvSpPr/>
          <p:nvPr/>
        </p:nvSpPr>
        <p:spPr>
          <a:xfrm>
            <a:off x="2898424" y="1202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  <a:latin typeface="Adelle-Bold"/>
                <a:cs typeface="Adelle-Bold"/>
              </a:rPr>
              <a:t>yli 65-vuotiaita 1 272 818 </a:t>
            </a:r>
            <a:r>
              <a:rPr lang="fi-FI" sz="1400" b="1" dirty="0" smtClean="0">
                <a:solidFill>
                  <a:srgbClr val="000000"/>
                </a:solidFill>
                <a:latin typeface="Adelle-Bold"/>
                <a:cs typeface="Adelle-Bold"/>
              </a:rPr>
              <a:t/>
            </a:r>
            <a:br>
              <a:rPr lang="fi-FI" sz="1400" b="1" dirty="0" smtClean="0">
                <a:solidFill>
                  <a:srgbClr val="000000"/>
                </a:solidFill>
                <a:latin typeface="Adelle-Bold"/>
                <a:cs typeface="Adelle-Bold"/>
              </a:rPr>
            </a:br>
            <a:endParaRPr lang="fi-FI" dirty="0">
              <a:latin typeface="Adelle-Bold"/>
              <a:cs typeface="Adelle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/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 Tilastokeskuksen mukaan </a:t>
            </a:r>
            <a:br>
              <a:rPr lang="fi-FI" sz="3200" dirty="0" smtClean="0">
                <a:latin typeface="Adelle-Bold"/>
                <a:cs typeface="Adelle-Bold"/>
              </a:rPr>
            </a:br>
            <a:endParaRPr lang="fi-FI" sz="32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73199" y="1600200"/>
            <a:ext cx="6446984" cy="4525963"/>
          </a:xfrm>
        </p:spPr>
        <p:txBody>
          <a:bodyPr>
            <a:normAutofit/>
          </a:bodyPr>
          <a:lstStyle/>
          <a:p>
            <a:r>
              <a:rPr lang="fi-FI" sz="2400" dirty="0" smtClean="0">
                <a:latin typeface="Adelle-Bold"/>
                <a:cs typeface="Adelle-Bold"/>
              </a:rPr>
              <a:t>”…suomalaisten varallisuus on huipussaan juuri eläkeiän kynnyksellä.</a:t>
            </a:r>
          </a:p>
          <a:p>
            <a:endParaRPr lang="fi-FI" sz="2400" dirty="0" smtClean="0">
              <a:latin typeface="Adelle-Bold"/>
              <a:cs typeface="Adelle-Bold"/>
            </a:endParaRPr>
          </a:p>
          <a:p>
            <a:r>
              <a:rPr lang="fi-FI" sz="2400" dirty="0" smtClean="0">
                <a:latin typeface="Adelle-Bold"/>
                <a:cs typeface="Adelle-Bold"/>
              </a:rPr>
              <a:t>Suomalaiset ovat varakkaampia kuin koskaan ennen. Eniten omaisuutta on kertynyt yli 50-</a:t>
            </a:r>
            <a:r>
              <a:rPr lang="fi-FI" sz="2400" dirty="0">
                <a:latin typeface="Adelle-Bold"/>
                <a:cs typeface="Adelle-Bold"/>
              </a:rPr>
              <a:t>vuotiaille.”</a:t>
            </a:r>
            <a:endParaRPr lang="fi-FI" sz="2400" dirty="0" smtClean="0">
              <a:latin typeface="Adelle-Bold"/>
              <a:cs typeface="Adelle-Bold"/>
            </a:endParaRPr>
          </a:p>
          <a:p>
            <a:endParaRPr lang="fi-FI" dirty="0" smtClean="0">
              <a:latin typeface="Adelle-Bold"/>
              <a:cs typeface="Adelle-Bold"/>
            </a:endParaRPr>
          </a:p>
          <a:p>
            <a:endParaRPr lang="fi-FI" dirty="0" smtClean="0">
              <a:latin typeface="Adelle-Bold"/>
              <a:cs typeface="Adelle-Bold"/>
            </a:endParaRPr>
          </a:p>
          <a:p>
            <a:r>
              <a:rPr lang="fi-FI" sz="1400" dirty="0" smtClean="0">
                <a:latin typeface="Adelle-Bold"/>
                <a:cs typeface="Adelle-Bold"/>
              </a:rPr>
              <a:t>Lähde: omaaika.fi &gt; Talous &amp; laki 22.2.2013</a:t>
            </a:r>
            <a:endParaRPr lang="fi-FI" sz="1400" dirty="0">
              <a:latin typeface="Adelle-Bold"/>
              <a:cs typeface="Adelle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>
                <a:latin typeface="Adelle-Bold"/>
                <a:cs typeface="Adelle-Bold"/>
              </a:rPr>
              <a:t>55+ suomalaiset median </a:t>
            </a:r>
            <a:br>
              <a:rPr lang="fi-FI" sz="3600" dirty="0" smtClean="0">
                <a:latin typeface="Adelle-Bold"/>
                <a:cs typeface="Adelle-Bold"/>
              </a:rPr>
            </a:br>
            <a:r>
              <a:rPr lang="fi-FI" sz="3600" dirty="0" smtClean="0">
                <a:latin typeface="Adelle-Bold"/>
                <a:cs typeface="Adelle-Bold"/>
              </a:rPr>
              <a:t>käyttäjinä ja kuluttajina</a:t>
            </a:r>
            <a:endParaRPr lang="fi-FI" sz="36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27874" y="2032000"/>
            <a:ext cx="7211144" cy="4525963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fi-FI" sz="3100" dirty="0" smtClean="0">
                <a:latin typeface="Adelle-Bold"/>
                <a:cs typeface="Adelle-Bold"/>
              </a:rPr>
              <a:t>Ovat entistä aktiivisempia somessa</a:t>
            </a:r>
            <a:br>
              <a:rPr lang="fi-FI" sz="3100" dirty="0" smtClean="0">
                <a:latin typeface="Adelle-Bold"/>
                <a:cs typeface="Adelle-Bold"/>
              </a:rPr>
            </a:br>
            <a:r>
              <a:rPr lang="fi-FI" sz="3100" dirty="0" smtClean="0">
                <a:latin typeface="Adelle-Bold"/>
                <a:cs typeface="Adelle-Bold"/>
              </a:rPr>
              <a:t>(ystävät, perhe, lapsenlapset)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fi-FI" sz="3100" dirty="0" smtClean="0">
                <a:latin typeface="Adelle-Bold"/>
                <a:cs typeface="Adelle-Bold"/>
              </a:rPr>
              <a:t>Myös ostaminen netin kautta lisääntyy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fi-FI" sz="3100" dirty="0" smtClean="0">
                <a:latin typeface="Adelle-Bold"/>
                <a:cs typeface="Adelle-Bold"/>
              </a:rPr>
              <a:t>On aikaa ja intohimoa lukemiseen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fi-FI" sz="3100" dirty="0" smtClean="0">
                <a:latin typeface="Adelle-Bold"/>
                <a:cs typeface="Adelle-Bold"/>
              </a:rPr>
              <a:t>Oma terveys ja liikunta kiinnostavat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fi-FI" sz="3100" dirty="0" smtClean="0">
                <a:latin typeface="Adelle-Bold"/>
                <a:cs typeface="Adelle-Bold"/>
              </a:rPr>
              <a:t>Ylimääräinen raha käytetään matkailuun, hyvinvointiin, teatteriin, lehtiin…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fi-FI" sz="3100" dirty="0" smtClean="0">
                <a:latin typeface="Adelle-Bold"/>
                <a:cs typeface="Adelle-Bold"/>
              </a:rPr>
              <a:t>Kokevat ikäsyrjintää: kukaan ei mainosta minulle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fi-FI" sz="26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sz="2400" dirty="0" smtClean="0">
              <a:latin typeface="Adelle-Bold"/>
              <a:cs typeface="Adelle-Bold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fi-FI" sz="18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r>
              <a:rPr lang="fi-FI" sz="1500" dirty="0" smtClean="0">
                <a:latin typeface="Adelle-Bold"/>
                <a:cs typeface="Adelle-Bold"/>
              </a:rPr>
              <a:t>Lähde: Otavamedia</a:t>
            </a:r>
            <a:r>
              <a:rPr lang="fi-FI" sz="1500" dirty="0">
                <a:latin typeface="Adelle-Bold"/>
                <a:cs typeface="Adelle-Bold"/>
              </a:rPr>
              <a:t>, TNS Gallup </a:t>
            </a:r>
            <a:r>
              <a:rPr lang="fi-FI" sz="1500" dirty="0" smtClean="0">
                <a:latin typeface="Adelle-Bold"/>
                <a:cs typeface="Adelle-Bold"/>
              </a:rPr>
              <a:t>2013</a:t>
            </a:r>
            <a:endParaRPr lang="fi-FI" sz="1500" dirty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dirty="0"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13691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/>
          <a:srcRect l="-1" t="-6289" r="2406" b="8091"/>
          <a:stretch/>
        </p:blipFill>
        <p:spPr bwMode="auto">
          <a:xfrm>
            <a:off x="1371600" y="2332800"/>
            <a:ext cx="5896800" cy="39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Suomi on liittojen, järjestöjen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ja yhdistysten luvattu maa</a:t>
            </a:r>
            <a:endParaRPr lang="fi-FI" sz="32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6606" y="1630218"/>
            <a:ext cx="7650788" cy="4525963"/>
          </a:xfrm>
        </p:spPr>
        <p:txBody>
          <a:bodyPr>
            <a:normAutofit/>
          </a:bodyPr>
          <a:lstStyle/>
          <a:p>
            <a:r>
              <a:rPr lang="fi-FI" sz="2200" dirty="0" smtClean="0">
                <a:latin typeface="Adelle-Bold"/>
                <a:cs typeface="Adelle-Bold"/>
              </a:rPr>
              <a:t>Satojatuhansia suomalaisia yhdistää tietyn kiinnostusalan, ammatin, harrastuksen tai aatteen ympärille rakennettu verkosto. </a:t>
            </a:r>
            <a:endParaRPr lang="fi-FI" sz="2200" dirty="0">
              <a:latin typeface="Adelle-Bold"/>
              <a:cs typeface="Adelle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Kotimaisuuden tukeminen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tärkeää yli 90 prosentille</a:t>
            </a:r>
            <a:endParaRPr lang="fi-FI" sz="32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90254" y="1600200"/>
            <a:ext cx="6317673" cy="4800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endParaRPr lang="fi-FI" sz="2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sz="26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r>
              <a:rPr lang="fi-FI" sz="3000" dirty="0" smtClean="0">
                <a:latin typeface="Adelle-Bold"/>
                <a:cs typeface="Adelle-Bold"/>
              </a:rPr>
              <a:t>”Minusta on tärkeää, että ostaessani suomalaisia tuotteita tuen myös työllisyyttä ja kotimaisen tuotannon jatkuvuutta”</a:t>
            </a:r>
          </a:p>
          <a:p>
            <a:pPr>
              <a:lnSpc>
                <a:spcPct val="120000"/>
              </a:lnSpc>
            </a:pPr>
            <a:endParaRPr lang="fi-FI" sz="2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r>
              <a:rPr lang="fi-FI" sz="2400" dirty="0" smtClean="0">
                <a:latin typeface="Adelle-Bold"/>
                <a:cs typeface="Adelle-Bold"/>
              </a:rPr>
              <a:t>92 prosenttia yli 55 –vuotiaista on samaa mieltä</a:t>
            </a:r>
          </a:p>
          <a:p>
            <a:pPr>
              <a:lnSpc>
                <a:spcPct val="120000"/>
              </a:lnSpc>
            </a:pPr>
            <a:endParaRPr lang="fi-FI" sz="2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r>
              <a:rPr lang="fi-FI" sz="2400" dirty="0" smtClean="0">
                <a:latin typeface="Adelle-Bold"/>
                <a:cs typeface="Adelle-Bold"/>
              </a:rPr>
              <a:t/>
            </a:r>
            <a:br>
              <a:rPr lang="fi-FI" sz="2400" dirty="0" smtClean="0">
                <a:latin typeface="Adelle-Bold"/>
                <a:cs typeface="Adelle-Bold"/>
              </a:rPr>
            </a:br>
            <a:endParaRPr lang="fi-FI" sz="2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sz="1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sz="1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sz="1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sz="1400" dirty="0" smtClean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r>
              <a:rPr lang="fi-FI" sz="1400" dirty="0" smtClean="0">
                <a:latin typeface="Adelle-Bold"/>
                <a:cs typeface="Adelle-Bold"/>
              </a:rPr>
              <a:t>Lähde:Otavamedia, TNS Gallup 2013</a:t>
            </a:r>
            <a:endParaRPr lang="fi-FI" sz="1400" dirty="0"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41397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882064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delle-Bold"/>
                <a:cs typeface="Adelle-Bold"/>
              </a:rPr>
              <a:t>Lukeminen</a:t>
            </a:r>
            <a:endParaRPr lang="fi-FI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940826"/>
            <a:ext cx="8229600" cy="2087455"/>
          </a:xfrm>
        </p:spPr>
        <p:txBody>
          <a:bodyPr anchor="ctr"/>
          <a:lstStyle/>
          <a:p>
            <a:pPr algn="ctr"/>
            <a:r>
              <a:rPr lang="fi-FI" i="1" dirty="0" smtClean="0">
                <a:latin typeface="Adelle-Bold"/>
                <a:cs typeface="Adelle-Bold"/>
              </a:rPr>
              <a:t>Kotioloissa ja mieluiten paperilta.</a:t>
            </a:r>
          </a:p>
          <a:p>
            <a:pPr algn="ctr"/>
            <a:r>
              <a:rPr lang="fi-FI" i="1" dirty="0" smtClean="0">
                <a:latin typeface="Adelle-Bold"/>
                <a:cs typeface="Adelle-Bold"/>
              </a:rPr>
              <a:t>Lukemiseen varataan reilusti aikaa.</a:t>
            </a:r>
          </a:p>
          <a:p>
            <a:pPr algn="ctr"/>
            <a:endParaRPr lang="fi-FI" i="1" dirty="0"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9431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Ammatti- ja järjestölehtiä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luetaan pääasiassa kotona.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6" name="Picture 5" descr="lehti_kotiin_tyopaikal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35" y="2077392"/>
            <a:ext cx="5382730" cy="32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794"/>
            <a:ext cx="8229600" cy="1143000"/>
          </a:xfrm>
        </p:spPr>
        <p:txBody>
          <a:bodyPr>
            <a:no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9/10 lukee mieluiten paperilehteä.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 </a:t>
            </a:r>
            <a:r>
              <a:rPr lang="fi-FI" sz="2000" dirty="0" smtClean="0">
                <a:latin typeface="Adelle-Bold"/>
                <a:cs typeface="Adelle-Bold"/>
              </a:rPr>
              <a:t>Kolmannes haluaa lisäksi täydentävää tietoa sähköisenä.</a:t>
            </a:r>
            <a:endParaRPr lang="fi-FI" sz="20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83" y="2395981"/>
            <a:ext cx="5863270" cy="2896455"/>
          </a:xfrm>
        </p:spPr>
      </p:pic>
      <p:sp>
        <p:nvSpPr>
          <p:cNvPr id="3" name="TextBox 2"/>
          <p:cNvSpPr txBox="1"/>
          <p:nvPr/>
        </p:nvSpPr>
        <p:spPr>
          <a:xfrm>
            <a:off x="1423782" y="1527794"/>
            <a:ext cx="633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>
                <a:solidFill>
                  <a:schemeClr val="bg1">
                    <a:lumMod val="50000"/>
                  </a:schemeClr>
                </a:solidFill>
                <a:latin typeface="Adelle-Bold"/>
                <a:cs typeface="Adelle-Bold"/>
              </a:rPr>
              <a:t>Mistä lukisitte mieluiten tämän lehden edustaman </a:t>
            </a:r>
            <a:br>
              <a:rPr lang="fi-FI" sz="1400" dirty="0" smtClean="0">
                <a:solidFill>
                  <a:schemeClr val="bg1">
                    <a:lumMod val="50000"/>
                  </a:schemeClr>
                </a:solidFill>
                <a:latin typeface="Adelle-Bold"/>
                <a:cs typeface="Adelle-Bold"/>
              </a:rPr>
            </a:br>
            <a:r>
              <a:rPr lang="fi-FI" sz="1400" dirty="0" smtClean="0">
                <a:solidFill>
                  <a:schemeClr val="bg1">
                    <a:lumMod val="50000"/>
                  </a:schemeClr>
                </a:solidFill>
                <a:latin typeface="Adelle-Bold"/>
                <a:cs typeface="Adelle-Bold"/>
              </a:rPr>
              <a:t>alan/järjestön uutisia ja juttuja? </a:t>
            </a:r>
            <a:endParaRPr lang="fi-FI" sz="1400" dirty="0">
              <a:solidFill>
                <a:schemeClr val="bg1">
                  <a:lumMod val="50000"/>
                </a:schemeClr>
              </a:solidFill>
              <a:latin typeface="Adelle-Bold"/>
              <a:cs typeface="Adelle-Bold"/>
            </a:endParaRPr>
          </a:p>
        </p:txBody>
      </p:sp>
      <p:sp>
        <p:nvSpPr>
          <p:cNvPr id="5" name="Oikea hakasulje 4"/>
          <p:cNvSpPr/>
          <p:nvPr/>
        </p:nvSpPr>
        <p:spPr>
          <a:xfrm>
            <a:off x="7287053" y="2242457"/>
            <a:ext cx="471926" cy="1480457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8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Lukeminen Kansallisessa Mediatutkimuksessa</a:t>
            </a:r>
            <a:endParaRPr lang="fi-FI" sz="3200" dirty="0">
              <a:latin typeface="Adelle-Bold"/>
              <a:cs typeface="Adelle-Bold"/>
            </a:endParaRPr>
          </a:p>
        </p:txBody>
      </p:sp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 dirty="0"/>
          </a:p>
        </p:txBody>
      </p:sp>
      <p:graphicFrame>
        <p:nvGraphicFramePr>
          <p:cNvPr id="115713" name="Object 1"/>
          <p:cNvGraphicFramePr>
            <a:graphicFrameLocks noChangeAspect="1"/>
          </p:cNvGraphicFramePr>
          <p:nvPr/>
        </p:nvGraphicFramePr>
        <p:xfrm>
          <a:off x="967562" y="1852477"/>
          <a:ext cx="7631149" cy="3772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7" name="Laskentataulukko" r:id="rId3" imgW="6991211" imgH="4590881" progId="Excel.Sheet.12">
                  <p:embed/>
                </p:oleObj>
              </mc:Choice>
              <mc:Fallback>
                <p:oleObj name="Laskentataulukko" r:id="rId3" imgW="6991211" imgH="4590881" progId="Excel.Sheet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562" y="1852477"/>
                        <a:ext cx="7631149" cy="37721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ikehys 5"/>
          <p:cNvSpPr txBox="1"/>
          <p:nvPr/>
        </p:nvSpPr>
        <p:spPr>
          <a:xfrm>
            <a:off x="967563" y="6049926"/>
            <a:ext cx="4775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>
                <a:solidFill>
                  <a:srgbClr val="000000"/>
                </a:solidFill>
                <a:latin typeface="Adelle-Bold"/>
                <a:cs typeface="Adelle-Bold"/>
              </a:rPr>
              <a:t>Lähde: KMT lukija S13/K14, MediaAuditFinland, TNS Gallup, 2014</a:t>
            </a:r>
            <a:endParaRPr lang="fi-FI" sz="1200" dirty="0">
              <a:solidFill>
                <a:srgbClr val="000000"/>
              </a:solidFill>
              <a:latin typeface="Adelle-Bold"/>
              <a:cs typeface="Adelle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Adam-tutkimukseen vastanneista yli 90 prosenttia lukee lehden jokaisen numeron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71" y="2451465"/>
            <a:ext cx="5719658" cy="2836950"/>
          </a:xfrm>
        </p:spPr>
      </p:pic>
      <p:sp>
        <p:nvSpPr>
          <p:cNvPr id="5" name="Alanuoli 4"/>
          <p:cNvSpPr/>
          <p:nvPr/>
        </p:nvSpPr>
        <p:spPr>
          <a:xfrm>
            <a:off x="6464595" y="1821675"/>
            <a:ext cx="404037" cy="8080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114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Lähes puolet käyttää yli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tunnin lehden lukemiseen.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4" y="1800760"/>
            <a:ext cx="7279112" cy="249194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4738694"/>
            <a:ext cx="3416300" cy="71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523" y="4738694"/>
            <a:ext cx="3492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Kansallisessa Mediatutkimuksessa</a:t>
            </a:r>
            <a:endParaRPr lang="fi-FI" sz="32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65274" y="1945758"/>
            <a:ext cx="7421526" cy="4525963"/>
          </a:xfrm>
        </p:spPr>
        <p:txBody>
          <a:bodyPr>
            <a:normAutofit/>
          </a:bodyPr>
          <a:lstStyle/>
          <a:p>
            <a:r>
              <a:rPr lang="fi-FI" sz="2400" dirty="0" smtClean="0">
                <a:latin typeface="Adelle-Bold"/>
                <a:cs typeface="Adelle-Bold"/>
              </a:rPr>
              <a:t>Kaikkien aikakauslehtien keskimääräinen lukuaika on 57 minuuttia.</a:t>
            </a:r>
            <a:br>
              <a:rPr lang="fi-FI" sz="2400" dirty="0" smtClean="0">
                <a:latin typeface="Adelle-Bold"/>
                <a:cs typeface="Adelle-Bold"/>
              </a:rPr>
            </a:br>
            <a:endParaRPr lang="fi-FI" sz="2400" dirty="0" smtClean="0">
              <a:latin typeface="Adelle-Bold"/>
              <a:cs typeface="Adelle-Bold"/>
            </a:endParaRPr>
          </a:p>
          <a:p>
            <a:r>
              <a:rPr lang="fi-FI" sz="2400" dirty="0" smtClean="0">
                <a:latin typeface="Adelle-Bold"/>
                <a:cs typeface="Adelle-Bold"/>
              </a:rPr>
              <a:t>Ammattilehtien keskimäärin 45 minuuttia.</a:t>
            </a:r>
          </a:p>
          <a:p>
            <a:r>
              <a:rPr lang="fi-FI" sz="2400" dirty="0" smtClean="0">
                <a:latin typeface="Adelle-Bold"/>
                <a:cs typeface="Adelle-Bold"/>
              </a:rPr>
              <a:t>Talouselämän lehtien 46 minuuttia.</a:t>
            </a:r>
            <a:endParaRPr lang="fi-FI" sz="2400" dirty="0">
              <a:latin typeface="Adelle-Bold"/>
              <a:cs typeface="Adelle-Bold"/>
            </a:endParaRPr>
          </a:p>
        </p:txBody>
      </p:sp>
      <p:sp>
        <p:nvSpPr>
          <p:cNvPr id="4" name="Tekstikehys 3"/>
          <p:cNvSpPr txBox="1"/>
          <p:nvPr/>
        </p:nvSpPr>
        <p:spPr>
          <a:xfrm>
            <a:off x="1127051" y="5941497"/>
            <a:ext cx="3300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>
                <a:solidFill>
                  <a:srgbClr val="000000"/>
                </a:solidFill>
                <a:latin typeface="Adelle-Bold"/>
                <a:cs typeface="Adelle-Bold"/>
              </a:rPr>
              <a:t>Lähde: KMT Kuluttaja syksy2013/kevät 2014</a:t>
            </a:r>
            <a:endParaRPr lang="fi-FI" sz="1200" dirty="0">
              <a:solidFill>
                <a:srgbClr val="000000"/>
              </a:solidFill>
              <a:latin typeface="Adelle-Bold"/>
              <a:cs typeface="Adelle-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720069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delle-Bold"/>
                <a:cs typeface="Adelle-Bold"/>
              </a:rPr>
              <a:t>Lehti yhdistää</a:t>
            </a:r>
            <a:endParaRPr lang="fi-FI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33788" y="2940826"/>
            <a:ext cx="7676424" cy="2087455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fi-FI" i="1" dirty="0">
                <a:latin typeface="Adelle-Bold"/>
                <a:cs typeface="Adelle-Bold"/>
              </a:rPr>
              <a:t>Tärkeä ammattitiedon lähde. </a:t>
            </a:r>
            <a:endParaRPr lang="fi-FI" i="1" dirty="0" smtClean="0">
              <a:latin typeface="Adelle-Bold"/>
              <a:cs typeface="Adelle-Bold"/>
            </a:endParaRPr>
          </a:p>
          <a:p>
            <a:pPr algn="ctr"/>
            <a:r>
              <a:rPr lang="fi-FI" i="1" dirty="0" smtClean="0">
                <a:latin typeface="Adelle-Bold"/>
                <a:cs typeface="Adelle-Bold"/>
              </a:rPr>
              <a:t>Järjestön </a:t>
            </a:r>
            <a:r>
              <a:rPr lang="fi-FI" i="1" dirty="0">
                <a:latin typeface="Adelle-Bold"/>
                <a:cs typeface="Adelle-Bold"/>
              </a:rPr>
              <a:t>yhdysside. </a:t>
            </a:r>
          </a:p>
          <a:p>
            <a:pPr algn="ctr"/>
            <a:r>
              <a:rPr lang="fi-FI" i="1" dirty="0" smtClean="0">
                <a:latin typeface="Adelle-Bold"/>
                <a:cs typeface="Adelle-Bold"/>
              </a:rPr>
              <a:t>Luotettava ja ajankohtainen asiantuntija.</a:t>
            </a:r>
            <a:endParaRPr lang="fi-FI" i="1" dirty="0"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153293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Kahdeksan kymmenestä pitää lehteään erittäin tai melko tärkeänä tietolähteenä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40" y="1978488"/>
            <a:ext cx="6791920" cy="20328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40" y="4737901"/>
            <a:ext cx="6769100" cy="71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040" y="5398850"/>
            <a:ext cx="5943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5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647601"/>
            <a:ext cx="7880350" cy="1143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i-FI" sz="2800" baseline="30000" dirty="0">
                <a:latin typeface="Adelle-Bold"/>
                <a:cs typeface="Adelle-Bold"/>
              </a:rPr>
              <a:t>Yli puolet lukijoista luottaa lehdessä testattujen tai </a:t>
            </a:r>
            <a:r>
              <a:rPr lang="fi-FI" sz="2800" baseline="30000" dirty="0" smtClean="0">
                <a:latin typeface="Adelle-Bold"/>
                <a:cs typeface="Adelle-Bold"/>
              </a:rPr>
              <a:t/>
            </a:r>
            <a:br>
              <a:rPr lang="fi-FI" sz="2800" baseline="30000" dirty="0" smtClean="0">
                <a:latin typeface="Adelle-Bold"/>
                <a:cs typeface="Adelle-Bold"/>
              </a:rPr>
            </a:br>
            <a:r>
              <a:rPr lang="fi-FI" sz="2800" baseline="30000" dirty="0" smtClean="0">
                <a:latin typeface="Adelle-Bold"/>
                <a:cs typeface="Adelle-Bold"/>
              </a:rPr>
              <a:t>esiteltyjen </a:t>
            </a:r>
            <a:r>
              <a:rPr lang="fi-FI" sz="2800" baseline="30000" dirty="0">
                <a:latin typeface="Adelle-Bold"/>
                <a:cs typeface="Adelle-Bold"/>
              </a:rPr>
              <a:t>tuotteiden laatuun</a:t>
            </a:r>
            <a:r>
              <a:rPr lang="fi-FI" sz="2800" baseline="30000" dirty="0" smtClean="0">
                <a:latin typeface="Adelle-Bold"/>
                <a:cs typeface="Adelle-Bold"/>
              </a:rPr>
              <a:t>. Neljä </a:t>
            </a:r>
            <a:r>
              <a:rPr lang="fi-FI" sz="2800" baseline="30000" dirty="0">
                <a:latin typeface="Adelle-Bold"/>
                <a:cs typeface="Adelle-Bold"/>
              </a:rPr>
              <a:t>kymmenestä keskustelee </a:t>
            </a:r>
            <a:r>
              <a:rPr lang="fi-FI" sz="2800" baseline="30000" dirty="0" smtClean="0">
                <a:latin typeface="Adelle-Bold"/>
                <a:cs typeface="Adelle-Bold"/>
              </a:rPr>
              <a:t/>
            </a:r>
            <a:br>
              <a:rPr lang="fi-FI" sz="2800" baseline="30000" dirty="0" smtClean="0">
                <a:latin typeface="Adelle-Bold"/>
                <a:cs typeface="Adelle-Bold"/>
              </a:rPr>
            </a:br>
            <a:r>
              <a:rPr lang="fi-FI" sz="2800" baseline="30000" dirty="0" smtClean="0">
                <a:latin typeface="Adelle-Bold"/>
                <a:cs typeface="Adelle-Bold"/>
              </a:rPr>
              <a:t>lehden </a:t>
            </a:r>
            <a:r>
              <a:rPr lang="fi-FI" sz="2800" baseline="30000" dirty="0">
                <a:latin typeface="Adelle-Bold"/>
                <a:cs typeface="Adelle-Bold"/>
              </a:rPr>
              <a:t>artikkeleista ystävien ja tuttavien kanssa.</a:t>
            </a:r>
          </a:p>
        </p:txBody>
      </p:sp>
      <p:pic>
        <p:nvPicPr>
          <p:cNvPr id="7" name="Picture 6" descr="vaittam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6" y="2501182"/>
            <a:ext cx="7492748" cy="1837560"/>
          </a:xfrm>
          <a:prstGeom prst="rect">
            <a:avLst/>
          </a:prstGeom>
        </p:spPr>
      </p:pic>
      <p:sp>
        <p:nvSpPr>
          <p:cNvPr id="5" name="Ylös kääntyvä nuoli 4"/>
          <p:cNvSpPr/>
          <p:nvPr/>
        </p:nvSpPr>
        <p:spPr>
          <a:xfrm>
            <a:off x="6487885" y="4197228"/>
            <a:ext cx="1175657" cy="581601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87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37577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delle-Bold"/>
                <a:cs typeface="Adelle-Bold"/>
              </a:rPr>
              <a:t>Kouluarvosana</a:t>
            </a:r>
            <a:endParaRPr lang="fi-FI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33788" y="2765873"/>
            <a:ext cx="7676424" cy="2087455"/>
          </a:xfrm>
        </p:spPr>
        <p:txBody>
          <a:bodyPr anchor="ctr">
            <a:normAutofit/>
          </a:bodyPr>
          <a:lstStyle/>
          <a:p>
            <a:pPr algn="ctr"/>
            <a:r>
              <a:rPr lang="fi-FI" sz="3000" i="1" dirty="0" smtClean="0">
                <a:latin typeface="Adelle-Bold"/>
                <a:cs typeface="Adelle-Bold"/>
              </a:rPr>
              <a:t>Lähes kiitettävä arvosana sisällölle, ulkoasulle ja lehdelle kokonaisuudessaan.</a:t>
            </a:r>
            <a:endParaRPr lang="fi-FI" sz="3000" i="1" dirty="0"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3972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/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Lukijat antoivat lehdelleen kouluarvosanoin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 (4–10) lähes kiitettävän todistuksen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76" y="1818167"/>
            <a:ext cx="5408648" cy="3187914"/>
          </a:xfrm>
        </p:spPr>
      </p:pic>
    </p:spTree>
    <p:extLst>
      <p:ext uri="{BB962C8B-B14F-4D97-AF65-F5344CB8AC3E}">
        <p14:creationId xmlns:p14="http://schemas.microsoft.com/office/powerpoint/2010/main" val="40478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Lehden juttujen onnistuminen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suhteessa lukijoiden odotuksiin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5" name="Content Placeholder 4" descr="onnistumine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93" r="-50793"/>
          <a:stretch>
            <a:fillRect/>
          </a:stretch>
        </p:blipFill>
        <p:spPr>
          <a:xfrm>
            <a:off x="0" y="1494608"/>
            <a:ext cx="9227410" cy="5074720"/>
          </a:xfrm>
        </p:spPr>
      </p:pic>
    </p:spTree>
    <p:extLst>
      <p:ext uri="{BB962C8B-B14F-4D97-AF65-F5344CB8AC3E}">
        <p14:creationId xmlns:p14="http://schemas.microsoft.com/office/powerpoint/2010/main" val="29349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836705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delle-Bold"/>
                <a:cs typeface="Adelle-Bold"/>
              </a:rPr>
              <a:t>Mainonta</a:t>
            </a:r>
            <a:endParaRPr lang="fi-FI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33788" y="3044502"/>
            <a:ext cx="7676424" cy="2087455"/>
          </a:xfrm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fi-FI" sz="3000" i="1" dirty="0" smtClean="0">
                <a:latin typeface="Adelle-Bold"/>
                <a:cs typeface="Adelle-Bold"/>
              </a:rPr>
              <a:t>Ammatti- ja järjestölehtimainonta aktivoi  perehtymään, keskustelemaan ja toimimaan.</a:t>
            </a:r>
          </a:p>
          <a:p>
            <a:pPr algn="ctr"/>
            <a:r>
              <a:rPr lang="fi-FI" sz="3000" i="1" dirty="0" smtClean="0">
                <a:latin typeface="Adelle-Bold"/>
                <a:cs typeface="Adelle-Bold"/>
              </a:rPr>
              <a:t>Huomatuimmat mainokset </a:t>
            </a:r>
            <a:br>
              <a:rPr lang="fi-FI" sz="3000" i="1" dirty="0" smtClean="0">
                <a:latin typeface="Adelle-Bold"/>
                <a:cs typeface="Adelle-Bold"/>
              </a:rPr>
            </a:br>
            <a:r>
              <a:rPr lang="fi-FI" sz="3000" i="1" dirty="0" smtClean="0">
                <a:latin typeface="Adelle-Bold"/>
                <a:cs typeface="Adelle-Bold"/>
              </a:rPr>
              <a:t>tukeutuvat vahvasti lehden sisältöön. </a:t>
            </a:r>
          </a:p>
          <a:p>
            <a:pPr algn="ctr"/>
            <a:endParaRPr lang="fi-FI" sz="3000" i="1" dirty="0"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7399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Adelle-Bold"/>
                <a:cs typeface="Adelle-Bold"/>
              </a:rPr>
              <a:t>Mainosten huomioarvot</a:t>
            </a:r>
            <a:endParaRPr lang="fi-FI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>
              <a:latin typeface="Adelle-Bold"/>
              <a:cs typeface="Adelle-Bold"/>
            </a:endParaRPr>
          </a:p>
          <a:p>
            <a:pPr algn="ctr"/>
            <a:endParaRPr lang="fi-FI" dirty="0" smtClean="0">
              <a:latin typeface="Adelle-Bold"/>
              <a:cs typeface="Adelle-Bold"/>
            </a:endParaRPr>
          </a:p>
          <a:p>
            <a:pPr algn="ctr"/>
            <a:r>
              <a:rPr lang="fi-FI" dirty="0" smtClean="0">
                <a:latin typeface="Adelle-Bold"/>
                <a:cs typeface="Adelle-Bold"/>
              </a:rPr>
              <a:t>Keskimääräinen huomioarvo 50 %</a:t>
            </a:r>
          </a:p>
          <a:p>
            <a:pPr algn="ctr"/>
            <a:r>
              <a:rPr lang="fi-FI" dirty="0" smtClean="0">
                <a:latin typeface="Adelle-Bold"/>
                <a:cs typeface="Adelle-Bold"/>
              </a:rPr>
              <a:t>Vaihteluväli 46 - 83 %</a:t>
            </a:r>
            <a:endParaRPr lang="fi-FI" dirty="0">
              <a:latin typeface="Adelle-Bold"/>
              <a:cs typeface="Adelle-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53" y="274638"/>
            <a:ext cx="7780094" cy="1143000"/>
          </a:xfrm>
        </p:spPr>
        <p:txBody>
          <a:bodyPr>
            <a:noAutofit/>
          </a:bodyPr>
          <a:lstStyle/>
          <a:p>
            <a:r>
              <a:rPr lang="fi-FI" sz="2800" dirty="0" smtClean="0">
                <a:latin typeface="Adelle-Bold"/>
                <a:cs typeface="Adelle-Bold"/>
              </a:rPr>
              <a:t>Lähes kolmannes lukijoista perehtyy mainoksiin tarkasti. Yli 40 prosenttia katselee ja lukee osan mainosten sisällöstä.</a:t>
            </a:r>
            <a:endParaRPr lang="fi-FI" sz="28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57" y="2474979"/>
            <a:ext cx="6652686" cy="2361702"/>
          </a:xfrm>
        </p:spPr>
      </p:pic>
      <p:sp>
        <p:nvSpPr>
          <p:cNvPr id="5" name="Oikea hakasulje 4"/>
          <p:cNvSpPr/>
          <p:nvPr/>
        </p:nvSpPr>
        <p:spPr>
          <a:xfrm>
            <a:off x="7666074" y="2474979"/>
            <a:ext cx="414670" cy="93807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32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baseline="30000" dirty="0" smtClean="0">
                <a:latin typeface="Adelle-Bold"/>
                <a:cs typeface="Adelle-Bold"/>
              </a:rPr>
              <a:t>Ammatti- ja järjestölehtien mainokset houkuttavat </a:t>
            </a:r>
            <a:br>
              <a:rPr lang="fi-FI" sz="3200" baseline="30000" dirty="0" smtClean="0">
                <a:latin typeface="Adelle-Bold"/>
                <a:cs typeface="Adelle-Bold"/>
              </a:rPr>
            </a:br>
            <a:r>
              <a:rPr lang="fi-FI" sz="3200" baseline="30000" dirty="0" smtClean="0">
                <a:latin typeface="Adelle-Bold"/>
                <a:cs typeface="Adelle-Bold"/>
              </a:rPr>
              <a:t>joka kolmannen kokeilemaan mainostettua tuotetta </a:t>
            </a:r>
            <a:br>
              <a:rPr lang="fi-FI" sz="3200" baseline="30000" dirty="0" smtClean="0">
                <a:latin typeface="Adelle-Bold"/>
                <a:cs typeface="Adelle-Bold"/>
              </a:rPr>
            </a:br>
            <a:r>
              <a:rPr lang="fi-FI" sz="3200" baseline="30000" dirty="0" smtClean="0">
                <a:latin typeface="Adelle-Bold"/>
                <a:cs typeface="Adelle-Bold"/>
              </a:rPr>
              <a:t>tai palvelua</a:t>
            </a:r>
            <a:endParaRPr lang="fi-FI" sz="3200" baseline="300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4" y="2261898"/>
            <a:ext cx="7279112" cy="2256524"/>
          </a:xfrm>
        </p:spPr>
      </p:pic>
      <p:sp>
        <p:nvSpPr>
          <p:cNvPr id="6" name="Nuoli vasemmalle 5"/>
          <p:cNvSpPr/>
          <p:nvPr/>
        </p:nvSpPr>
        <p:spPr>
          <a:xfrm>
            <a:off x="6358270" y="3662919"/>
            <a:ext cx="1041990" cy="265814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72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ikakausmedia_adam_2014_korjattu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>
                <a:latin typeface="Adelle-Bold"/>
                <a:cs typeface="Adelle-Bold"/>
              </a:rPr>
              <a:t>Hyviä huomioarvoja </a:t>
            </a:r>
            <a:br>
              <a:rPr lang="fi-FI" sz="3600" dirty="0" smtClean="0">
                <a:latin typeface="Adelle-Bold"/>
                <a:cs typeface="Adelle-Bold"/>
              </a:rPr>
            </a:br>
            <a:r>
              <a:rPr lang="fi-FI" sz="3600" dirty="0" smtClean="0">
                <a:latin typeface="Adelle-Bold"/>
                <a:cs typeface="Adelle-Bold"/>
              </a:rPr>
              <a:t>saaneita </a:t>
            </a:r>
            <a:r>
              <a:rPr lang="fi-FI" sz="3600" dirty="0" smtClean="0">
                <a:latin typeface="Adelle-Bold"/>
                <a:cs typeface="Adelle-Bold"/>
              </a:rPr>
              <a:t>mainoksia</a:t>
            </a:r>
            <a:br>
              <a:rPr lang="fi-FI" sz="3600" dirty="0" smtClean="0">
                <a:latin typeface="Adelle-Bold"/>
                <a:cs typeface="Adelle-Bold"/>
              </a:rPr>
            </a:br>
            <a:r>
              <a:rPr lang="fi-FI" sz="2000" dirty="0" err="1" smtClean="0">
                <a:solidFill>
                  <a:srgbClr val="000000"/>
                </a:solidFill>
                <a:latin typeface="Adelle-Bold"/>
                <a:cs typeface="Adelle-Bold"/>
              </a:rPr>
              <a:t>Huom</a:t>
            </a:r>
            <a:r>
              <a:rPr lang="fi-FI" sz="2000" dirty="0" smtClean="0">
                <a:solidFill>
                  <a:srgbClr val="000000"/>
                </a:solidFill>
                <a:latin typeface="Adelle-Bold"/>
                <a:cs typeface="Adelle-Bold"/>
              </a:rPr>
              <a:t>!</a:t>
            </a:r>
            <a:br>
              <a:rPr lang="fi-FI" sz="2000" dirty="0" smtClean="0">
                <a:solidFill>
                  <a:srgbClr val="000000"/>
                </a:solidFill>
                <a:latin typeface="Adelle-Bold"/>
                <a:cs typeface="Adelle-Bold"/>
              </a:rPr>
            </a:br>
            <a:r>
              <a:rPr lang="fi-FI" sz="2000" dirty="0" smtClean="0">
                <a:solidFill>
                  <a:srgbClr val="000000"/>
                </a:solidFill>
                <a:latin typeface="Adelle-Bold"/>
                <a:cs typeface="Adelle-Bold"/>
              </a:rPr>
              <a:t>Tähän on poimittu esimerkkejä hyvistä mainoksista.</a:t>
            </a:r>
            <a:br>
              <a:rPr lang="fi-FI" sz="2000" dirty="0" smtClean="0">
                <a:solidFill>
                  <a:srgbClr val="000000"/>
                </a:solidFill>
                <a:latin typeface="Adelle-Bold"/>
                <a:cs typeface="Adelle-Bold"/>
              </a:rPr>
            </a:br>
            <a:r>
              <a:rPr lang="fi-FI" sz="2000" dirty="0" smtClean="0">
                <a:solidFill>
                  <a:srgbClr val="000000"/>
                </a:solidFill>
                <a:latin typeface="Adelle-Bold"/>
                <a:cs typeface="Adelle-Bold"/>
              </a:rPr>
              <a:t>Opettaja-lehdestä tutkittiin vain toimituksellinen osuus, Suomen Lääkärilehti sisältää reseptituotteiden mainontaa</a:t>
            </a:r>
            <a:r>
              <a:rPr lang="fi-FI" sz="2200" dirty="0" smtClean="0">
                <a:solidFill>
                  <a:srgbClr val="000000"/>
                </a:solidFill>
                <a:latin typeface="Adelle-Bold"/>
                <a:cs typeface="Adelle-Bold"/>
              </a:rPr>
              <a:t>.</a:t>
            </a:r>
            <a:endParaRPr lang="fi-FI" sz="2200" dirty="0">
              <a:solidFill>
                <a:srgbClr val="000000"/>
              </a:solidFill>
              <a:latin typeface="Adelle-Bold"/>
              <a:cs typeface="Adelle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3168073" y="4839855"/>
            <a:ext cx="465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  <a:latin typeface="Adelle-Bold"/>
                <a:cs typeface="Adelle-Bold"/>
              </a:rPr>
              <a:t>26 melko erityyppistä lehteä. </a:t>
            </a:r>
            <a:br>
              <a:rPr lang="fi-FI" dirty="0" smtClean="0">
                <a:solidFill>
                  <a:srgbClr val="000000"/>
                </a:solidFill>
                <a:latin typeface="Adelle-Bold"/>
                <a:cs typeface="Adelle-Bold"/>
              </a:rPr>
            </a:br>
            <a:r>
              <a:rPr lang="fi-FI" dirty="0" smtClean="0">
                <a:solidFill>
                  <a:srgbClr val="000000"/>
                </a:solidFill>
                <a:latin typeface="Adelle-Bold"/>
                <a:cs typeface="Adelle-Bold"/>
              </a:rPr>
              <a:t>Pienimmän painosmäärä 1700 kpl, suurimman levikki 245 000.</a:t>
            </a:r>
            <a:endParaRPr lang="fi-FI" dirty="0">
              <a:solidFill>
                <a:srgbClr val="000000"/>
              </a:solidFill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2033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0" y="2708275"/>
            <a:ext cx="76327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</a:t>
            </a:r>
            <a:endParaRPr lang="fi-FI" dirty="0">
              <a:solidFill>
                <a:schemeClr val="accent5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</a:t>
            </a:r>
          </a:p>
        </p:txBody>
      </p:sp>
      <p:sp>
        <p:nvSpPr>
          <p:cNvPr id="28674" name="Content Placeholder 2"/>
          <p:cNvSpPr txBox="1">
            <a:spLocks/>
          </p:cNvSpPr>
          <p:nvPr/>
        </p:nvSpPr>
        <p:spPr bwMode="auto">
          <a:xfrm>
            <a:off x="684213" y="1844675"/>
            <a:ext cx="4392612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Font typeface="Arial" charset="0"/>
              <a:buNone/>
            </a:pPr>
            <a:r>
              <a:rPr lang="fi-FI" sz="1800" b="1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Kampanjan tavoite</a:t>
            </a:r>
          </a:p>
          <a:p>
            <a:pPr lvl="1" indent="0" eaLnBrk="1" hangingPunct="1">
              <a:spcBef>
                <a:spcPts val="350"/>
              </a:spcBef>
              <a:buFont typeface="Arial" charset="0"/>
              <a:buNone/>
            </a:pPr>
            <a:r>
              <a:rPr lang="fi-FI" sz="1400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Kertoa edullisista henkivakuutuksista</a:t>
            </a:r>
            <a:br>
              <a:rPr lang="fi-FI" sz="1400" dirty="0">
                <a:solidFill>
                  <a:srgbClr val="000000"/>
                </a:solidFill>
                <a:latin typeface="Trebuchet MS" charset="0"/>
                <a:cs typeface="Trebuchet MS" charset="0"/>
              </a:rPr>
            </a:br>
            <a:endParaRPr lang="fi-FI" sz="1400" dirty="0">
              <a:solidFill>
                <a:srgbClr val="000000"/>
              </a:solidFill>
              <a:latin typeface="Trebuchet MS" charset="0"/>
              <a:cs typeface="Trebuchet MS" charset="0"/>
            </a:endParaRPr>
          </a:p>
          <a:p>
            <a:pPr eaLnBrk="1" hangingPunct="1">
              <a:spcBef>
                <a:spcPts val="450"/>
              </a:spcBef>
              <a:buFont typeface="Arial" charset="0"/>
              <a:buNone/>
            </a:pPr>
            <a:r>
              <a:rPr lang="fi-FI" sz="1800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tripod research oy toteutti tutkimuksen M3 Researchin paneelissa</a:t>
            </a:r>
          </a:p>
          <a:p>
            <a:pPr eaLnBrk="1" hangingPunct="1">
              <a:spcBef>
                <a:spcPts val="450"/>
              </a:spcBef>
              <a:buFont typeface="Arial" charset="0"/>
              <a:buNone/>
            </a:pPr>
            <a:r>
              <a:rPr lang="fi-FI" sz="1800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	</a:t>
            </a:r>
            <a:r>
              <a:rPr lang="fi-FI" sz="1400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Erillistutkimuksena 22.–25.2. ja 28.2.–4.3.2013  </a:t>
            </a:r>
          </a:p>
          <a:p>
            <a:pPr eaLnBrk="1" hangingPunct="1">
              <a:spcBef>
                <a:spcPts val="450"/>
              </a:spcBef>
              <a:buFont typeface="Arial" charset="0"/>
              <a:buNone/>
            </a:pPr>
            <a:r>
              <a:rPr lang="fi-FI" sz="1400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	Kohderyhmänä 25–54-vuotiaat</a:t>
            </a:r>
          </a:p>
          <a:p>
            <a:pPr eaLnBrk="1" hangingPunct="1">
              <a:spcBef>
                <a:spcPts val="450"/>
              </a:spcBef>
              <a:buFont typeface="Arial" charset="0"/>
              <a:buNone/>
            </a:pPr>
            <a:r>
              <a:rPr lang="fi-FI" sz="1400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	Vastausprosentti 50</a:t>
            </a:r>
          </a:p>
          <a:p>
            <a:pPr eaLnBrk="1" hangingPunct="1">
              <a:spcBef>
                <a:spcPts val="450"/>
              </a:spcBef>
              <a:buFont typeface="Arial" charset="0"/>
              <a:buNone/>
            </a:pPr>
            <a:r>
              <a:rPr lang="fi-FI" sz="1400" dirty="0">
                <a:solidFill>
                  <a:srgbClr val="000000"/>
                </a:solidFill>
                <a:latin typeface="Trebuchet MS" charset="0"/>
                <a:cs typeface="Trebuchet MS" charset="0"/>
              </a:rPr>
              <a:t>	Vastaajamäärä N=300 (naiset 200, miehet 100)</a:t>
            </a:r>
          </a:p>
          <a:p>
            <a:pPr lvl="1" indent="0" eaLnBrk="1" hangingPunct="1">
              <a:spcBef>
                <a:spcPts val="350"/>
              </a:spcBef>
              <a:spcAft>
                <a:spcPts val="1425"/>
              </a:spcAft>
              <a:buFont typeface="Arial" charset="0"/>
              <a:buNone/>
            </a:pPr>
            <a:endParaRPr lang="fi-FI" sz="1400" dirty="0">
              <a:solidFill>
                <a:srgbClr val="000000"/>
              </a:solidFill>
              <a:latin typeface="Trebuchet MS" charset="0"/>
              <a:cs typeface="Trebuchet MS" charset="0"/>
            </a:endParaRPr>
          </a:p>
          <a:p>
            <a:pPr eaLnBrk="1" hangingPunct="1">
              <a:spcBef>
                <a:spcPts val="350"/>
              </a:spcBef>
              <a:buFont typeface="Arial" charset="0"/>
              <a:buNone/>
            </a:pPr>
            <a:endParaRPr lang="fi-FI" sz="1400" dirty="0">
              <a:solidFill>
                <a:srgbClr val="000000"/>
              </a:solidFill>
              <a:latin typeface="Trebuchet MS" charset="0"/>
              <a:cs typeface="Trebuchet MS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3200" dirty="0">
              <a:solidFill>
                <a:srgbClr val="000000"/>
              </a:solidFill>
              <a:latin typeface="Trebuchet MS" charset="0"/>
            </a:endParaRPr>
          </a:p>
        </p:txBody>
      </p:sp>
      <p:pic>
        <p:nvPicPr>
          <p:cNvPr id="28675" name="Picture 1" descr="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31877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412776"/>
            <a:ext cx="7632848" cy="4997151"/>
          </a:xfrm>
          <a:extLst/>
        </p:spPr>
        <p:txBody>
          <a:bodyPr numCol="3" rtlCol="0">
            <a:noAutofit/>
          </a:bodyPr>
          <a:lstStyle/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fi-FI" sz="1400" b="1" dirty="0" smtClean="0">
                <a:ea typeface="Trebuchet MS"/>
                <a:cs typeface="Trebuchet MS"/>
              </a:rPr>
              <a:t>Aikakauslehdet | </a:t>
            </a:r>
            <a:br>
              <a:rPr lang="fi-FI" sz="1400" b="1" dirty="0" smtClean="0">
                <a:ea typeface="Trebuchet MS"/>
                <a:cs typeface="Trebuchet MS"/>
              </a:rPr>
            </a:br>
            <a:r>
              <a:rPr lang="fi-FI" sz="1400" b="1" dirty="0" smtClean="0">
                <a:ea typeface="Trebuchet MS"/>
                <a:cs typeface="Trebuchet MS"/>
              </a:rPr>
              <a:t>yleisölehdet</a:t>
            </a:r>
            <a:endParaRPr lang="fi-FI" sz="1400" b="1" dirty="0">
              <a:ea typeface="Trebuchet MS"/>
              <a:cs typeface="Trebuchet MS"/>
            </a:endParaRPr>
          </a:p>
          <a:p>
            <a:pPr marL="0" indent="0" eaLnBrk="1" hangingPunct="1">
              <a:spcAft>
                <a:spcPts val="1425"/>
              </a:spcAft>
              <a:defRPr/>
            </a:pPr>
            <a:r>
              <a:rPr lang="fi-FI" sz="1200" dirty="0">
                <a:ea typeface="Trebuchet MS"/>
                <a:cs typeface="Trebuchet MS"/>
              </a:rPr>
              <a:t>	</a:t>
            </a:r>
            <a:r>
              <a:rPr lang="fi-FI" sz="1200" dirty="0" smtClean="0">
                <a:ea typeface="Trebuchet MS"/>
                <a:cs typeface="Trebuchet MS"/>
              </a:rPr>
              <a:t>Meidän Perhe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Kodin Kuvalehti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HS kuukausiliite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Kotivinkki</a:t>
            </a:r>
          </a:p>
          <a:p>
            <a:pPr marL="0" indent="0" eaLnBrk="1" hangingPunct="1">
              <a:spcAft>
                <a:spcPts val="1425"/>
              </a:spcAft>
              <a:defRPr/>
            </a:pPr>
            <a:r>
              <a:rPr lang="fi-FI" sz="1400" b="1" dirty="0" smtClean="0">
                <a:ea typeface="Trebuchet MS"/>
                <a:cs typeface="Trebuchet MS"/>
              </a:rPr>
              <a:t>Aikakauslehdet </a:t>
            </a:r>
            <a:r>
              <a:rPr lang="fi-FI" sz="1400" b="1" dirty="0">
                <a:ea typeface="Trebuchet MS"/>
                <a:cs typeface="Trebuchet MS"/>
              </a:rPr>
              <a:t>| </a:t>
            </a:r>
            <a:r>
              <a:rPr lang="fi-FI" sz="1400" b="1" dirty="0" smtClean="0">
                <a:ea typeface="Trebuchet MS"/>
                <a:cs typeface="Trebuchet MS"/>
              </a:rPr>
              <a:t/>
            </a:r>
            <a:br>
              <a:rPr lang="fi-FI" sz="1400" b="1" dirty="0" smtClean="0">
                <a:ea typeface="Trebuchet MS"/>
                <a:cs typeface="Trebuchet MS"/>
              </a:rPr>
            </a:br>
            <a:r>
              <a:rPr lang="fi-FI" sz="1400" b="1" dirty="0" smtClean="0">
                <a:ea typeface="Trebuchet MS"/>
                <a:cs typeface="Trebuchet MS"/>
              </a:rPr>
              <a:t>ammatti- ja järjestölehdet</a:t>
            </a:r>
            <a:r>
              <a:rPr lang="fi-FI" sz="1400" dirty="0">
                <a:ea typeface="Trebuchet MS"/>
                <a:cs typeface="Trebuchet MS"/>
              </a:rPr>
              <a:t/>
            </a:r>
            <a:br>
              <a:rPr lang="fi-FI" sz="1400" dirty="0">
                <a:ea typeface="Trebuchet MS"/>
                <a:cs typeface="Trebuchet MS"/>
              </a:rPr>
            </a:br>
            <a:r>
              <a:rPr lang="fi-FI" sz="1400" dirty="0" smtClean="0">
                <a:ea typeface="Trebuchet MS"/>
                <a:cs typeface="Trebuchet MS"/>
              </a:rPr>
              <a:t>	</a:t>
            </a:r>
            <a:r>
              <a:rPr lang="fi-FI" sz="1200" dirty="0" smtClean="0">
                <a:ea typeface="Trebuchet MS"/>
                <a:cs typeface="Trebuchet MS"/>
              </a:rPr>
              <a:t>Fair Play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Proviisori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TEK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Jahti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Tradenomi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Suun terveydeksi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YTY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Ahjo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Liikunnanopettaja</a:t>
            </a:r>
            <a:r>
              <a:rPr lang="fi-FI" sz="1200" dirty="0">
                <a:ea typeface="Trebuchet MS"/>
                <a:cs typeface="Trebuchet MS"/>
              </a:rPr>
              <a:t>-</a:t>
            </a:r>
            <a:r>
              <a:rPr lang="fi-FI" sz="1200" dirty="0" smtClean="0">
                <a:ea typeface="Trebuchet MS"/>
                <a:cs typeface="Trebuchet MS"/>
              </a:rPr>
              <a:t>lehti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Ekonomi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Pro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Ura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Reitti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Päällystölehti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Elintae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Veturimies</a:t>
            </a:r>
          </a:p>
          <a:p>
            <a:pPr marL="0" indent="0" eaLnBrk="1" hangingPunct="1">
              <a:spcAft>
                <a:spcPts val="1288"/>
              </a:spcAft>
              <a:defRPr/>
            </a:pPr>
            <a:r>
              <a:rPr lang="fi-FI" sz="1400" b="1" dirty="0" smtClean="0">
                <a:ea typeface="Trebuchet MS"/>
                <a:cs typeface="Trebuchet MS"/>
              </a:rPr>
              <a:t>Sanoma- ja iltapäivälehdet</a:t>
            </a:r>
            <a:br>
              <a:rPr lang="fi-FI" sz="1400" b="1" dirty="0" smtClean="0">
                <a:ea typeface="Trebuchet MS"/>
                <a:cs typeface="Trebuchet MS"/>
              </a:rPr>
            </a:br>
            <a:r>
              <a:rPr lang="fi-FI" sz="1400" b="1" dirty="0" smtClean="0">
                <a:ea typeface="Trebuchet MS"/>
                <a:cs typeface="Trebuchet MS"/>
              </a:rPr>
              <a:t>	</a:t>
            </a:r>
            <a:r>
              <a:rPr lang="fi-FI" sz="1400" dirty="0" smtClean="0">
                <a:ea typeface="Trebuchet MS"/>
                <a:cs typeface="Trebuchet MS"/>
              </a:rPr>
              <a:t>Helsingin Sanomat</a:t>
            </a:r>
            <a:br>
              <a:rPr lang="fi-FI" sz="1400" dirty="0" smtClean="0">
                <a:ea typeface="Trebuchet MS"/>
                <a:cs typeface="Trebuchet MS"/>
              </a:rPr>
            </a:br>
            <a:r>
              <a:rPr lang="fi-FI" sz="1400" dirty="0" smtClean="0">
                <a:ea typeface="Trebuchet MS"/>
                <a:cs typeface="Trebuchet MS"/>
              </a:rPr>
              <a:t>	Iltalehti</a:t>
            </a:r>
            <a:br>
              <a:rPr lang="fi-FI" sz="1400" dirty="0" smtClean="0">
                <a:ea typeface="Trebuchet MS"/>
                <a:cs typeface="Trebuchet MS"/>
              </a:rPr>
            </a:br>
            <a:r>
              <a:rPr lang="fi-FI" sz="1400" dirty="0" smtClean="0">
                <a:ea typeface="Trebuchet MS"/>
                <a:cs typeface="Trebuchet MS"/>
              </a:rPr>
              <a:t>	Ilta-Sanomat</a:t>
            </a:r>
            <a:br>
              <a:rPr lang="fi-FI" sz="1400" dirty="0" smtClean="0">
                <a:ea typeface="Trebuchet MS"/>
                <a:cs typeface="Trebuchet MS"/>
              </a:rPr>
            </a:br>
            <a:r>
              <a:rPr lang="fi-FI" sz="1400" dirty="0" smtClean="0">
                <a:ea typeface="Trebuchet MS"/>
                <a:cs typeface="Trebuchet MS"/>
              </a:rPr>
              <a:t>	Metro</a:t>
            </a:r>
          </a:p>
          <a:p>
            <a:pPr marL="0" indent="0" eaLnBrk="1" hangingPunct="1">
              <a:spcAft>
                <a:spcPts val="1288"/>
              </a:spcAft>
              <a:defRPr/>
            </a:pPr>
            <a:r>
              <a:rPr lang="fi-FI" sz="1400" b="1" dirty="0" smtClean="0">
                <a:ea typeface="Trebuchet MS"/>
                <a:cs typeface="Trebuchet MS"/>
              </a:rPr>
              <a:t>TV</a:t>
            </a:r>
            <a:r>
              <a:rPr lang="fi-FI" sz="1400" b="1" dirty="0">
                <a:ea typeface="Trebuchet MS"/>
                <a:cs typeface="Trebuchet MS"/>
              </a:rPr>
              <a:t>-</a:t>
            </a:r>
            <a:r>
              <a:rPr lang="fi-FI" sz="1400" b="1" dirty="0" smtClean="0">
                <a:ea typeface="Trebuchet MS"/>
                <a:cs typeface="Trebuchet MS"/>
              </a:rPr>
              <a:t>kanavat</a:t>
            </a:r>
            <a:r>
              <a:rPr lang="fi-FI" sz="1400" dirty="0" smtClean="0">
                <a:ea typeface="Trebuchet MS"/>
                <a:cs typeface="Trebuchet MS"/>
              </a:rPr>
              <a:t/>
            </a:r>
            <a:br>
              <a:rPr lang="fi-FI" sz="14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MTV3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Ava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Sub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TV5 </a:t>
            </a:r>
            <a:r>
              <a:rPr lang="fi-FI" sz="1200" dirty="0">
                <a:ea typeface="Trebuchet MS"/>
                <a:cs typeface="Trebuchet MS"/>
              </a:rPr>
              <a:t>ja netti-</a:t>
            </a:r>
            <a:r>
              <a:rPr lang="fi-FI" sz="1200" dirty="0" smtClean="0">
                <a:ea typeface="Trebuchet MS"/>
                <a:cs typeface="Trebuchet MS"/>
              </a:rPr>
              <a:t>tv</a:t>
            </a:r>
          </a:p>
          <a:p>
            <a:pPr marL="0" indent="0" eaLnBrk="1" hangingPunct="1">
              <a:spcAft>
                <a:spcPts val="1288"/>
              </a:spcAft>
              <a:defRPr/>
            </a:pPr>
            <a:r>
              <a:rPr lang="fi-FI" sz="1400" b="1" dirty="0" smtClean="0">
                <a:ea typeface="Trebuchet MS"/>
                <a:cs typeface="Trebuchet MS"/>
              </a:rPr>
              <a:t>Radiokanavat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Radio Aalto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Radio Suomipop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Radio Rock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GrooveFM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MetroFM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Radio Nova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Iskelmä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The Voice</a:t>
            </a:r>
            <a:r>
              <a:rPr lang="fi-FI" sz="1200" dirty="0">
                <a:ea typeface="Trebuchet MS"/>
                <a:cs typeface="Trebuchet MS"/>
              </a:rPr>
              <a:t/>
            </a:r>
            <a:br>
              <a:rPr lang="fi-FI" sz="1200" dirty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Radio City</a:t>
            </a:r>
          </a:p>
          <a:p>
            <a:pPr marL="0" indent="0" eaLnBrk="1" hangingPunct="1">
              <a:spcAft>
                <a:spcPts val="1288"/>
              </a:spcAft>
              <a:defRPr/>
            </a:pPr>
            <a:endParaRPr lang="fi-FI" sz="1400" b="1" dirty="0" smtClean="0">
              <a:ea typeface="Trebuchet MS"/>
              <a:cs typeface="Trebuchet MS"/>
            </a:endParaRPr>
          </a:p>
          <a:p>
            <a:pPr marL="0" indent="0" eaLnBrk="1" hangingPunct="1">
              <a:spcAft>
                <a:spcPts val="1288"/>
              </a:spcAft>
              <a:defRPr/>
            </a:pPr>
            <a:r>
              <a:rPr lang="fi-FI" sz="1400" b="1" dirty="0" smtClean="0">
                <a:ea typeface="Trebuchet MS"/>
                <a:cs typeface="Trebuchet MS"/>
              </a:rPr>
              <a:t>Nettisivustot</a:t>
            </a:r>
            <a:r>
              <a:rPr lang="fi-FI" sz="1400" dirty="0">
                <a:ea typeface="Trebuchet MS"/>
                <a:cs typeface="Trebuchet MS"/>
              </a:rPr>
              <a:t/>
            </a:r>
            <a:br>
              <a:rPr lang="fi-FI" sz="1400" dirty="0">
                <a:ea typeface="Trebuchet MS"/>
                <a:cs typeface="Trebuchet MS"/>
              </a:rPr>
            </a:br>
            <a:r>
              <a:rPr lang="fi-FI" sz="14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Iltalehti.fi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Iltasanomat.fi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HS.fi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Vauva.fi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Perhe.fi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Menaiset.fi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Kiloklubi.fi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nettiET.fi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Hyvaterveys.fi</a:t>
            </a:r>
            <a:r>
              <a:rPr lang="fi-FI" sz="1200" dirty="0" smtClean="0">
                <a:ea typeface="Trebuchet MS"/>
                <a:cs typeface="Trebuchet MS"/>
              </a:rPr>
              <a:t> 	</a:t>
            </a:r>
            <a:r>
              <a:rPr lang="fi-FI" sz="1200" dirty="0" err="1" smtClean="0">
                <a:ea typeface="Trebuchet MS"/>
                <a:cs typeface="Trebuchet MS"/>
              </a:rPr>
              <a:t>Cosmopolitan.fi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tohtori.fi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vertaa.fi</a:t>
            </a:r>
            <a:r>
              <a:rPr lang="fi-FI" sz="1200" dirty="0" smtClean="0">
                <a:ea typeface="Trebuchet MS"/>
                <a:cs typeface="Trebuchet MS"/>
              </a:rPr>
              <a:t/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Mtv3.fi</a:t>
            </a:r>
            <a:br>
              <a:rPr lang="fi-FI" sz="1200" dirty="0" smtClean="0">
                <a:ea typeface="Trebuchet MS"/>
                <a:cs typeface="Trebuchet MS"/>
              </a:rPr>
            </a:br>
            <a:r>
              <a:rPr lang="fi-FI" sz="1200" dirty="0" smtClean="0">
                <a:ea typeface="Trebuchet MS"/>
                <a:cs typeface="Trebuchet MS"/>
              </a:rPr>
              <a:t>	</a:t>
            </a:r>
            <a:r>
              <a:rPr lang="fi-FI" sz="1200" dirty="0" err="1" smtClean="0">
                <a:ea typeface="Trebuchet MS"/>
                <a:cs typeface="Trebuchet MS"/>
              </a:rPr>
              <a:t>telkku.com</a:t>
            </a:r>
            <a:endParaRPr lang="fi-FI" sz="1200" dirty="0" smtClean="0">
              <a:ea typeface="Trebuchet MS"/>
              <a:cs typeface="Trebuchet MS"/>
            </a:endParaRPr>
          </a:p>
          <a:p>
            <a:pPr marL="0" indent="0" eaLnBrk="1" hangingPunct="1">
              <a:spcAft>
                <a:spcPts val="1288"/>
              </a:spcAft>
              <a:defRPr/>
            </a:pPr>
            <a:endParaRPr lang="fi-FI" sz="1200" dirty="0">
              <a:ea typeface="Trebuchet MS"/>
              <a:cs typeface="Trebuchet MS"/>
            </a:endParaRPr>
          </a:p>
          <a:p>
            <a:pPr marL="0" indent="0" eaLnBrk="1" hangingPunct="1">
              <a:spcAft>
                <a:spcPts val="1288"/>
              </a:spcAft>
              <a:defRPr/>
            </a:pPr>
            <a:endParaRPr lang="fi-FI" sz="1200" dirty="0">
              <a:ea typeface="Trebuchet MS"/>
              <a:cs typeface="Trebuchet MS"/>
            </a:endParaRPr>
          </a:p>
          <a:p>
            <a:pPr marL="0" indent="0" eaLnBrk="1" hangingPunct="1">
              <a:spcAft>
                <a:spcPts val="1288"/>
              </a:spcAft>
              <a:defRPr/>
            </a:pPr>
            <a:endParaRPr lang="fi-FI" sz="1200" dirty="0">
              <a:ea typeface="Trebuchet MS"/>
              <a:cs typeface="Trebuchet MS"/>
            </a:endParaRPr>
          </a:p>
          <a:p>
            <a:pPr marL="0" indent="0" eaLnBrk="1" hangingPunct="1">
              <a:spcAft>
                <a:spcPts val="1288"/>
              </a:spcAft>
              <a:defRPr/>
            </a:pPr>
            <a:endParaRPr lang="fi-FI" sz="1200" dirty="0">
              <a:ea typeface="Trebuchet MS"/>
              <a:cs typeface="Trebuchet MS"/>
            </a:endParaRPr>
          </a:p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/>
              <a:buNone/>
              <a:defRPr/>
            </a:pPr>
            <a:endParaRPr lang="fi-FI" sz="1200" b="1" dirty="0" smtClean="0">
              <a:ea typeface="Trebuchet MS"/>
              <a:cs typeface="Trebuchet MS"/>
            </a:endParaRPr>
          </a:p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/>
              <a:buNone/>
              <a:defRPr/>
            </a:pPr>
            <a:endParaRPr lang="fi-FI" sz="1200" b="1" dirty="0">
              <a:ea typeface="Trebuchet MS"/>
              <a:cs typeface="Trebuchet MS"/>
            </a:endParaRPr>
          </a:p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/>
              <a:buNone/>
              <a:defRPr/>
            </a:pPr>
            <a:endParaRPr lang="fi-FI" sz="1200" b="1" dirty="0" smtClean="0">
              <a:ea typeface="Trebuchet MS"/>
              <a:cs typeface="Trebuchet MS"/>
            </a:endParaRPr>
          </a:p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/>
              <a:buNone/>
              <a:defRPr/>
            </a:pPr>
            <a:endParaRPr lang="fi-FI" sz="1200" dirty="0">
              <a:ea typeface="Trebuchet MS"/>
              <a:cs typeface="Trebuchet MS"/>
            </a:endParaRPr>
          </a:p>
          <a:p>
            <a:pPr lvl="1" eaLnBrk="1" fontAlgn="auto" hangingPunct="1">
              <a:spcBef>
                <a:spcPts val="300"/>
              </a:spcBef>
              <a:spcAft>
                <a:spcPts val="0"/>
              </a:spcAft>
              <a:buFont typeface="Arial"/>
              <a:buNone/>
              <a:defRPr/>
            </a:pPr>
            <a:endParaRPr lang="fi-FI" sz="1200" dirty="0">
              <a:ea typeface="Trebuchet MS"/>
              <a:cs typeface="Trebuchet MS"/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 | Mediamix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381635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997200"/>
            <a:ext cx="381635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292600"/>
            <a:ext cx="38893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>
                <a:latin typeface="Adelle-Bold"/>
                <a:cs typeface="Adelle-Bold"/>
              </a:rPr>
              <a:t>Näin tutkittiin</a:t>
            </a:r>
            <a:endParaRPr lang="fi-FI" sz="36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46909" y="1600200"/>
            <a:ext cx="7324435" cy="4525963"/>
          </a:xfrm>
        </p:spPr>
        <p:txBody>
          <a:bodyPr>
            <a:normAutofit/>
          </a:bodyPr>
          <a:lstStyle/>
          <a:p>
            <a:endParaRPr lang="fi-FI" sz="2000" dirty="0" smtClean="0">
              <a:latin typeface="Adelle-Bold"/>
              <a:cs typeface="Adelle-Bold"/>
            </a:endParaRPr>
          </a:p>
          <a:p>
            <a:r>
              <a:rPr lang="fi-FI" sz="2000" dirty="0" smtClean="0">
                <a:latin typeface="Adelle-Bold"/>
                <a:cs typeface="Adelle-Bold"/>
              </a:rPr>
              <a:t>Tutkimukset toteutettiin </a:t>
            </a:r>
            <a:r>
              <a:rPr lang="fi-FI" sz="2000" smtClean="0">
                <a:latin typeface="Adelle-Bold"/>
                <a:cs typeface="Adelle-Bold"/>
              </a:rPr>
              <a:t>internet-kyselyinä pääosin </a:t>
            </a:r>
            <a:r>
              <a:rPr lang="fi-FI" sz="2000" dirty="0" smtClean="0">
                <a:latin typeface="Adelle-Bold"/>
                <a:cs typeface="Adelle-Bold"/>
              </a:rPr>
              <a:t>keväällä 2014</a:t>
            </a:r>
            <a:r>
              <a:rPr lang="fi-FI" sz="2000" smtClean="0">
                <a:latin typeface="Adelle-Bold"/>
                <a:cs typeface="Adelle-Bold"/>
              </a:rPr>
              <a:t>, muutama </a:t>
            </a:r>
            <a:r>
              <a:rPr lang="fi-FI" sz="2000" dirty="0" smtClean="0">
                <a:latin typeface="Adelle-Bold"/>
                <a:cs typeface="Adelle-Bold"/>
              </a:rPr>
              <a:t>lehti myös loppuvuodesta 2013</a:t>
            </a:r>
            <a:br>
              <a:rPr lang="fi-FI" sz="2000" dirty="0" smtClean="0">
                <a:latin typeface="Adelle-Bold"/>
                <a:cs typeface="Adelle-Bold"/>
              </a:rPr>
            </a:br>
            <a:endParaRPr lang="fi-FI" sz="2000" dirty="0" smtClean="0">
              <a:latin typeface="Adelle-Bold"/>
              <a:cs typeface="Adelle-Bold"/>
            </a:endParaRPr>
          </a:p>
          <a:p>
            <a:r>
              <a:rPr lang="fi-FI" sz="2000" dirty="0" smtClean="0">
                <a:latin typeface="Adelle-Bold"/>
                <a:cs typeface="Adelle-Bold"/>
              </a:rPr>
              <a:t>Yhteenvetoon on koottu 26 lehden omat, </a:t>
            </a:r>
            <a:br>
              <a:rPr lang="fi-FI" sz="2000" dirty="0" smtClean="0">
                <a:latin typeface="Adelle-Bold"/>
                <a:cs typeface="Adelle-Bold"/>
              </a:rPr>
            </a:br>
            <a:r>
              <a:rPr lang="fi-FI" sz="2000" dirty="0" smtClean="0">
                <a:latin typeface="Adelle-Bold"/>
                <a:cs typeface="Adelle-Bold"/>
              </a:rPr>
              <a:t>yhteisillä kysymyksillä toteutetut lehtitutkimukset, </a:t>
            </a:r>
            <a:br>
              <a:rPr lang="fi-FI" sz="2000" dirty="0" smtClean="0">
                <a:latin typeface="Adelle-Bold"/>
                <a:cs typeface="Adelle-Bold"/>
              </a:rPr>
            </a:br>
            <a:r>
              <a:rPr lang="fi-FI" sz="2000" dirty="0" smtClean="0">
                <a:latin typeface="Adelle-Bold"/>
                <a:cs typeface="Adelle-Bold"/>
              </a:rPr>
              <a:t>joissa oli vastaajia yhteensä 5500</a:t>
            </a:r>
            <a:br>
              <a:rPr lang="fi-FI" sz="2000" dirty="0" smtClean="0">
                <a:latin typeface="Adelle-Bold"/>
                <a:cs typeface="Adelle-Bold"/>
              </a:rPr>
            </a:br>
            <a:endParaRPr lang="fi-FI" sz="2000" dirty="0" smtClean="0">
              <a:latin typeface="Adelle-Bold"/>
              <a:cs typeface="Adelle-Bold"/>
            </a:endParaRPr>
          </a:p>
          <a:p>
            <a:r>
              <a:rPr lang="fi-FI" sz="2000" dirty="0" smtClean="0">
                <a:latin typeface="Adelle-Bold"/>
                <a:cs typeface="Adelle-Bold"/>
              </a:rPr>
              <a:t>Toimeksiantaja Aikakausmedia</a:t>
            </a:r>
          </a:p>
          <a:p>
            <a:r>
              <a:rPr lang="fi-FI" sz="2000" dirty="0" smtClean="0">
                <a:latin typeface="Adelle-Bold"/>
                <a:cs typeface="Adelle-Bold"/>
              </a:rPr>
              <a:t>Toteuttaja Innolink Research Oy</a:t>
            </a:r>
          </a:p>
          <a:p>
            <a:endParaRPr lang="fi-FI" sz="2000" dirty="0">
              <a:latin typeface="Adelle-Bold"/>
              <a:cs typeface="Adelle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22375" y="1412875"/>
            <a:ext cx="66627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/>
          <a:lstStyle>
            <a:lvl1pPr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fi-FI" sz="1500" b="1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Kampanjan medioiden tavoittavuus kohderyhmässä</a:t>
            </a: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/>
            </a:r>
            <a:b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</a:b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(25–54-vuotiaat naiset ja miehet, N=300)</a:t>
            </a: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611560" y="2492896"/>
            <a:ext cx="2520280" cy="25202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Yleisölehdet</a:t>
            </a:r>
            <a:b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tavoittivat </a:t>
            </a:r>
            <a:b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3500" b="1" dirty="0">
                <a:solidFill>
                  <a:srgbClr val="000000"/>
                </a:solidFill>
                <a:ea typeface="Trebuchet MS"/>
                <a:cs typeface="Trebuchet MS"/>
              </a:rPr>
              <a:t>27% </a:t>
            </a: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275856" y="2492896"/>
            <a:ext cx="2520280" cy="25202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Ammatti- ja </a:t>
            </a:r>
            <a:b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järjestölehdet</a:t>
            </a:r>
            <a:b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tavoittivat </a:t>
            </a:r>
            <a:r>
              <a:rPr lang="fi-FI" sz="3600" dirty="0">
                <a:solidFill>
                  <a:srgbClr val="000000"/>
                </a:solidFill>
                <a:ea typeface="Trebuchet MS"/>
                <a:cs typeface="Trebuchet MS"/>
              </a:rPr>
              <a:t/>
            </a:r>
            <a:br>
              <a:rPr lang="fi-FI" sz="36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3500" b="1" dirty="0">
                <a:solidFill>
                  <a:srgbClr val="000000"/>
                </a:solidFill>
                <a:ea typeface="Trebuchet MS"/>
                <a:cs typeface="Trebuchet MS"/>
              </a:rPr>
              <a:t>14% </a:t>
            </a:r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5940152" y="2492896"/>
            <a:ext cx="2520280" cy="2520280"/>
          </a:xfrm>
          <a:prstGeom prst="ellipse">
            <a:avLst/>
          </a:prstGeom>
          <a:solidFill>
            <a:schemeClr val="accent5"/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Aikakauslehdet </a:t>
            </a:r>
            <a:b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yhteensä </a:t>
            </a:r>
            <a:b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  <a:t>tavoittivat </a:t>
            </a:r>
            <a:br>
              <a:rPr lang="fi-FI" sz="15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3500" b="1" dirty="0">
                <a:solidFill>
                  <a:srgbClr val="000000"/>
                </a:solidFill>
                <a:ea typeface="Trebuchet MS"/>
                <a:cs typeface="Trebuchet MS"/>
              </a:rPr>
              <a:t>35 %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22375" y="1412875"/>
            <a:ext cx="66627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/>
          <a:lstStyle>
            <a:lvl1pPr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fi-FI" sz="1500" b="1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Mielikuva parani 39 % kaikista kohderyhmään kuuluneista</a:t>
            </a: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/>
            </a:r>
            <a:b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</a:b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(25–54-vuotiaat naiset ja miehet, N=300)</a:t>
            </a: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1403648" y="2348880"/>
            <a:ext cx="3024336" cy="3024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5300" dirty="0">
                <a:solidFill>
                  <a:srgbClr val="000000"/>
                </a:solidFill>
                <a:ea typeface="Trebuchet MS"/>
                <a:cs typeface="Trebuchet MS"/>
              </a:rPr>
              <a:t>+</a:t>
            </a:r>
            <a:r>
              <a:rPr lang="fi-FI" sz="5300" b="1" dirty="0">
                <a:solidFill>
                  <a:srgbClr val="000000"/>
                </a:solidFill>
                <a:ea typeface="Trebuchet MS"/>
                <a:cs typeface="Trebuchet MS"/>
              </a:rPr>
              <a:t>32% </a:t>
            </a: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/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enemmän niitä, </a:t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joilla mielikuva parani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 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ryhmässä, joka luki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sekä sanomalehtiä että </a:t>
            </a: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aikakauslehtiä 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kuin vain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sanomalehtiä lukeneilla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fi-FI" sz="1200" b="1" dirty="0">
              <a:solidFill>
                <a:srgbClr val="000000"/>
              </a:solidFill>
              <a:ea typeface="Trebuchet MS"/>
              <a:cs typeface="Trebuchet MS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644008" y="2348880"/>
            <a:ext cx="3024336" cy="3024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5300" dirty="0">
                <a:solidFill>
                  <a:srgbClr val="000000"/>
                </a:solidFill>
                <a:ea typeface="Trebuchet MS"/>
                <a:cs typeface="Trebuchet MS"/>
              </a:rPr>
              <a:t>+</a:t>
            </a:r>
            <a:r>
              <a:rPr lang="fi-FI" sz="5300" b="1" dirty="0">
                <a:solidFill>
                  <a:srgbClr val="000000"/>
                </a:solidFill>
                <a:ea typeface="Trebuchet MS"/>
                <a:cs typeface="Trebuchet MS"/>
              </a:rPr>
              <a:t>15% </a:t>
            </a: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/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enemmän niitä, </a:t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joilla mielikuva parani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 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ryhmässä, joka sekä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katsoi TV:tä että luki</a:t>
            </a: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aikakauslehtiä 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kuin vain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TV:tä katsoneilla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fi-FI" sz="1200" b="1" dirty="0">
              <a:solidFill>
                <a:srgbClr val="000000"/>
              </a:solidFill>
              <a:ea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22375" y="1412875"/>
            <a:ext cx="66627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/>
          <a:lstStyle>
            <a:lvl1pPr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fi-FI" sz="1500" b="1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Mielikuva parani 39 % kaikista kohderyhmään kuuluneista</a:t>
            </a: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/>
            </a:r>
            <a:b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</a:b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(25–54-vuotiaat naiset ja miehet, N=300)</a:t>
            </a: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1403648" y="2348880"/>
            <a:ext cx="3024336" cy="3024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5300" dirty="0">
                <a:solidFill>
                  <a:srgbClr val="000000"/>
                </a:solidFill>
                <a:ea typeface="Trebuchet MS"/>
                <a:cs typeface="Trebuchet MS"/>
              </a:rPr>
              <a:t>+</a:t>
            </a:r>
            <a:r>
              <a:rPr lang="fi-FI" sz="5300" b="1" dirty="0">
                <a:solidFill>
                  <a:srgbClr val="000000"/>
                </a:solidFill>
                <a:ea typeface="Trebuchet MS"/>
                <a:cs typeface="Trebuchet MS"/>
              </a:rPr>
              <a:t>28% </a:t>
            </a: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/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enemmän niitä, </a:t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joilla mielikuva parani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 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ryhmässä, joka </a:t>
            </a:r>
            <a:b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sekä vieraili nettisivuilla </a:t>
            </a:r>
            <a:b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että luki aikakauslehtiä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 </a:t>
            </a:r>
            <a:b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kuin vain nettisivuilla </a:t>
            </a:r>
            <a:b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vierailleilla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fi-FI" sz="1200" b="1" dirty="0">
              <a:solidFill>
                <a:srgbClr val="000000"/>
              </a:solidFill>
              <a:ea typeface="Trebuchet MS"/>
              <a:cs typeface="Trebuchet MS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644008" y="2348880"/>
            <a:ext cx="3024336" cy="3024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5300" dirty="0">
                <a:solidFill>
                  <a:srgbClr val="000000"/>
                </a:solidFill>
                <a:ea typeface="Trebuchet MS"/>
                <a:cs typeface="Trebuchet MS"/>
              </a:rPr>
              <a:t>+</a:t>
            </a:r>
            <a:r>
              <a:rPr lang="fi-FI" sz="5300" b="1" dirty="0">
                <a:solidFill>
                  <a:srgbClr val="000000"/>
                </a:solidFill>
                <a:ea typeface="Trebuchet MS"/>
                <a:cs typeface="Trebuchet MS"/>
              </a:rPr>
              <a:t>28% </a:t>
            </a: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/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enemmän niitä, </a:t>
            </a:r>
            <a:b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</a:br>
            <a:r>
              <a:rPr lang="fi-FI" sz="1200" b="1" dirty="0">
                <a:solidFill>
                  <a:srgbClr val="000000"/>
                </a:solidFill>
                <a:ea typeface="Trebuchet MS"/>
                <a:cs typeface="Trebuchet MS"/>
              </a:rPr>
              <a:t>joilla mielikuva parani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 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ryhmässä, joka sekä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kuunteli radiota että luki</a:t>
            </a: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u="sng" dirty="0">
                <a:solidFill>
                  <a:srgbClr val="000000"/>
                </a:solidFill>
                <a:ea typeface="Trebuchet MS"/>
                <a:cs typeface="Trebuchet MS"/>
              </a:rPr>
              <a:t>aikakauslehtiä </a:t>
            </a: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kuin vain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200" dirty="0">
                <a:solidFill>
                  <a:srgbClr val="000000"/>
                </a:solidFill>
                <a:ea typeface="Trebuchet MS"/>
                <a:cs typeface="Trebuchet MS"/>
              </a:rPr>
              <a:t>radiota kuunnelleilla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fi-FI" sz="1200" b="1" dirty="0">
              <a:solidFill>
                <a:srgbClr val="000000"/>
              </a:solidFill>
              <a:ea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AC3BB"/>
                </a:solidFill>
                <a:latin typeface="Trebuchet MS" charset="0"/>
              </a:rPr>
              <a:t>Case If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22375" y="1412875"/>
            <a:ext cx="66627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/>
          <a:lstStyle>
            <a:lvl1pPr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fi-FI" sz="1500" b="1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12 % todennäköisesti ostaa mainontaa nähtyään</a:t>
            </a: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/>
            </a:r>
            <a:b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</a:br>
            <a:r>
              <a:rPr lang="fi-FI" sz="1500" dirty="0" smtClean="0">
                <a:solidFill>
                  <a:srgbClr val="000000"/>
                </a:solidFill>
                <a:latin typeface="Trebuchet MS" charset="0"/>
                <a:cs typeface="Trebuchet MS" charset="0"/>
              </a:rPr>
              <a:t>(25–54-vuotiaat naiset ja miehet, N=300)</a:t>
            </a: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2627784" y="2060848"/>
            <a:ext cx="4392488" cy="4392488"/>
          </a:xfrm>
          <a:prstGeom prst="ellipse">
            <a:avLst/>
          </a:prstGeom>
          <a:solidFill>
            <a:schemeClr val="accent5"/>
          </a:soli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stA="20000" endPos="18000" dist="25400" dir="5400000" sy="-100000" algn="bl" rotWithShape="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9991" tIns="44996" rIns="89991" bIns="44996" anchor="ctr"/>
          <a:lstStyle/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3000" b="1" dirty="0">
                <a:solidFill>
                  <a:schemeClr val="bg1"/>
                </a:solidFill>
                <a:ea typeface="Trebuchet MS"/>
                <a:cs typeface="Trebuchet MS"/>
              </a:rPr>
              <a:t>Lähes kaksi kertaa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2000" b="1" dirty="0">
                <a:solidFill>
                  <a:schemeClr val="bg1"/>
                </a:solidFill>
                <a:ea typeface="Trebuchet MS"/>
                <a:cs typeface="Trebuchet MS"/>
              </a:rPr>
              <a:t>enemmän ostokiinnostuneita</a:t>
            </a:r>
          </a:p>
          <a:p>
            <a:pPr algn="ctr"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  <a:t>ryhmässä, joka luki aikakauslehtiä </a:t>
            </a:r>
            <a:b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</a:br>
            <a: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  <a:t>kuin ei näitä lehtiä lukeneilla.</a:t>
            </a:r>
            <a:b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</a:br>
            <a:endParaRPr lang="fi-FI" sz="1500" dirty="0">
              <a:solidFill>
                <a:schemeClr val="bg1"/>
              </a:solidFill>
              <a:ea typeface="Trebuchet MS"/>
              <a:cs typeface="Trebuchet MS"/>
            </a:endParaRP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u="sng" dirty="0">
                <a:solidFill>
                  <a:schemeClr val="bg1"/>
                </a:solidFill>
                <a:ea typeface="Trebuchet MS"/>
                <a:cs typeface="Trebuchet MS"/>
              </a:rPr>
              <a:t>Aikakauslehdet lukeminen </a:t>
            </a:r>
            <a:br>
              <a:rPr lang="fi-FI" sz="1500" u="sng" dirty="0">
                <a:solidFill>
                  <a:schemeClr val="bg1"/>
                </a:solidFill>
                <a:ea typeface="Trebuchet MS"/>
                <a:cs typeface="Trebuchet MS"/>
              </a:rPr>
            </a:br>
            <a:r>
              <a:rPr lang="fi-FI" sz="1500" u="sng" dirty="0">
                <a:solidFill>
                  <a:schemeClr val="bg1"/>
                </a:solidFill>
                <a:ea typeface="Trebuchet MS"/>
                <a:cs typeface="Trebuchet MS"/>
              </a:rPr>
              <a:t>lisäsi ostokiinnostusta:</a:t>
            </a: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  <a:t>+98 % tv-katsojissa</a:t>
            </a: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  <a:t>+85 % sanomalehtiä lukeneissa</a:t>
            </a: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  <a:t>+75 % radiota kuunnelleissa</a:t>
            </a:r>
          </a:p>
          <a:p>
            <a:pPr algn="ctr">
              <a:buClrTx/>
              <a:buSz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fi-FI" sz="1500" dirty="0">
                <a:solidFill>
                  <a:schemeClr val="bg1"/>
                </a:solidFill>
                <a:ea typeface="Trebuchet MS"/>
                <a:cs typeface="Trebuchet MS"/>
              </a:rPr>
              <a:t>+96 % nettisivustoilla vierailleissa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Kaikki Maksimoi mixisi caset</a:t>
            </a:r>
            <a:endParaRPr lang="fi-FI" sz="3200" dirty="0">
              <a:latin typeface="Adelle-Bold"/>
              <a:cs typeface="Adelle-Bold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>
                <a:latin typeface="Adelle-Bold"/>
                <a:cs typeface="Adelle-Bold"/>
              </a:rPr>
              <a:t>www.aikakauslehdet.fi/maksimoi_caset/</a:t>
            </a:r>
            <a:endParaRPr lang="fi-FI" sz="2400" dirty="0">
              <a:latin typeface="Adelle-Bold"/>
              <a:cs typeface="Adelle-Bold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kakausmedia_adam_2014_korjattu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7" y="-65635"/>
            <a:ext cx="7689997" cy="670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079998"/>
            <a:ext cx="8229600" cy="3701966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fi-FI" sz="2800" i="1" dirty="0" smtClean="0">
                <a:latin typeface="Adelle-Bold"/>
                <a:cs typeface="Adelle-Bold"/>
              </a:rPr>
              <a:t>Aikuisia.</a:t>
            </a:r>
            <a:br>
              <a:rPr lang="fi-FI" sz="2800" i="1" dirty="0" smtClean="0">
                <a:latin typeface="Adelle-Bold"/>
                <a:cs typeface="Adelle-Bold"/>
              </a:rPr>
            </a:br>
            <a:r>
              <a:rPr lang="fi-FI" sz="2800" i="1" dirty="0" smtClean="0">
                <a:latin typeface="Adelle-Bold"/>
                <a:cs typeface="Adelle-Bold"/>
              </a:rPr>
              <a:t>Hyvin </a:t>
            </a:r>
            <a:r>
              <a:rPr lang="fi-FI" sz="2800" i="1" dirty="0">
                <a:latin typeface="Adelle-Bold"/>
                <a:cs typeface="Adelle-Bold"/>
              </a:rPr>
              <a:t>toimeen </a:t>
            </a:r>
            <a:r>
              <a:rPr lang="fi-FI" sz="2800" i="1" dirty="0" smtClean="0">
                <a:latin typeface="Adelle-Bold"/>
                <a:cs typeface="Adelle-Bold"/>
              </a:rPr>
              <a:t>tulevia.</a:t>
            </a:r>
          </a:p>
          <a:p>
            <a:pPr algn="ctr">
              <a:lnSpc>
                <a:spcPct val="120000"/>
              </a:lnSpc>
            </a:pPr>
            <a:r>
              <a:rPr lang="fi-FI" sz="2800" i="1" dirty="0" smtClean="0">
                <a:latin typeface="Adelle-Bold"/>
                <a:cs typeface="Adelle-Bold"/>
              </a:rPr>
              <a:t>Koulutettuja kaupunkilaisia. </a:t>
            </a:r>
          </a:p>
          <a:p>
            <a:pPr algn="ctr">
              <a:lnSpc>
                <a:spcPct val="120000"/>
              </a:lnSpc>
            </a:pPr>
            <a:r>
              <a:rPr lang="fi-FI" sz="2800" i="1" dirty="0" smtClean="0">
                <a:latin typeface="Adelle-Bold"/>
                <a:cs typeface="Adelle-Bold"/>
              </a:rPr>
              <a:t>Päättäjiä.</a:t>
            </a:r>
          </a:p>
          <a:p>
            <a:pPr algn="ctr">
              <a:lnSpc>
                <a:spcPct val="120000"/>
              </a:lnSpc>
            </a:pPr>
            <a:r>
              <a:rPr lang="fi-FI" sz="2800" i="1" dirty="0" smtClean="0">
                <a:latin typeface="Adelle-Bold"/>
                <a:cs typeface="Adelle-Bold"/>
              </a:rPr>
              <a:t>Uskollisia </a:t>
            </a:r>
            <a:r>
              <a:rPr lang="fi-FI" sz="2800" i="1" dirty="0">
                <a:latin typeface="Adelle-Bold"/>
                <a:cs typeface="Adelle-Bold"/>
              </a:rPr>
              <a:t>lehden </a:t>
            </a:r>
            <a:r>
              <a:rPr lang="fi-FI" sz="2800" i="1" dirty="0" smtClean="0">
                <a:latin typeface="Adelle-Bold"/>
                <a:cs typeface="Adelle-Bold"/>
              </a:rPr>
              <a:t>lukijoita.</a:t>
            </a:r>
          </a:p>
          <a:p>
            <a:pPr algn="ctr">
              <a:lnSpc>
                <a:spcPct val="120000"/>
              </a:lnSpc>
            </a:pPr>
            <a:r>
              <a:rPr lang="fi-FI" sz="2800" i="1" dirty="0" smtClean="0">
                <a:latin typeface="Adelle-Bold"/>
                <a:cs typeface="Adelle-Bold"/>
              </a:rPr>
              <a:t>Naiset enemmistönä.</a:t>
            </a:r>
            <a:endParaRPr lang="fi-FI" sz="2800" i="1" dirty="0">
              <a:latin typeface="Adelle-Bold"/>
              <a:cs typeface="Adelle-Bold"/>
            </a:endParaRPr>
          </a:p>
          <a:p>
            <a:pPr>
              <a:lnSpc>
                <a:spcPct val="120000"/>
              </a:lnSpc>
            </a:pPr>
            <a:endParaRPr lang="fi-FI" sz="2800" dirty="0">
              <a:latin typeface="Adelle-Bold"/>
              <a:cs typeface="Adelle-Bold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457200" y="1028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>
                <a:latin typeface="Adelle-Bold"/>
                <a:cs typeface="Adelle-Bold"/>
              </a:rPr>
              <a:t>Lukijat</a:t>
            </a:r>
            <a:endParaRPr lang="fi-FI" dirty="0">
              <a:latin typeface="Adelle-Bold"/>
              <a:cs typeface="Adelle-Bold"/>
            </a:endParaRPr>
          </a:p>
        </p:txBody>
      </p:sp>
    </p:spTree>
    <p:extLst>
      <p:ext uri="{BB962C8B-B14F-4D97-AF65-F5344CB8AC3E}">
        <p14:creationId xmlns:p14="http://schemas.microsoft.com/office/powerpoint/2010/main" val="24291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Lukijoista </a:t>
            </a:r>
            <a:r>
              <a:rPr lang="fi-FI" sz="3200" dirty="0">
                <a:latin typeface="Adelle-Bold"/>
                <a:cs typeface="Adelle-Bold"/>
              </a:rPr>
              <a:t>selvästi yli puolet </a:t>
            </a:r>
            <a:r>
              <a:rPr lang="fi-FI" sz="3200" dirty="0" smtClean="0">
                <a:latin typeface="Adelle-Bold"/>
                <a:cs typeface="Adelle-Bold"/>
              </a:rPr>
              <a:t/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on </a:t>
            </a:r>
            <a:r>
              <a:rPr lang="fi-FI" sz="3200" dirty="0">
                <a:latin typeface="Adelle-Bold"/>
                <a:cs typeface="Adelle-Bold"/>
              </a:rPr>
              <a:t>50 ikävuoden ylittäneitä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58" y="2216727"/>
            <a:ext cx="5716883" cy="2975519"/>
          </a:xfrm>
        </p:spPr>
      </p:pic>
    </p:spTree>
    <p:extLst>
      <p:ext uri="{BB962C8B-B14F-4D97-AF65-F5344CB8AC3E}">
        <p14:creationId xmlns:p14="http://schemas.microsoft.com/office/powerpoint/2010/main" val="16350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 smtClean="0">
                <a:latin typeface="Adelle-Bold"/>
                <a:cs typeface="Adelle-Bold"/>
              </a:rPr>
              <a:t>Adam-tutkimukseen vastanneista kolmanneksella talouden bruttotulot </a:t>
            </a:r>
            <a:br>
              <a:rPr lang="fi-FI" sz="3200" dirty="0" smtClean="0">
                <a:latin typeface="Adelle-Bold"/>
                <a:cs typeface="Adelle-Bold"/>
              </a:rPr>
            </a:br>
            <a:r>
              <a:rPr lang="fi-FI" sz="3200" dirty="0" smtClean="0">
                <a:latin typeface="Adelle-Bold"/>
                <a:cs typeface="Adelle-Bold"/>
              </a:rPr>
              <a:t> yli 75 000 euroa vuodessa</a:t>
            </a:r>
            <a:endParaRPr lang="fi-FI" sz="3200" dirty="0">
              <a:latin typeface="Adelle-Bold"/>
              <a:cs typeface="Adelle-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83" y="2033799"/>
            <a:ext cx="6316464" cy="3145597"/>
          </a:xfrm>
        </p:spPr>
      </p:pic>
    </p:spTree>
    <p:extLst>
      <p:ext uri="{BB962C8B-B14F-4D97-AF65-F5344CB8AC3E}">
        <p14:creationId xmlns:p14="http://schemas.microsoft.com/office/powerpoint/2010/main" val="178207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">
      <a:dk1>
        <a:srgbClr val="E24426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940</TotalTime>
  <Words>414</Words>
  <Application>Microsoft Office PowerPoint</Application>
  <PresentationFormat>Näytössä katseltava diaesitys (4:3)</PresentationFormat>
  <Paragraphs>170</Paragraphs>
  <Slides>66</Slides>
  <Notes>1</Notes>
  <HiddenSlides>0</HiddenSlides>
  <MMClips>0</MMClips>
  <ScaleCrop>false</ScaleCrop>
  <HeadingPairs>
    <vt:vector size="6" baseType="variant"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66</vt:i4>
      </vt:variant>
    </vt:vector>
  </HeadingPairs>
  <TitlesOfParts>
    <vt:vector size="68" baseType="lpstr">
      <vt:lpstr>Default Theme</vt:lpstr>
      <vt:lpstr>Laskentataulukko</vt:lpstr>
      <vt:lpstr>PowerPoint-esitys</vt:lpstr>
      <vt:lpstr>Suomi on liittojen, järjestöjen  ja yhdistysten luvattu maa</vt:lpstr>
      <vt:lpstr>PowerPoint-esitys</vt:lpstr>
      <vt:lpstr>PowerPoint-esitys</vt:lpstr>
      <vt:lpstr>PowerPoint-esitys</vt:lpstr>
      <vt:lpstr>Näin tutkittiin</vt:lpstr>
      <vt:lpstr>PowerPoint-esitys</vt:lpstr>
      <vt:lpstr>Lukijoista selvästi yli puolet  on 50 ikävuoden ylittäneitä</vt:lpstr>
      <vt:lpstr>Adam-tutkimukseen vastanneista kolmanneksella talouden bruttotulot   yli 75 000 euroa vuodessa</vt:lpstr>
      <vt:lpstr>Vastanneista yli puolet on  suorittanut korkeakoulututkinnon</vt:lpstr>
      <vt:lpstr>He asuvat enimmäkseen  kaupungeissa eri puolilla Suomea</vt:lpstr>
      <vt:lpstr> Lähes puolet lukijoista vastaa  yksin tai yhdessä muiden kanssa  yrityksen hankintapäätöksistä</vt:lpstr>
      <vt:lpstr>Lähes 60 prosenttia on lukenut oman liittonsa tai järjestönsä lehteä yli 5 vuotta</vt:lpstr>
      <vt:lpstr>Yli 60 prosenttia  lukijoista on naisia</vt:lpstr>
      <vt:lpstr>Huomioita ikääntyvistä suomalaisista</vt:lpstr>
      <vt:lpstr>Tilastokeskuksen mukaan Suomessa oli vuoden 2013 lopussa</vt:lpstr>
      <vt:lpstr> Ennuste vuodelle 2020 (vuonna 2007) </vt:lpstr>
      <vt:lpstr>  Tilastokeskuksen mukaan  </vt:lpstr>
      <vt:lpstr>55+ suomalaiset median  käyttäjinä ja kuluttajina</vt:lpstr>
      <vt:lpstr>Kotimaisuuden tukeminen  tärkeää yli 90 prosentille</vt:lpstr>
      <vt:lpstr>Lukeminen</vt:lpstr>
      <vt:lpstr>Ammatti- ja järjestölehtiä  luetaan pääasiassa kotona.</vt:lpstr>
      <vt:lpstr>9/10 lukee mieluiten paperilehteä.  Kolmannes haluaa lisäksi täydentävää tietoa sähköisenä.</vt:lpstr>
      <vt:lpstr>Lukeminen Kansallisessa Mediatutkimuksessa</vt:lpstr>
      <vt:lpstr>Adam-tutkimukseen vastanneista yli 90 prosenttia lukee lehden jokaisen numeron</vt:lpstr>
      <vt:lpstr>Lähes puolet käyttää yli  tunnin lehden lukemiseen.</vt:lpstr>
      <vt:lpstr>Kansallisessa Mediatutkimuksessa</vt:lpstr>
      <vt:lpstr>Lehti yhdistää</vt:lpstr>
      <vt:lpstr>Kahdeksan kymmenestä pitää lehteään erittäin tai melko tärkeänä tietolähteenä</vt:lpstr>
      <vt:lpstr>Yli puolet lukijoista luottaa lehdessä testattujen tai  esiteltyjen tuotteiden laatuun. Neljä kymmenestä keskustelee  lehden artikkeleista ystävien ja tuttavien kanssa.</vt:lpstr>
      <vt:lpstr>PowerPoint-esitys</vt:lpstr>
      <vt:lpstr>Kouluarvosana</vt:lpstr>
      <vt:lpstr> Lukijat antoivat lehdelleen kouluarvosanoin  (4–10) lähes kiitettävän todistuksen</vt:lpstr>
      <vt:lpstr>Lehden juttujen onnistuminen  suhteessa lukijoiden odotuksiin</vt:lpstr>
      <vt:lpstr>PowerPoint-esitys</vt:lpstr>
      <vt:lpstr>Mainonta</vt:lpstr>
      <vt:lpstr>Mainosten huomioarvot</vt:lpstr>
      <vt:lpstr>Lähes kolmannes lukijoista perehtyy mainoksiin tarkasti. Yli 40 prosenttia katselee ja lukee osan mainosten sisällöstä.</vt:lpstr>
      <vt:lpstr>Ammatti- ja järjestölehtien mainokset houkuttavat  joka kolmannen kokeilemaan mainostettua tuotetta  tai palvelua</vt:lpstr>
      <vt:lpstr>Hyviä huomioarvoja  saaneita mainoksia Huom! Tähän on poimittu esimerkkejä hyvistä mainoksista. Opettaja-lehdestä tutkittiin vain toimituksellinen osuus, Suomen Lääkärilehti sisältää reseptituotteiden mainontaa.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Case If</vt:lpstr>
      <vt:lpstr>Case If</vt:lpstr>
      <vt:lpstr>Case If | Mediamix</vt:lpstr>
      <vt:lpstr>Case If</vt:lpstr>
      <vt:lpstr>Case If</vt:lpstr>
      <vt:lpstr>Case If</vt:lpstr>
      <vt:lpstr>Case If</vt:lpstr>
      <vt:lpstr>Case If</vt:lpstr>
      <vt:lpstr>Kaikki Maksimoi mixisi caset</vt:lpstr>
      <vt:lpstr>PowerPoint-esitys</vt:lpstr>
      <vt:lpstr>PowerPoint-esitys</vt:lpstr>
    </vt:vector>
  </TitlesOfParts>
  <Company>Aikakausmedia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Outi Sonkamuotka</dc:creator>
  <cp:lastModifiedBy>Saara Itävuo</cp:lastModifiedBy>
  <cp:revision>59</cp:revision>
  <dcterms:created xsi:type="dcterms:W3CDTF">2014-09-10T06:47:59Z</dcterms:created>
  <dcterms:modified xsi:type="dcterms:W3CDTF">2014-10-31T07:44:34Z</dcterms:modified>
</cp:coreProperties>
</file>