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1235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31" r:id="rId17"/>
    <p:sldId id="1208" r:id="rId18"/>
    <p:sldId id="1203" r:id="rId19"/>
    <p:sldId id="1204" r:id="rId20"/>
    <p:sldId id="1205" r:id="rId21"/>
    <p:sldId id="1206" r:id="rId22"/>
    <p:sldId id="1207" r:id="rId23"/>
    <p:sldId id="1236" r:id="rId24"/>
    <p:sldId id="1214" r:id="rId25"/>
    <p:sldId id="1211" r:id="rId26"/>
    <p:sldId id="1210" r:id="rId27"/>
    <p:sldId id="1212" r:id="rId28"/>
    <p:sldId id="1213" r:id="rId29"/>
    <p:sldId id="1215" r:id="rId30"/>
    <p:sldId id="1217" r:id="rId31"/>
    <p:sldId id="1202" r:id="rId32"/>
    <p:sldId id="1238" r:id="rId33"/>
    <p:sldId id="1229" r:id="rId34"/>
    <p:sldId id="1228" r:id="rId35"/>
    <p:sldId id="1234" r:id="rId36"/>
    <p:sldId id="1239" r:id="rId37"/>
    <p:sldId id="275" r:id="rId38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nela Medium" pitchFamily="2" charset="77"/>
      <p:regular r:id="rId45"/>
    </p:embeddedFont>
    <p:embeddedFont>
      <p:font typeface="Clattering" pitchFamily="2" charset="0"/>
      <p:regular r:id="rId46"/>
    </p:embeddedFont>
    <p:embeddedFont>
      <p:font typeface="Neue Haas Unica Pro Light" panose="020B0404030206020203" pitchFamily="34" charset="77"/>
      <p:regular r:id="rId47"/>
      <p:italic r:id="rId48"/>
    </p:embeddedFont>
    <p:embeddedFont>
      <p:font typeface="Neue Haas Unica W1G" panose="020B0604030206020203" pitchFamily="34" charset="0"/>
      <p:regular r:id="rId49"/>
      <p:bold r:id="rId50"/>
      <p:italic r:id="rId51"/>
      <p:boldItalic r:id="rId52"/>
    </p:embeddedFont>
    <p:embeddedFont>
      <p:font typeface="Neue Haas Unica W1G Light" panose="020B0404030206020203" pitchFamily="34" charset="0"/>
      <p:regular r:id="rId53"/>
      <p:italic r:id="rId54"/>
    </p:embeddedFont>
    <p:embeddedFont>
      <p:font typeface="Neue Haas Unica W1G Medium" panose="020B0604030206020203" pitchFamily="34" charset="0"/>
      <p:regular r:id="rId55"/>
      <p:italic r:id="rId56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7DC1A3-EDC9-A542-9FE0-36025EF78464}" v="1" dt="2023-10-16T10:41:21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2" autoAdjust="0"/>
    <p:restoredTop sz="96259"/>
  </p:normalViewPr>
  <p:slideViewPr>
    <p:cSldViewPr snapToGrid="0" snapToObjects="1">
      <p:cViewPr varScale="1">
        <p:scale>
          <a:sx n="123" d="100"/>
          <a:sy n="123" d="100"/>
        </p:scale>
        <p:origin x="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4.xml"/><Relationship Id="rId51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28756001292201"/>
          <c:y val="0.20910698454671905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2 272 491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2560976813316366E-2"/>
                  <c:y val="-0.190162719915014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X (entinen Twitter)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2272491</c:v>
                </c:pt>
                <c:pt idx="1">
                  <c:v>1646528</c:v>
                </c:pt>
                <c:pt idx="2">
                  <c:v>686739</c:v>
                </c:pt>
                <c:pt idx="3">
                  <c:v>193943</c:v>
                </c:pt>
                <c:pt idx="4">
                  <c:v>92497</c:v>
                </c:pt>
                <c:pt idx="5">
                  <c:v>58814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44805</c:v>
                </c:pt>
                <c:pt idx="1">
                  <c:v>44835</c:v>
                </c:pt>
                <c:pt idx="2">
                  <c:v>44866</c:v>
                </c:pt>
                <c:pt idx="3">
                  <c:v>44896</c:v>
                </c:pt>
                <c:pt idx="4">
                  <c:v>44927</c:v>
                </c:pt>
                <c:pt idx="5">
                  <c:v>44958</c:v>
                </c:pt>
                <c:pt idx="6">
                  <c:v>44986</c:v>
                </c:pt>
                <c:pt idx="7">
                  <c:v>45017</c:v>
                </c:pt>
                <c:pt idx="8">
                  <c:v>45047</c:v>
                </c:pt>
                <c:pt idx="9">
                  <c:v>45078</c:v>
                </c:pt>
                <c:pt idx="10">
                  <c:v>45108</c:v>
                </c:pt>
                <c:pt idx="11">
                  <c:v>45139</c:v>
                </c:pt>
                <c:pt idx="12">
                  <c:v>45170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87307</c:v>
                </c:pt>
                <c:pt idx="1">
                  <c:v>87972</c:v>
                </c:pt>
                <c:pt idx="2">
                  <c:v>88663</c:v>
                </c:pt>
                <c:pt idx="3">
                  <c:v>89317</c:v>
                </c:pt>
                <c:pt idx="4">
                  <c:v>89887</c:v>
                </c:pt>
                <c:pt idx="5">
                  <c:v>90251</c:v>
                </c:pt>
                <c:pt idx="6">
                  <c:v>90687</c:v>
                </c:pt>
                <c:pt idx="7">
                  <c:v>90747</c:v>
                </c:pt>
                <c:pt idx="8">
                  <c:v>91092</c:v>
                </c:pt>
                <c:pt idx="9">
                  <c:v>91407</c:v>
                </c:pt>
                <c:pt idx="10">
                  <c:v>91778</c:v>
                </c:pt>
                <c:pt idx="11">
                  <c:v>92145</c:v>
                </c:pt>
                <c:pt idx="12">
                  <c:v>92497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44805</c:v>
                </c:pt>
                <c:pt idx="1">
                  <c:v>44835</c:v>
                </c:pt>
                <c:pt idx="2">
                  <c:v>44866</c:v>
                </c:pt>
                <c:pt idx="3">
                  <c:v>44896</c:v>
                </c:pt>
                <c:pt idx="4">
                  <c:v>44927</c:v>
                </c:pt>
                <c:pt idx="5">
                  <c:v>44958</c:v>
                </c:pt>
                <c:pt idx="6">
                  <c:v>44986</c:v>
                </c:pt>
                <c:pt idx="7">
                  <c:v>45017</c:v>
                </c:pt>
                <c:pt idx="8">
                  <c:v>45047</c:v>
                </c:pt>
                <c:pt idx="9">
                  <c:v>45078</c:v>
                </c:pt>
                <c:pt idx="10">
                  <c:v>45108</c:v>
                </c:pt>
                <c:pt idx="11">
                  <c:v>45139</c:v>
                </c:pt>
                <c:pt idx="12">
                  <c:v>45170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22445</c:v>
                </c:pt>
                <c:pt idx="1">
                  <c:v>23817</c:v>
                </c:pt>
                <c:pt idx="2">
                  <c:v>25415</c:v>
                </c:pt>
                <c:pt idx="3">
                  <c:v>40231</c:v>
                </c:pt>
                <c:pt idx="4">
                  <c:v>46512</c:v>
                </c:pt>
                <c:pt idx="5">
                  <c:v>47815</c:v>
                </c:pt>
                <c:pt idx="6">
                  <c:v>50076</c:v>
                </c:pt>
                <c:pt idx="7">
                  <c:v>50004</c:v>
                </c:pt>
                <c:pt idx="8">
                  <c:v>50841</c:v>
                </c:pt>
                <c:pt idx="9">
                  <c:v>55399</c:v>
                </c:pt>
                <c:pt idx="10">
                  <c:v>56072</c:v>
                </c:pt>
                <c:pt idx="11">
                  <c:v>57697</c:v>
                </c:pt>
                <c:pt idx="12">
                  <c:v>58814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2 272 491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X (entinen Twitter)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4951012</c:v>
                </c:pt>
                <c:pt idx="1">
                  <c:v>2272491</c:v>
                </c:pt>
                <c:pt idx="2">
                  <c:v>1646528</c:v>
                </c:pt>
                <c:pt idx="3">
                  <c:v>686739</c:v>
                </c:pt>
                <c:pt idx="4">
                  <c:v>193943</c:v>
                </c:pt>
                <c:pt idx="5">
                  <c:v>92497</c:v>
                </c:pt>
                <c:pt idx="6">
                  <c:v>58814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185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 Medium" panose="020B06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X (entinen Twitter)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582</c:v>
                </c:pt>
                <c:pt idx="1">
                  <c:v>185</c:v>
                </c:pt>
                <c:pt idx="2">
                  <c:v>145</c:v>
                </c:pt>
                <c:pt idx="3">
                  <c:v>105</c:v>
                </c:pt>
                <c:pt idx="4">
                  <c:v>99</c:v>
                </c:pt>
                <c:pt idx="5">
                  <c:v>32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12 284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FD9-4EC3-B77B-D6D15BE8A408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X (entinen Twitter)</c:v>
                </c:pt>
                <c:pt idx="4">
                  <c:v>TikTok</c:v>
                </c:pt>
                <c:pt idx="5">
                  <c:v>Pinterest</c:v>
                </c:pt>
                <c:pt idx="6">
                  <c:v>YouTube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23464.511848341233</c:v>
                </c:pt>
                <c:pt idx="1">
                  <c:v>12283.735135135135</c:v>
                </c:pt>
                <c:pt idx="2">
                  <c:v>11355.36551724138</c:v>
                </c:pt>
                <c:pt idx="3">
                  <c:v>6540.3714285714286</c:v>
                </c:pt>
                <c:pt idx="4">
                  <c:v>3675.875</c:v>
                </c:pt>
                <c:pt idx="5">
                  <c:v>2890.53125</c:v>
                </c:pt>
                <c:pt idx="6">
                  <c:v>1959.0202020202021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44805</c:v>
                </c:pt>
                <c:pt idx="1">
                  <c:v>44835</c:v>
                </c:pt>
                <c:pt idx="2">
                  <c:v>44866</c:v>
                </c:pt>
                <c:pt idx="3">
                  <c:v>44896</c:v>
                </c:pt>
                <c:pt idx="4">
                  <c:v>44927</c:v>
                </c:pt>
                <c:pt idx="5">
                  <c:v>44958</c:v>
                </c:pt>
                <c:pt idx="6">
                  <c:v>44986</c:v>
                </c:pt>
                <c:pt idx="7">
                  <c:v>45017</c:v>
                </c:pt>
                <c:pt idx="8">
                  <c:v>45047</c:v>
                </c:pt>
                <c:pt idx="9">
                  <c:v>45078</c:v>
                </c:pt>
                <c:pt idx="10">
                  <c:v>45108</c:v>
                </c:pt>
                <c:pt idx="11">
                  <c:v>45139</c:v>
                </c:pt>
                <c:pt idx="12">
                  <c:v>45170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4791948</c:v>
                </c:pt>
                <c:pt idx="1">
                  <c:v>4801847</c:v>
                </c:pt>
                <c:pt idx="2">
                  <c:v>4817423</c:v>
                </c:pt>
                <c:pt idx="3">
                  <c:v>4843847</c:v>
                </c:pt>
                <c:pt idx="4">
                  <c:v>4855741</c:v>
                </c:pt>
                <c:pt idx="5">
                  <c:v>4873779</c:v>
                </c:pt>
                <c:pt idx="6">
                  <c:v>4890300</c:v>
                </c:pt>
                <c:pt idx="7">
                  <c:v>4859872</c:v>
                </c:pt>
                <c:pt idx="8">
                  <c:v>4858729</c:v>
                </c:pt>
                <c:pt idx="9">
                  <c:v>4868957</c:v>
                </c:pt>
                <c:pt idx="10">
                  <c:v>4870468</c:v>
                </c:pt>
                <c:pt idx="11">
                  <c:v>4934330</c:v>
                </c:pt>
                <c:pt idx="12">
                  <c:v>4951012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44805</c:v>
                </c:pt>
                <c:pt idx="1">
                  <c:v>44835</c:v>
                </c:pt>
                <c:pt idx="2">
                  <c:v>44866</c:v>
                </c:pt>
                <c:pt idx="3">
                  <c:v>44896</c:v>
                </c:pt>
                <c:pt idx="4">
                  <c:v>44927</c:v>
                </c:pt>
                <c:pt idx="5">
                  <c:v>44958</c:v>
                </c:pt>
                <c:pt idx="6">
                  <c:v>44986</c:v>
                </c:pt>
                <c:pt idx="7">
                  <c:v>45017</c:v>
                </c:pt>
                <c:pt idx="8">
                  <c:v>45047</c:v>
                </c:pt>
                <c:pt idx="9">
                  <c:v>45078</c:v>
                </c:pt>
                <c:pt idx="10">
                  <c:v>45108</c:v>
                </c:pt>
                <c:pt idx="11">
                  <c:v>45139</c:v>
                </c:pt>
                <c:pt idx="12">
                  <c:v>45170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2265637</c:v>
                </c:pt>
                <c:pt idx="1">
                  <c:v>2268765</c:v>
                </c:pt>
                <c:pt idx="2">
                  <c:v>2275055</c:v>
                </c:pt>
                <c:pt idx="3">
                  <c:v>2278877</c:v>
                </c:pt>
                <c:pt idx="4">
                  <c:v>2271145</c:v>
                </c:pt>
                <c:pt idx="5">
                  <c:v>2275835</c:v>
                </c:pt>
                <c:pt idx="6">
                  <c:v>2278788</c:v>
                </c:pt>
                <c:pt idx="7">
                  <c:v>2258081</c:v>
                </c:pt>
                <c:pt idx="8">
                  <c:v>2248462</c:v>
                </c:pt>
                <c:pt idx="9">
                  <c:v>2247789</c:v>
                </c:pt>
                <c:pt idx="10">
                  <c:v>2243989</c:v>
                </c:pt>
                <c:pt idx="11">
                  <c:v>2265071</c:v>
                </c:pt>
                <c:pt idx="12">
                  <c:v>2272491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44805</c:v>
                </c:pt>
                <c:pt idx="1">
                  <c:v>44835</c:v>
                </c:pt>
                <c:pt idx="2">
                  <c:v>44866</c:v>
                </c:pt>
                <c:pt idx="3">
                  <c:v>44896</c:v>
                </c:pt>
                <c:pt idx="4">
                  <c:v>44927</c:v>
                </c:pt>
                <c:pt idx="5">
                  <c:v>44958</c:v>
                </c:pt>
                <c:pt idx="6">
                  <c:v>44986</c:v>
                </c:pt>
                <c:pt idx="7">
                  <c:v>45017</c:v>
                </c:pt>
                <c:pt idx="8">
                  <c:v>45047</c:v>
                </c:pt>
                <c:pt idx="9">
                  <c:v>45078</c:v>
                </c:pt>
                <c:pt idx="10">
                  <c:v>45108</c:v>
                </c:pt>
                <c:pt idx="11">
                  <c:v>45139</c:v>
                </c:pt>
                <c:pt idx="12">
                  <c:v>45170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1544813</c:v>
                </c:pt>
                <c:pt idx="1">
                  <c:v>1547859</c:v>
                </c:pt>
                <c:pt idx="2">
                  <c:v>1559510</c:v>
                </c:pt>
                <c:pt idx="3">
                  <c:v>1565502</c:v>
                </c:pt>
                <c:pt idx="4">
                  <c:v>1580146</c:v>
                </c:pt>
                <c:pt idx="5">
                  <c:v>1589740</c:v>
                </c:pt>
                <c:pt idx="6">
                  <c:v>1598686</c:v>
                </c:pt>
                <c:pt idx="7">
                  <c:v>1589754</c:v>
                </c:pt>
                <c:pt idx="8">
                  <c:v>1595541</c:v>
                </c:pt>
                <c:pt idx="9">
                  <c:v>1599122</c:v>
                </c:pt>
                <c:pt idx="10">
                  <c:v>1602973</c:v>
                </c:pt>
                <c:pt idx="11">
                  <c:v>1639584</c:v>
                </c:pt>
                <c:pt idx="12">
                  <c:v>1646528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44805</c:v>
                </c:pt>
                <c:pt idx="1">
                  <c:v>44835</c:v>
                </c:pt>
                <c:pt idx="2">
                  <c:v>44866</c:v>
                </c:pt>
                <c:pt idx="3">
                  <c:v>44896</c:v>
                </c:pt>
                <c:pt idx="4">
                  <c:v>44927</c:v>
                </c:pt>
                <c:pt idx="5">
                  <c:v>44958</c:v>
                </c:pt>
                <c:pt idx="6">
                  <c:v>44986</c:v>
                </c:pt>
                <c:pt idx="7">
                  <c:v>45017</c:v>
                </c:pt>
                <c:pt idx="8">
                  <c:v>45047</c:v>
                </c:pt>
                <c:pt idx="9">
                  <c:v>45078</c:v>
                </c:pt>
                <c:pt idx="10">
                  <c:v>45108</c:v>
                </c:pt>
                <c:pt idx="11">
                  <c:v>45139</c:v>
                </c:pt>
                <c:pt idx="12">
                  <c:v>45170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695567</c:v>
                </c:pt>
                <c:pt idx="1">
                  <c:v>696558</c:v>
                </c:pt>
                <c:pt idx="2">
                  <c:v>691019</c:v>
                </c:pt>
                <c:pt idx="3">
                  <c:v>691384</c:v>
                </c:pt>
                <c:pt idx="4">
                  <c:v>687133</c:v>
                </c:pt>
                <c:pt idx="5">
                  <c:v>688115</c:v>
                </c:pt>
                <c:pt idx="6">
                  <c:v>688666</c:v>
                </c:pt>
                <c:pt idx="7">
                  <c:v>687232</c:v>
                </c:pt>
                <c:pt idx="8">
                  <c:v>687604</c:v>
                </c:pt>
                <c:pt idx="9">
                  <c:v>688223</c:v>
                </c:pt>
                <c:pt idx="10">
                  <c:v>687681</c:v>
                </c:pt>
                <c:pt idx="11">
                  <c:v>687079</c:v>
                </c:pt>
                <c:pt idx="12">
                  <c:v>686739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44805</c:v>
                </c:pt>
                <c:pt idx="1">
                  <c:v>44835</c:v>
                </c:pt>
                <c:pt idx="2">
                  <c:v>44866</c:v>
                </c:pt>
                <c:pt idx="3">
                  <c:v>44896</c:v>
                </c:pt>
                <c:pt idx="4">
                  <c:v>44927</c:v>
                </c:pt>
                <c:pt idx="5">
                  <c:v>44958</c:v>
                </c:pt>
                <c:pt idx="6">
                  <c:v>44986</c:v>
                </c:pt>
                <c:pt idx="7">
                  <c:v>45017</c:v>
                </c:pt>
                <c:pt idx="8">
                  <c:v>45047</c:v>
                </c:pt>
                <c:pt idx="9">
                  <c:v>45078</c:v>
                </c:pt>
                <c:pt idx="10">
                  <c:v>45108</c:v>
                </c:pt>
                <c:pt idx="11">
                  <c:v>45139</c:v>
                </c:pt>
                <c:pt idx="12">
                  <c:v>45170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176179</c:v>
                </c:pt>
                <c:pt idx="1">
                  <c:v>176876</c:v>
                </c:pt>
                <c:pt idx="2">
                  <c:v>177761</c:v>
                </c:pt>
                <c:pt idx="3">
                  <c:v>178536</c:v>
                </c:pt>
                <c:pt idx="4">
                  <c:v>180918</c:v>
                </c:pt>
                <c:pt idx="5">
                  <c:v>182023</c:v>
                </c:pt>
                <c:pt idx="6">
                  <c:v>183397</c:v>
                </c:pt>
                <c:pt idx="7">
                  <c:v>184054</c:v>
                </c:pt>
                <c:pt idx="8">
                  <c:v>185189</c:v>
                </c:pt>
                <c:pt idx="9">
                  <c:v>187017</c:v>
                </c:pt>
                <c:pt idx="10">
                  <c:v>187975</c:v>
                </c:pt>
                <c:pt idx="11">
                  <c:v>192754</c:v>
                </c:pt>
                <c:pt idx="12">
                  <c:v>193943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in val="14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0.40476</cdr:x>
      <cdr:y>0.43032</cdr:y>
    </cdr:from>
    <cdr:to>
      <cdr:x>0.71265</cdr:x>
      <cdr:y>0.70381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3075935" y="1801781"/>
          <a:ext cx="2339781" cy="1145122"/>
          <a:chOff x="2230277" y="1874237"/>
          <a:chExt cx="3103863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30277" y="2438065"/>
            <a:ext cx="3103863" cy="78292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4 951 012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16.10.2023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16.10.2023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488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9/2023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ajankohtaista/ajankohtaista-aikakausmedioista/2023/facebook-muutti-kaytantoaan-tykkaajamaaran-ilmoittamisessa-nain-se-nakyy-someseurannassa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aikakausmedia.fi/ajankohtaista/artikkelit/2023/31-lehtea-kasvatti-lukijamaaraansa-printissa-tassa-ovat-suurimmat-suomalaiset-aikakauslehdet/" TargetMode="Externa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aikakausmedia.fi/ajankohtaista/artikkelit/2023/painetuille-aikkareille-huipputuloksia-hektisessa-digiajassa-tiede-luonto-kasvatti-lukuaikaansa-reippaasti/" TargetMode="Externa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aikakausmedia.fi/ajankohtaista/artikkelit/2023/digilukeminen-nytkahti-ylospain-naita-aikakausmedioita-suomalaiset-lukevat-digissa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aikakausmedia.fi/uutiskirje/" TargetMode="Externa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Syyskuu 2023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X:ssä</a:t>
            </a:r>
            <a:br>
              <a:rPr lang="fi-FI" sz="3200" dirty="0"/>
            </a:br>
            <a:r>
              <a:rPr lang="fi-FI" sz="3200" dirty="0"/>
              <a:t>9/2022 – 9/2023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15657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X-tilien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9/2022 – 9/2023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378417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9/2022 – 9/2023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103246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Tiktokissa</a:t>
            </a:r>
            <a:br>
              <a:rPr lang="fi-FI" sz="3200" dirty="0"/>
            </a:br>
            <a:r>
              <a:rPr lang="fi-FI" sz="3200" dirty="0"/>
              <a:t>9/2022 – 9/2023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11492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8486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syyskuu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77204665"/>
              </p:ext>
            </p:extLst>
          </p:nvPr>
        </p:nvGraphicFramePr>
        <p:xfrm>
          <a:off x="1158466" y="1410789"/>
          <a:ext cx="4785132" cy="456452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246 190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240 293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211 738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4767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194 015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185 941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181 902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176 688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129 611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127 853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124 863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798495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104 622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96 396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85 755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78 719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75 451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75 205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72 089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68 123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67 895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62 995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tykkääjiä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syyskuu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0850358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84 000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786731"/>
              </p:ext>
            </p:extLst>
          </p:nvPr>
        </p:nvGraphicFramePr>
        <p:xfrm>
          <a:off x="6344421" y="1410790"/>
          <a:ext cx="4785132" cy="45160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syyskuu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1374978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121 827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83 567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70 537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68 107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61 905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60 116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57 492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52 892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45 797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42 343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865587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41 082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40 129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39 531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36 033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34 306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31 556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31 447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31 439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29 994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28 732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X:ssä</a:t>
            </a:r>
            <a:r>
              <a:rPr lang="fi-FI" sz="3000" dirty="0">
                <a:solidFill>
                  <a:schemeClr val="accent1"/>
                </a:solidFill>
              </a:rPr>
              <a:t> TOP 20 / syyskuu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86701502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188 017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142 289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50 278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18 919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18 304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17 749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14 965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13 094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11 520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11 340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802270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9 650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9 618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9 545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8 664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7 797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7 142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6 723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6 456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5 875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5 549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syyskuu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5351768"/>
              </p:ext>
            </p:extLst>
          </p:nvPr>
        </p:nvGraphicFramePr>
        <p:xfrm>
          <a:off x="1208162" y="1410789"/>
          <a:ext cx="4785132" cy="45776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7211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5 060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59CA4CB6-7BF2-5E49-4114-867E774842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732305"/>
              </p:ext>
            </p:extLst>
          </p:nvPr>
        </p:nvGraphicFramePr>
        <p:xfrm>
          <a:off x="6298100" y="1410789"/>
          <a:ext cx="4785132" cy="457224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33 676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8 443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7 094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400" dirty="0"/>
              <a:t>Syyskuun oleelliset</a:t>
            </a:r>
            <a:endParaRPr lang="en-FI" sz="3400" dirty="0"/>
          </a:p>
        </p:txBody>
      </p:sp>
      <p:pic>
        <p:nvPicPr>
          <p:cNvPr id="9" name="Picture Placeholder 8" descr="A person sitting in a window looking at his phone&#10;&#10;Description automatically generated">
            <a:extLst>
              <a:ext uri="{FF2B5EF4-FFF2-40B4-BE49-F238E27FC236}">
                <a16:creationId xmlns:a16="http://schemas.microsoft.com/office/drawing/2014/main" id="{94245479-D993-DA77-3B83-2017EACE18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51" b="1351"/>
          <a:stretch/>
        </p:blipFill>
        <p:spPr/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89698F5-380D-5EB9-2A71-FAF5B246EF2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anchor="ctr">
            <a:noAutofit/>
          </a:bodyPr>
          <a:lstStyle/>
          <a:p>
            <a:pPr fontAlgn="b"/>
            <a:r>
              <a:rPr lang="fi-FI" sz="1400" dirty="0" err="1"/>
              <a:t>Aikakausmedioilla</a:t>
            </a:r>
            <a:r>
              <a:rPr lang="fi-FI" sz="1400" dirty="0"/>
              <a:t> oli yhteensä 4 951 012 seuraajaa.</a:t>
            </a:r>
          </a:p>
          <a:p>
            <a:pPr fontAlgn="b"/>
            <a:r>
              <a:rPr lang="fi-FI" sz="1400" dirty="0"/>
              <a:t>Uusia seuraajia saatiin kuukauden aikana 16 682.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Eniten yleisöään kasvattivat Suomen Luonto (+1 182), </a:t>
            </a:r>
            <a:br>
              <a:rPr lang="fi-FI" sz="1400" dirty="0"/>
            </a:br>
            <a:r>
              <a:rPr lang="fi-FI" sz="1400" dirty="0"/>
              <a:t>Eeva (+1 169) ja Kotiliesi (+1 165).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Seuraajamäärä X:ssä (entinen Twitter) laski jo kolmatta kuukautta peräkkäin.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Facebook on muuttanut käytäntöjään seuraajamäärän ilmoittamisessa, mikä vaikuttaa myös someraportteihin. Lue lisää </a:t>
            </a:r>
            <a:r>
              <a:rPr lang="fi-FI" sz="1400" dirty="0">
                <a:hlinkClick r:id="rId3"/>
              </a:rPr>
              <a:t>Aikakausmedian sivuilta</a:t>
            </a:r>
            <a:r>
              <a:rPr lang="fi-FI" sz="14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56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TikTokissa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syyskuu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025160774"/>
              </p:ext>
            </p:extLst>
          </p:nvPr>
        </p:nvGraphicFramePr>
        <p:xfrm>
          <a:off x="3703434" y="1410789"/>
          <a:ext cx="4785132" cy="457224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TikTok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5 998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GTi-Magazine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4 075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3 232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3 032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2 741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784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syyskuu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83070599"/>
              </p:ext>
            </p:extLst>
          </p:nvPr>
        </p:nvGraphicFramePr>
        <p:xfrm>
          <a:off x="1158466" y="1410789"/>
          <a:ext cx="4785132" cy="458332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666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4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16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38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31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108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Kaikkien aikojen Joulu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202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718086"/>
              </p:ext>
            </p:extLst>
          </p:nvPr>
        </p:nvGraphicFramePr>
        <p:xfrm>
          <a:off x="6344421" y="1410790"/>
          <a:ext cx="4785132" cy="46563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3692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5997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TAUKO 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10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Seura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537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7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8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↑1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86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537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↑1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70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5997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↑15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syyskuu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823615215"/>
              </p:ext>
            </p:extLst>
          </p:nvPr>
        </p:nvGraphicFramePr>
        <p:xfrm>
          <a:off x="3703434" y="1410788"/>
          <a:ext cx="4785132" cy="46367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4168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80824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Eeva, Kodin Pellervo, Kotipuutarha, Kotivinkki, 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416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Seura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10251"/>
                  </a:ext>
                </a:extLst>
              </a:tr>
              <a:tr h="54252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Kalastus, Suomen Lääkärilehti</a:t>
                      </a:r>
                    </a:p>
                  </a:txBody>
                  <a:tcPr marL="9525" marR="9525" marT="9525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240259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Apteekkarilehti, </a:t>
                      </a:r>
                      <a:b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</a:b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Ase &amp; Erä, Demokraatti, Hifimaailma, HR Viesti, Koneviesti, Kotiliesi Käsityö, Kotilääkäri, Kotitalo, Mikrobitti, Pelastustieto, Pinni, </a:t>
                      </a: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prointerior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, Sana, </a:t>
                      </a:r>
                      <a:b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</a:b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Tunne &amp; Mieli, Yliopisto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syyskuu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10014700"/>
              </p:ext>
            </p:extLst>
          </p:nvPr>
        </p:nvGraphicFramePr>
        <p:xfrm>
          <a:off x="3703434" y="1410788"/>
          <a:ext cx="4785132" cy="4532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2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Kaikkien aikojen Joulu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TAUKO 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X:ssä</a:t>
            </a:r>
            <a:r>
              <a:rPr lang="fi-FI" sz="3000" dirty="0">
                <a:solidFill>
                  <a:schemeClr val="accent1"/>
                </a:solidFill>
              </a:rPr>
              <a:t> TOP 10 / syyskuu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10881002"/>
              </p:ext>
            </p:extLst>
          </p:nvPr>
        </p:nvGraphicFramePr>
        <p:xfrm>
          <a:off x="3703434" y="1410788"/>
          <a:ext cx="4785132" cy="454177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288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Rakennuslehti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928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8998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Yliopisto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90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/>
              <a:t>11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syyskuu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Aku Ankka     Allergia, Iho &amp; Astma     Anna     Antiikki &amp; Design     Apteekkarilehti     Apu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Arkkitehti     Arkkitehtiuutiset     Aromi     Arvopaperi     Ase &amp; Erä     ASE-lehti     Askel     Auto Bild Suomi     Automaatioväylä     Avotakka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Demokraatti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Eeva     Elintarvike ja Terveys     Elämä     Erä     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Gloria     Glorian Koti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GTi-Magazine     Hevoshullu     Hevosmaailma     Hifimaailma     Hiihto     HR Viesti     HS Meidän perhe     Hymy     Hyvä terveys     Ihana     Image     Improbatur     Insinööri     Juoksija     Kaikkien aikojen Joulu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Kamera-lehti     Katso     Kauneimmat Käsityöt     Kauneus &amp; Terveys     Kauppalehti Fakta     Kehittyvä kauppa     Kello &amp; Kulta     Kiinteistö &amp; energia     Kippari     Kissafani     Kodin Kuvalehti     Kodin Pellervo     Koiramme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Konekuriiri     Konepörssi     Koneviesti     Koti ja keittiö     Koti ja maaseutu     Kotiliesi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Kotilääkäri     Kotimaa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Kotipuutarha     Kotitalo     Kotivinkki     Koululainen     K-Ruoka     Kuluttaja     Kuntalehti     Kuntatekniikka     Kunto Plus     Käytännön Maamies     Lapsen Maailma     Lastenkirkko     Lastenmaa     Leivotaan     Linja     Luontaisterveys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Lätta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Maailman Kuvalehti     Maalla     Maku     Matka     Me Naiset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Metsätrans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Meidän Mökki     Meidän Talo     Meillä kotona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Metsälehti     Metsästys ja Kalastus</a:t>
            </a:r>
            <a:r>
              <a:rPr lang="fi-FI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Metsästäjä     Mikrobitti     Mondo     Moottori     Motiivi     Museo     … 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11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syyskuu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Nuotta     Nyyrikki     Oma PIHA     Opettaja     Osuustoiminta     Palokuntalainen     Parnasso     Pelastustieto     Pelit     Perusta     Pieni on Suurin     Pinni     Pirkka     Polemiikki     Poromies     Potilaan Lääkärilehti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Rakennuslehti     Rakennustaito     Reserviläinen     Riffi     RONDO Classic     Sairaanhoitaja     Sana     Sanansaattaja     Sauna-lehti     Seiska     Selkosanomat     Seura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Sielunpeili     Siivet     Soppa365     Sosiaalivakuutus     Sport     Suomen Autolehti     Suomen Hammaslääkärilehti     Suomen Kiinteistölehti     Suomen Kuvalehti     Suomen Luonto     Suomen Lääkärilehti     Suomen Sotilas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Super     Suuri Käsityö     Sähkömaailma     Taide     TAITO     Talentia     Talomestari     Talotekniikka     Talouselämä     Taloustaito     TAUKO Magazine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Tee Itse     Tehy-lehti     Tekniikan Maailma     Tekniikka &amp; Talous     Terassi-lehti     Tiede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Luonto     Tieteen Kuvalehti     Tieteen Kuvalehti Historia     Tilisanomat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TM Rakennusmaailma     Tosi Elämää     Trendi     TTT-lehti     Tukilinja     Tunne &amp; Mieli     Tuulilasi     TV-maailma     Ulkopolitiikka     Ultra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Uusiouutiset     V8-Magazine     Valitut Palat - Reader's Digest     Vapaa-ajan Kalastaja     Vapaussoturi     Vauhdin Maailma     Vene     Venemestari     Vepsäläinen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Sisustamo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Verotus     Viherpiha     Viini     Viisas Raha     Vinkki     Vitriini     VIVA     Voi hyvin     X     Yhteishyvä     Yliopisto     Ylioppilaslehti     Ympäristö ja Terveys     Yrittäjä Plus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8908-3476-12D2-9884-C2014DB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4786"/>
            <a:ext cx="10515600" cy="1292086"/>
          </a:xfrm>
        </p:spPr>
        <p:txBody>
          <a:bodyPr/>
          <a:lstStyle/>
          <a:p>
            <a:r>
              <a:rPr lang="en-FI" dirty="0"/>
              <a:t>Ajankohtaista aikakausmedioista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F4BD-B3B9-E5D1-4F91-658DE06DB05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3726003"/>
            <a:ext cx="8824801" cy="3131997"/>
          </a:xfrm>
        </p:spPr>
        <p:txBody>
          <a:bodyPr/>
          <a:lstStyle/>
          <a:p>
            <a:r>
              <a:rPr lang="en-FI" dirty="0"/>
              <a:t>Luitko jo nämä?</a:t>
            </a:r>
          </a:p>
        </p:txBody>
      </p:sp>
    </p:spTree>
    <p:extLst>
      <p:ext uri="{BB962C8B-B14F-4D97-AF65-F5344CB8AC3E}">
        <p14:creationId xmlns:p14="http://schemas.microsoft.com/office/powerpoint/2010/main" val="238306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syyskuu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+1,0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X (ent. Twitter)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–0,6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+0,7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140744"/>
              </p:ext>
            </p:extLst>
          </p:nvPr>
        </p:nvGraphicFramePr>
        <p:xfrm>
          <a:off x="-34290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9" y="3274621"/>
            <a:ext cx="4473876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Kansallisen Mediatutkimuksen (KMT 2023) mukaan printin lukijamäärät kasvoivat kolmessa lehtiryhmässä. Painetuista aikakauslehdistä joka kolmas sai uusia lukijoita.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4" y="1412338"/>
            <a:ext cx="5540301" cy="1862283"/>
          </a:xfrm>
        </p:spPr>
        <p:txBody>
          <a:bodyPr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31 lehteä kasvatti lukijamääräänsä printissä –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tässä ovat suurimmat suomalaiset aikakauslehdet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DDF3B-B78B-067C-7FCE-8277400FE137}"/>
              </a:ext>
            </a:extLst>
          </p:cNvPr>
          <p:cNvSpPr txBox="1"/>
          <p:nvPr/>
        </p:nvSpPr>
        <p:spPr>
          <a:xfrm>
            <a:off x="10218516" y="6474123"/>
            <a:ext cx="2243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FI" sz="900" dirty="0">
                <a:solidFill>
                  <a:srgbClr val="FFF6FA"/>
                </a:solidFill>
                <a:latin typeface="Neue Haas Unica Pro Light" panose="020B0404030206020203" pitchFamily="34" charset="77"/>
              </a:rPr>
              <a:t>Kuvitus: </a:t>
            </a:r>
            <a:r>
              <a:rPr lang="en-GB" sz="900" dirty="0" err="1">
                <a:solidFill>
                  <a:srgbClr val="FFF6FA"/>
                </a:solidFill>
                <a:latin typeface="Neue Haas Unica Pro Light" panose="020B0404030206020203" pitchFamily="34" charset="77"/>
              </a:rPr>
              <a:t>Niina</a:t>
            </a:r>
            <a:r>
              <a:rPr lang="en-GB" sz="900" dirty="0">
                <a:solidFill>
                  <a:srgbClr val="FFF6FA"/>
                </a:solidFill>
                <a:latin typeface="Neue Haas Unica Pro Light" panose="020B0404030206020203" pitchFamily="34" charset="77"/>
              </a:rPr>
              <a:t> </a:t>
            </a:r>
            <a:r>
              <a:rPr lang="en-GB" sz="900" dirty="0" err="1">
                <a:solidFill>
                  <a:srgbClr val="FFF6FA"/>
                </a:solidFill>
                <a:latin typeface="Neue Haas Unica Pro Light" panose="020B0404030206020203" pitchFamily="34" charset="77"/>
              </a:rPr>
              <a:t>Behm</a:t>
            </a:r>
            <a:r>
              <a:rPr lang="en-GB" sz="900" dirty="0">
                <a:solidFill>
                  <a:srgbClr val="FFF6FA"/>
                </a:solidFill>
                <a:latin typeface="Neue Haas Unica Pro Light" panose="020B0404030206020203" pitchFamily="34" charset="77"/>
              </a:rPr>
              <a:t>, Studio </a:t>
            </a:r>
            <a:r>
              <a:rPr lang="en-GB" sz="900" dirty="0" err="1">
                <a:solidFill>
                  <a:srgbClr val="FFF6FA"/>
                </a:solidFill>
                <a:latin typeface="Neue Haas Unica Pro Light" panose="020B0404030206020203" pitchFamily="34" charset="77"/>
              </a:rPr>
              <a:t>Behm</a:t>
            </a:r>
            <a:endParaRPr lang="en-FI" sz="900" dirty="0">
              <a:solidFill>
                <a:srgbClr val="FFF6FA"/>
              </a:solidFill>
              <a:latin typeface="Neue Haas Unica Pro Light" panose="020B0404030206020203" pitchFamily="34" charset="77"/>
            </a:endParaRPr>
          </a:p>
        </p:txBody>
      </p:sp>
      <p:pic>
        <p:nvPicPr>
          <p:cNvPr id="7" name="Picture Placeholder 6" descr="Several magazines on a table&#10;&#10;Description automatically generated">
            <a:extLst>
              <a:ext uri="{FF2B5EF4-FFF2-40B4-BE49-F238E27FC236}">
                <a16:creationId xmlns:a16="http://schemas.microsoft.com/office/drawing/2014/main" id="{5A87FCDC-930D-402A-7878-9EA1FA4447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875" r="26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6333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276107"/>
            <a:ext cx="5112325" cy="2101785"/>
          </a:xfrm>
        </p:spPr>
        <p:txBody>
          <a:bodyPr>
            <a:noAutofit/>
          </a:bodyPr>
          <a:lstStyle/>
          <a:p>
            <a:r>
              <a:rPr lang="fi-FI" sz="3000" dirty="0"/>
              <a:t>Painetuille </a:t>
            </a:r>
            <a:r>
              <a:rPr lang="fi-FI" sz="3000" dirty="0" err="1"/>
              <a:t>aikkareille</a:t>
            </a:r>
            <a:r>
              <a:rPr lang="fi-FI" sz="3000" dirty="0"/>
              <a:t> huipputuloksia hektisessä digiajassa – Tiede Luonto kasvatti lukuaikaansa reippaasti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377892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Suomalaiset viihtyvät aikakauslehtien parissa entistäkin kauemmin, sillä lukuaika kasvoi tai pysyi ennallaan kahdella kolmesta lehdestä. Tiede Luonto -lehden parissa viihdytään jopa kymmenen minuuttia kauemmin kuin ennen. 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A8F3D0-770A-B68A-E082-B75588122D85}"/>
              </a:ext>
            </a:extLst>
          </p:cNvPr>
          <p:cNvSpPr txBox="1"/>
          <p:nvPr/>
        </p:nvSpPr>
        <p:spPr>
          <a:xfrm>
            <a:off x="0" y="6474123"/>
            <a:ext cx="2243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chemeClr val="accent1"/>
                </a:solidFill>
                <a:latin typeface="Neue Haas Unica Pro Light" panose="020B0404030206020203" pitchFamily="34" charset="77"/>
              </a:rPr>
              <a:t>Kuva: Anniina Nissinen</a:t>
            </a:r>
            <a:endParaRPr lang="en-FI" sz="900" dirty="0">
              <a:solidFill>
                <a:schemeClr val="accent1"/>
              </a:solidFill>
              <a:latin typeface="Neue Haas Unica Pro Light" panose="020B0404030206020203" pitchFamily="34" charset="77"/>
            </a:endParaRPr>
          </a:p>
        </p:txBody>
      </p:sp>
      <p:pic>
        <p:nvPicPr>
          <p:cNvPr id="7" name="Picture Placeholder 6" descr="A person with a dog&#10;&#10;Description automatically generated">
            <a:extLst>
              <a:ext uri="{FF2B5EF4-FFF2-40B4-BE49-F238E27FC236}">
                <a16:creationId xmlns:a16="http://schemas.microsoft.com/office/drawing/2014/main" id="{817FB330-71F4-AEDE-3CDB-2082F72AA3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6575" r="27175"/>
          <a:stretch/>
        </p:blipFill>
        <p:spPr>
          <a:xfrm>
            <a:off x="0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1244053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9" y="3374646"/>
            <a:ext cx="4473876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Aikakauslehtien kuukausittainen digilukeminen nousi edellisestä KMT-mittauksesta, ja on jo lähes painetun lehden tasolla. Suurimmat aikakausmediat digissä ovat Seiska, Me Naiset ja Kotiliesi. Kokonaistavoittavuudessa kärkisijaa pitävät asiakasmediat. 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4" y="1306944"/>
            <a:ext cx="4895995" cy="1862283"/>
          </a:xfrm>
        </p:spPr>
        <p:txBody>
          <a:bodyPr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Digilukeminen nytkähti ylöspäin – näitä </a:t>
            </a:r>
            <a:r>
              <a:rPr lang="fi-FI" sz="3000" dirty="0" err="1">
                <a:solidFill>
                  <a:schemeClr val="tx2"/>
                </a:solidFill>
              </a:rPr>
              <a:t>aikakausmedioita</a:t>
            </a:r>
            <a:r>
              <a:rPr lang="fi-FI" sz="3000" dirty="0">
                <a:solidFill>
                  <a:schemeClr val="tx2"/>
                </a:solidFill>
              </a:rPr>
              <a:t> suomalaiset lukevat digissä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97016-704D-20B9-84C1-33810A0A806E}"/>
              </a:ext>
            </a:extLst>
          </p:cNvPr>
          <p:cNvSpPr txBox="1"/>
          <p:nvPr/>
        </p:nvSpPr>
        <p:spPr>
          <a:xfrm>
            <a:off x="11014364" y="6474122"/>
            <a:ext cx="1447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rgbClr val="FFF6FA"/>
                </a:solidFill>
                <a:latin typeface="Neue Haas Unica Pro Light" panose="020B0404030206020203" pitchFamily="34" charset="77"/>
              </a:rPr>
              <a:t>Kuva: </a:t>
            </a:r>
            <a:r>
              <a:rPr lang="fi-FI" sz="900" dirty="0" err="1">
                <a:solidFill>
                  <a:srgbClr val="FFF6FA"/>
                </a:solidFill>
                <a:latin typeface="Neue Haas Unica Pro Light" panose="020B0404030206020203" pitchFamily="34" charset="77"/>
              </a:rPr>
              <a:t>Unsplash</a:t>
            </a:r>
            <a:endParaRPr lang="en-FI" sz="900" dirty="0">
              <a:solidFill>
                <a:srgbClr val="FFF6FA"/>
              </a:solidFill>
              <a:latin typeface="Neue Haas Unica Pro Light" panose="020B0404030206020203" pitchFamily="34" charset="77"/>
            </a:endParaRPr>
          </a:p>
        </p:txBody>
      </p:sp>
      <p:pic>
        <p:nvPicPr>
          <p:cNvPr id="8" name="Picture Placeholder 7" descr="A person sitting on the floor looking at his phone&#10;&#10;Description automatically generated">
            <a:extLst>
              <a:ext uri="{FF2B5EF4-FFF2-40B4-BE49-F238E27FC236}">
                <a16:creationId xmlns:a16="http://schemas.microsoft.com/office/drawing/2014/main" id="{CAC250D3-B8C9-1D58-D15C-0E49F49EFF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41875" r="11875"/>
          <a:stretch/>
        </p:blipFill>
        <p:spPr>
          <a:xfrm>
            <a:off x="6553202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447551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276107"/>
            <a:ext cx="4336471" cy="2101785"/>
          </a:xfrm>
        </p:spPr>
        <p:txBody>
          <a:bodyPr>
            <a:noAutofit/>
          </a:bodyPr>
          <a:lstStyle/>
          <a:p>
            <a:r>
              <a:rPr lang="fi-FI" sz="3000" dirty="0"/>
              <a:t>Saatko jo uutiskirjeemme?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377893"/>
            <a:ext cx="4069361" cy="146427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Jos haluat lukea lisää alan kuulumisista, </a:t>
            </a:r>
            <a:br>
              <a:rPr lang="fi-FI" sz="1600" dirty="0"/>
            </a:br>
            <a:r>
              <a:rPr lang="fi-FI" sz="1600" dirty="0"/>
              <a:t>tilaa aikakausmedioiden ajankohtaiset jutut sähköpostiisi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täältä</a:t>
            </a:r>
            <a:r>
              <a:rPr lang="fi-FI" sz="1600" dirty="0"/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A8F3D0-770A-B68A-E082-B75588122D85}"/>
              </a:ext>
            </a:extLst>
          </p:cNvPr>
          <p:cNvSpPr txBox="1"/>
          <p:nvPr/>
        </p:nvSpPr>
        <p:spPr>
          <a:xfrm>
            <a:off x="0" y="6474123"/>
            <a:ext cx="2243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chemeClr val="accent1"/>
                </a:solidFill>
                <a:latin typeface="Neue Haas Unica Pro Light" panose="020B0404030206020203" pitchFamily="34" charset="77"/>
              </a:rPr>
              <a:t>Kuva: Anniina Nissinen</a:t>
            </a:r>
            <a:endParaRPr lang="en-FI" sz="900" dirty="0">
              <a:solidFill>
                <a:schemeClr val="accent1"/>
              </a:solidFill>
              <a:latin typeface="Neue Haas Unica Pro Light" panose="020B0404030206020203" pitchFamily="34" charset="77"/>
            </a:endParaRPr>
          </a:p>
        </p:txBody>
      </p:sp>
      <p:pic>
        <p:nvPicPr>
          <p:cNvPr id="7" name="Picture Placeholder 6" descr="A person sitting on a ramp with a magazine&#10;&#10;Description automatically generated">
            <a:extLst>
              <a:ext uri="{FF2B5EF4-FFF2-40B4-BE49-F238E27FC236}">
                <a16:creationId xmlns:a16="http://schemas.microsoft.com/office/drawing/2014/main" id="{FCAA0E59-8D50-18B5-DB0B-48A8BE51AD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495" b="6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5752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syyskuu 2023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syyskuussa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+16 682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+7 420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+6 944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X (ent. Twitter)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–340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1 189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+352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+1 117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921126"/>
              </p:ext>
            </p:extLst>
          </p:nvPr>
        </p:nvGraphicFramePr>
        <p:xfrm>
          <a:off x="502507" y="2067953"/>
          <a:ext cx="7096898" cy="42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syyskuu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211 aikakausmediaa, joilla oli käytössään yhteensä 582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2,8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51366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syyskuu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23 465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54506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9/2022 – 9/2023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52990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9/2022 – 9/2023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926144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9/2022 – 9/2023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669427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7" ma:contentTypeDescription="Luo uusi asiakirja." ma:contentTypeScope="" ma:versionID="2dfa4b6e57cf83acc36b82f723cfce21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c5315294ab3a212de62baeb916e77f70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B21824-3573-4170-BB97-352BE88B69B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b8458977-e6f2-40e9-9621-96f4298c6bb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6D3C93-1689-4E13-8E92-BE6C371488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6489</TotalTime>
  <Words>2310</Words>
  <Application>Microsoft Macintosh PowerPoint</Application>
  <PresentationFormat>Widescreen</PresentationFormat>
  <Paragraphs>704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Clattering</vt:lpstr>
      <vt:lpstr>Neue Haas Unica Pro Light</vt:lpstr>
      <vt:lpstr>Neue Haas Unica W1G</vt:lpstr>
      <vt:lpstr>Neue Haas Unica W1G Light</vt:lpstr>
      <vt:lpstr>Neue Haas Unica W1G Medium</vt:lpstr>
      <vt:lpstr>Arial</vt:lpstr>
      <vt:lpstr>Canela Medium</vt:lpstr>
      <vt:lpstr>Calibri</vt:lpstr>
      <vt:lpstr>Office Theme</vt:lpstr>
      <vt:lpstr>Aikakausmediat somessa</vt:lpstr>
      <vt:lpstr>Syyskuun oleelliset</vt:lpstr>
      <vt:lpstr>Aikakausmedioiden someyleisö / syyskuu 2023</vt:lpstr>
      <vt:lpstr>Aikakausmedioiden seuraajamäärä / syyskuu 2023</vt:lpstr>
      <vt:lpstr>Aikakausmedioiden somekanavien määrä / syyskuu 2023</vt:lpstr>
      <vt:lpstr>Yleisön keskimääräinen koko /  syyskuu 2023</vt:lpstr>
      <vt:lpstr>Yleisömäärän kehitys kaikissa seuratuissa kanavissa 9/2022 – 9/2023</vt:lpstr>
      <vt:lpstr>Yleisömäärän kehitys Facebookissa 9/2022 – 9/2023</vt:lpstr>
      <vt:lpstr>Yleisömäärän kehitys Instagramissa 9/2022 – 9/2023</vt:lpstr>
      <vt:lpstr>Yleisömäärän kehitys X:ssä 9/2022 – 9/2023</vt:lpstr>
      <vt:lpstr>Yleisömäärän kehitys YouTubessa 9/2022 – 9/2023</vt:lpstr>
      <vt:lpstr>Yleisömäärän kehitys Pinterestissä 9/2022 – 9/2023</vt:lpstr>
      <vt:lpstr>Yleisömäärän kehitys Tiktokissa 9/2022 – 9/2023</vt:lpstr>
      <vt:lpstr>Somen suurimmat</vt:lpstr>
      <vt:lpstr>Eniten seuraajia kaikissa kanavissa TOP 20 / syyskuu 2023</vt:lpstr>
      <vt:lpstr>Eniten tykkääjiä Facebookissa TOP 20 / syyskuu 2023</vt:lpstr>
      <vt:lpstr>Eniten seuraajia Instagramissa TOP 20 / syyskuu 2023</vt:lpstr>
      <vt:lpstr>Eniten seuraajia X:ssä TOP 20 / syyskuu 2023</vt:lpstr>
      <vt:lpstr>Eniten seuraajia YouTubessa ja Pinterestissä TOP 10 /  syyskuu 2023</vt:lpstr>
      <vt:lpstr>Eniten seuraajia TikTokissa TOP 10 /  syyskuu 2023</vt:lpstr>
      <vt:lpstr>Eniten yleisöään  kasvattaneet</vt:lpstr>
      <vt:lpstr>Eniten uusia seuraajia kaikissa kanavissa TOP 20 / syyskuu 2023</vt:lpstr>
      <vt:lpstr>Eniten uusia seuraajia Facebookissa TOP 10 / syyskuu 2023</vt:lpstr>
      <vt:lpstr>Eniten uusia seuraajia Instagramissa TOP 10 / syyskuu 2023</vt:lpstr>
      <vt:lpstr>Eniten uusia seuraajia X:ssä TOP 10 / syyskuu 2023</vt:lpstr>
      <vt:lpstr>Seuratut mediat</vt:lpstr>
      <vt:lpstr>Seurannassa olleet mediat (211 kpl) / syyskuu 2023</vt:lpstr>
      <vt:lpstr>Seurannassa olleet mediat (211 kpl) / syyskuu 2023</vt:lpstr>
      <vt:lpstr>Ajankohtaista aikakausmedioista</vt:lpstr>
      <vt:lpstr>31 lehteä kasvatti lukijamääräänsä printissä –  tässä ovat suurimmat suomalaiset aikakauslehdet</vt:lpstr>
      <vt:lpstr>Painetuille aikkareille huipputuloksia hektisessä digiajassa – Tiede Luonto kasvatti lukuaikaansa reippaasti</vt:lpstr>
      <vt:lpstr>Digilukeminen nytkähti ylöspäin – näitä aikakausmedioita suomalaiset lukevat digissä</vt:lpstr>
      <vt:lpstr>Saatko jo uutiskirjeemme?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429</cp:revision>
  <dcterms:created xsi:type="dcterms:W3CDTF">2021-01-05T09:04:45Z</dcterms:created>
  <dcterms:modified xsi:type="dcterms:W3CDTF">2023-10-16T10:47:08Z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