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6"/>
  </p:notesMasterIdLst>
  <p:sldIdLst>
    <p:sldId id="257" r:id="rId2"/>
    <p:sldId id="260" r:id="rId3"/>
    <p:sldId id="262" r:id="rId4"/>
    <p:sldId id="259" r:id="rId5"/>
    <p:sldId id="261" r:id="rId6"/>
    <p:sldId id="265" r:id="rId7"/>
    <p:sldId id="264" r:id="rId8"/>
    <p:sldId id="266" r:id="rId9"/>
    <p:sldId id="267" r:id="rId10"/>
    <p:sldId id="258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94541" autoAdjust="0"/>
  </p:normalViewPr>
  <p:slideViewPr>
    <p:cSldViewPr snapToGrid="0" snapToObjects="1">
      <p:cViewPr varScale="1">
        <p:scale>
          <a:sx n="165" d="100"/>
          <a:sy n="165" d="100"/>
        </p:scale>
        <p:origin x="896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533-4C6A-9024-8938C62E239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533-4C6A-9024-8938C62E239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567.0</c:v>
                </c:pt>
                <c:pt idx="1">
                  <c:v>209.0</c:v>
                </c:pt>
                <c:pt idx="2">
                  <c:v>193.0</c:v>
                </c:pt>
                <c:pt idx="3">
                  <c:v>21.0</c:v>
                </c:pt>
                <c:pt idx="4">
                  <c:v>11.0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0.0422555743084553"/>
          <c:w val="0.842767994741687"/>
          <c:h val="0.7741566864166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09/2017</c:v>
                </c:pt>
                <c:pt idx="1">
                  <c:v>10/2017</c:v>
                </c:pt>
                <c:pt idx="2">
                  <c:v>11/2017</c:v>
                </c:pt>
                <c:pt idx="3">
                  <c:v>12/2017</c:v>
                </c:pt>
                <c:pt idx="4">
                  <c:v>01/2018</c:v>
                </c:pt>
                <c:pt idx="5">
                  <c:v>02/2018</c:v>
                </c:pt>
                <c:pt idx="6">
                  <c:v>03/2018</c:v>
                </c:pt>
                <c:pt idx="7">
                  <c:v>04/2018</c:v>
                </c:pt>
                <c:pt idx="8">
                  <c:v>05/2018</c:v>
                </c:pt>
                <c:pt idx="9">
                  <c:v>06/2018</c:v>
                </c:pt>
                <c:pt idx="10">
                  <c:v>07/2018</c:v>
                </c:pt>
                <c:pt idx="11">
                  <c:v>08/2018</c:v>
                </c:pt>
                <c:pt idx="12">
                  <c:v>09/2018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3.006016E6</c:v>
                </c:pt>
                <c:pt idx="1">
                  <c:v>3.054396E6</c:v>
                </c:pt>
                <c:pt idx="2">
                  <c:v>3.105783E6</c:v>
                </c:pt>
                <c:pt idx="3">
                  <c:v>3.149774E6</c:v>
                </c:pt>
                <c:pt idx="4">
                  <c:v>3.200949E6</c:v>
                </c:pt>
                <c:pt idx="5">
                  <c:v>3.234495E6</c:v>
                </c:pt>
                <c:pt idx="6">
                  <c:v>3.274106E6</c:v>
                </c:pt>
                <c:pt idx="7">
                  <c:v>3.308991E6</c:v>
                </c:pt>
                <c:pt idx="8">
                  <c:v>3.337959E6</c:v>
                </c:pt>
                <c:pt idx="9">
                  <c:v>3.369907E6</c:v>
                </c:pt>
                <c:pt idx="10">
                  <c:v>3.393208E6</c:v>
                </c:pt>
                <c:pt idx="11">
                  <c:v>3.432665E6</c:v>
                </c:pt>
                <c:pt idx="12">
                  <c:v>3.474005E6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09/2017</c:v>
                </c:pt>
                <c:pt idx="1">
                  <c:v>10/2017</c:v>
                </c:pt>
                <c:pt idx="2">
                  <c:v>11/2017</c:v>
                </c:pt>
                <c:pt idx="3">
                  <c:v>12/2017</c:v>
                </c:pt>
                <c:pt idx="4">
                  <c:v>01/2018</c:v>
                </c:pt>
                <c:pt idx="5">
                  <c:v>02/2018</c:v>
                </c:pt>
                <c:pt idx="6">
                  <c:v>03/2018</c:v>
                </c:pt>
                <c:pt idx="7">
                  <c:v>04/2018</c:v>
                </c:pt>
                <c:pt idx="8">
                  <c:v>05/2018</c:v>
                </c:pt>
                <c:pt idx="9">
                  <c:v>06/2018</c:v>
                </c:pt>
                <c:pt idx="10">
                  <c:v>07/2018</c:v>
                </c:pt>
                <c:pt idx="11">
                  <c:v>08/2018</c:v>
                </c:pt>
                <c:pt idx="12">
                  <c:v>09/2018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1.753609E6</c:v>
                </c:pt>
                <c:pt idx="1">
                  <c:v>1.785311E6</c:v>
                </c:pt>
                <c:pt idx="2">
                  <c:v>1.814282E6</c:v>
                </c:pt>
                <c:pt idx="3">
                  <c:v>1.839306E6</c:v>
                </c:pt>
                <c:pt idx="4">
                  <c:v>1.84986E6</c:v>
                </c:pt>
                <c:pt idx="5">
                  <c:v>1.866707E6</c:v>
                </c:pt>
                <c:pt idx="6">
                  <c:v>1.888145E6</c:v>
                </c:pt>
                <c:pt idx="7">
                  <c:v>1.902952E6</c:v>
                </c:pt>
                <c:pt idx="8">
                  <c:v>1.917951E6</c:v>
                </c:pt>
                <c:pt idx="9">
                  <c:v>1.932335E6</c:v>
                </c:pt>
                <c:pt idx="10">
                  <c:v>1.944929E6</c:v>
                </c:pt>
                <c:pt idx="11">
                  <c:v>1.955478E6</c:v>
                </c:pt>
                <c:pt idx="12">
                  <c:v>1.968173E6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09/2017</c:v>
                </c:pt>
                <c:pt idx="1">
                  <c:v>10/2017</c:v>
                </c:pt>
                <c:pt idx="2">
                  <c:v>11/2017</c:v>
                </c:pt>
                <c:pt idx="3">
                  <c:v>12/2017</c:v>
                </c:pt>
                <c:pt idx="4">
                  <c:v>01/2018</c:v>
                </c:pt>
                <c:pt idx="5">
                  <c:v>02/2018</c:v>
                </c:pt>
                <c:pt idx="6">
                  <c:v>03/2018</c:v>
                </c:pt>
                <c:pt idx="7">
                  <c:v>04/2018</c:v>
                </c:pt>
                <c:pt idx="8">
                  <c:v>05/2018</c:v>
                </c:pt>
                <c:pt idx="9">
                  <c:v>06/2018</c:v>
                </c:pt>
                <c:pt idx="10">
                  <c:v>07/2018</c:v>
                </c:pt>
                <c:pt idx="11">
                  <c:v>08/2018</c:v>
                </c:pt>
                <c:pt idx="12">
                  <c:v>09/2018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623022.0</c:v>
                </c:pt>
                <c:pt idx="1">
                  <c:v>629866.0</c:v>
                </c:pt>
                <c:pt idx="2">
                  <c:v>634718.0</c:v>
                </c:pt>
                <c:pt idx="3">
                  <c:v>640966.0</c:v>
                </c:pt>
                <c:pt idx="4">
                  <c:v>646578.0</c:v>
                </c:pt>
                <c:pt idx="5">
                  <c:v>648506.0</c:v>
                </c:pt>
                <c:pt idx="6">
                  <c:v>658215.0</c:v>
                </c:pt>
                <c:pt idx="7">
                  <c:v>663774.0</c:v>
                </c:pt>
                <c:pt idx="8">
                  <c:v>665475.0</c:v>
                </c:pt>
                <c:pt idx="9">
                  <c:v>666901.0</c:v>
                </c:pt>
                <c:pt idx="10">
                  <c:v>665294.0</c:v>
                </c:pt>
                <c:pt idx="11">
                  <c:v>666989.0</c:v>
                </c:pt>
                <c:pt idx="12">
                  <c:v>670081.0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09/2017</c:v>
                </c:pt>
                <c:pt idx="1">
                  <c:v>10/2017</c:v>
                </c:pt>
                <c:pt idx="2">
                  <c:v>11/2017</c:v>
                </c:pt>
                <c:pt idx="3">
                  <c:v>12/2017</c:v>
                </c:pt>
                <c:pt idx="4">
                  <c:v>01/2018</c:v>
                </c:pt>
                <c:pt idx="5">
                  <c:v>02/2018</c:v>
                </c:pt>
                <c:pt idx="6">
                  <c:v>03/2018</c:v>
                </c:pt>
                <c:pt idx="7">
                  <c:v>04/2018</c:v>
                </c:pt>
                <c:pt idx="8">
                  <c:v>05/2018</c:v>
                </c:pt>
                <c:pt idx="9">
                  <c:v>06/2018</c:v>
                </c:pt>
                <c:pt idx="10">
                  <c:v>07/2018</c:v>
                </c:pt>
                <c:pt idx="11">
                  <c:v>08/2018</c:v>
                </c:pt>
                <c:pt idx="12">
                  <c:v>09/2018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546245.0</c:v>
                </c:pt>
                <c:pt idx="1">
                  <c:v>558365.0</c:v>
                </c:pt>
                <c:pt idx="2">
                  <c:v>571752.0</c:v>
                </c:pt>
                <c:pt idx="3">
                  <c:v>581845.0</c:v>
                </c:pt>
                <c:pt idx="4">
                  <c:v>614420.0</c:v>
                </c:pt>
                <c:pt idx="5">
                  <c:v>626480.0</c:v>
                </c:pt>
                <c:pt idx="6">
                  <c:v>633526.0</c:v>
                </c:pt>
                <c:pt idx="7">
                  <c:v>645460.0</c:v>
                </c:pt>
                <c:pt idx="8">
                  <c:v>655436.0</c:v>
                </c:pt>
                <c:pt idx="9">
                  <c:v>668373.0</c:v>
                </c:pt>
                <c:pt idx="10">
                  <c:v>678894.0</c:v>
                </c:pt>
                <c:pt idx="11">
                  <c:v>702593.0</c:v>
                </c:pt>
                <c:pt idx="12">
                  <c:v>724868.0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00328080"/>
        <c:axId val="-700325248"/>
      </c:lineChart>
      <c:catAx>
        <c:axId val="-70032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700325248"/>
        <c:crosses val="autoZero"/>
        <c:auto val="1"/>
        <c:lblAlgn val="ctr"/>
        <c:lblOffset val="100"/>
        <c:noMultiLvlLbl val="0"/>
      </c:catAx>
      <c:valAx>
        <c:axId val="-700325248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-700328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Syyskyy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054397983442295"/>
                  <c:y val="-0.000451857798830697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cs-CZ" sz="18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8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41340.0</c:v>
                </c:pt>
                <c:pt idx="1">
                  <c:v>12695.0</c:v>
                </c:pt>
                <c:pt idx="2">
                  <c:v>22275.0</c:v>
                </c:pt>
                <c:pt idx="3">
                  <c:v>3092.0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50183.34375</c:v>
                </c:pt>
                <c:pt idx="1">
                  <c:v>24760.375</c:v>
                </c:pt>
                <c:pt idx="2">
                  <c:v>15621.71875</c:v>
                </c:pt>
                <c:pt idx="3">
                  <c:v>7761.84375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700311984"/>
        <c:axId val="-700309664"/>
      </c:barChart>
      <c:catAx>
        <c:axId val="-70031198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700309664"/>
        <c:crosses val="autoZero"/>
        <c:auto val="1"/>
        <c:lblAlgn val="ctr"/>
        <c:lblOffset val="100"/>
        <c:noMultiLvlLbl val="0"/>
      </c:catAx>
      <c:valAx>
        <c:axId val="-70030966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-700311984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5.10.2018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99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9/2018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10/5/18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10/5/18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10/5/18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10/5/18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10/5/18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10/5/18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hyperlink" Target="http://www.aikakausmedia.fi/tietoa-tutkimuksia/someseuranta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emf"/><Relationship Id="rId5" Type="http://schemas.openxmlformats.org/officeDocument/2006/relationships/chart" Target="../charts/chart2.xml"/><Relationship Id="rId6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emf"/><Relationship Id="rId5" Type="http://schemas.openxmlformats.org/officeDocument/2006/relationships/image" Target="../media/image2.emf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10816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syyskuu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syyskuu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56,7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-1,7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20,9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+2,7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19,3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-1,4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+0,4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0,0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syyskuu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060834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3 474 005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02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246" y="3980433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9/2018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syyskuu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95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Apteekkarilehti     Apu      Arkkitehti      Arkkitehtiuutiset      Aromi      Arvopaperi      Askel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syyskuu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Pieni on Suurin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 smtClean="0">
                <a:hlinkClick r:id="rId7"/>
              </a:rPr>
              <a:t>www.aikakausmedia.fi/tietoa-tutkimuksia/someseuranta</a:t>
            </a:r>
            <a:endParaRPr lang="fi-FI" b="1" dirty="0" smtClean="0"/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6785425" y="2682333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88" name="TextBox 87"/>
          <p:cNvSpPr txBox="1"/>
          <p:nvPr/>
        </p:nvSpPr>
        <p:spPr>
          <a:xfrm>
            <a:off x="7500132" y="268457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+ 178 623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33 %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85425" y="3501304"/>
            <a:ext cx="2290178" cy="616256"/>
            <a:chOff x="6785425" y="3501304"/>
            <a:chExt cx="2290178" cy="616256"/>
          </a:xfrm>
        </p:grpSpPr>
        <p:grpSp>
          <p:nvGrpSpPr>
            <p:cNvPr id="63" name="Group 62"/>
            <p:cNvGrpSpPr/>
            <p:nvPr/>
          </p:nvGrpSpPr>
          <p:grpSpPr>
            <a:xfrm>
              <a:off x="6785425" y="3501304"/>
              <a:ext cx="599465" cy="599465"/>
              <a:chOff x="1893980" y="1646882"/>
              <a:chExt cx="597802" cy="59780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sp>
          <p:nvSpPr>
            <p:cNvPr id="69" name="TextBox 68"/>
            <p:cNvSpPr txBox="1"/>
            <p:nvPr/>
          </p:nvSpPr>
          <p:spPr>
            <a:xfrm>
              <a:off x="7500132" y="3532784"/>
              <a:ext cx="1575471" cy="584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i-FI" sz="1600" b="1" dirty="0">
                  <a:solidFill>
                    <a:srgbClr val="7F7F7F"/>
                  </a:solidFill>
                </a:rPr>
                <a:t>+ 47 059</a:t>
              </a:r>
              <a:br>
                <a:rPr lang="fi-FI" sz="1600" b="1" dirty="0">
                  <a:solidFill>
                    <a:srgbClr val="7F7F7F"/>
                  </a:solidFill>
                </a:rPr>
              </a:br>
              <a:r>
                <a:rPr lang="fi-FI" sz="1200" b="1" dirty="0">
                  <a:solidFill>
                    <a:srgbClr val="7F7F7F"/>
                  </a:solidFill>
                  <a:latin typeface="Wingdings"/>
                  <a:ea typeface="Wingdings"/>
                  <a:cs typeface="Wingdings"/>
                  <a:sym typeface="Wingdings"/>
                </a:rPr>
                <a:t></a:t>
              </a:r>
              <a:r>
                <a:rPr lang="fi-FI" sz="1600" b="1" dirty="0">
                  <a:solidFill>
                    <a:srgbClr val="7F7F7F"/>
                  </a:solidFill>
                </a:rPr>
                <a:t> 8 %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09/2017 – 09/2018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92668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9/2018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401520748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504203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45995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98538" y="1444468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1689" y="1786584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659182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538962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64703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18030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3 474 005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21887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1 968 173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12520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724 868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4856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670 081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50863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3 006 016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35482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1 753 609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9304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623 022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44272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546 245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+ 214 564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12 %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+ 467 989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16 %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80009" y="3389299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syyskuu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9/2018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7"/>
            <a:chOff x="720308" y="909225"/>
            <a:chExt cx="7645504" cy="3695597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2562298537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6963233" y="3803941"/>
              <a:ext cx="800879" cy="800879"/>
              <a:chOff x="3158233" y="1646882"/>
              <a:chExt cx="597802" cy="5978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158233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4340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5272218" y="3803942"/>
              <a:ext cx="800879" cy="800880"/>
              <a:chOff x="1275283" y="1646881"/>
              <a:chExt cx="597802" cy="5978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275283" y="1646881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04" y="1782967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syyskuu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9/2018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832048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70 640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66 704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65 482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64 188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54 908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53 581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48 464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42 625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42 376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40 874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63039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213 201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204 284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155 265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146 657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136 162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109 556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87 252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86 957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86 190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75 935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389476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150 035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96 737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82 327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66 806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63 470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62 013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53 462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50 319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48 310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41 086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syyskuu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9/2018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116747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36 630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35 583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35 179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34 960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31 451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30 509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25 958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25 272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25 042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24 428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11036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47 123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34 124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33 828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30 154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29 615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26 975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24 401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23 234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22 374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21 683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syyskuu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9/2018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308236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21 666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19 774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19 358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19 281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18 634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15 349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15 096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14 464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14 430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14 420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501391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166 653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117 981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74 762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49 866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20 556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18 829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16 013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11 354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10 126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9 752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syyskuu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9/2018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777389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8 956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7 780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7 418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5 958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5 921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5 663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5 646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4 470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4 332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syyskuu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9/2018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055173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 Historia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250169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3 282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2 716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2 040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1 931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1 906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140834"/>
              </p:ext>
            </p:extLst>
          </p:nvPr>
        </p:nvGraphicFramePr>
        <p:xfrm>
          <a:off x="3254011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2 490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648313" y="1002759"/>
            <a:ext cx="184773" cy="184773"/>
            <a:chOff x="2537512" y="1646882"/>
            <a:chExt cx="597802" cy="597802"/>
          </a:xfrm>
        </p:grpSpPr>
        <p:sp>
          <p:nvSpPr>
            <p:cNvPr id="25" name="Oval 2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90465"/>
              </p:ext>
            </p:extLst>
          </p:nvPr>
        </p:nvGraphicFramePr>
        <p:xfrm>
          <a:off x="6179379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218445" y="1011641"/>
            <a:ext cx="184773" cy="184773"/>
            <a:chOff x="1893980" y="1646882"/>
            <a:chExt cx="597802" cy="597802"/>
          </a:xfrm>
        </p:grpSpPr>
        <p:sp>
          <p:nvSpPr>
            <p:cNvPr id="21" name="Oval 20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syyskuu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9/2018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871722"/>
              </p:ext>
            </p:extLst>
          </p:nvPr>
        </p:nvGraphicFramePr>
        <p:xfrm>
          <a:off x="302882" y="917626"/>
          <a:ext cx="2642910" cy="36958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 Historia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Tee Itse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ET-lehti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</TotalTime>
  <Words>1369</Words>
  <Application>Microsoft Macintosh PowerPoint</Application>
  <PresentationFormat>On-screen Show (16:9)</PresentationFormat>
  <Paragraphs>491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Aikakausmedia_widescreen_2017</vt:lpstr>
      <vt:lpstr>Aikakausmedioiden someyleisöt / syyskuu 2018</vt:lpstr>
      <vt:lpstr>Yleisömäärien kehitys 09/2017 – 09/2018</vt:lpstr>
      <vt:lpstr>Yleisömäärien kasvu / syyskuu 2018</vt:lpstr>
      <vt:lpstr>Eniten seuraajia kaikissa kanavissa TOP 20 / syyskuu 2018</vt:lpstr>
      <vt:lpstr>Eniten seuraajia Facebookissa TOP 20 / syyskuu 2018</vt:lpstr>
      <vt:lpstr>Eniten seuraajia Instagramissa TOP 20 / syyskuu 2018</vt:lpstr>
      <vt:lpstr>Eniten seuraajia Twitterissä TOP 20 / syyskuu 2018</vt:lpstr>
      <vt:lpstr>Eniten uusia seuraajia kaikissa kanavissa / syyskuu 2018</vt:lpstr>
      <vt:lpstr>Eniten uusia seuraajia Facebookissa, Twitterissä ja Instagramissa / syyskuu 2018</vt:lpstr>
      <vt:lpstr>Mukana olleet mediat (206 kpl) / syyskuu 2018</vt:lpstr>
      <vt:lpstr>Mukana olleet mediat (206 kpl) / syyskuu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Microsoft Office User</cp:lastModifiedBy>
  <cp:revision>287</cp:revision>
  <dcterms:created xsi:type="dcterms:W3CDTF">2016-11-29T11:48:27Z</dcterms:created>
  <dcterms:modified xsi:type="dcterms:W3CDTF">2018-10-05T12:41:21Z</dcterms:modified>
  <cp:category/>
</cp:coreProperties>
</file>