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sldIdLst>
    <p:sldId id="256" r:id="rId2"/>
    <p:sldId id="268" r:id="rId3"/>
    <p:sldId id="257" r:id="rId4"/>
    <p:sldId id="258" r:id="rId5"/>
    <p:sldId id="259" r:id="rId6"/>
    <p:sldId id="261" r:id="rId7"/>
    <p:sldId id="260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165" d="100"/>
          <a:sy n="165" d="100"/>
        </p:scale>
        <p:origin x="664" y="1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55" d="100"/>
          <a:sy n="55" d="100"/>
        </p:scale>
        <p:origin x="288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14CE34-90C0-A64A-996E-224A8E7B2382}" type="datetimeFigureOut">
              <a:rPr lang="en-US" smtClean="0"/>
              <a:t>10/17/18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8C5C1-F1CE-F746-8EFE-7EAC1E5FE0C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20070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38C5C1-F1CE-F746-8EFE-7EAC1E5FE0CB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8350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7D93-240F-4041-8284-FC16D3A96101}" type="slidenum">
              <a:rPr lang="en-AU" smtClean="0"/>
              <a:pPr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5960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062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10/17/18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279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10/17/18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593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10/17/18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721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10/17/18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541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200151"/>
            <a:ext cx="37338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37338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716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151335"/>
            <a:ext cx="37353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" y="1631156"/>
            <a:ext cx="37353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3736974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3736974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10/17/18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657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10/17/18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893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10/17/18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590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7" y="204787"/>
            <a:ext cx="2534181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4" y="204790"/>
            <a:ext cx="4591435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31337" y="1076328"/>
            <a:ext cx="2534181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10/17/18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401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10/17/18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897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tags" Target="../tags/tag1.xml"/><Relationship Id="rId14" Type="http://schemas.openxmlformats.org/officeDocument/2006/relationships/image" Target="../media/image1.png"/><Relationship Id="rId15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logo-03.png"/>
          <p:cNvPicPr>
            <a:picLocks noChangeAspect="1"/>
          </p:cNvPicPr>
          <p:nvPr userDrawn="1"/>
        </p:nvPicPr>
        <p:blipFill>
          <a:blip r:embed="rId1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773" y="4678287"/>
            <a:ext cx="4329415" cy="32443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05979"/>
            <a:ext cx="7620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200151"/>
            <a:ext cx="76200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 dirty="0"/>
          </a:p>
        </p:txBody>
      </p:sp>
      <p:pic>
        <p:nvPicPr>
          <p:cNvPr id="4" name="Picture 3" descr="AM_logo_RGB.eps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8503" y="4750760"/>
            <a:ext cx="1525194" cy="117323"/>
          </a:xfrm>
          <a:prstGeom prst="rect">
            <a:avLst/>
          </a:prstGeom>
        </p:spPr>
      </p:pic>
      <p:sp>
        <p:nvSpPr>
          <p:cNvPr id="7" name="TextBox 33"/>
          <p:cNvSpPr txBox="1"/>
          <p:nvPr userDrawn="1"/>
        </p:nvSpPr>
        <p:spPr>
          <a:xfrm>
            <a:off x="935182" y="4526768"/>
            <a:ext cx="7273636" cy="50400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>
            <a:defPPr>
              <a:defRPr lang="en-A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fi-FI" sz="1000" b="0" kern="1200" dirty="0">
                <a:solidFill>
                  <a:srgbClr val="333333"/>
                </a:solidFill>
                <a:latin typeface="Calibri"/>
                <a:ea typeface="+mn-ea"/>
                <a:cs typeface="Calibri"/>
              </a:rPr>
              <a:t>Source: NRS MG + total Autumn 2017/Spring 2018</a:t>
            </a:r>
          </a:p>
          <a:p>
            <a:pPr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fi-FI" sz="1000" b="0" kern="1200" dirty="0">
                <a:solidFill>
                  <a:srgbClr val="333333"/>
                </a:solidFill>
                <a:latin typeface="Calibri"/>
                <a:ea typeface="+mn-ea"/>
                <a:cs typeface="Calibri"/>
              </a:rPr>
              <a:t>n=9</a:t>
            </a:r>
            <a:r>
              <a:rPr lang="fi-FI" sz="1000" b="0" kern="1200" baseline="0" dirty="0">
                <a:solidFill>
                  <a:srgbClr val="333333"/>
                </a:solidFill>
                <a:latin typeface="Calibri"/>
                <a:ea typeface="+mn-ea"/>
                <a:cs typeface="Calibri"/>
              </a:rPr>
              <a:t> 802</a:t>
            </a:r>
            <a:r>
              <a:rPr lang="fi-FI" sz="1000" b="0" kern="1200" dirty="0">
                <a:solidFill>
                  <a:srgbClr val="333333"/>
                </a:solidFill>
                <a:latin typeface="Calibri"/>
                <a:ea typeface="+mn-ea"/>
                <a:cs typeface="Calibri"/>
              </a:rPr>
              <a:t> est. 4 462 000</a:t>
            </a:r>
          </a:p>
        </p:txBody>
      </p:sp>
      <p:cxnSp>
        <p:nvCxnSpPr>
          <p:cNvPr id="8" name="Straight Connector 7"/>
          <p:cNvCxnSpPr/>
          <p:nvPr userDrawn="1">
            <p:custDataLst>
              <p:tags r:id="rId13"/>
            </p:custDataLst>
          </p:nvPr>
        </p:nvCxnSpPr>
        <p:spPr>
          <a:xfrm>
            <a:off x="282163" y="4436432"/>
            <a:ext cx="8572912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112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alibri"/>
          <a:ea typeface="+mj-ea"/>
          <a:cs typeface="Calibri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rgbClr val="000000"/>
          </a:solidFill>
          <a:latin typeface="Calibri"/>
          <a:ea typeface="+mn-ea"/>
          <a:cs typeface="Calibri"/>
        </a:defRPr>
      </a:lvl1pPr>
      <a:lvl2pPr marL="457200" indent="0" algn="l" defTabSz="457200" rtl="0" eaLnBrk="1" latinLnBrk="0" hangingPunct="1">
        <a:spcBef>
          <a:spcPct val="20000"/>
        </a:spcBef>
        <a:buFont typeface="Arial"/>
        <a:buNone/>
        <a:defRPr sz="2800" kern="1200">
          <a:solidFill>
            <a:srgbClr val="000000"/>
          </a:solidFill>
          <a:latin typeface="Calibri"/>
          <a:ea typeface="+mn-ea"/>
          <a:cs typeface="Calibri"/>
        </a:defRPr>
      </a:lvl2pPr>
      <a:lvl3pPr marL="914400" indent="0" algn="l" defTabSz="457200" rtl="0" eaLnBrk="1" latinLnBrk="0" hangingPunct="1">
        <a:spcBef>
          <a:spcPct val="20000"/>
        </a:spcBef>
        <a:buFont typeface="Arial"/>
        <a:buNone/>
        <a:defRPr sz="2400" kern="1200">
          <a:solidFill>
            <a:srgbClr val="000000"/>
          </a:solidFill>
          <a:latin typeface="Calibri"/>
          <a:ea typeface="+mn-ea"/>
          <a:cs typeface="Calibri"/>
        </a:defRPr>
      </a:lvl3pPr>
      <a:lvl4pPr marL="13716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rgbClr val="000000"/>
          </a:solidFill>
          <a:latin typeface="Calibri"/>
          <a:ea typeface="+mn-ea"/>
          <a:cs typeface="Calibri"/>
        </a:defRPr>
      </a:lvl4pPr>
      <a:lvl5pPr marL="18288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rgbClr val="000000"/>
          </a:solidFill>
          <a:latin typeface="Calibri"/>
          <a:ea typeface="+mn-ea"/>
          <a:cs typeface="Calibri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Relationship Id="rId3" Type="http://schemas.openxmlformats.org/officeDocument/2006/relationships/image" Target="../media/image4.emf"/></Relationships>
</file>

<file path=ppt/slides/_rels/slide10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4.png"/><Relationship Id="rId12" Type="http://schemas.openxmlformats.org/officeDocument/2006/relationships/image" Target="../media/image15.png"/><Relationship Id="rId13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3.jp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10.png"/><Relationship Id="rId8" Type="http://schemas.openxmlformats.org/officeDocument/2006/relationships/image" Target="../media/image11.png"/><Relationship Id="rId9" Type="http://schemas.openxmlformats.org/officeDocument/2006/relationships/image" Target="../media/image12.png"/><Relationship Id="rId10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4.png"/><Relationship Id="rId12" Type="http://schemas.openxmlformats.org/officeDocument/2006/relationships/image" Target="../media/image15.png"/><Relationship Id="rId13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4.jp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10.png"/><Relationship Id="rId8" Type="http://schemas.openxmlformats.org/officeDocument/2006/relationships/image" Target="../media/image11.png"/><Relationship Id="rId9" Type="http://schemas.openxmlformats.org/officeDocument/2006/relationships/image" Target="../media/image12.png"/><Relationship Id="rId10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4.png"/><Relationship Id="rId12" Type="http://schemas.openxmlformats.org/officeDocument/2006/relationships/image" Target="../media/image15.png"/><Relationship Id="rId13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5.jp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10.png"/><Relationship Id="rId8" Type="http://schemas.openxmlformats.org/officeDocument/2006/relationships/image" Target="../media/image11.png"/><Relationship Id="rId9" Type="http://schemas.openxmlformats.org/officeDocument/2006/relationships/image" Target="../media/image12.png"/><Relationship Id="rId10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4.png"/><Relationship Id="rId12" Type="http://schemas.openxmlformats.org/officeDocument/2006/relationships/image" Target="../media/image15.png"/><Relationship Id="rId13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6.jp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10.png"/><Relationship Id="rId8" Type="http://schemas.openxmlformats.org/officeDocument/2006/relationships/image" Target="../media/image11.png"/><Relationship Id="rId9" Type="http://schemas.openxmlformats.org/officeDocument/2006/relationships/image" Target="../media/image12.png"/><Relationship Id="rId10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2.png"/><Relationship Id="rId12" Type="http://schemas.openxmlformats.org/officeDocument/2006/relationships/image" Target="../media/image13.png"/><Relationship Id="rId13" Type="http://schemas.openxmlformats.org/officeDocument/2006/relationships/image" Target="../media/image14.png"/><Relationship Id="rId14" Type="http://schemas.openxmlformats.org/officeDocument/2006/relationships/image" Target="../media/image15.png"/><Relationship Id="rId15" Type="http://schemas.openxmlformats.org/officeDocument/2006/relationships/image" Target="../media/image16.png"/><Relationship Id="rId1" Type="http://schemas.openxmlformats.org/officeDocument/2006/relationships/tags" Target="../tags/tag2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.xml"/><Relationship Id="rId4" Type="http://schemas.openxmlformats.org/officeDocument/2006/relationships/image" Target="../media/image5.jp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9" Type="http://schemas.openxmlformats.org/officeDocument/2006/relationships/image" Target="../media/image10.png"/><Relationship Id="rId10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4.png"/><Relationship Id="rId12" Type="http://schemas.openxmlformats.org/officeDocument/2006/relationships/image" Target="../media/image15.png"/><Relationship Id="rId13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7.jp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10.png"/><Relationship Id="rId8" Type="http://schemas.openxmlformats.org/officeDocument/2006/relationships/image" Target="../media/image11.png"/><Relationship Id="rId9" Type="http://schemas.openxmlformats.org/officeDocument/2006/relationships/image" Target="../media/image12.png"/><Relationship Id="rId10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4.png"/><Relationship Id="rId12" Type="http://schemas.openxmlformats.org/officeDocument/2006/relationships/image" Target="../media/image15.png"/><Relationship Id="rId13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8.jp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10.png"/><Relationship Id="rId8" Type="http://schemas.openxmlformats.org/officeDocument/2006/relationships/image" Target="../media/image11.png"/><Relationship Id="rId9" Type="http://schemas.openxmlformats.org/officeDocument/2006/relationships/image" Target="../media/image12.png"/><Relationship Id="rId10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4.png"/><Relationship Id="rId12" Type="http://schemas.openxmlformats.org/officeDocument/2006/relationships/image" Target="../media/image15.png"/><Relationship Id="rId13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9.jp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10.png"/><Relationship Id="rId8" Type="http://schemas.openxmlformats.org/officeDocument/2006/relationships/image" Target="../media/image11.png"/><Relationship Id="rId9" Type="http://schemas.openxmlformats.org/officeDocument/2006/relationships/image" Target="../media/image12.png"/><Relationship Id="rId10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4.png"/><Relationship Id="rId12" Type="http://schemas.openxmlformats.org/officeDocument/2006/relationships/image" Target="../media/image15.png"/><Relationship Id="rId13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0.jp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10.png"/><Relationship Id="rId8" Type="http://schemas.openxmlformats.org/officeDocument/2006/relationships/image" Target="../media/image11.png"/><Relationship Id="rId9" Type="http://schemas.openxmlformats.org/officeDocument/2006/relationships/image" Target="../media/image12.png"/><Relationship Id="rId10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4.png"/><Relationship Id="rId12" Type="http://schemas.openxmlformats.org/officeDocument/2006/relationships/image" Target="../media/image15.png"/><Relationship Id="rId13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1.jp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10.png"/><Relationship Id="rId8" Type="http://schemas.openxmlformats.org/officeDocument/2006/relationships/image" Target="../media/image11.png"/><Relationship Id="rId9" Type="http://schemas.openxmlformats.org/officeDocument/2006/relationships/image" Target="../media/image12.png"/><Relationship Id="rId10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4.png"/><Relationship Id="rId12" Type="http://schemas.openxmlformats.org/officeDocument/2006/relationships/image" Target="../media/image15.png"/><Relationship Id="rId13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2.jp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10.png"/><Relationship Id="rId8" Type="http://schemas.openxmlformats.org/officeDocument/2006/relationships/image" Target="../media/image11.png"/><Relationship Id="rId9" Type="http://schemas.openxmlformats.org/officeDocument/2006/relationships/image" Target="../media/image12.png"/><Relationship Id="rId10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M_logo_RGB_neg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2064" y="4748831"/>
            <a:ext cx="1824785" cy="14036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74071" y="4580389"/>
            <a:ext cx="7395858" cy="49664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120000"/>
              </a:lnSpc>
            </a:pPr>
            <a:r>
              <a:rPr lang="fi-FI" sz="1000" b="1" dirty="0">
                <a:solidFill>
                  <a:schemeClr val="bg1"/>
                </a:solidFill>
                <a:cs typeface="Calibri"/>
              </a:rPr>
              <a:t>Source: NRS MG + total Autumn 2017/Spring</a:t>
            </a:r>
          </a:p>
          <a:p>
            <a:pPr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fi-FI" sz="1000" b="1" dirty="0">
                <a:solidFill>
                  <a:schemeClr val="bg1"/>
                </a:solidFill>
                <a:cs typeface="Calibri"/>
              </a:rPr>
              <a:t>n=9 802 , est. 4 462 000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124638" y="561972"/>
            <a:ext cx="6914112" cy="3345834"/>
          </a:xfrm>
          <a:prstGeom prst="rect">
            <a:avLst/>
          </a:prstGeom>
          <a:solidFill>
            <a:srgbClr val="FFFFFF">
              <a:alpha val="93000"/>
            </a:srgb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r>
              <a:rPr lang="en-US" sz="2700" b="1" dirty="0">
                <a:solidFill>
                  <a:srgbClr val="000000"/>
                </a:solidFill>
              </a:rPr>
              <a:t>Use of information sources </a:t>
            </a:r>
            <a:br>
              <a:rPr lang="en-US" sz="2700" b="1" dirty="0">
                <a:solidFill>
                  <a:srgbClr val="000000"/>
                </a:solidFill>
              </a:rPr>
            </a:br>
            <a:r>
              <a:rPr lang="en-US" sz="2700" b="1" dirty="0">
                <a:solidFill>
                  <a:srgbClr val="000000"/>
                </a:solidFill>
              </a:rPr>
              <a:t>during the purchase process </a:t>
            </a:r>
            <a:r>
              <a:rPr lang="fi-FI" sz="2700" b="1" dirty="0">
                <a:solidFill>
                  <a:srgbClr val="000000"/>
                </a:solidFill>
              </a:rPr>
              <a:t>/ </a:t>
            </a:r>
          </a:p>
          <a:p>
            <a:r>
              <a:rPr lang="fi-FI" sz="2700" b="1" dirty="0">
                <a:solidFill>
                  <a:srgbClr val="000000"/>
                </a:solidFill>
              </a:rPr>
              <a:t>Autumn 2017</a:t>
            </a:r>
            <a:r>
              <a:rPr lang="fi-FI" sz="2700" dirty="0">
                <a:solidFill>
                  <a:srgbClr val="000000"/>
                </a:solidFill>
              </a:rPr>
              <a:t>/</a:t>
            </a:r>
            <a:r>
              <a:rPr lang="fi-FI" sz="2700" b="1" dirty="0">
                <a:solidFill>
                  <a:srgbClr val="000000"/>
                </a:solidFill>
              </a:rPr>
              <a:t>Spring 2018 </a:t>
            </a:r>
          </a:p>
          <a:p>
            <a:r>
              <a:rPr lang="fi-FI" sz="2200" dirty="0">
                <a:solidFill>
                  <a:srgbClr val="000000"/>
                </a:solidFill>
              </a:rPr>
              <a:t>(</a:t>
            </a:r>
            <a:r>
              <a:rPr lang="fi-FI" sz="2200" dirty="0" err="1">
                <a:solidFill>
                  <a:srgbClr val="000000"/>
                </a:solidFill>
              </a:rPr>
              <a:t>everyone</a:t>
            </a:r>
            <a:r>
              <a:rPr lang="fi-FI" sz="2200" dirty="0">
                <a:solidFill>
                  <a:srgbClr val="000000"/>
                </a:solidFill>
              </a:rPr>
              <a:t> </a:t>
            </a:r>
            <a:r>
              <a:rPr lang="fi-FI" sz="2200" dirty="0" err="1">
                <a:solidFill>
                  <a:srgbClr val="000000"/>
                </a:solidFill>
              </a:rPr>
              <a:t>over</a:t>
            </a:r>
            <a:r>
              <a:rPr lang="fi-FI" sz="2200" dirty="0">
                <a:solidFill>
                  <a:srgbClr val="000000"/>
                </a:solidFill>
              </a:rPr>
              <a:t> 12 </a:t>
            </a:r>
            <a:r>
              <a:rPr lang="fi-FI" sz="2200" dirty="0" err="1">
                <a:solidFill>
                  <a:srgbClr val="000000"/>
                </a:solidFill>
              </a:rPr>
              <a:t>years</a:t>
            </a:r>
            <a:r>
              <a:rPr lang="fi-FI" sz="2200" dirty="0">
                <a:solidFill>
                  <a:srgbClr val="000000"/>
                </a:solidFill>
              </a:rPr>
              <a:t>)</a:t>
            </a:r>
          </a:p>
          <a:p>
            <a:endParaRPr lang="fi-FI" sz="1200" dirty="0">
              <a:solidFill>
                <a:srgbClr val="000000"/>
              </a:solidFill>
            </a:endParaRPr>
          </a:p>
          <a:p>
            <a:pPr>
              <a:lnSpc>
                <a:spcPct val="110000"/>
              </a:lnSpc>
            </a:pPr>
            <a:r>
              <a:rPr lang="en-US" sz="1600" dirty="0">
                <a:solidFill>
                  <a:schemeClr val="accent6">
                    <a:lumMod val="50000"/>
                    <a:lumOff val="50000"/>
                  </a:schemeClr>
                </a:solidFill>
              </a:rPr>
              <a:t>Cars | Style &amp; Fashion | Travelling | Health &amp; Well-being | </a:t>
            </a:r>
            <a:br>
              <a:rPr lang="en-US" sz="1600" dirty="0">
                <a:solidFill>
                  <a:schemeClr val="accent6">
                    <a:lumMod val="50000"/>
                    <a:lumOff val="50000"/>
                  </a:schemeClr>
                </a:solidFill>
              </a:rPr>
            </a:br>
            <a:r>
              <a:rPr lang="en-US" sz="1600" dirty="0">
                <a:solidFill>
                  <a:schemeClr val="accent6">
                    <a:lumMod val="50000"/>
                    <a:lumOff val="50000"/>
                  </a:schemeClr>
                </a:solidFill>
              </a:rPr>
              <a:t>Food &amp; Cooking | Cosmetics &amp; Cosmetic Brands |  </a:t>
            </a:r>
            <a:br>
              <a:rPr lang="en-US" sz="1600" dirty="0">
                <a:solidFill>
                  <a:schemeClr val="accent6">
                    <a:lumMod val="50000"/>
                    <a:lumOff val="50000"/>
                  </a:schemeClr>
                </a:solidFill>
              </a:rPr>
            </a:br>
            <a:r>
              <a:rPr lang="en-US" sz="1600" dirty="0">
                <a:solidFill>
                  <a:schemeClr val="accent6">
                    <a:lumMod val="50000"/>
                    <a:lumOff val="50000"/>
                  </a:schemeClr>
                </a:solidFill>
              </a:rPr>
              <a:t>Furniture &amp; Decorating | Building &amp; Renovating | Gardening | </a:t>
            </a:r>
            <a:br>
              <a:rPr lang="en-US" sz="1600" dirty="0">
                <a:solidFill>
                  <a:schemeClr val="accent6">
                    <a:lumMod val="50000"/>
                    <a:lumOff val="50000"/>
                  </a:schemeClr>
                </a:solidFill>
              </a:rPr>
            </a:br>
            <a:r>
              <a:rPr lang="en-US" sz="1600" dirty="0">
                <a:solidFill>
                  <a:schemeClr val="accent6">
                    <a:lumMod val="50000"/>
                    <a:lumOff val="50000"/>
                  </a:schemeClr>
                </a:solidFill>
              </a:rPr>
              <a:t>Home entertainment electronics &amp; Information technology |  </a:t>
            </a:r>
            <a:br>
              <a:rPr lang="en-US" sz="1600" dirty="0">
                <a:solidFill>
                  <a:schemeClr val="accent6">
                    <a:lumMod val="50000"/>
                    <a:lumOff val="50000"/>
                  </a:schemeClr>
                </a:solidFill>
              </a:rPr>
            </a:br>
            <a:r>
              <a:rPr lang="en-US" sz="1600" dirty="0">
                <a:solidFill>
                  <a:schemeClr val="accent6">
                    <a:lumMod val="50000"/>
                    <a:lumOff val="50000"/>
                  </a:schemeClr>
                </a:solidFill>
              </a:rPr>
              <a:t>Saving &amp; investing </a:t>
            </a:r>
            <a:endParaRPr lang="fi-FI" sz="1600" dirty="0">
              <a:solidFill>
                <a:schemeClr val="accent6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348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 txBox="1">
            <a:spLocks/>
          </p:cNvSpPr>
          <p:nvPr/>
        </p:nvSpPr>
        <p:spPr>
          <a:xfrm>
            <a:off x="264152" y="0"/>
            <a:ext cx="8705696" cy="6644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2200" b="1" dirty="0">
                <a:solidFill>
                  <a:schemeClr val="accent6"/>
                </a:solidFill>
                <a:latin typeface="Calibri"/>
                <a:cs typeface="Calibri"/>
              </a:rPr>
              <a:t>Purchase process / Building and renovating </a:t>
            </a:r>
            <a:r>
              <a:rPr lang="en-AU" sz="2200" b="1" dirty="0" smtClean="0">
                <a:solidFill>
                  <a:schemeClr val="bg1">
                    <a:lumMod val="75000"/>
                  </a:schemeClr>
                </a:solidFill>
                <a:latin typeface="Calibri"/>
                <a:cs typeface="Calibri"/>
              </a:rPr>
              <a:t>(everyone over 12 years)</a:t>
            </a:r>
            <a:endParaRPr lang="en-AU" sz="2200" b="1" dirty="0">
              <a:solidFill>
                <a:schemeClr val="accent6"/>
              </a:solidFill>
              <a:latin typeface="Calibri"/>
              <a:cs typeface="Calibri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351421" y="1385848"/>
            <a:ext cx="1178718" cy="1178718"/>
          </a:xfrm>
          <a:prstGeom prst="ellipse">
            <a:avLst/>
          </a:prstGeom>
          <a:blipFill rotWithShape="1">
            <a:blip r:embed="rId2"/>
            <a:stretch>
              <a:fillRect/>
            </a:stretch>
          </a:blip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9815227"/>
              </p:ext>
            </p:extLst>
          </p:nvPr>
        </p:nvGraphicFramePr>
        <p:xfrm>
          <a:off x="3154283" y="848031"/>
          <a:ext cx="5169792" cy="344743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857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48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48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880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dirty="0"/>
                        <a:t>Ideas and tips</a:t>
                      </a:r>
                    </a:p>
                  </a:txBody>
                  <a:tcPr marT="34290" marB="3429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dirty="0"/>
                        <a:t>Purchase decision</a:t>
                      </a:r>
                    </a:p>
                  </a:txBody>
                  <a:tcPr marT="34290" marB="3429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100" dirty="0"/>
                    </a:p>
                  </a:txBody>
                  <a:tcPr marT="34290" marB="3429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l"/>
                      <a:r>
                        <a:rPr lang="en-GB" sz="1200" b="0" noProof="0" dirty="0">
                          <a:solidFill>
                            <a:schemeClr val="accent6"/>
                          </a:solidFill>
                        </a:rPr>
                        <a:t>Print magazines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</a:p>
                  </a:txBody>
                  <a:tcPr marL="9525" marR="9525" marT="7144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noProof="0" dirty="0">
                          <a:solidFill>
                            <a:schemeClr val="accent6"/>
                          </a:solidFill>
                        </a:rPr>
                        <a:t>Magazine websites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</a:p>
                  </a:txBody>
                  <a:tcPr marL="9525" marR="9525" marT="7144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33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noProof="0" dirty="0">
                          <a:solidFill>
                            <a:schemeClr val="accent6"/>
                          </a:solidFill>
                        </a:rPr>
                        <a:t>Blogs and </a:t>
                      </a:r>
                      <a:r>
                        <a:rPr lang="da-DK" sz="1200" b="0" dirty="0">
                          <a:solidFill>
                            <a:schemeClr val="accent6"/>
                          </a:solidFill>
                        </a:rPr>
                        <a:t>videoblogs</a:t>
                      </a:r>
                      <a:endParaRPr lang="en-US" sz="1200" b="0" dirty="0">
                        <a:solidFill>
                          <a:schemeClr val="accent6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</a:p>
                  </a:txBody>
                  <a:tcPr marL="9525" marR="9525" marT="7144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l"/>
                      <a:r>
                        <a:rPr lang="fi-FI" sz="1200" b="0" dirty="0">
                          <a:solidFill>
                            <a:schemeClr val="accent6"/>
                          </a:solidFill>
                        </a:rPr>
                        <a:t>Social media </a:t>
                      </a:r>
                    </a:p>
                    <a:p>
                      <a:pPr algn="l"/>
                      <a:r>
                        <a:rPr lang="fi-FI" sz="1200" b="0" dirty="0" smtClean="0">
                          <a:solidFill>
                            <a:schemeClr val="accent6"/>
                          </a:solidFill>
                        </a:rPr>
                        <a:t>(</a:t>
                      </a:r>
                      <a:r>
                        <a:rPr lang="nb-NO" sz="1200" b="0" dirty="0" smtClean="0">
                          <a:solidFill>
                            <a:schemeClr val="accent6"/>
                          </a:solidFill>
                        </a:rPr>
                        <a:t>e.g.</a:t>
                      </a:r>
                      <a:r>
                        <a:rPr lang="fi-FI" sz="1200" b="0" dirty="0" smtClean="0">
                          <a:solidFill>
                            <a:schemeClr val="accent6"/>
                          </a:solidFill>
                        </a:rPr>
                        <a:t> </a:t>
                      </a:r>
                      <a:r>
                        <a:rPr lang="fi-FI" sz="1200" b="0" dirty="0">
                          <a:solidFill>
                            <a:schemeClr val="accent6"/>
                          </a:solidFill>
                        </a:rPr>
                        <a:t>Facebook)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</a:p>
                  </a:txBody>
                  <a:tcPr marL="9525" marR="9525" marT="7144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165255221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l"/>
                      <a:r>
                        <a:rPr lang="en-GB" sz="1200" b="0" noProof="0" dirty="0">
                          <a:solidFill>
                            <a:schemeClr val="accent6"/>
                          </a:solidFill>
                        </a:rPr>
                        <a:t>Newspapers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</a:p>
                  </a:txBody>
                  <a:tcPr marL="9525" marR="9525" marT="7144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l"/>
                      <a:r>
                        <a:rPr lang="en-GB" sz="1200" b="0" noProof="0" dirty="0">
                          <a:solidFill>
                            <a:schemeClr val="accent6"/>
                          </a:solidFill>
                        </a:rPr>
                        <a:t>Newspaper websites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</a:p>
                  </a:txBody>
                  <a:tcPr marL="9525" marR="9525" marT="7144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03326">
                <a:tc>
                  <a:txBody>
                    <a:bodyPr/>
                    <a:lstStyle/>
                    <a:p>
                      <a:pPr algn="l"/>
                      <a:r>
                        <a:rPr lang="fi-FI" sz="1200" b="0" dirty="0">
                          <a:solidFill>
                            <a:schemeClr val="accent6"/>
                          </a:solidFill>
                        </a:rPr>
                        <a:t>Television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</a:p>
                  </a:txBody>
                  <a:tcPr marL="9525" marR="9525" marT="7144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03326">
                <a:tc>
                  <a:txBody>
                    <a:bodyPr/>
                    <a:lstStyle/>
                    <a:p>
                      <a:pPr algn="l"/>
                      <a:r>
                        <a:rPr lang="fi-FI" sz="1200" b="0" dirty="0">
                          <a:solidFill>
                            <a:schemeClr val="accent6"/>
                          </a:solidFill>
                        </a:rPr>
                        <a:t>Radio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</a:p>
                  </a:txBody>
                  <a:tcPr marL="9525" marR="9525" marT="7144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51421" y="606805"/>
            <a:ext cx="4343228" cy="77904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900" dirty="0">
                <a:solidFill>
                  <a:schemeClr val="accent6"/>
                </a:solidFill>
              </a:rPr>
              <a:t>Which of the following information sources you use when looking for ideas and tips of different products?</a:t>
            </a:r>
          </a:p>
          <a:p>
            <a:r>
              <a:rPr lang="en-GB" sz="900" dirty="0">
                <a:solidFill>
                  <a:schemeClr val="accent6"/>
                </a:solidFill>
              </a:rPr>
              <a:t>Which of the following information sources you use when making a purchase decision? </a:t>
            </a:r>
          </a:p>
          <a:p>
            <a:r>
              <a:rPr lang="en-GB" sz="900" dirty="0">
                <a:solidFill>
                  <a:schemeClr val="accent6"/>
                </a:solidFill>
              </a:rPr>
              <a:t>For example when comparing quality and features of a product/service.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2620829" y="1480502"/>
            <a:ext cx="469442" cy="2770564"/>
            <a:chOff x="2620829" y="1480502"/>
            <a:chExt cx="469442" cy="2770564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57271" y="1480502"/>
              <a:ext cx="277980" cy="288869"/>
            </a:xfrm>
            <a:prstGeom prst="rect">
              <a:avLst/>
            </a:prstGeom>
          </p:spPr>
        </p:pic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643557" y="3639503"/>
              <a:ext cx="289551" cy="285741"/>
            </a:xfrm>
            <a:prstGeom prst="rect">
              <a:avLst/>
            </a:prstGeom>
          </p:spPr>
        </p:pic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620829" y="2920067"/>
              <a:ext cx="312279" cy="300113"/>
            </a:xfrm>
            <a:prstGeom prst="rect">
              <a:avLst/>
            </a:prstGeom>
          </p:spPr>
        </p:pic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648650" y="3956727"/>
              <a:ext cx="271404" cy="294339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687269" y="3314833"/>
              <a:ext cx="184161" cy="257190"/>
            </a:xfrm>
            <a:prstGeom prst="rect">
              <a:avLst/>
            </a:prstGeom>
          </p:spPr>
        </p:pic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701894" y="1862428"/>
              <a:ext cx="184161" cy="257190"/>
            </a:xfrm>
            <a:prstGeom prst="rect">
              <a:avLst/>
            </a:prstGeom>
          </p:spPr>
        </p:pic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641598" y="2534526"/>
              <a:ext cx="309325" cy="287542"/>
            </a:xfrm>
            <a:prstGeom prst="rect">
              <a:avLst/>
            </a:prstGeom>
          </p:spPr>
        </p:pic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2632924" y="2239096"/>
              <a:ext cx="313605" cy="218698"/>
            </a:xfrm>
            <a:prstGeom prst="rect">
              <a:avLst/>
            </a:prstGeom>
          </p:spPr>
        </p:pic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2781520" y="2114911"/>
              <a:ext cx="308751" cy="321616"/>
            </a:xfrm>
            <a:prstGeom prst="rect">
              <a:avLst/>
            </a:prstGeom>
          </p:spPr>
        </p:pic>
      </p:grpSp>
      <p:grpSp>
        <p:nvGrpSpPr>
          <p:cNvPr id="34" name="Group 33"/>
          <p:cNvGrpSpPr/>
          <p:nvPr/>
        </p:nvGrpSpPr>
        <p:grpSpPr>
          <a:xfrm>
            <a:off x="4952021" y="367340"/>
            <a:ext cx="3064923" cy="539936"/>
            <a:chOff x="4952021" y="367340"/>
            <a:chExt cx="3064923" cy="539936"/>
          </a:xfrm>
        </p:grpSpPr>
        <p:cxnSp>
          <p:nvCxnSpPr>
            <p:cNvPr id="35" name="Straight Arrow Connector 34"/>
            <p:cNvCxnSpPr/>
            <p:nvPr/>
          </p:nvCxnSpPr>
          <p:spPr>
            <a:xfrm>
              <a:off x="4952021" y="804100"/>
              <a:ext cx="3064923" cy="0"/>
            </a:xfrm>
            <a:prstGeom prst="straightConnector1">
              <a:avLst/>
            </a:prstGeom>
            <a:ln w="19050"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8" name="Picture 47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7424185" y="367340"/>
              <a:ext cx="518338" cy="539936"/>
            </a:xfrm>
            <a:prstGeom prst="rect">
              <a:avLst/>
            </a:prstGeom>
          </p:spPr>
        </p:pic>
        <p:pic>
          <p:nvPicPr>
            <p:cNvPr id="49" name="Picture 48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5091202" y="518005"/>
              <a:ext cx="259291" cy="270402"/>
            </a:xfrm>
            <a:prstGeom prst="rect">
              <a:avLst/>
            </a:prstGeom>
          </p:spPr>
        </p:pic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7166915" y="513157"/>
              <a:ext cx="257269" cy="26461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929102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 txBox="1">
            <a:spLocks/>
          </p:cNvSpPr>
          <p:nvPr/>
        </p:nvSpPr>
        <p:spPr>
          <a:xfrm>
            <a:off x="264152" y="0"/>
            <a:ext cx="8705696" cy="6644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2200" b="1" dirty="0">
                <a:solidFill>
                  <a:schemeClr val="accent6"/>
                </a:solidFill>
                <a:latin typeface="Calibri"/>
                <a:cs typeface="Calibri"/>
              </a:rPr>
              <a:t>Purchase process / Gardening </a:t>
            </a:r>
            <a:r>
              <a:rPr lang="en-AU" sz="2200" b="1" dirty="0" smtClean="0">
                <a:solidFill>
                  <a:schemeClr val="bg1">
                    <a:lumMod val="75000"/>
                  </a:schemeClr>
                </a:solidFill>
                <a:latin typeface="Calibri"/>
                <a:cs typeface="Calibri"/>
              </a:rPr>
              <a:t>(everyone over 12 years)</a:t>
            </a:r>
            <a:endParaRPr lang="en-AU" sz="2200" b="1" dirty="0">
              <a:solidFill>
                <a:schemeClr val="accent6"/>
              </a:solidFill>
              <a:latin typeface="Calibri"/>
              <a:cs typeface="Calibri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351421" y="1385848"/>
            <a:ext cx="1178718" cy="1178718"/>
          </a:xfrm>
          <a:prstGeom prst="ellipse">
            <a:avLst/>
          </a:prstGeom>
          <a:blipFill rotWithShape="1">
            <a:blip r:embed="rId2"/>
            <a:stretch>
              <a:fillRect/>
            </a:stretch>
          </a:blip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7762960"/>
              </p:ext>
            </p:extLst>
          </p:nvPr>
        </p:nvGraphicFramePr>
        <p:xfrm>
          <a:off x="3154283" y="848031"/>
          <a:ext cx="5169792" cy="344743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857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48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48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880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dirty="0"/>
                        <a:t>Ideas and tips</a:t>
                      </a:r>
                    </a:p>
                  </a:txBody>
                  <a:tcPr marT="34290" marB="3429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dirty="0"/>
                        <a:t>Purchase decision</a:t>
                      </a:r>
                    </a:p>
                  </a:txBody>
                  <a:tcPr marT="34290" marB="3429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100" dirty="0"/>
                    </a:p>
                  </a:txBody>
                  <a:tcPr marT="34290" marB="3429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l"/>
                      <a:r>
                        <a:rPr lang="en-GB" sz="1200" b="0" noProof="0" dirty="0">
                          <a:solidFill>
                            <a:schemeClr val="accent6"/>
                          </a:solidFill>
                        </a:rPr>
                        <a:t>Print magazines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</a:p>
                  </a:txBody>
                  <a:tcPr marL="9525" marR="9525" marT="7144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noProof="0" dirty="0">
                          <a:solidFill>
                            <a:schemeClr val="accent6"/>
                          </a:solidFill>
                        </a:rPr>
                        <a:t>Magazine websites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</a:p>
                  </a:txBody>
                  <a:tcPr marL="9525" marR="9525" marT="7144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33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noProof="0" dirty="0">
                          <a:solidFill>
                            <a:schemeClr val="accent6"/>
                          </a:solidFill>
                        </a:rPr>
                        <a:t>Blogs and </a:t>
                      </a:r>
                      <a:r>
                        <a:rPr lang="da-DK" sz="1200" b="0" dirty="0">
                          <a:solidFill>
                            <a:schemeClr val="accent6"/>
                          </a:solidFill>
                        </a:rPr>
                        <a:t>videoblogs</a:t>
                      </a:r>
                      <a:endParaRPr lang="en-US" sz="1200" b="0" dirty="0">
                        <a:solidFill>
                          <a:schemeClr val="accent6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</a:p>
                  </a:txBody>
                  <a:tcPr marL="9525" marR="9525" marT="7144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l"/>
                      <a:r>
                        <a:rPr lang="fi-FI" sz="1200" b="0" dirty="0">
                          <a:solidFill>
                            <a:schemeClr val="accent6"/>
                          </a:solidFill>
                        </a:rPr>
                        <a:t>Social media </a:t>
                      </a:r>
                    </a:p>
                    <a:p>
                      <a:pPr algn="l"/>
                      <a:r>
                        <a:rPr lang="fi-FI" sz="1200" b="0" dirty="0" smtClean="0">
                          <a:solidFill>
                            <a:schemeClr val="accent6"/>
                          </a:solidFill>
                        </a:rPr>
                        <a:t>(</a:t>
                      </a:r>
                      <a:r>
                        <a:rPr lang="nb-NO" sz="1200" b="0" dirty="0" smtClean="0">
                          <a:solidFill>
                            <a:schemeClr val="accent6"/>
                          </a:solidFill>
                        </a:rPr>
                        <a:t>e.g.</a:t>
                      </a:r>
                      <a:r>
                        <a:rPr lang="fi-FI" sz="1200" b="0" dirty="0" smtClean="0">
                          <a:solidFill>
                            <a:schemeClr val="accent6"/>
                          </a:solidFill>
                        </a:rPr>
                        <a:t> </a:t>
                      </a:r>
                      <a:r>
                        <a:rPr lang="fi-FI" sz="1200" b="0" dirty="0">
                          <a:solidFill>
                            <a:schemeClr val="accent6"/>
                          </a:solidFill>
                        </a:rPr>
                        <a:t>Facebook)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</a:p>
                  </a:txBody>
                  <a:tcPr marL="9525" marR="9525" marT="7144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165255221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l"/>
                      <a:r>
                        <a:rPr lang="en-GB" sz="1200" b="0" noProof="0" dirty="0">
                          <a:solidFill>
                            <a:schemeClr val="accent6"/>
                          </a:solidFill>
                        </a:rPr>
                        <a:t>Newspapers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</a:p>
                  </a:txBody>
                  <a:tcPr marL="9525" marR="9525" marT="7144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l"/>
                      <a:r>
                        <a:rPr lang="en-GB" sz="1200" b="0" noProof="0" dirty="0">
                          <a:solidFill>
                            <a:schemeClr val="accent6"/>
                          </a:solidFill>
                        </a:rPr>
                        <a:t>Newspaper websites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</a:p>
                  </a:txBody>
                  <a:tcPr marL="9525" marR="9525" marT="7144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03326">
                <a:tc>
                  <a:txBody>
                    <a:bodyPr/>
                    <a:lstStyle/>
                    <a:p>
                      <a:pPr algn="l"/>
                      <a:r>
                        <a:rPr lang="fi-FI" sz="1200" b="0" dirty="0">
                          <a:solidFill>
                            <a:schemeClr val="accent6"/>
                          </a:solidFill>
                        </a:rPr>
                        <a:t>Television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</a:p>
                  </a:txBody>
                  <a:tcPr marL="9525" marR="9525" marT="7144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03326">
                <a:tc>
                  <a:txBody>
                    <a:bodyPr/>
                    <a:lstStyle/>
                    <a:p>
                      <a:pPr algn="l"/>
                      <a:r>
                        <a:rPr lang="fi-FI" sz="1200" b="0" dirty="0">
                          <a:solidFill>
                            <a:schemeClr val="accent6"/>
                          </a:solidFill>
                        </a:rPr>
                        <a:t>Radio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</a:p>
                  </a:txBody>
                  <a:tcPr marL="9525" marR="9525" marT="7144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51421" y="606805"/>
            <a:ext cx="4343228" cy="77904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900" dirty="0">
                <a:solidFill>
                  <a:schemeClr val="accent6"/>
                </a:solidFill>
              </a:rPr>
              <a:t>Which of the following information sources you use when looking for ideas and tips of different products?</a:t>
            </a:r>
          </a:p>
          <a:p>
            <a:r>
              <a:rPr lang="en-GB" sz="900" dirty="0">
                <a:solidFill>
                  <a:schemeClr val="accent6"/>
                </a:solidFill>
              </a:rPr>
              <a:t>Which of the following information sources you use when making a purchase decision? </a:t>
            </a:r>
          </a:p>
          <a:p>
            <a:r>
              <a:rPr lang="en-GB" sz="900" dirty="0">
                <a:solidFill>
                  <a:schemeClr val="accent6"/>
                </a:solidFill>
              </a:rPr>
              <a:t>For example when comparing quality and features of a product/service.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2620829" y="1480502"/>
            <a:ext cx="469442" cy="2770564"/>
            <a:chOff x="2620829" y="1480502"/>
            <a:chExt cx="469442" cy="2770564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57271" y="1480502"/>
              <a:ext cx="277980" cy="288869"/>
            </a:xfrm>
            <a:prstGeom prst="rect">
              <a:avLst/>
            </a:prstGeom>
          </p:spPr>
        </p:pic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643557" y="3639503"/>
              <a:ext cx="289551" cy="285741"/>
            </a:xfrm>
            <a:prstGeom prst="rect">
              <a:avLst/>
            </a:prstGeom>
          </p:spPr>
        </p:pic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620829" y="2920067"/>
              <a:ext cx="312279" cy="300113"/>
            </a:xfrm>
            <a:prstGeom prst="rect">
              <a:avLst/>
            </a:prstGeom>
          </p:spPr>
        </p:pic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648650" y="3956727"/>
              <a:ext cx="271404" cy="294339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687269" y="3314833"/>
              <a:ext cx="184161" cy="257190"/>
            </a:xfrm>
            <a:prstGeom prst="rect">
              <a:avLst/>
            </a:prstGeom>
          </p:spPr>
        </p:pic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701894" y="1862428"/>
              <a:ext cx="184161" cy="257190"/>
            </a:xfrm>
            <a:prstGeom prst="rect">
              <a:avLst/>
            </a:prstGeom>
          </p:spPr>
        </p:pic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641598" y="2534526"/>
              <a:ext cx="309325" cy="287542"/>
            </a:xfrm>
            <a:prstGeom prst="rect">
              <a:avLst/>
            </a:prstGeom>
          </p:spPr>
        </p:pic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2632924" y="2239096"/>
              <a:ext cx="313605" cy="218698"/>
            </a:xfrm>
            <a:prstGeom prst="rect">
              <a:avLst/>
            </a:prstGeom>
          </p:spPr>
        </p:pic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2781520" y="2114911"/>
              <a:ext cx="308751" cy="321616"/>
            </a:xfrm>
            <a:prstGeom prst="rect">
              <a:avLst/>
            </a:prstGeom>
          </p:spPr>
        </p:pic>
      </p:grpSp>
      <p:grpSp>
        <p:nvGrpSpPr>
          <p:cNvPr id="34" name="Group 33"/>
          <p:cNvGrpSpPr/>
          <p:nvPr/>
        </p:nvGrpSpPr>
        <p:grpSpPr>
          <a:xfrm>
            <a:off x="4952021" y="367340"/>
            <a:ext cx="3064923" cy="539936"/>
            <a:chOff x="4952021" y="367340"/>
            <a:chExt cx="3064923" cy="539936"/>
          </a:xfrm>
        </p:grpSpPr>
        <p:cxnSp>
          <p:nvCxnSpPr>
            <p:cNvPr id="35" name="Straight Arrow Connector 34"/>
            <p:cNvCxnSpPr/>
            <p:nvPr/>
          </p:nvCxnSpPr>
          <p:spPr>
            <a:xfrm>
              <a:off x="4952021" y="804100"/>
              <a:ext cx="3064923" cy="0"/>
            </a:xfrm>
            <a:prstGeom prst="straightConnector1">
              <a:avLst/>
            </a:prstGeom>
            <a:ln w="19050"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7424185" y="367340"/>
              <a:ext cx="518338" cy="539936"/>
            </a:xfrm>
            <a:prstGeom prst="rect">
              <a:avLst/>
            </a:prstGeom>
          </p:spPr>
        </p:pic>
        <p:pic>
          <p:nvPicPr>
            <p:cNvPr id="49" name="Picture 48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5091202" y="518005"/>
              <a:ext cx="259291" cy="270402"/>
            </a:xfrm>
            <a:prstGeom prst="rect">
              <a:avLst/>
            </a:prstGeom>
          </p:spPr>
        </p:pic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7166915" y="513157"/>
              <a:ext cx="257269" cy="26461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558307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 txBox="1">
            <a:spLocks/>
          </p:cNvSpPr>
          <p:nvPr/>
        </p:nvSpPr>
        <p:spPr>
          <a:xfrm>
            <a:off x="264143" y="0"/>
            <a:ext cx="8705696" cy="6644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2200" b="1" dirty="0">
                <a:solidFill>
                  <a:schemeClr val="accent6"/>
                </a:solidFill>
                <a:latin typeface="Calibri"/>
                <a:cs typeface="Calibri"/>
              </a:rPr>
              <a:t>Purchase process / Home entertainment and IT </a:t>
            </a:r>
            <a:r>
              <a:rPr lang="en-AU" sz="2200" b="1" dirty="0" smtClean="0">
                <a:solidFill>
                  <a:schemeClr val="bg1">
                    <a:lumMod val="75000"/>
                  </a:schemeClr>
                </a:solidFill>
                <a:latin typeface="Calibri"/>
                <a:cs typeface="Calibri"/>
              </a:rPr>
              <a:t>(everyone over 12 years)</a:t>
            </a:r>
            <a:endParaRPr lang="en-AU" sz="2200" b="1" dirty="0">
              <a:solidFill>
                <a:schemeClr val="accent6"/>
              </a:solidFill>
              <a:latin typeface="Calibri"/>
              <a:cs typeface="Calibri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351421" y="1355808"/>
            <a:ext cx="1178718" cy="1178718"/>
          </a:xfrm>
          <a:prstGeom prst="ellipse">
            <a:avLst/>
          </a:prstGeom>
          <a:blipFill rotWithShape="1">
            <a:blip r:embed="rId2"/>
            <a:stretch>
              <a:fillRect/>
            </a:stretch>
          </a:blip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42887"/>
              </p:ext>
            </p:extLst>
          </p:nvPr>
        </p:nvGraphicFramePr>
        <p:xfrm>
          <a:off x="3154283" y="848031"/>
          <a:ext cx="5169792" cy="344743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857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48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48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880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dirty="0"/>
                        <a:t>Ideas and tips</a:t>
                      </a:r>
                    </a:p>
                  </a:txBody>
                  <a:tcPr marT="34290" marB="3429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dirty="0"/>
                        <a:t>Purchase decision</a:t>
                      </a:r>
                    </a:p>
                  </a:txBody>
                  <a:tcPr marT="34290" marB="3429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100" dirty="0"/>
                    </a:p>
                  </a:txBody>
                  <a:tcPr marT="34290" marB="3429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l"/>
                      <a:r>
                        <a:rPr lang="en-GB" sz="1200" b="0" noProof="0" dirty="0">
                          <a:solidFill>
                            <a:schemeClr val="accent6"/>
                          </a:solidFill>
                        </a:rPr>
                        <a:t>Print magazines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</a:p>
                  </a:txBody>
                  <a:tcPr marL="9525" marR="9525" marT="7144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noProof="0" dirty="0">
                          <a:solidFill>
                            <a:schemeClr val="accent6"/>
                          </a:solidFill>
                        </a:rPr>
                        <a:t>Magazine websites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</a:p>
                  </a:txBody>
                  <a:tcPr marL="9525" marR="9525" marT="7144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33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noProof="0" dirty="0">
                          <a:solidFill>
                            <a:schemeClr val="accent6"/>
                          </a:solidFill>
                        </a:rPr>
                        <a:t>Blogs and </a:t>
                      </a:r>
                      <a:r>
                        <a:rPr lang="da-DK" sz="1200" b="0" dirty="0">
                          <a:solidFill>
                            <a:schemeClr val="accent6"/>
                          </a:solidFill>
                        </a:rPr>
                        <a:t>videoblogs</a:t>
                      </a:r>
                      <a:endParaRPr lang="en-US" sz="1200" b="0" dirty="0">
                        <a:solidFill>
                          <a:schemeClr val="accent6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</a:p>
                  </a:txBody>
                  <a:tcPr marL="9525" marR="9525" marT="7144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l"/>
                      <a:r>
                        <a:rPr lang="fi-FI" sz="1200" b="0" dirty="0">
                          <a:solidFill>
                            <a:schemeClr val="accent6"/>
                          </a:solidFill>
                        </a:rPr>
                        <a:t>Social media </a:t>
                      </a:r>
                    </a:p>
                    <a:p>
                      <a:pPr algn="l"/>
                      <a:r>
                        <a:rPr lang="fi-FI" sz="1200" b="0" dirty="0" smtClean="0">
                          <a:solidFill>
                            <a:schemeClr val="accent6"/>
                          </a:solidFill>
                        </a:rPr>
                        <a:t>(</a:t>
                      </a:r>
                      <a:r>
                        <a:rPr lang="nb-NO" sz="1200" b="0" dirty="0" smtClean="0">
                          <a:solidFill>
                            <a:schemeClr val="accent6"/>
                          </a:solidFill>
                        </a:rPr>
                        <a:t>e.g.</a:t>
                      </a:r>
                      <a:r>
                        <a:rPr lang="fi-FI" sz="1200" b="0" dirty="0" smtClean="0">
                          <a:solidFill>
                            <a:schemeClr val="accent6"/>
                          </a:solidFill>
                        </a:rPr>
                        <a:t> </a:t>
                      </a:r>
                      <a:r>
                        <a:rPr lang="fi-FI" sz="1200" b="0" dirty="0">
                          <a:solidFill>
                            <a:schemeClr val="accent6"/>
                          </a:solidFill>
                        </a:rPr>
                        <a:t>Facebook)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</a:p>
                  </a:txBody>
                  <a:tcPr marL="9525" marR="9525" marT="7144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165255221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l"/>
                      <a:r>
                        <a:rPr lang="en-GB" sz="1200" b="0" noProof="0" dirty="0">
                          <a:solidFill>
                            <a:schemeClr val="accent6"/>
                          </a:solidFill>
                        </a:rPr>
                        <a:t>Newspapers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</a:p>
                  </a:txBody>
                  <a:tcPr marL="9525" marR="9525" marT="7144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l"/>
                      <a:r>
                        <a:rPr lang="en-GB" sz="1200" b="0" noProof="0" dirty="0">
                          <a:solidFill>
                            <a:schemeClr val="accent6"/>
                          </a:solidFill>
                        </a:rPr>
                        <a:t>Newspaper websites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</a:p>
                  </a:txBody>
                  <a:tcPr marL="9525" marR="9525" marT="7144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03326">
                <a:tc>
                  <a:txBody>
                    <a:bodyPr/>
                    <a:lstStyle/>
                    <a:p>
                      <a:pPr algn="l"/>
                      <a:r>
                        <a:rPr lang="fi-FI" sz="1200" b="0" dirty="0">
                          <a:solidFill>
                            <a:schemeClr val="accent6"/>
                          </a:solidFill>
                        </a:rPr>
                        <a:t>Television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</a:p>
                  </a:txBody>
                  <a:tcPr marL="9525" marR="9525" marT="7144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03326">
                <a:tc>
                  <a:txBody>
                    <a:bodyPr/>
                    <a:lstStyle/>
                    <a:p>
                      <a:pPr algn="l"/>
                      <a:r>
                        <a:rPr lang="fi-FI" sz="1200" b="0" dirty="0">
                          <a:solidFill>
                            <a:schemeClr val="accent6"/>
                          </a:solidFill>
                        </a:rPr>
                        <a:t>Radio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</a:p>
                  </a:txBody>
                  <a:tcPr marL="9525" marR="9525" marT="7144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51421" y="606805"/>
            <a:ext cx="4343228" cy="77904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900" dirty="0">
                <a:solidFill>
                  <a:schemeClr val="accent6"/>
                </a:solidFill>
              </a:rPr>
              <a:t>Which of the following information sources you use when looking for ideas and tips of different products?</a:t>
            </a:r>
          </a:p>
          <a:p>
            <a:r>
              <a:rPr lang="en-GB" sz="900" dirty="0">
                <a:solidFill>
                  <a:schemeClr val="accent6"/>
                </a:solidFill>
              </a:rPr>
              <a:t>Which of the following information sources you use when making a purchase decision? </a:t>
            </a:r>
          </a:p>
          <a:p>
            <a:r>
              <a:rPr lang="en-GB" sz="900" dirty="0">
                <a:solidFill>
                  <a:schemeClr val="accent6"/>
                </a:solidFill>
              </a:rPr>
              <a:t>For example when comparing quality and features of a product/service.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2620829" y="1480502"/>
            <a:ext cx="469442" cy="2770564"/>
            <a:chOff x="2620829" y="1480502"/>
            <a:chExt cx="469442" cy="2770564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57271" y="1480502"/>
              <a:ext cx="277980" cy="288869"/>
            </a:xfrm>
            <a:prstGeom prst="rect">
              <a:avLst/>
            </a:prstGeom>
          </p:spPr>
        </p:pic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643557" y="3639503"/>
              <a:ext cx="289551" cy="285741"/>
            </a:xfrm>
            <a:prstGeom prst="rect">
              <a:avLst/>
            </a:prstGeom>
          </p:spPr>
        </p:pic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620829" y="2920067"/>
              <a:ext cx="312279" cy="300113"/>
            </a:xfrm>
            <a:prstGeom prst="rect">
              <a:avLst/>
            </a:prstGeom>
          </p:spPr>
        </p:pic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648650" y="3956727"/>
              <a:ext cx="271404" cy="294339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687269" y="3314833"/>
              <a:ext cx="184161" cy="257190"/>
            </a:xfrm>
            <a:prstGeom prst="rect">
              <a:avLst/>
            </a:prstGeom>
          </p:spPr>
        </p:pic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701894" y="1862428"/>
              <a:ext cx="184161" cy="257190"/>
            </a:xfrm>
            <a:prstGeom prst="rect">
              <a:avLst/>
            </a:prstGeom>
          </p:spPr>
        </p:pic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641598" y="2534526"/>
              <a:ext cx="309325" cy="287542"/>
            </a:xfrm>
            <a:prstGeom prst="rect">
              <a:avLst/>
            </a:prstGeom>
          </p:spPr>
        </p:pic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2632924" y="2239096"/>
              <a:ext cx="313605" cy="218698"/>
            </a:xfrm>
            <a:prstGeom prst="rect">
              <a:avLst/>
            </a:prstGeom>
          </p:spPr>
        </p:pic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2781520" y="2114911"/>
              <a:ext cx="308751" cy="321616"/>
            </a:xfrm>
            <a:prstGeom prst="rect">
              <a:avLst/>
            </a:prstGeom>
          </p:spPr>
        </p:pic>
      </p:grpSp>
      <p:grpSp>
        <p:nvGrpSpPr>
          <p:cNvPr id="34" name="Group 33"/>
          <p:cNvGrpSpPr/>
          <p:nvPr/>
        </p:nvGrpSpPr>
        <p:grpSpPr>
          <a:xfrm>
            <a:off x="4952021" y="367340"/>
            <a:ext cx="3064923" cy="539936"/>
            <a:chOff x="4952021" y="367340"/>
            <a:chExt cx="3064923" cy="539936"/>
          </a:xfrm>
        </p:grpSpPr>
        <p:cxnSp>
          <p:nvCxnSpPr>
            <p:cNvPr id="35" name="Straight Arrow Connector 34"/>
            <p:cNvCxnSpPr/>
            <p:nvPr/>
          </p:nvCxnSpPr>
          <p:spPr>
            <a:xfrm>
              <a:off x="4952021" y="804100"/>
              <a:ext cx="3064923" cy="0"/>
            </a:xfrm>
            <a:prstGeom prst="straightConnector1">
              <a:avLst/>
            </a:prstGeom>
            <a:ln w="19050"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8" name="Picture 47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7424185" y="367340"/>
              <a:ext cx="518338" cy="539936"/>
            </a:xfrm>
            <a:prstGeom prst="rect">
              <a:avLst/>
            </a:prstGeom>
          </p:spPr>
        </p:pic>
        <p:pic>
          <p:nvPicPr>
            <p:cNvPr id="49" name="Picture 48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5091202" y="518005"/>
              <a:ext cx="259291" cy="270402"/>
            </a:xfrm>
            <a:prstGeom prst="rect">
              <a:avLst/>
            </a:prstGeom>
          </p:spPr>
        </p:pic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7166915" y="513157"/>
              <a:ext cx="257269" cy="26461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62660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 txBox="1">
            <a:spLocks/>
          </p:cNvSpPr>
          <p:nvPr/>
        </p:nvSpPr>
        <p:spPr>
          <a:xfrm>
            <a:off x="264149" y="0"/>
            <a:ext cx="8705696" cy="6644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2200" b="1" dirty="0">
                <a:solidFill>
                  <a:schemeClr val="accent6"/>
                </a:solidFill>
                <a:latin typeface="Calibri"/>
                <a:cs typeface="Calibri"/>
              </a:rPr>
              <a:t>Purchase process / Saving and investing money </a:t>
            </a:r>
            <a:r>
              <a:rPr lang="en-AU" sz="2200" b="1" dirty="0" smtClean="0">
                <a:solidFill>
                  <a:schemeClr val="bg1">
                    <a:lumMod val="75000"/>
                  </a:schemeClr>
                </a:solidFill>
                <a:latin typeface="Calibri"/>
                <a:cs typeface="Calibri"/>
              </a:rPr>
              <a:t>(everyone over 12 years)</a:t>
            </a:r>
            <a:endParaRPr lang="en-AU" sz="2200" b="1" dirty="0">
              <a:solidFill>
                <a:schemeClr val="accent6"/>
              </a:solidFill>
              <a:latin typeface="Calibri"/>
              <a:cs typeface="Calibri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359290" y="1355808"/>
            <a:ext cx="1178718" cy="1178718"/>
          </a:xfrm>
          <a:prstGeom prst="ellipse">
            <a:avLst/>
          </a:prstGeom>
          <a:blipFill rotWithShape="1">
            <a:blip r:embed="rId2"/>
            <a:stretch>
              <a:fillRect/>
            </a:stretch>
          </a:blip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8972203"/>
              </p:ext>
            </p:extLst>
          </p:nvPr>
        </p:nvGraphicFramePr>
        <p:xfrm>
          <a:off x="3154283" y="848031"/>
          <a:ext cx="5169792" cy="344743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857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48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48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880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dirty="0"/>
                        <a:t>Ideas and tips</a:t>
                      </a:r>
                    </a:p>
                  </a:txBody>
                  <a:tcPr marT="34290" marB="3429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dirty="0"/>
                        <a:t>Purchase decision</a:t>
                      </a:r>
                    </a:p>
                  </a:txBody>
                  <a:tcPr marT="34290" marB="3429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100" dirty="0"/>
                    </a:p>
                  </a:txBody>
                  <a:tcPr marT="34290" marB="3429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l"/>
                      <a:r>
                        <a:rPr lang="en-GB" sz="1200" b="0" noProof="0" dirty="0">
                          <a:solidFill>
                            <a:schemeClr val="accent6"/>
                          </a:solidFill>
                        </a:rPr>
                        <a:t>Print magazines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</a:p>
                  </a:txBody>
                  <a:tcPr marL="9525" marR="9525" marT="7144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noProof="0" dirty="0">
                          <a:solidFill>
                            <a:schemeClr val="accent6"/>
                          </a:solidFill>
                        </a:rPr>
                        <a:t>Magazine websites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</a:p>
                  </a:txBody>
                  <a:tcPr marL="9525" marR="9525" marT="7144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33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noProof="0" dirty="0">
                          <a:solidFill>
                            <a:schemeClr val="accent6"/>
                          </a:solidFill>
                        </a:rPr>
                        <a:t>Blogs and </a:t>
                      </a:r>
                      <a:r>
                        <a:rPr lang="da-DK" sz="1200" b="0" dirty="0">
                          <a:solidFill>
                            <a:schemeClr val="accent6"/>
                          </a:solidFill>
                        </a:rPr>
                        <a:t>videoblogs</a:t>
                      </a:r>
                      <a:endParaRPr lang="en-US" sz="1200" b="0" dirty="0">
                        <a:solidFill>
                          <a:schemeClr val="accent6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</a:p>
                  </a:txBody>
                  <a:tcPr marL="9525" marR="9525" marT="7144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l"/>
                      <a:r>
                        <a:rPr lang="fi-FI" sz="1200" b="0" dirty="0">
                          <a:solidFill>
                            <a:schemeClr val="accent6"/>
                          </a:solidFill>
                        </a:rPr>
                        <a:t>Social media </a:t>
                      </a:r>
                    </a:p>
                    <a:p>
                      <a:pPr algn="l"/>
                      <a:r>
                        <a:rPr lang="fi-FI" sz="1200" b="0" dirty="0" smtClean="0">
                          <a:solidFill>
                            <a:schemeClr val="accent6"/>
                          </a:solidFill>
                        </a:rPr>
                        <a:t>(</a:t>
                      </a:r>
                      <a:r>
                        <a:rPr lang="nb-NO" sz="1200" b="0" dirty="0" smtClean="0">
                          <a:solidFill>
                            <a:schemeClr val="accent6"/>
                          </a:solidFill>
                        </a:rPr>
                        <a:t>e.g.</a:t>
                      </a:r>
                      <a:r>
                        <a:rPr lang="fi-FI" sz="1200" b="0" dirty="0" smtClean="0">
                          <a:solidFill>
                            <a:schemeClr val="accent6"/>
                          </a:solidFill>
                        </a:rPr>
                        <a:t> </a:t>
                      </a:r>
                      <a:r>
                        <a:rPr lang="fi-FI" sz="1200" b="0" dirty="0">
                          <a:solidFill>
                            <a:schemeClr val="accent6"/>
                          </a:solidFill>
                        </a:rPr>
                        <a:t>Facebook)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</a:p>
                  </a:txBody>
                  <a:tcPr marL="9525" marR="9525" marT="7144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165255221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l"/>
                      <a:r>
                        <a:rPr lang="en-GB" sz="1200" b="0" noProof="0" dirty="0">
                          <a:solidFill>
                            <a:schemeClr val="accent6"/>
                          </a:solidFill>
                        </a:rPr>
                        <a:t>Newspapers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</a:p>
                  </a:txBody>
                  <a:tcPr marL="9525" marR="9525" marT="7144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l"/>
                      <a:r>
                        <a:rPr lang="en-GB" sz="1200" b="0" noProof="0" dirty="0">
                          <a:solidFill>
                            <a:schemeClr val="accent6"/>
                          </a:solidFill>
                        </a:rPr>
                        <a:t>Newspaper websites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</a:p>
                  </a:txBody>
                  <a:tcPr marL="9525" marR="9525" marT="7144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03326">
                <a:tc>
                  <a:txBody>
                    <a:bodyPr/>
                    <a:lstStyle/>
                    <a:p>
                      <a:pPr algn="l"/>
                      <a:r>
                        <a:rPr lang="fi-FI" sz="1200" b="0" dirty="0">
                          <a:solidFill>
                            <a:schemeClr val="accent6"/>
                          </a:solidFill>
                        </a:rPr>
                        <a:t>Television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</a:p>
                  </a:txBody>
                  <a:tcPr marL="9525" marR="9525" marT="7144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03326">
                <a:tc>
                  <a:txBody>
                    <a:bodyPr/>
                    <a:lstStyle/>
                    <a:p>
                      <a:pPr algn="l"/>
                      <a:r>
                        <a:rPr lang="fi-FI" sz="1200" b="0" dirty="0">
                          <a:solidFill>
                            <a:schemeClr val="accent6"/>
                          </a:solidFill>
                        </a:rPr>
                        <a:t>Radio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</a:p>
                  </a:txBody>
                  <a:tcPr marL="9525" marR="9525" marT="7144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51421" y="606805"/>
            <a:ext cx="4343228" cy="77904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900" dirty="0">
                <a:solidFill>
                  <a:schemeClr val="accent6"/>
                </a:solidFill>
              </a:rPr>
              <a:t>Which of the following information sources you use when looking for ideas and tips of different products?</a:t>
            </a:r>
          </a:p>
          <a:p>
            <a:r>
              <a:rPr lang="en-GB" sz="900" dirty="0">
                <a:solidFill>
                  <a:schemeClr val="accent6"/>
                </a:solidFill>
              </a:rPr>
              <a:t>Which of the following information sources you use when making a purchase decision? </a:t>
            </a:r>
          </a:p>
          <a:p>
            <a:r>
              <a:rPr lang="en-GB" sz="900" dirty="0">
                <a:solidFill>
                  <a:schemeClr val="accent6"/>
                </a:solidFill>
              </a:rPr>
              <a:t>For example when comparing quality and features of a product/service.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2620829" y="1480502"/>
            <a:ext cx="469442" cy="2770564"/>
            <a:chOff x="2620829" y="1480502"/>
            <a:chExt cx="469442" cy="2770564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57271" y="1480502"/>
              <a:ext cx="277980" cy="288869"/>
            </a:xfrm>
            <a:prstGeom prst="rect">
              <a:avLst/>
            </a:prstGeom>
          </p:spPr>
        </p:pic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643557" y="3639503"/>
              <a:ext cx="289551" cy="285741"/>
            </a:xfrm>
            <a:prstGeom prst="rect">
              <a:avLst/>
            </a:prstGeom>
          </p:spPr>
        </p:pic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620829" y="2920067"/>
              <a:ext cx="312279" cy="300113"/>
            </a:xfrm>
            <a:prstGeom prst="rect">
              <a:avLst/>
            </a:prstGeom>
          </p:spPr>
        </p:pic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648650" y="3956727"/>
              <a:ext cx="271404" cy="294339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687269" y="3314833"/>
              <a:ext cx="184161" cy="257190"/>
            </a:xfrm>
            <a:prstGeom prst="rect">
              <a:avLst/>
            </a:prstGeom>
          </p:spPr>
        </p:pic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701894" y="1862428"/>
              <a:ext cx="184161" cy="257190"/>
            </a:xfrm>
            <a:prstGeom prst="rect">
              <a:avLst/>
            </a:prstGeom>
          </p:spPr>
        </p:pic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641598" y="2534526"/>
              <a:ext cx="309325" cy="287542"/>
            </a:xfrm>
            <a:prstGeom prst="rect">
              <a:avLst/>
            </a:prstGeom>
          </p:spPr>
        </p:pic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2632924" y="2239096"/>
              <a:ext cx="313605" cy="218698"/>
            </a:xfrm>
            <a:prstGeom prst="rect">
              <a:avLst/>
            </a:prstGeom>
          </p:spPr>
        </p:pic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2781520" y="2114911"/>
              <a:ext cx="308751" cy="321616"/>
            </a:xfrm>
            <a:prstGeom prst="rect">
              <a:avLst/>
            </a:prstGeom>
          </p:spPr>
        </p:pic>
      </p:grpSp>
      <p:grpSp>
        <p:nvGrpSpPr>
          <p:cNvPr id="34" name="Group 33"/>
          <p:cNvGrpSpPr/>
          <p:nvPr/>
        </p:nvGrpSpPr>
        <p:grpSpPr>
          <a:xfrm>
            <a:off x="4952021" y="367340"/>
            <a:ext cx="3064923" cy="539936"/>
            <a:chOff x="4952021" y="367340"/>
            <a:chExt cx="3064923" cy="539936"/>
          </a:xfrm>
        </p:grpSpPr>
        <p:cxnSp>
          <p:nvCxnSpPr>
            <p:cNvPr id="35" name="Straight Arrow Connector 34"/>
            <p:cNvCxnSpPr/>
            <p:nvPr/>
          </p:nvCxnSpPr>
          <p:spPr>
            <a:xfrm>
              <a:off x="4952021" y="804100"/>
              <a:ext cx="3064923" cy="0"/>
            </a:xfrm>
            <a:prstGeom prst="straightConnector1">
              <a:avLst/>
            </a:prstGeom>
            <a:ln w="19050"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8" name="Picture 47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7424185" y="367340"/>
              <a:ext cx="518338" cy="539936"/>
            </a:xfrm>
            <a:prstGeom prst="rect">
              <a:avLst/>
            </a:prstGeom>
          </p:spPr>
        </p:pic>
        <p:pic>
          <p:nvPicPr>
            <p:cNvPr id="49" name="Picture 48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5091202" y="518005"/>
              <a:ext cx="259291" cy="270402"/>
            </a:xfrm>
            <a:prstGeom prst="rect">
              <a:avLst/>
            </a:prstGeom>
          </p:spPr>
        </p:pic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7166915" y="513157"/>
              <a:ext cx="257269" cy="26461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97893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1124638" y="561972"/>
            <a:ext cx="6914112" cy="3345834"/>
          </a:xfrm>
          <a:prstGeom prst="rect">
            <a:avLst/>
          </a:prstGeom>
          <a:solidFill>
            <a:srgbClr val="FFFFFF">
              <a:alpha val="93000"/>
            </a:srgbClr>
          </a:solidFill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r>
              <a:rPr lang="en-GB" sz="2500" b="1" u="sng" dirty="0" smtClean="0">
                <a:solidFill>
                  <a:schemeClr val="accent6"/>
                </a:solidFill>
              </a:rPr>
              <a:t>Ideas &amp; tips: </a:t>
            </a:r>
            <a:br>
              <a:rPr lang="en-GB" sz="2500" b="1" u="sng" dirty="0" smtClean="0">
                <a:solidFill>
                  <a:schemeClr val="accent6"/>
                </a:solidFill>
              </a:rPr>
            </a:br>
            <a:r>
              <a:rPr lang="en-GB" sz="2500" b="1" dirty="0" smtClean="0">
                <a:solidFill>
                  <a:schemeClr val="accent6"/>
                </a:solidFill>
              </a:rPr>
              <a:t>“Which </a:t>
            </a:r>
            <a:r>
              <a:rPr lang="en-GB" sz="2500" b="1" dirty="0">
                <a:solidFill>
                  <a:schemeClr val="accent6"/>
                </a:solidFill>
              </a:rPr>
              <a:t>of the following information sources you use when looking for ideas and tips of different products</a:t>
            </a:r>
            <a:r>
              <a:rPr lang="en-GB" sz="2500" b="1" dirty="0" smtClean="0">
                <a:solidFill>
                  <a:schemeClr val="accent6"/>
                </a:solidFill>
              </a:rPr>
              <a:t>?”</a:t>
            </a:r>
            <a:endParaRPr lang="en-GB" sz="2500" b="1" dirty="0">
              <a:solidFill>
                <a:schemeClr val="accent6"/>
              </a:solidFill>
            </a:endParaRPr>
          </a:p>
          <a:p>
            <a:endParaRPr lang="en-GB" sz="2500" b="1" dirty="0">
              <a:solidFill>
                <a:schemeClr val="accent6"/>
              </a:solidFill>
            </a:endParaRPr>
          </a:p>
          <a:p>
            <a:r>
              <a:rPr lang="fi-FI" sz="2500" b="1" u="sng" dirty="0" err="1" smtClean="0">
                <a:solidFill>
                  <a:schemeClr val="accent6"/>
                </a:solidFill>
              </a:rPr>
              <a:t>Purchase</a:t>
            </a:r>
            <a:r>
              <a:rPr lang="fi-FI" sz="2500" b="1" u="sng" dirty="0" smtClean="0">
                <a:solidFill>
                  <a:schemeClr val="accent6"/>
                </a:solidFill>
              </a:rPr>
              <a:t> </a:t>
            </a:r>
            <a:r>
              <a:rPr lang="fi-FI" sz="2500" b="1" u="sng" dirty="0" err="1" smtClean="0">
                <a:solidFill>
                  <a:schemeClr val="accent6"/>
                </a:solidFill>
              </a:rPr>
              <a:t>decision</a:t>
            </a:r>
            <a:r>
              <a:rPr lang="fi-FI" sz="2500" b="1" u="sng" dirty="0" smtClean="0">
                <a:solidFill>
                  <a:schemeClr val="accent6"/>
                </a:solidFill>
              </a:rPr>
              <a:t>:</a:t>
            </a:r>
            <a:r>
              <a:rPr lang="fi-FI" sz="2500" b="1" u="sng" dirty="0">
                <a:solidFill>
                  <a:schemeClr val="accent6"/>
                </a:solidFill>
              </a:rPr>
              <a:t/>
            </a:r>
            <a:br>
              <a:rPr lang="fi-FI" sz="2500" b="1" u="sng" dirty="0">
                <a:solidFill>
                  <a:schemeClr val="accent6"/>
                </a:solidFill>
              </a:rPr>
            </a:br>
            <a:r>
              <a:rPr lang="fi-FI" sz="2500" b="1" dirty="0" smtClean="0">
                <a:solidFill>
                  <a:schemeClr val="accent6"/>
                </a:solidFill>
              </a:rPr>
              <a:t>”</a:t>
            </a:r>
            <a:r>
              <a:rPr lang="en-GB" sz="2500" b="1" dirty="0" smtClean="0">
                <a:solidFill>
                  <a:schemeClr val="accent6"/>
                </a:solidFill>
              </a:rPr>
              <a:t>Which </a:t>
            </a:r>
            <a:r>
              <a:rPr lang="en-GB" sz="2500" b="1" dirty="0">
                <a:solidFill>
                  <a:schemeClr val="accent6"/>
                </a:solidFill>
              </a:rPr>
              <a:t>of the following information sources you use when making a purchase decision? </a:t>
            </a:r>
          </a:p>
          <a:p>
            <a:r>
              <a:rPr lang="en-GB" sz="2500" b="1" dirty="0">
                <a:solidFill>
                  <a:schemeClr val="accent6"/>
                </a:solidFill>
              </a:rPr>
              <a:t>For example when comparing quality and features of a product/service</a:t>
            </a:r>
            <a:r>
              <a:rPr lang="en-GB" sz="2500" b="1" dirty="0" smtClean="0">
                <a:solidFill>
                  <a:schemeClr val="accent6"/>
                </a:solidFill>
              </a:rPr>
              <a:t>.”</a:t>
            </a:r>
            <a:endParaRPr lang="en-GB" sz="25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654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/>
          <p:cNvCxnSpPr/>
          <p:nvPr>
            <p:custDataLst>
              <p:tags r:id="rId1"/>
            </p:custDataLst>
          </p:nvPr>
        </p:nvCxnSpPr>
        <p:spPr>
          <a:xfrm>
            <a:off x="282163" y="4436432"/>
            <a:ext cx="8572912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itle 1"/>
          <p:cNvSpPr txBox="1">
            <a:spLocks/>
          </p:cNvSpPr>
          <p:nvPr/>
        </p:nvSpPr>
        <p:spPr>
          <a:xfrm>
            <a:off x="246038" y="0"/>
            <a:ext cx="8705696" cy="66449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2200" b="1" dirty="0">
                <a:solidFill>
                  <a:schemeClr val="accent6"/>
                </a:solidFill>
                <a:latin typeface="Calibri"/>
                <a:cs typeface="Calibri"/>
              </a:rPr>
              <a:t>Purchase process / Cars </a:t>
            </a:r>
            <a:r>
              <a:rPr lang="en-AU" sz="2200" b="1" dirty="0" smtClean="0">
                <a:solidFill>
                  <a:schemeClr val="bg1">
                    <a:lumMod val="75000"/>
                  </a:schemeClr>
                </a:solidFill>
                <a:latin typeface="Calibri"/>
                <a:cs typeface="Calibri"/>
              </a:rPr>
              <a:t>(everyone over 12 years)</a:t>
            </a:r>
            <a:endParaRPr lang="en-AU" sz="2200" b="1" dirty="0">
              <a:solidFill>
                <a:schemeClr val="bg1">
                  <a:lumMod val="7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351421" y="1348914"/>
            <a:ext cx="1178718" cy="1178718"/>
          </a:xfrm>
          <a:prstGeom prst="ellipse">
            <a:avLst/>
          </a:prstGeom>
          <a:blipFill rotWithShape="1">
            <a:blip r:embed="rId4"/>
            <a:stretch>
              <a:fillRect/>
            </a:stretch>
          </a:blip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0143985"/>
              </p:ext>
            </p:extLst>
          </p:nvPr>
        </p:nvGraphicFramePr>
        <p:xfrm>
          <a:off x="3154283" y="848031"/>
          <a:ext cx="5169792" cy="344743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857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48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48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880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dirty="0"/>
                        <a:t>Ideas and tips</a:t>
                      </a:r>
                    </a:p>
                  </a:txBody>
                  <a:tcPr marT="34290" marB="3429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dirty="0"/>
                        <a:t>Purchase decision</a:t>
                      </a:r>
                    </a:p>
                  </a:txBody>
                  <a:tcPr marT="34290" marB="3429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100" dirty="0"/>
                    </a:p>
                  </a:txBody>
                  <a:tcPr marT="34290" marB="3429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l"/>
                      <a:r>
                        <a:rPr lang="en-GB" sz="1200" b="0" noProof="0" dirty="0">
                          <a:solidFill>
                            <a:schemeClr val="accent6"/>
                          </a:solidFill>
                        </a:rPr>
                        <a:t>Print magazines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</a:p>
                  </a:txBody>
                  <a:tcPr marL="9525" marR="9525" marT="7144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noProof="0" dirty="0">
                          <a:solidFill>
                            <a:schemeClr val="accent6"/>
                          </a:solidFill>
                        </a:rPr>
                        <a:t>Magazine websites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</a:p>
                  </a:txBody>
                  <a:tcPr marL="9525" marR="9525" marT="7144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33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noProof="0" dirty="0">
                          <a:solidFill>
                            <a:schemeClr val="accent6"/>
                          </a:solidFill>
                        </a:rPr>
                        <a:t>Blogs and </a:t>
                      </a:r>
                      <a:r>
                        <a:rPr lang="da-DK" sz="1200" b="0" dirty="0">
                          <a:solidFill>
                            <a:schemeClr val="accent6"/>
                          </a:solidFill>
                        </a:rPr>
                        <a:t>videoblogs</a:t>
                      </a:r>
                      <a:endParaRPr lang="en-US" sz="1200" b="0" dirty="0">
                        <a:solidFill>
                          <a:schemeClr val="accent6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</a:p>
                  </a:txBody>
                  <a:tcPr marL="9525" marR="9525" marT="7144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l"/>
                      <a:r>
                        <a:rPr lang="fi-FI" sz="1200" b="0" dirty="0">
                          <a:solidFill>
                            <a:schemeClr val="accent6"/>
                          </a:solidFill>
                        </a:rPr>
                        <a:t>Social media </a:t>
                      </a:r>
                    </a:p>
                    <a:p>
                      <a:pPr algn="l"/>
                      <a:r>
                        <a:rPr lang="fi-FI" sz="1200" b="0" dirty="0" smtClean="0">
                          <a:solidFill>
                            <a:schemeClr val="accent6"/>
                          </a:solidFill>
                        </a:rPr>
                        <a:t>(</a:t>
                      </a:r>
                      <a:r>
                        <a:rPr lang="nb-NO" sz="1200" b="0" dirty="0" smtClean="0">
                          <a:solidFill>
                            <a:schemeClr val="accent6"/>
                          </a:solidFill>
                        </a:rPr>
                        <a:t>e.g.</a:t>
                      </a:r>
                      <a:r>
                        <a:rPr lang="fi-FI" sz="1200" b="0" dirty="0" smtClean="0">
                          <a:solidFill>
                            <a:schemeClr val="accent6"/>
                          </a:solidFill>
                        </a:rPr>
                        <a:t> </a:t>
                      </a:r>
                      <a:r>
                        <a:rPr lang="fi-FI" sz="1200" b="0" dirty="0">
                          <a:solidFill>
                            <a:schemeClr val="accent6"/>
                          </a:solidFill>
                        </a:rPr>
                        <a:t>Facebook)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</a:p>
                  </a:txBody>
                  <a:tcPr marL="9525" marR="9525" marT="7144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165255221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l"/>
                      <a:r>
                        <a:rPr lang="en-GB" sz="1200" b="0" noProof="0" dirty="0">
                          <a:solidFill>
                            <a:schemeClr val="accent6"/>
                          </a:solidFill>
                        </a:rPr>
                        <a:t>Newspapers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</a:p>
                  </a:txBody>
                  <a:tcPr marL="9525" marR="9525" marT="7144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l"/>
                      <a:r>
                        <a:rPr lang="en-GB" sz="1200" b="0" noProof="0" dirty="0">
                          <a:solidFill>
                            <a:schemeClr val="accent6"/>
                          </a:solidFill>
                        </a:rPr>
                        <a:t>Newspaper websites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</a:p>
                  </a:txBody>
                  <a:tcPr marL="9525" marR="9525" marT="7144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03326">
                <a:tc>
                  <a:txBody>
                    <a:bodyPr/>
                    <a:lstStyle/>
                    <a:p>
                      <a:pPr algn="l"/>
                      <a:r>
                        <a:rPr lang="fi-FI" sz="1200" b="0" dirty="0">
                          <a:solidFill>
                            <a:schemeClr val="accent6"/>
                          </a:solidFill>
                        </a:rPr>
                        <a:t>Television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</a:p>
                  </a:txBody>
                  <a:tcPr marL="9525" marR="9525" marT="7144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03326">
                <a:tc>
                  <a:txBody>
                    <a:bodyPr/>
                    <a:lstStyle/>
                    <a:p>
                      <a:pPr algn="l"/>
                      <a:r>
                        <a:rPr lang="fi-FI" sz="1200" b="0" dirty="0">
                          <a:solidFill>
                            <a:schemeClr val="accent6"/>
                          </a:solidFill>
                        </a:rPr>
                        <a:t>Radio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</a:p>
                  </a:txBody>
                  <a:tcPr marL="9525" marR="9525" marT="7144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351421" y="606805"/>
            <a:ext cx="4343228" cy="77904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900" dirty="0">
                <a:solidFill>
                  <a:schemeClr val="accent6"/>
                </a:solidFill>
              </a:rPr>
              <a:t>Which of the following information sources you use when looking for ideas and tips of different products?</a:t>
            </a:r>
          </a:p>
          <a:p>
            <a:r>
              <a:rPr lang="en-GB" sz="900" dirty="0">
                <a:solidFill>
                  <a:schemeClr val="accent6"/>
                </a:solidFill>
              </a:rPr>
              <a:t>Which of the following information sources you use when making a purchase decision? </a:t>
            </a:r>
          </a:p>
          <a:p>
            <a:r>
              <a:rPr lang="en-GB" sz="900" dirty="0">
                <a:solidFill>
                  <a:schemeClr val="accent6"/>
                </a:solidFill>
              </a:rPr>
              <a:t>For example when comparing quality and features of a product/service.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2620829" y="1480502"/>
            <a:ext cx="469442" cy="2770564"/>
            <a:chOff x="2620829" y="1480502"/>
            <a:chExt cx="469442" cy="2770564"/>
          </a:xfrm>
        </p:grpSpPr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657271" y="1480502"/>
              <a:ext cx="277980" cy="288869"/>
            </a:xfrm>
            <a:prstGeom prst="rect">
              <a:avLst/>
            </a:prstGeom>
          </p:spPr>
        </p:pic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643557" y="3639503"/>
              <a:ext cx="289551" cy="285741"/>
            </a:xfrm>
            <a:prstGeom prst="rect">
              <a:avLst/>
            </a:prstGeom>
          </p:spPr>
        </p:pic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620829" y="2920067"/>
              <a:ext cx="312279" cy="300113"/>
            </a:xfrm>
            <a:prstGeom prst="rect">
              <a:avLst/>
            </a:prstGeom>
          </p:spPr>
        </p:pic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648650" y="3956727"/>
              <a:ext cx="271404" cy="294339"/>
            </a:xfrm>
            <a:prstGeom prst="rect">
              <a:avLst/>
            </a:prstGeom>
          </p:spPr>
        </p:pic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2687269" y="3314833"/>
              <a:ext cx="184161" cy="257190"/>
            </a:xfrm>
            <a:prstGeom prst="rect">
              <a:avLst/>
            </a:prstGeom>
          </p:spPr>
        </p:pic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2701894" y="1862428"/>
              <a:ext cx="184161" cy="257190"/>
            </a:xfrm>
            <a:prstGeom prst="rect">
              <a:avLst/>
            </a:prstGeom>
          </p:spPr>
        </p:pic>
        <p:pic>
          <p:nvPicPr>
            <p:cNvPr id="43" name="Picture 42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2641598" y="2534526"/>
              <a:ext cx="309325" cy="287542"/>
            </a:xfrm>
            <a:prstGeom prst="rect">
              <a:avLst/>
            </a:prstGeom>
          </p:spPr>
        </p:pic>
        <p:pic>
          <p:nvPicPr>
            <p:cNvPr id="44" name="Picture 43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2632924" y="2239096"/>
              <a:ext cx="313605" cy="218698"/>
            </a:xfrm>
            <a:prstGeom prst="rect">
              <a:avLst/>
            </a:prstGeom>
          </p:spPr>
        </p:pic>
        <p:pic>
          <p:nvPicPr>
            <p:cNvPr id="45" name="Picture 44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2781520" y="2114911"/>
              <a:ext cx="308751" cy="321616"/>
            </a:xfrm>
            <a:prstGeom prst="rect">
              <a:avLst/>
            </a:prstGeom>
          </p:spPr>
        </p:pic>
      </p:grpSp>
      <p:grpSp>
        <p:nvGrpSpPr>
          <p:cNvPr id="46" name="Group 45"/>
          <p:cNvGrpSpPr/>
          <p:nvPr/>
        </p:nvGrpSpPr>
        <p:grpSpPr>
          <a:xfrm>
            <a:off x="4952021" y="367340"/>
            <a:ext cx="3064923" cy="539936"/>
            <a:chOff x="4952021" y="367340"/>
            <a:chExt cx="3064923" cy="539936"/>
          </a:xfrm>
        </p:grpSpPr>
        <p:cxnSp>
          <p:nvCxnSpPr>
            <p:cNvPr id="47" name="Straight Arrow Connector 46"/>
            <p:cNvCxnSpPr/>
            <p:nvPr/>
          </p:nvCxnSpPr>
          <p:spPr>
            <a:xfrm>
              <a:off x="4952021" y="804100"/>
              <a:ext cx="3064923" cy="0"/>
            </a:xfrm>
            <a:prstGeom prst="straightConnector1">
              <a:avLst/>
            </a:prstGeom>
            <a:ln w="19050"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8" name="Picture 47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7424185" y="367340"/>
              <a:ext cx="518338" cy="539936"/>
            </a:xfrm>
            <a:prstGeom prst="rect">
              <a:avLst/>
            </a:prstGeom>
          </p:spPr>
        </p:pic>
        <p:pic>
          <p:nvPicPr>
            <p:cNvPr id="49" name="Picture 48"/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5091202" y="518005"/>
              <a:ext cx="259291" cy="270402"/>
            </a:xfrm>
            <a:prstGeom prst="rect">
              <a:avLst/>
            </a:prstGeom>
          </p:spPr>
        </p:pic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7166915" y="513157"/>
              <a:ext cx="257269" cy="26461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90897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 txBox="1">
            <a:spLocks/>
          </p:cNvSpPr>
          <p:nvPr/>
        </p:nvSpPr>
        <p:spPr>
          <a:xfrm>
            <a:off x="264157" y="0"/>
            <a:ext cx="8705696" cy="6644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2200" b="1" dirty="0">
                <a:solidFill>
                  <a:schemeClr val="accent6"/>
                </a:solidFill>
                <a:latin typeface="Calibri"/>
                <a:cs typeface="Calibri"/>
              </a:rPr>
              <a:t>Purchase process / Style and fashion </a:t>
            </a:r>
            <a:r>
              <a:rPr lang="en-AU" sz="2200" b="1" dirty="0" smtClean="0">
                <a:solidFill>
                  <a:schemeClr val="bg1">
                    <a:lumMod val="75000"/>
                  </a:schemeClr>
                </a:solidFill>
                <a:latin typeface="Calibri"/>
                <a:cs typeface="Calibri"/>
              </a:rPr>
              <a:t>(everyone over 12 years)</a:t>
            </a:r>
            <a:endParaRPr lang="en-AU" sz="2200" b="1" dirty="0">
              <a:solidFill>
                <a:schemeClr val="bg1">
                  <a:lumMod val="7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351421" y="1355808"/>
            <a:ext cx="1178718" cy="1178718"/>
          </a:xfrm>
          <a:prstGeom prst="ellipse">
            <a:avLst/>
          </a:prstGeom>
          <a:blipFill rotWithShape="1">
            <a:blip r:embed="rId2"/>
            <a:stretch>
              <a:fillRect/>
            </a:stretch>
          </a:blip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485202"/>
              </p:ext>
            </p:extLst>
          </p:nvPr>
        </p:nvGraphicFramePr>
        <p:xfrm>
          <a:off x="3154283" y="848031"/>
          <a:ext cx="5169792" cy="344743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857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48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48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880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dirty="0"/>
                        <a:t>Ideas and tips</a:t>
                      </a:r>
                    </a:p>
                  </a:txBody>
                  <a:tcPr marT="34290" marB="3429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dirty="0"/>
                        <a:t>Purchase decision</a:t>
                      </a:r>
                    </a:p>
                  </a:txBody>
                  <a:tcPr marT="34290" marB="3429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100" dirty="0"/>
                    </a:p>
                  </a:txBody>
                  <a:tcPr marT="34290" marB="3429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l"/>
                      <a:r>
                        <a:rPr lang="en-GB" sz="1200" b="0" noProof="0" dirty="0">
                          <a:solidFill>
                            <a:schemeClr val="accent6"/>
                          </a:solidFill>
                        </a:rPr>
                        <a:t>Print magazines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</a:p>
                  </a:txBody>
                  <a:tcPr marL="9525" marR="9525" marT="7144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noProof="0" dirty="0">
                          <a:solidFill>
                            <a:schemeClr val="accent6"/>
                          </a:solidFill>
                        </a:rPr>
                        <a:t>Magazine websites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</a:p>
                  </a:txBody>
                  <a:tcPr marL="9525" marR="9525" marT="7144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33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noProof="0" dirty="0">
                          <a:solidFill>
                            <a:schemeClr val="accent6"/>
                          </a:solidFill>
                        </a:rPr>
                        <a:t>Blogs and </a:t>
                      </a:r>
                      <a:r>
                        <a:rPr lang="da-DK" sz="1200" b="0" dirty="0">
                          <a:solidFill>
                            <a:schemeClr val="accent6"/>
                          </a:solidFill>
                        </a:rPr>
                        <a:t>videoblogs</a:t>
                      </a:r>
                      <a:endParaRPr lang="en-US" sz="1200" b="0" dirty="0">
                        <a:solidFill>
                          <a:schemeClr val="accent6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</a:p>
                  </a:txBody>
                  <a:tcPr marL="9525" marR="9525" marT="7144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l"/>
                      <a:r>
                        <a:rPr lang="fi-FI" sz="1200" b="0" dirty="0">
                          <a:solidFill>
                            <a:schemeClr val="accent6"/>
                          </a:solidFill>
                        </a:rPr>
                        <a:t>Social media </a:t>
                      </a:r>
                    </a:p>
                    <a:p>
                      <a:pPr algn="l"/>
                      <a:r>
                        <a:rPr lang="fi-FI" sz="1200" b="0" dirty="0" smtClean="0">
                          <a:solidFill>
                            <a:schemeClr val="accent6"/>
                          </a:solidFill>
                        </a:rPr>
                        <a:t>(</a:t>
                      </a:r>
                      <a:r>
                        <a:rPr lang="nb-NO" sz="1200" b="0" dirty="0" smtClean="0">
                          <a:solidFill>
                            <a:schemeClr val="accent6"/>
                          </a:solidFill>
                        </a:rPr>
                        <a:t>e.g.</a:t>
                      </a:r>
                      <a:r>
                        <a:rPr lang="fi-FI" sz="1200" b="0" dirty="0" smtClean="0">
                          <a:solidFill>
                            <a:schemeClr val="accent6"/>
                          </a:solidFill>
                        </a:rPr>
                        <a:t> </a:t>
                      </a:r>
                      <a:r>
                        <a:rPr lang="fi-FI" sz="1200" b="0" dirty="0">
                          <a:solidFill>
                            <a:schemeClr val="accent6"/>
                          </a:solidFill>
                        </a:rPr>
                        <a:t>Facebook)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</a:p>
                  </a:txBody>
                  <a:tcPr marL="9525" marR="9525" marT="7144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165255221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l"/>
                      <a:r>
                        <a:rPr lang="en-GB" sz="1200" b="0" noProof="0" dirty="0">
                          <a:solidFill>
                            <a:schemeClr val="accent6"/>
                          </a:solidFill>
                        </a:rPr>
                        <a:t>Newspapers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</a:p>
                  </a:txBody>
                  <a:tcPr marL="9525" marR="9525" marT="7144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l"/>
                      <a:r>
                        <a:rPr lang="en-GB" sz="1200" b="0" noProof="0" dirty="0">
                          <a:solidFill>
                            <a:schemeClr val="accent6"/>
                          </a:solidFill>
                        </a:rPr>
                        <a:t>Newspaper websites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</a:p>
                  </a:txBody>
                  <a:tcPr marL="9525" marR="9525" marT="7144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03326">
                <a:tc>
                  <a:txBody>
                    <a:bodyPr/>
                    <a:lstStyle/>
                    <a:p>
                      <a:pPr algn="l"/>
                      <a:r>
                        <a:rPr lang="fi-FI" sz="1200" b="0" dirty="0">
                          <a:solidFill>
                            <a:schemeClr val="accent6"/>
                          </a:solidFill>
                        </a:rPr>
                        <a:t>Television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</a:p>
                  </a:txBody>
                  <a:tcPr marL="9525" marR="9525" marT="7144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03326">
                <a:tc>
                  <a:txBody>
                    <a:bodyPr/>
                    <a:lstStyle/>
                    <a:p>
                      <a:pPr algn="l"/>
                      <a:r>
                        <a:rPr lang="fi-FI" sz="1200" b="0" dirty="0">
                          <a:solidFill>
                            <a:schemeClr val="accent6"/>
                          </a:solidFill>
                        </a:rPr>
                        <a:t>Radio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</a:p>
                  </a:txBody>
                  <a:tcPr marL="9525" marR="9525" marT="7144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351421" y="606805"/>
            <a:ext cx="4343228" cy="77904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900" dirty="0">
                <a:solidFill>
                  <a:schemeClr val="accent6"/>
                </a:solidFill>
              </a:rPr>
              <a:t>Which of the following information sources you use when looking for ideas and tips of different products?</a:t>
            </a:r>
          </a:p>
          <a:p>
            <a:r>
              <a:rPr lang="en-GB" sz="900" dirty="0">
                <a:solidFill>
                  <a:schemeClr val="accent6"/>
                </a:solidFill>
              </a:rPr>
              <a:t>Which of the following information sources you use when making a purchase decision? </a:t>
            </a:r>
          </a:p>
          <a:p>
            <a:r>
              <a:rPr lang="en-GB" sz="900" dirty="0">
                <a:solidFill>
                  <a:schemeClr val="accent6"/>
                </a:solidFill>
              </a:rPr>
              <a:t>For example when comparing quality and features of a product/service.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2620829" y="1480502"/>
            <a:ext cx="469442" cy="2770564"/>
            <a:chOff x="2620829" y="1480502"/>
            <a:chExt cx="469442" cy="2770564"/>
          </a:xfrm>
        </p:grpSpPr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57271" y="1480502"/>
              <a:ext cx="277980" cy="288869"/>
            </a:xfrm>
            <a:prstGeom prst="rect">
              <a:avLst/>
            </a:prstGeom>
          </p:spPr>
        </p:pic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643557" y="3639503"/>
              <a:ext cx="289551" cy="285741"/>
            </a:xfrm>
            <a:prstGeom prst="rect">
              <a:avLst/>
            </a:prstGeom>
          </p:spPr>
        </p:pic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620829" y="2920067"/>
              <a:ext cx="312279" cy="300113"/>
            </a:xfrm>
            <a:prstGeom prst="rect">
              <a:avLst/>
            </a:prstGeom>
          </p:spPr>
        </p:pic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648650" y="3956727"/>
              <a:ext cx="271404" cy="294339"/>
            </a:xfrm>
            <a:prstGeom prst="rect">
              <a:avLst/>
            </a:prstGeom>
          </p:spPr>
        </p:pic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687269" y="3314833"/>
              <a:ext cx="184161" cy="257190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701894" y="1862428"/>
              <a:ext cx="184161" cy="257190"/>
            </a:xfrm>
            <a:prstGeom prst="rect">
              <a:avLst/>
            </a:prstGeom>
          </p:spPr>
        </p:pic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641598" y="2534526"/>
              <a:ext cx="309325" cy="287542"/>
            </a:xfrm>
            <a:prstGeom prst="rect">
              <a:avLst/>
            </a:prstGeom>
          </p:spPr>
        </p:pic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2632924" y="2239096"/>
              <a:ext cx="313605" cy="218698"/>
            </a:xfrm>
            <a:prstGeom prst="rect">
              <a:avLst/>
            </a:prstGeom>
          </p:spPr>
        </p:pic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2781520" y="2114911"/>
              <a:ext cx="308751" cy="321616"/>
            </a:xfrm>
            <a:prstGeom prst="rect">
              <a:avLst/>
            </a:prstGeom>
          </p:spPr>
        </p:pic>
      </p:grpSp>
      <p:grpSp>
        <p:nvGrpSpPr>
          <p:cNvPr id="33" name="Group 32"/>
          <p:cNvGrpSpPr/>
          <p:nvPr/>
        </p:nvGrpSpPr>
        <p:grpSpPr>
          <a:xfrm>
            <a:off x="4952021" y="367340"/>
            <a:ext cx="3064923" cy="539936"/>
            <a:chOff x="4952021" y="367340"/>
            <a:chExt cx="3064923" cy="539936"/>
          </a:xfrm>
        </p:grpSpPr>
        <p:cxnSp>
          <p:nvCxnSpPr>
            <p:cNvPr id="34" name="Straight Arrow Connector 33"/>
            <p:cNvCxnSpPr/>
            <p:nvPr/>
          </p:nvCxnSpPr>
          <p:spPr>
            <a:xfrm>
              <a:off x="4952021" y="804100"/>
              <a:ext cx="3064923" cy="0"/>
            </a:xfrm>
            <a:prstGeom prst="straightConnector1">
              <a:avLst/>
            </a:prstGeom>
            <a:ln w="19050"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7424185" y="367340"/>
              <a:ext cx="518338" cy="539936"/>
            </a:xfrm>
            <a:prstGeom prst="rect">
              <a:avLst/>
            </a:prstGeom>
          </p:spPr>
        </p:pic>
        <p:pic>
          <p:nvPicPr>
            <p:cNvPr id="48" name="Picture 47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5091202" y="518005"/>
              <a:ext cx="259291" cy="270402"/>
            </a:xfrm>
            <a:prstGeom prst="rect">
              <a:avLst/>
            </a:prstGeom>
          </p:spPr>
        </p:pic>
        <p:pic>
          <p:nvPicPr>
            <p:cNvPr id="49" name="Picture 48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7166915" y="513157"/>
              <a:ext cx="257269" cy="26461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42590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 txBox="1">
            <a:spLocks/>
          </p:cNvSpPr>
          <p:nvPr/>
        </p:nvSpPr>
        <p:spPr>
          <a:xfrm>
            <a:off x="264149" y="0"/>
            <a:ext cx="8705696" cy="6644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2200" b="1" dirty="0">
                <a:solidFill>
                  <a:schemeClr val="accent6"/>
                </a:solidFill>
                <a:latin typeface="Calibri"/>
                <a:cs typeface="Calibri"/>
              </a:rPr>
              <a:t>Purchase process / Travelling </a:t>
            </a:r>
            <a:r>
              <a:rPr lang="en-AU" sz="2200" b="1" dirty="0" smtClean="0">
                <a:solidFill>
                  <a:schemeClr val="bg1">
                    <a:lumMod val="75000"/>
                  </a:schemeClr>
                </a:solidFill>
                <a:latin typeface="Calibri"/>
                <a:cs typeface="Calibri"/>
              </a:rPr>
              <a:t>(everyone over 12 years)</a:t>
            </a:r>
            <a:endParaRPr lang="en-AU" sz="2200" b="1" dirty="0">
              <a:solidFill>
                <a:schemeClr val="accent6"/>
              </a:solidFill>
              <a:latin typeface="Calibri"/>
              <a:cs typeface="Calibri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360175" y="1385848"/>
            <a:ext cx="1178718" cy="1178718"/>
          </a:xfrm>
          <a:prstGeom prst="ellipse">
            <a:avLst/>
          </a:prstGeom>
          <a:blipFill rotWithShape="1">
            <a:blip r:embed="rId2"/>
            <a:stretch>
              <a:fillRect/>
            </a:stretch>
          </a:blip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7397766"/>
              </p:ext>
            </p:extLst>
          </p:nvPr>
        </p:nvGraphicFramePr>
        <p:xfrm>
          <a:off x="3154283" y="848031"/>
          <a:ext cx="5169792" cy="344743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857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48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48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880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dirty="0"/>
                        <a:t>Ideas and tips</a:t>
                      </a:r>
                    </a:p>
                  </a:txBody>
                  <a:tcPr marT="34290" marB="3429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dirty="0"/>
                        <a:t>Purchase decision</a:t>
                      </a:r>
                    </a:p>
                  </a:txBody>
                  <a:tcPr marT="34290" marB="3429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100" dirty="0"/>
                    </a:p>
                  </a:txBody>
                  <a:tcPr marT="34290" marB="3429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l"/>
                      <a:r>
                        <a:rPr lang="en-GB" sz="1200" b="0" noProof="0" dirty="0">
                          <a:solidFill>
                            <a:schemeClr val="accent6"/>
                          </a:solidFill>
                        </a:rPr>
                        <a:t>Print magazines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</a:p>
                  </a:txBody>
                  <a:tcPr marL="9525" marR="9525" marT="7144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noProof="0" dirty="0">
                          <a:solidFill>
                            <a:schemeClr val="accent6"/>
                          </a:solidFill>
                        </a:rPr>
                        <a:t>Magazine websites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</a:p>
                  </a:txBody>
                  <a:tcPr marL="9525" marR="9525" marT="7144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33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noProof="0" dirty="0">
                          <a:solidFill>
                            <a:schemeClr val="accent6"/>
                          </a:solidFill>
                        </a:rPr>
                        <a:t>Blogs and </a:t>
                      </a:r>
                      <a:r>
                        <a:rPr lang="da-DK" sz="1200" b="0" dirty="0">
                          <a:solidFill>
                            <a:schemeClr val="accent6"/>
                          </a:solidFill>
                        </a:rPr>
                        <a:t>videoblogs</a:t>
                      </a:r>
                      <a:endParaRPr lang="en-US" sz="1200" b="0" dirty="0">
                        <a:solidFill>
                          <a:schemeClr val="accent6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</a:p>
                  </a:txBody>
                  <a:tcPr marL="9525" marR="9525" marT="7144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l"/>
                      <a:r>
                        <a:rPr lang="fi-FI" sz="1200" b="0" dirty="0">
                          <a:solidFill>
                            <a:schemeClr val="accent6"/>
                          </a:solidFill>
                        </a:rPr>
                        <a:t>Social media </a:t>
                      </a:r>
                    </a:p>
                    <a:p>
                      <a:pPr algn="l"/>
                      <a:r>
                        <a:rPr lang="fi-FI" sz="1200" b="0" dirty="0" smtClean="0">
                          <a:solidFill>
                            <a:schemeClr val="accent6"/>
                          </a:solidFill>
                        </a:rPr>
                        <a:t>(</a:t>
                      </a:r>
                      <a:r>
                        <a:rPr lang="nb-NO" sz="1200" b="0" dirty="0" smtClean="0">
                          <a:solidFill>
                            <a:schemeClr val="accent6"/>
                          </a:solidFill>
                        </a:rPr>
                        <a:t>e.g.</a:t>
                      </a:r>
                      <a:r>
                        <a:rPr lang="fi-FI" sz="1200" b="0" dirty="0" smtClean="0">
                          <a:solidFill>
                            <a:schemeClr val="accent6"/>
                          </a:solidFill>
                        </a:rPr>
                        <a:t> </a:t>
                      </a:r>
                      <a:r>
                        <a:rPr lang="fi-FI" sz="1200" b="0" dirty="0">
                          <a:solidFill>
                            <a:schemeClr val="accent6"/>
                          </a:solidFill>
                        </a:rPr>
                        <a:t>Facebook)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</a:p>
                  </a:txBody>
                  <a:tcPr marL="9525" marR="9525" marT="7144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165255221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l"/>
                      <a:r>
                        <a:rPr lang="en-GB" sz="1200" b="0" noProof="0" dirty="0">
                          <a:solidFill>
                            <a:schemeClr val="accent6"/>
                          </a:solidFill>
                        </a:rPr>
                        <a:t>Newspapers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</a:p>
                  </a:txBody>
                  <a:tcPr marL="9525" marR="9525" marT="7144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l"/>
                      <a:r>
                        <a:rPr lang="en-GB" sz="1200" b="0" noProof="0" dirty="0">
                          <a:solidFill>
                            <a:schemeClr val="accent6"/>
                          </a:solidFill>
                        </a:rPr>
                        <a:t>Newspaper websites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</a:p>
                  </a:txBody>
                  <a:tcPr marL="9525" marR="9525" marT="7144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03326">
                <a:tc>
                  <a:txBody>
                    <a:bodyPr/>
                    <a:lstStyle/>
                    <a:p>
                      <a:pPr algn="l"/>
                      <a:r>
                        <a:rPr lang="fi-FI" sz="1200" b="0" dirty="0">
                          <a:solidFill>
                            <a:schemeClr val="accent6"/>
                          </a:solidFill>
                        </a:rPr>
                        <a:t>Television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</a:p>
                  </a:txBody>
                  <a:tcPr marL="9525" marR="9525" marT="7144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03326">
                <a:tc>
                  <a:txBody>
                    <a:bodyPr/>
                    <a:lstStyle/>
                    <a:p>
                      <a:pPr algn="l"/>
                      <a:r>
                        <a:rPr lang="fi-FI" sz="1200" b="0" dirty="0">
                          <a:solidFill>
                            <a:schemeClr val="accent6"/>
                          </a:solidFill>
                        </a:rPr>
                        <a:t>Radio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</a:p>
                  </a:txBody>
                  <a:tcPr marL="9525" marR="9525" marT="7144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51421" y="606805"/>
            <a:ext cx="4343228" cy="77904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900" dirty="0">
                <a:solidFill>
                  <a:schemeClr val="accent6"/>
                </a:solidFill>
              </a:rPr>
              <a:t>Which of the following information sources you use when looking for ideas and tips of different products?</a:t>
            </a:r>
          </a:p>
          <a:p>
            <a:r>
              <a:rPr lang="en-GB" sz="900" dirty="0">
                <a:solidFill>
                  <a:schemeClr val="accent6"/>
                </a:solidFill>
              </a:rPr>
              <a:t>Which of the following information sources you use when making a purchase decision? </a:t>
            </a:r>
          </a:p>
          <a:p>
            <a:r>
              <a:rPr lang="en-GB" sz="900" dirty="0">
                <a:solidFill>
                  <a:schemeClr val="accent6"/>
                </a:solidFill>
              </a:rPr>
              <a:t>For example when comparing quality and features of a product/service.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2620829" y="1480502"/>
            <a:ext cx="469442" cy="2770564"/>
            <a:chOff x="2620829" y="1480502"/>
            <a:chExt cx="469442" cy="2770564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57271" y="1480502"/>
              <a:ext cx="277980" cy="288869"/>
            </a:xfrm>
            <a:prstGeom prst="rect">
              <a:avLst/>
            </a:prstGeom>
          </p:spPr>
        </p:pic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643557" y="3639503"/>
              <a:ext cx="289551" cy="285741"/>
            </a:xfrm>
            <a:prstGeom prst="rect">
              <a:avLst/>
            </a:prstGeom>
          </p:spPr>
        </p:pic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620829" y="2920067"/>
              <a:ext cx="312279" cy="300113"/>
            </a:xfrm>
            <a:prstGeom prst="rect">
              <a:avLst/>
            </a:prstGeom>
          </p:spPr>
        </p:pic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648650" y="3956727"/>
              <a:ext cx="271404" cy="294339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687269" y="3314833"/>
              <a:ext cx="184161" cy="257190"/>
            </a:xfrm>
            <a:prstGeom prst="rect">
              <a:avLst/>
            </a:prstGeom>
          </p:spPr>
        </p:pic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701894" y="1862428"/>
              <a:ext cx="184161" cy="257190"/>
            </a:xfrm>
            <a:prstGeom prst="rect">
              <a:avLst/>
            </a:prstGeom>
          </p:spPr>
        </p:pic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641598" y="2534526"/>
              <a:ext cx="309325" cy="287542"/>
            </a:xfrm>
            <a:prstGeom prst="rect">
              <a:avLst/>
            </a:prstGeom>
          </p:spPr>
        </p:pic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2632924" y="2239096"/>
              <a:ext cx="313605" cy="218698"/>
            </a:xfrm>
            <a:prstGeom prst="rect">
              <a:avLst/>
            </a:prstGeom>
          </p:spPr>
        </p:pic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2781520" y="2114911"/>
              <a:ext cx="308751" cy="321616"/>
            </a:xfrm>
            <a:prstGeom prst="rect">
              <a:avLst/>
            </a:prstGeom>
          </p:spPr>
        </p:pic>
      </p:grpSp>
      <p:grpSp>
        <p:nvGrpSpPr>
          <p:cNvPr id="34" name="Group 33"/>
          <p:cNvGrpSpPr/>
          <p:nvPr/>
        </p:nvGrpSpPr>
        <p:grpSpPr>
          <a:xfrm>
            <a:off x="4952021" y="367340"/>
            <a:ext cx="3064923" cy="539936"/>
            <a:chOff x="4952021" y="367340"/>
            <a:chExt cx="3064923" cy="539936"/>
          </a:xfrm>
        </p:grpSpPr>
        <p:cxnSp>
          <p:nvCxnSpPr>
            <p:cNvPr id="35" name="Straight Arrow Connector 34"/>
            <p:cNvCxnSpPr/>
            <p:nvPr/>
          </p:nvCxnSpPr>
          <p:spPr>
            <a:xfrm>
              <a:off x="4952021" y="804100"/>
              <a:ext cx="3064923" cy="0"/>
            </a:xfrm>
            <a:prstGeom prst="straightConnector1">
              <a:avLst/>
            </a:prstGeom>
            <a:ln w="19050"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8" name="Picture 47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7424185" y="367340"/>
              <a:ext cx="518338" cy="539936"/>
            </a:xfrm>
            <a:prstGeom prst="rect">
              <a:avLst/>
            </a:prstGeom>
          </p:spPr>
        </p:pic>
        <p:pic>
          <p:nvPicPr>
            <p:cNvPr id="49" name="Picture 48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5091202" y="518005"/>
              <a:ext cx="259291" cy="270402"/>
            </a:xfrm>
            <a:prstGeom prst="rect">
              <a:avLst/>
            </a:prstGeom>
          </p:spPr>
        </p:pic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7166915" y="513157"/>
              <a:ext cx="257269" cy="26461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70307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 txBox="1">
            <a:spLocks/>
          </p:cNvSpPr>
          <p:nvPr/>
        </p:nvSpPr>
        <p:spPr>
          <a:xfrm>
            <a:off x="264146" y="0"/>
            <a:ext cx="8705696" cy="6644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2200" b="1" dirty="0">
                <a:solidFill>
                  <a:schemeClr val="accent6"/>
                </a:solidFill>
                <a:latin typeface="Calibri"/>
                <a:cs typeface="Calibri"/>
              </a:rPr>
              <a:t>Purchase process / Food and cooking </a:t>
            </a:r>
            <a:r>
              <a:rPr lang="en-AU" sz="2200" b="1" dirty="0" smtClean="0">
                <a:solidFill>
                  <a:schemeClr val="bg1">
                    <a:lumMod val="75000"/>
                  </a:schemeClr>
                </a:solidFill>
                <a:latin typeface="Calibri"/>
                <a:cs typeface="Calibri"/>
              </a:rPr>
              <a:t>(everyone over 12 years)</a:t>
            </a:r>
            <a:endParaRPr lang="en-AU" sz="2200" b="1" dirty="0">
              <a:solidFill>
                <a:schemeClr val="accent6"/>
              </a:solidFill>
              <a:latin typeface="Calibri"/>
              <a:cs typeface="Calibri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351421" y="1401664"/>
            <a:ext cx="1178718" cy="1178718"/>
          </a:xfrm>
          <a:prstGeom prst="ellipse">
            <a:avLst/>
          </a:prstGeom>
          <a:blipFill rotWithShape="1">
            <a:blip r:embed="rId2"/>
            <a:stretch>
              <a:fillRect/>
            </a:stretch>
          </a:blip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5119700"/>
              </p:ext>
            </p:extLst>
          </p:nvPr>
        </p:nvGraphicFramePr>
        <p:xfrm>
          <a:off x="3154283" y="848031"/>
          <a:ext cx="5169792" cy="344743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857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48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48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880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dirty="0"/>
                        <a:t>Ideas and tips</a:t>
                      </a:r>
                    </a:p>
                  </a:txBody>
                  <a:tcPr marT="34290" marB="3429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dirty="0"/>
                        <a:t>Purchase decision</a:t>
                      </a:r>
                    </a:p>
                  </a:txBody>
                  <a:tcPr marT="34290" marB="3429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100" dirty="0"/>
                    </a:p>
                  </a:txBody>
                  <a:tcPr marT="34290" marB="3429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l"/>
                      <a:r>
                        <a:rPr lang="en-GB" sz="1200" b="0" noProof="0" dirty="0">
                          <a:solidFill>
                            <a:schemeClr val="accent6"/>
                          </a:solidFill>
                        </a:rPr>
                        <a:t>Print magazines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</a:p>
                  </a:txBody>
                  <a:tcPr marL="9525" marR="9525" marT="7144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noProof="0" dirty="0">
                          <a:solidFill>
                            <a:schemeClr val="accent6"/>
                          </a:solidFill>
                        </a:rPr>
                        <a:t>Magazine websites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</a:p>
                  </a:txBody>
                  <a:tcPr marL="9525" marR="9525" marT="7144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33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noProof="0" dirty="0">
                          <a:solidFill>
                            <a:schemeClr val="accent6"/>
                          </a:solidFill>
                        </a:rPr>
                        <a:t>Blogs and </a:t>
                      </a:r>
                      <a:r>
                        <a:rPr lang="da-DK" sz="1200" b="0" dirty="0">
                          <a:solidFill>
                            <a:schemeClr val="accent6"/>
                          </a:solidFill>
                        </a:rPr>
                        <a:t>videoblogs</a:t>
                      </a:r>
                      <a:endParaRPr lang="en-US" sz="1200" b="0" dirty="0">
                        <a:solidFill>
                          <a:schemeClr val="accent6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</a:p>
                  </a:txBody>
                  <a:tcPr marL="9525" marR="9525" marT="7144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l"/>
                      <a:r>
                        <a:rPr lang="fi-FI" sz="1200" b="0" dirty="0">
                          <a:solidFill>
                            <a:schemeClr val="accent6"/>
                          </a:solidFill>
                        </a:rPr>
                        <a:t>Social media </a:t>
                      </a:r>
                    </a:p>
                    <a:p>
                      <a:pPr algn="l"/>
                      <a:r>
                        <a:rPr lang="fi-FI" sz="1200" b="0" dirty="0" smtClean="0">
                          <a:solidFill>
                            <a:schemeClr val="accent6"/>
                          </a:solidFill>
                        </a:rPr>
                        <a:t>(</a:t>
                      </a:r>
                      <a:r>
                        <a:rPr lang="nb-NO" sz="1200" b="0" dirty="0" smtClean="0">
                          <a:solidFill>
                            <a:schemeClr val="accent6"/>
                          </a:solidFill>
                        </a:rPr>
                        <a:t>e.g.</a:t>
                      </a:r>
                      <a:r>
                        <a:rPr lang="fi-FI" sz="1200" b="0" dirty="0" smtClean="0">
                          <a:solidFill>
                            <a:schemeClr val="accent6"/>
                          </a:solidFill>
                        </a:rPr>
                        <a:t> </a:t>
                      </a:r>
                      <a:r>
                        <a:rPr lang="fi-FI" sz="1200" b="0" dirty="0">
                          <a:solidFill>
                            <a:schemeClr val="accent6"/>
                          </a:solidFill>
                        </a:rPr>
                        <a:t>Facebook)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</a:p>
                  </a:txBody>
                  <a:tcPr marL="9525" marR="9525" marT="7144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165255221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l"/>
                      <a:r>
                        <a:rPr lang="en-GB" sz="1200" b="0" noProof="0" dirty="0">
                          <a:solidFill>
                            <a:schemeClr val="accent6"/>
                          </a:solidFill>
                        </a:rPr>
                        <a:t>Newspapers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</a:p>
                  </a:txBody>
                  <a:tcPr marL="9525" marR="9525" marT="7144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l"/>
                      <a:r>
                        <a:rPr lang="en-GB" sz="1200" b="0" noProof="0" dirty="0">
                          <a:solidFill>
                            <a:schemeClr val="accent6"/>
                          </a:solidFill>
                        </a:rPr>
                        <a:t>Newspaper websites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</a:p>
                  </a:txBody>
                  <a:tcPr marL="9525" marR="9525" marT="7144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03326">
                <a:tc>
                  <a:txBody>
                    <a:bodyPr/>
                    <a:lstStyle/>
                    <a:p>
                      <a:pPr algn="l"/>
                      <a:r>
                        <a:rPr lang="fi-FI" sz="1200" b="0" dirty="0">
                          <a:solidFill>
                            <a:schemeClr val="accent6"/>
                          </a:solidFill>
                        </a:rPr>
                        <a:t>Television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</a:p>
                  </a:txBody>
                  <a:tcPr marL="9525" marR="9525" marT="7144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03326">
                <a:tc>
                  <a:txBody>
                    <a:bodyPr/>
                    <a:lstStyle/>
                    <a:p>
                      <a:pPr algn="l"/>
                      <a:r>
                        <a:rPr lang="fi-FI" sz="1200" b="0" dirty="0">
                          <a:solidFill>
                            <a:schemeClr val="accent6"/>
                          </a:solidFill>
                        </a:rPr>
                        <a:t>Radio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</a:p>
                  </a:txBody>
                  <a:tcPr marL="9525" marR="9525" marT="7144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51421" y="606805"/>
            <a:ext cx="4343228" cy="77904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900" dirty="0">
                <a:solidFill>
                  <a:schemeClr val="accent6"/>
                </a:solidFill>
              </a:rPr>
              <a:t>Which of the following information sources you use when looking for ideas and tips of different products?</a:t>
            </a:r>
          </a:p>
          <a:p>
            <a:r>
              <a:rPr lang="en-GB" sz="900" dirty="0">
                <a:solidFill>
                  <a:schemeClr val="accent6"/>
                </a:solidFill>
              </a:rPr>
              <a:t>Which of the following information sources you use when making a purchase decision? </a:t>
            </a:r>
          </a:p>
          <a:p>
            <a:r>
              <a:rPr lang="en-GB" sz="900" dirty="0">
                <a:solidFill>
                  <a:schemeClr val="accent6"/>
                </a:solidFill>
              </a:rPr>
              <a:t>For example when comparing quality and features of a product/service.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2620829" y="1480502"/>
            <a:ext cx="469442" cy="2770564"/>
            <a:chOff x="2620829" y="1480502"/>
            <a:chExt cx="469442" cy="2770564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57271" y="1480502"/>
              <a:ext cx="277980" cy="288869"/>
            </a:xfrm>
            <a:prstGeom prst="rect">
              <a:avLst/>
            </a:prstGeom>
          </p:spPr>
        </p:pic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643557" y="3639503"/>
              <a:ext cx="289551" cy="285741"/>
            </a:xfrm>
            <a:prstGeom prst="rect">
              <a:avLst/>
            </a:prstGeom>
          </p:spPr>
        </p:pic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620829" y="2920067"/>
              <a:ext cx="312279" cy="300113"/>
            </a:xfrm>
            <a:prstGeom prst="rect">
              <a:avLst/>
            </a:prstGeom>
          </p:spPr>
        </p:pic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648650" y="3956727"/>
              <a:ext cx="271404" cy="294339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687269" y="3314833"/>
              <a:ext cx="184161" cy="257190"/>
            </a:xfrm>
            <a:prstGeom prst="rect">
              <a:avLst/>
            </a:prstGeom>
          </p:spPr>
        </p:pic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701894" y="1862428"/>
              <a:ext cx="184161" cy="257190"/>
            </a:xfrm>
            <a:prstGeom prst="rect">
              <a:avLst/>
            </a:prstGeom>
          </p:spPr>
        </p:pic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641598" y="2534526"/>
              <a:ext cx="309325" cy="287542"/>
            </a:xfrm>
            <a:prstGeom prst="rect">
              <a:avLst/>
            </a:prstGeom>
          </p:spPr>
        </p:pic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2632924" y="2239096"/>
              <a:ext cx="313605" cy="218698"/>
            </a:xfrm>
            <a:prstGeom prst="rect">
              <a:avLst/>
            </a:prstGeom>
          </p:spPr>
        </p:pic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2781520" y="2114911"/>
              <a:ext cx="308751" cy="321616"/>
            </a:xfrm>
            <a:prstGeom prst="rect">
              <a:avLst/>
            </a:prstGeom>
          </p:spPr>
        </p:pic>
      </p:grpSp>
      <p:grpSp>
        <p:nvGrpSpPr>
          <p:cNvPr id="34" name="Group 33"/>
          <p:cNvGrpSpPr/>
          <p:nvPr/>
        </p:nvGrpSpPr>
        <p:grpSpPr>
          <a:xfrm>
            <a:off x="4952021" y="367340"/>
            <a:ext cx="3064923" cy="539936"/>
            <a:chOff x="4952021" y="367340"/>
            <a:chExt cx="3064923" cy="539936"/>
          </a:xfrm>
        </p:grpSpPr>
        <p:cxnSp>
          <p:nvCxnSpPr>
            <p:cNvPr id="35" name="Straight Arrow Connector 34"/>
            <p:cNvCxnSpPr/>
            <p:nvPr/>
          </p:nvCxnSpPr>
          <p:spPr>
            <a:xfrm>
              <a:off x="4952021" y="804100"/>
              <a:ext cx="3064923" cy="0"/>
            </a:xfrm>
            <a:prstGeom prst="straightConnector1">
              <a:avLst/>
            </a:prstGeom>
            <a:ln w="19050"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8" name="Picture 47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7424185" y="367340"/>
              <a:ext cx="518338" cy="539936"/>
            </a:xfrm>
            <a:prstGeom prst="rect">
              <a:avLst/>
            </a:prstGeom>
          </p:spPr>
        </p:pic>
        <p:pic>
          <p:nvPicPr>
            <p:cNvPr id="49" name="Picture 48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5091202" y="518005"/>
              <a:ext cx="259291" cy="270402"/>
            </a:xfrm>
            <a:prstGeom prst="rect">
              <a:avLst/>
            </a:prstGeom>
          </p:spPr>
        </p:pic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7166915" y="513157"/>
              <a:ext cx="257269" cy="26461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07439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 txBox="1">
            <a:spLocks/>
          </p:cNvSpPr>
          <p:nvPr/>
        </p:nvSpPr>
        <p:spPr>
          <a:xfrm>
            <a:off x="264143" y="0"/>
            <a:ext cx="8705696" cy="6644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2200" b="1" dirty="0">
                <a:solidFill>
                  <a:schemeClr val="accent6"/>
                </a:solidFill>
                <a:latin typeface="Calibri"/>
                <a:cs typeface="Calibri"/>
              </a:rPr>
              <a:t>Purchase process / Health and well-being </a:t>
            </a:r>
            <a:r>
              <a:rPr lang="en-AU" sz="2200" b="1" dirty="0" smtClean="0">
                <a:solidFill>
                  <a:schemeClr val="bg1">
                    <a:lumMod val="75000"/>
                  </a:schemeClr>
                </a:solidFill>
                <a:latin typeface="Calibri"/>
                <a:cs typeface="Calibri"/>
              </a:rPr>
              <a:t>(everyone over 12 years)</a:t>
            </a:r>
            <a:endParaRPr lang="en-AU" sz="2200" b="1" dirty="0">
              <a:solidFill>
                <a:schemeClr val="accent6"/>
              </a:solidFill>
              <a:latin typeface="Calibri"/>
              <a:cs typeface="Calibri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334012" y="1385848"/>
            <a:ext cx="1178718" cy="1178718"/>
          </a:xfrm>
          <a:prstGeom prst="ellipse">
            <a:avLst/>
          </a:prstGeom>
          <a:blipFill rotWithShape="1">
            <a:blip r:embed="rId2"/>
            <a:stretch>
              <a:fillRect/>
            </a:stretch>
          </a:blip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5442300"/>
              </p:ext>
            </p:extLst>
          </p:nvPr>
        </p:nvGraphicFramePr>
        <p:xfrm>
          <a:off x="3154283" y="848031"/>
          <a:ext cx="5169792" cy="344743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857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48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48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880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dirty="0"/>
                        <a:t>Ideas and tips</a:t>
                      </a:r>
                    </a:p>
                  </a:txBody>
                  <a:tcPr marT="34290" marB="3429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dirty="0"/>
                        <a:t>Purchase decision</a:t>
                      </a:r>
                    </a:p>
                  </a:txBody>
                  <a:tcPr marT="34290" marB="3429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100" dirty="0"/>
                    </a:p>
                  </a:txBody>
                  <a:tcPr marT="34290" marB="3429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l"/>
                      <a:r>
                        <a:rPr lang="en-GB" sz="1200" b="0" noProof="0" dirty="0">
                          <a:solidFill>
                            <a:schemeClr val="accent6"/>
                          </a:solidFill>
                        </a:rPr>
                        <a:t>Print magazines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</a:p>
                  </a:txBody>
                  <a:tcPr marL="9525" marR="9525" marT="7144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noProof="0" dirty="0">
                          <a:solidFill>
                            <a:schemeClr val="accent6"/>
                          </a:solidFill>
                        </a:rPr>
                        <a:t>Magazine websites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</a:p>
                  </a:txBody>
                  <a:tcPr marL="9525" marR="9525" marT="7144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33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noProof="0" dirty="0">
                          <a:solidFill>
                            <a:schemeClr val="accent6"/>
                          </a:solidFill>
                        </a:rPr>
                        <a:t>Blogs and </a:t>
                      </a:r>
                      <a:r>
                        <a:rPr lang="da-DK" sz="1200" b="0" dirty="0">
                          <a:solidFill>
                            <a:schemeClr val="accent6"/>
                          </a:solidFill>
                        </a:rPr>
                        <a:t>videoblogs</a:t>
                      </a:r>
                      <a:endParaRPr lang="en-US" sz="1200" b="0" dirty="0">
                        <a:solidFill>
                          <a:schemeClr val="accent6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</a:p>
                  </a:txBody>
                  <a:tcPr marL="9525" marR="9525" marT="7144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l"/>
                      <a:r>
                        <a:rPr lang="fi-FI" sz="1200" b="0" dirty="0">
                          <a:solidFill>
                            <a:schemeClr val="accent6"/>
                          </a:solidFill>
                        </a:rPr>
                        <a:t>Social media </a:t>
                      </a:r>
                    </a:p>
                    <a:p>
                      <a:pPr algn="l"/>
                      <a:r>
                        <a:rPr lang="fi-FI" sz="1200" b="0" dirty="0" smtClean="0">
                          <a:solidFill>
                            <a:schemeClr val="accent6"/>
                          </a:solidFill>
                        </a:rPr>
                        <a:t>(</a:t>
                      </a:r>
                      <a:r>
                        <a:rPr lang="nb-NO" sz="1200" b="0" dirty="0" smtClean="0">
                          <a:solidFill>
                            <a:schemeClr val="accent6"/>
                          </a:solidFill>
                        </a:rPr>
                        <a:t>e.g.</a:t>
                      </a:r>
                      <a:r>
                        <a:rPr lang="fi-FI" sz="1200" b="0" dirty="0" smtClean="0">
                          <a:solidFill>
                            <a:schemeClr val="accent6"/>
                          </a:solidFill>
                        </a:rPr>
                        <a:t> </a:t>
                      </a:r>
                      <a:r>
                        <a:rPr lang="fi-FI" sz="1200" b="0" dirty="0">
                          <a:solidFill>
                            <a:schemeClr val="accent6"/>
                          </a:solidFill>
                        </a:rPr>
                        <a:t>Facebook)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</a:p>
                  </a:txBody>
                  <a:tcPr marL="9525" marR="9525" marT="7144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165255221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l"/>
                      <a:r>
                        <a:rPr lang="en-GB" sz="1200" b="0" noProof="0" dirty="0">
                          <a:solidFill>
                            <a:schemeClr val="accent6"/>
                          </a:solidFill>
                        </a:rPr>
                        <a:t>Newspapers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</a:p>
                  </a:txBody>
                  <a:tcPr marL="9525" marR="9525" marT="7144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l"/>
                      <a:r>
                        <a:rPr lang="en-GB" sz="1200" b="0" noProof="0" dirty="0">
                          <a:solidFill>
                            <a:schemeClr val="accent6"/>
                          </a:solidFill>
                        </a:rPr>
                        <a:t>Newspaper websites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</a:p>
                  </a:txBody>
                  <a:tcPr marL="9525" marR="9525" marT="7144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03326">
                <a:tc>
                  <a:txBody>
                    <a:bodyPr/>
                    <a:lstStyle/>
                    <a:p>
                      <a:pPr algn="l"/>
                      <a:r>
                        <a:rPr lang="fi-FI" sz="1200" b="0" dirty="0">
                          <a:solidFill>
                            <a:schemeClr val="accent6"/>
                          </a:solidFill>
                        </a:rPr>
                        <a:t>Television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</a:p>
                  </a:txBody>
                  <a:tcPr marL="9525" marR="9525" marT="7144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03326">
                <a:tc>
                  <a:txBody>
                    <a:bodyPr/>
                    <a:lstStyle/>
                    <a:p>
                      <a:pPr algn="l"/>
                      <a:r>
                        <a:rPr lang="fi-FI" sz="1200" b="0" dirty="0">
                          <a:solidFill>
                            <a:schemeClr val="accent6"/>
                          </a:solidFill>
                        </a:rPr>
                        <a:t>Radio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</a:p>
                  </a:txBody>
                  <a:tcPr marL="9525" marR="9525" marT="7144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51421" y="606805"/>
            <a:ext cx="4343228" cy="77904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900" dirty="0">
                <a:solidFill>
                  <a:schemeClr val="accent6"/>
                </a:solidFill>
              </a:rPr>
              <a:t>Which of the following information sources you use when looking for ideas and tips of different products?</a:t>
            </a:r>
          </a:p>
          <a:p>
            <a:r>
              <a:rPr lang="en-GB" sz="900" dirty="0">
                <a:solidFill>
                  <a:schemeClr val="accent6"/>
                </a:solidFill>
              </a:rPr>
              <a:t>Which of the following information sources you use when making a purchase decision? </a:t>
            </a:r>
          </a:p>
          <a:p>
            <a:r>
              <a:rPr lang="en-GB" sz="900" dirty="0">
                <a:solidFill>
                  <a:schemeClr val="accent6"/>
                </a:solidFill>
              </a:rPr>
              <a:t>For example when comparing quality and features of a product/service.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2620829" y="1480502"/>
            <a:ext cx="469442" cy="2770564"/>
            <a:chOff x="2620829" y="1480502"/>
            <a:chExt cx="469442" cy="2770564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57271" y="1480502"/>
              <a:ext cx="277980" cy="288869"/>
            </a:xfrm>
            <a:prstGeom prst="rect">
              <a:avLst/>
            </a:prstGeom>
          </p:spPr>
        </p:pic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643557" y="3639503"/>
              <a:ext cx="289551" cy="285741"/>
            </a:xfrm>
            <a:prstGeom prst="rect">
              <a:avLst/>
            </a:prstGeom>
          </p:spPr>
        </p:pic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620829" y="2920067"/>
              <a:ext cx="312279" cy="300113"/>
            </a:xfrm>
            <a:prstGeom prst="rect">
              <a:avLst/>
            </a:prstGeom>
          </p:spPr>
        </p:pic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648650" y="3956727"/>
              <a:ext cx="271404" cy="294339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687269" y="3314833"/>
              <a:ext cx="184161" cy="257190"/>
            </a:xfrm>
            <a:prstGeom prst="rect">
              <a:avLst/>
            </a:prstGeom>
          </p:spPr>
        </p:pic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701894" y="1862428"/>
              <a:ext cx="184161" cy="257190"/>
            </a:xfrm>
            <a:prstGeom prst="rect">
              <a:avLst/>
            </a:prstGeom>
          </p:spPr>
        </p:pic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641598" y="2534526"/>
              <a:ext cx="309325" cy="287542"/>
            </a:xfrm>
            <a:prstGeom prst="rect">
              <a:avLst/>
            </a:prstGeom>
          </p:spPr>
        </p:pic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2632924" y="2239096"/>
              <a:ext cx="313605" cy="218698"/>
            </a:xfrm>
            <a:prstGeom prst="rect">
              <a:avLst/>
            </a:prstGeom>
          </p:spPr>
        </p:pic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2781520" y="2114911"/>
              <a:ext cx="308751" cy="321616"/>
            </a:xfrm>
            <a:prstGeom prst="rect">
              <a:avLst/>
            </a:prstGeom>
          </p:spPr>
        </p:pic>
      </p:grpSp>
      <p:grpSp>
        <p:nvGrpSpPr>
          <p:cNvPr id="34" name="Group 33"/>
          <p:cNvGrpSpPr/>
          <p:nvPr/>
        </p:nvGrpSpPr>
        <p:grpSpPr>
          <a:xfrm>
            <a:off x="4952021" y="367340"/>
            <a:ext cx="3064923" cy="539936"/>
            <a:chOff x="4952021" y="367340"/>
            <a:chExt cx="3064923" cy="539936"/>
          </a:xfrm>
        </p:grpSpPr>
        <p:cxnSp>
          <p:nvCxnSpPr>
            <p:cNvPr id="35" name="Straight Arrow Connector 34"/>
            <p:cNvCxnSpPr/>
            <p:nvPr/>
          </p:nvCxnSpPr>
          <p:spPr>
            <a:xfrm>
              <a:off x="4952021" y="804100"/>
              <a:ext cx="3064923" cy="0"/>
            </a:xfrm>
            <a:prstGeom prst="straightConnector1">
              <a:avLst/>
            </a:prstGeom>
            <a:ln w="19050"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8" name="Picture 47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7424185" y="367340"/>
              <a:ext cx="518338" cy="539936"/>
            </a:xfrm>
            <a:prstGeom prst="rect">
              <a:avLst/>
            </a:prstGeom>
          </p:spPr>
        </p:pic>
        <p:pic>
          <p:nvPicPr>
            <p:cNvPr id="49" name="Picture 48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5091202" y="518005"/>
              <a:ext cx="259291" cy="270402"/>
            </a:xfrm>
            <a:prstGeom prst="rect">
              <a:avLst/>
            </a:prstGeom>
          </p:spPr>
        </p:pic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7166915" y="513157"/>
              <a:ext cx="257269" cy="26461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1970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 txBox="1">
            <a:spLocks/>
          </p:cNvSpPr>
          <p:nvPr/>
        </p:nvSpPr>
        <p:spPr>
          <a:xfrm>
            <a:off x="264152" y="0"/>
            <a:ext cx="8705696" cy="6644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2200" b="1" dirty="0">
                <a:solidFill>
                  <a:schemeClr val="accent6"/>
                </a:solidFill>
                <a:latin typeface="Calibri"/>
                <a:cs typeface="Calibri"/>
              </a:rPr>
              <a:t>Purchase process / Cosmetics and cosmetic brands </a:t>
            </a:r>
            <a:r>
              <a:rPr lang="en-AU" sz="2200" b="1" dirty="0" smtClean="0">
                <a:solidFill>
                  <a:schemeClr val="bg1">
                    <a:lumMod val="75000"/>
                  </a:schemeClr>
                </a:solidFill>
                <a:latin typeface="Calibri"/>
                <a:cs typeface="Calibri"/>
              </a:rPr>
              <a:t>(everyone over 12 years)</a:t>
            </a:r>
            <a:endParaRPr lang="en-AU" sz="2200" b="1" dirty="0">
              <a:solidFill>
                <a:schemeClr val="accent6"/>
              </a:solidFill>
              <a:latin typeface="Calibri"/>
              <a:cs typeface="Calibri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334012" y="1401664"/>
            <a:ext cx="1178718" cy="1178718"/>
          </a:xfrm>
          <a:prstGeom prst="ellipse">
            <a:avLst/>
          </a:prstGeom>
          <a:blipFill rotWithShape="1">
            <a:blip r:embed="rId2"/>
            <a:stretch>
              <a:fillRect/>
            </a:stretch>
          </a:blip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8922232"/>
              </p:ext>
            </p:extLst>
          </p:nvPr>
        </p:nvGraphicFramePr>
        <p:xfrm>
          <a:off x="3154283" y="848031"/>
          <a:ext cx="5169792" cy="344743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857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48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48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880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dirty="0"/>
                        <a:t>Ideas and tips</a:t>
                      </a:r>
                    </a:p>
                  </a:txBody>
                  <a:tcPr marT="34290" marB="3429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dirty="0"/>
                        <a:t>Purchase decision</a:t>
                      </a:r>
                    </a:p>
                  </a:txBody>
                  <a:tcPr marT="34290" marB="3429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100" dirty="0"/>
                    </a:p>
                  </a:txBody>
                  <a:tcPr marT="34290" marB="3429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l"/>
                      <a:r>
                        <a:rPr lang="en-GB" sz="1200" b="0" noProof="0" dirty="0">
                          <a:solidFill>
                            <a:schemeClr val="accent6"/>
                          </a:solidFill>
                        </a:rPr>
                        <a:t>Print magazines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</a:p>
                  </a:txBody>
                  <a:tcPr marL="9525" marR="9525" marT="7144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noProof="0" dirty="0">
                          <a:solidFill>
                            <a:schemeClr val="accent6"/>
                          </a:solidFill>
                        </a:rPr>
                        <a:t>Magazine websites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</a:p>
                  </a:txBody>
                  <a:tcPr marL="9525" marR="9525" marT="7144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33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noProof="0" dirty="0">
                          <a:solidFill>
                            <a:schemeClr val="accent6"/>
                          </a:solidFill>
                        </a:rPr>
                        <a:t>Blogs and </a:t>
                      </a:r>
                      <a:r>
                        <a:rPr lang="da-DK" sz="1200" b="0" dirty="0">
                          <a:solidFill>
                            <a:schemeClr val="accent6"/>
                          </a:solidFill>
                        </a:rPr>
                        <a:t>videoblogs</a:t>
                      </a:r>
                      <a:endParaRPr lang="en-US" sz="1200" b="0" dirty="0">
                        <a:solidFill>
                          <a:schemeClr val="accent6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</a:p>
                  </a:txBody>
                  <a:tcPr marL="9525" marR="9525" marT="7144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l"/>
                      <a:r>
                        <a:rPr lang="fi-FI" sz="1200" b="0" dirty="0">
                          <a:solidFill>
                            <a:schemeClr val="accent6"/>
                          </a:solidFill>
                        </a:rPr>
                        <a:t>Social media </a:t>
                      </a:r>
                    </a:p>
                    <a:p>
                      <a:pPr algn="l"/>
                      <a:r>
                        <a:rPr lang="fi-FI" sz="1200" b="0" dirty="0" smtClean="0">
                          <a:solidFill>
                            <a:schemeClr val="accent6"/>
                          </a:solidFill>
                        </a:rPr>
                        <a:t>(</a:t>
                      </a:r>
                      <a:r>
                        <a:rPr lang="nb-NO" sz="1200" b="0" dirty="0" smtClean="0">
                          <a:solidFill>
                            <a:schemeClr val="accent6"/>
                          </a:solidFill>
                        </a:rPr>
                        <a:t>e.g.</a:t>
                      </a:r>
                      <a:r>
                        <a:rPr lang="fi-FI" sz="1200" b="0" dirty="0" smtClean="0">
                          <a:solidFill>
                            <a:schemeClr val="accent6"/>
                          </a:solidFill>
                        </a:rPr>
                        <a:t> </a:t>
                      </a:r>
                      <a:r>
                        <a:rPr lang="fi-FI" sz="1200" b="0" dirty="0">
                          <a:solidFill>
                            <a:schemeClr val="accent6"/>
                          </a:solidFill>
                        </a:rPr>
                        <a:t>Facebook)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</a:p>
                  </a:txBody>
                  <a:tcPr marL="9525" marR="9525" marT="7144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165255221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l"/>
                      <a:r>
                        <a:rPr lang="en-GB" sz="1200" b="0" noProof="0" dirty="0">
                          <a:solidFill>
                            <a:schemeClr val="accent6"/>
                          </a:solidFill>
                        </a:rPr>
                        <a:t>Newspapers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</a:p>
                  </a:txBody>
                  <a:tcPr marL="9525" marR="9525" marT="7144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l"/>
                      <a:r>
                        <a:rPr lang="en-GB" sz="1200" b="0" noProof="0" dirty="0">
                          <a:solidFill>
                            <a:schemeClr val="accent6"/>
                          </a:solidFill>
                        </a:rPr>
                        <a:t>Newspaper websites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</a:p>
                  </a:txBody>
                  <a:tcPr marL="9525" marR="9525" marT="7144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03326">
                <a:tc>
                  <a:txBody>
                    <a:bodyPr/>
                    <a:lstStyle/>
                    <a:p>
                      <a:pPr algn="l"/>
                      <a:r>
                        <a:rPr lang="fi-FI" sz="1200" b="0" dirty="0">
                          <a:solidFill>
                            <a:schemeClr val="accent6"/>
                          </a:solidFill>
                        </a:rPr>
                        <a:t>Television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</a:p>
                  </a:txBody>
                  <a:tcPr marL="9525" marR="9525" marT="7144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03326">
                <a:tc>
                  <a:txBody>
                    <a:bodyPr/>
                    <a:lstStyle/>
                    <a:p>
                      <a:pPr algn="l"/>
                      <a:r>
                        <a:rPr lang="fi-FI" sz="1200" b="0" dirty="0">
                          <a:solidFill>
                            <a:schemeClr val="accent6"/>
                          </a:solidFill>
                        </a:rPr>
                        <a:t>Radio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</a:p>
                  </a:txBody>
                  <a:tcPr marL="9525" marR="9525" marT="7144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51421" y="606805"/>
            <a:ext cx="4343228" cy="77904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900" dirty="0">
                <a:solidFill>
                  <a:schemeClr val="accent6"/>
                </a:solidFill>
              </a:rPr>
              <a:t>Which of the following information sources you use when looking for ideas and tips of different products?</a:t>
            </a:r>
          </a:p>
          <a:p>
            <a:r>
              <a:rPr lang="en-GB" sz="900" dirty="0">
                <a:solidFill>
                  <a:schemeClr val="accent6"/>
                </a:solidFill>
              </a:rPr>
              <a:t>Which of the following information sources you use when making a purchase decision? </a:t>
            </a:r>
          </a:p>
          <a:p>
            <a:r>
              <a:rPr lang="en-GB" sz="900" dirty="0">
                <a:solidFill>
                  <a:schemeClr val="accent6"/>
                </a:solidFill>
              </a:rPr>
              <a:t>For example when comparing quality and features of a product/service.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2620829" y="1480502"/>
            <a:ext cx="469442" cy="2770564"/>
            <a:chOff x="2620829" y="1480502"/>
            <a:chExt cx="469442" cy="2770564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57271" y="1480502"/>
              <a:ext cx="277980" cy="288869"/>
            </a:xfrm>
            <a:prstGeom prst="rect">
              <a:avLst/>
            </a:prstGeom>
          </p:spPr>
        </p:pic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643557" y="3639503"/>
              <a:ext cx="289551" cy="285741"/>
            </a:xfrm>
            <a:prstGeom prst="rect">
              <a:avLst/>
            </a:prstGeom>
          </p:spPr>
        </p:pic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620829" y="2920067"/>
              <a:ext cx="312279" cy="300113"/>
            </a:xfrm>
            <a:prstGeom prst="rect">
              <a:avLst/>
            </a:prstGeom>
          </p:spPr>
        </p:pic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648650" y="3956727"/>
              <a:ext cx="271404" cy="294339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687269" y="3314833"/>
              <a:ext cx="184161" cy="257190"/>
            </a:xfrm>
            <a:prstGeom prst="rect">
              <a:avLst/>
            </a:prstGeom>
          </p:spPr>
        </p:pic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701894" y="1862428"/>
              <a:ext cx="184161" cy="257190"/>
            </a:xfrm>
            <a:prstGeom prst="rect">
              <a:avLst/>
            </a:prstGeom>
          </p:spPr>
        </p:pic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641598" y="2534526"/>
              <a:ext cx="309325" cy="287542"/>
            </a:xfrm>
            <a:prstGeom prst="rect">
              <a:avLst/>
            </a:prstGeom>
          </p:spPr>
        </p:pic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2632924" y="2239096"/>
              <a:ext cx="313605" cy="218698"/>
            </a:xfrm>
            <a:prstGeom prst="rect">
              <a:avLst/>
            </a:prstGeom>
          </p:spPr>
        </p:pic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2781520" y="2114911"/>
              <a:ext cx="308751" cy="321616"/>
            </a:xfrm>
            <a:prstGeom prst="rect">
              <a:avLst/>
            </a:prstGeom>
          </p:spPr>
        </p:pic>
      </p:grpSp>
      <p:grpSp>
        <p:nvGrpSpPr>
          <p:cNvPr id="34" name="Group 33"/>
          <p:cNvGrpSpPr/>
          <p:nvPr/>
        </p:nvGrpSpPr>
        <p:grpSpPr>
          <a:xfrm>
            <a:off x="4952021" y="367340"/>
            <a:ext cx="3064923" cy="539936"/>
            <a:chOff x="4952021" y="367340"/>
            <a:chExt cx="3064923" cy="539936"/>
          </a:xfrm>
        </p:grpSpPr>
        <p:cxnSp>
          <p:nvCxnSpPr>
            <p:cNvPr id="35" name="Straight Arrow Connector 34"/>
            <p:cNvCxnSpPr/>
            <p:nvPr/>
          </p:nvCxnSpPr>
          <p:spPr>
            <a:xfrm>
              <a:off x="4952021" y="804100"/>
              <a:ext cx="3064923" cy="0"/>
            </a:xfrm>
            <a:prstGeom prst="straightConnector1">
              <a:avLst/>
            </a:prstGeom>
            <a:ln w="19050"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8" name="Picture 47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7424185" y="367340"/>
              <a:ext cx="518338" cy="539936"/>
            </a:xfrm>
            <a:prstGeom prst="rect">
              <a:avLst/>
            </a:prstGeom>
          </p:spPr>
        </p:pic>
        <p:pic>
          <p:nvPicPr>
            <p:cNvPr id="49" name="Picture 48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5091202" y="518005"/>
              <a:ext cx="259291" cy="270402"/>
            </a:xfrm>
            <a:prstGeom prst="rect">
              <a:avLst/>
            </a:prstGeom>
          </p:spPr>
        </p:pic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7166915" y="513157"/>
              <a:ext cx="257269" cy="26461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82355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 txBox="1">
            <a:spLocks/>
          </p:cNvSpPr>
          <p:nvPr/>
        </p:nvSpPr>
        <p:spPr>
          <a:xfrm>
            <a:off x="264142" y="0"/>
            <a:ext cx="8705696" cy="6644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2200" b="1" dirty="0">
                <a:solidFill>
                  <a:schemeClr val="accent6"/>
                </a:solidFill>
                <a:latin typeface="Calibri"/>
                <a:cs typeface="Calibri"/>
              </a:rPr>
              <a:t>Purchase process / Furniture and decorating </a:t>
            </a:r>
            <a:r>
              <a:rPr lang="en-AU" sz="2200" b="1" dirty="0" smtClean="0">
                <a:solidFill>
                  <a:schemeClr val="bg1">
                    <a:lumMod val="75000"/>
                  </a:schemeClr>
                </a:solidFill>
                <a:latin typeface="Calibri"/>
                <a:cs typeface="Calibri"/>
              </a:rPr>
              <a:t>(everyone over 12 years)</a:t>
            </a:r>
            <a:endParaRPr lang="en-AU" sz="2200" b="1" dirty="0">
              <a:solidFill>
                <a:schemeClr val="accent6"/>
              </a:solidFill>
              <a:latin typeface="Calibri"/>
              <a:cs typeface="Calibri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334012" y="1355808"/>
            <a:ext cx="1178718" cy="1178718"/>
          </a:xfrm>
          <a:prstGeom prst="ellipse">
            <a:avLst/>
          </a:prstGeom>
          <a:blipFill rotWithShape="1">
            <a:blip r:embed="rId2"/>
            <a:stretch>
              <a:fillRect/>
            </a:stretch>
          </a:blip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6627479"/>
              </p:ext>
            </p:extLst>
          </p:nvPr>
        </p:nvGraphicFramePr>
        <p:xfrm>
          <a:off x="3154283" y="848031"/>
          <a:ext cx="5169792" cy="344743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857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48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48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880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dirty="0"/>
                        <a:t>Ideas and tips</a:t>
                      </a:r>
                    </a:p>
                  </a:txBody>
                  <a:tcPr marT="34290" marB="3429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dirty="0"/>
                        <a:t>Purchase decision</a:t>
                      </a:r>
                    </a:p>
                  </a:txBody>
                  <a:tcPr marT="34290" marB="3429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100" dirty="0"/>
                    </a:p>
                  </a:txBody>
                  <a:tcPr marT="34290" marB="3429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l"/>
                      <a:r>
                        <a:rPr lang="en-GB" sz="1200" b="0" noProof="0" dirty="0">
                          <a:solidFill>
                            <a:schemeClr val="accent6"/>
                          </a:solidFill>
                        </a:rPr>
                        <a:t>Print magazines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</a:p>
                  </a:txBody>
                  <a:tcPr marL="9525" marR="9525" marT="7144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noProof="0" dirty="0">
                          <a:solidFill>
                            <a:schemeClr val="accent6"/>
                          </a:solidFill>
                        </a:rPr>
                        <a:t>Magazine websites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</a:p>
                  </a:txBody>
                  <a:tcPr marL="9525" marR="9525" marT="7144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33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noProof="0" dirty="0">
                          <a:solidFill>
                            <a:schemeClr val="accent6"/>
                          </a:solidFill>
                        </a:rPr>
                        <a:t>Blogs and </a:t>
                      </a:r>
                      <a:r>
                        <a:rPr lang="da-DK" sz="1200" b="0" dirty="0">
                          <a:solidFill>
                            <a:schemeClr val="accent6"/>
                          </a:solidFill>
                        </a:rPr>
                        <a:t>videoblogs</a:t>
                      </a:r>
                      <a:endParaRPr lang="en-US" sz="1200" b="0" dirty="0">
                        <a:solidFill>
                          <a:schemeClr val="accent6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</a:p>
                  </a:txBody>
                  <a:tcPr marL="9525" marR="9525" marT="7144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l"/>
                      <a:r>
                        <a:rPr lang="fi-FI" sz="1200" b="0" dirty="0">
                          <a:solidFill>
                            <a:schemeClr val="accent6"/>
                          </a:solidFill>
                        </a:rPr>
                        <a:t>Social media </a:t>
                      </a:r>
                    </a:p>
                    <a:p>
                      <a:pPr algn="l"/>
                      <a:r>
                        <a:rPr lang="fi-FI" sz="1200" b="0" dirty="0" smtClean="0">
                          <a:solidFill>
                            <a:schemeClr val="accent6"/>
                          </a:solidFill>
                        </a:rPr>
                        <a:t>(</a:t>
                      </a:r>
                      <a:r>
                        <a:rPr lang="nb-NO" sz="1200" b="0" dirty="0" smtClean="0">
                          <a:solidFill>
                            <a:schemeClr val="accent6"/>
                          </a:solidFill>
                        </a:rPr>
                        <a:t>e.g.</a:t>
                      </a:r>
                      <a:r>
                        <a:rPr lang="fi-FI" sz="1200" b="0" dirty="0" smtClean="0">
                          <a:solidFill>
                            <a:schemeClr val="accent6"/>
                          </a:solidFill>
                        </a:rPr>
                        <a:t> </a:t>
                      </a:r>
                      <a:r>
                        <a:rPr lang="fi-FI" sz="1200" b="0" dirty="0">
                          <a:solidFill>
                            <a:schemeClr val="accent6"/>
                          </a:solidFill>
                        </a:rPr>
                        <a:t>Facebook)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</a:p>
                  </a:txBody>
                  <a:tcPr marL="9525" marR="9525" marT="7144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165255221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l"/>
                      <a:r>
                        <a:rPr lang="en-GB" sz="1200" b="0" noProof="0" dirty="0">
                          <a:solidFill>
                            <a:schemeClr val="accent6"/>
                          </a:solidFill>
                        </a:rPr>
                        <a:t>Newspapers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</a:p>
                  </a:txBody>
                  <a:tcPr marL="9525" marR="9525" marT="7144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l"/>
                      <a:r>
                        <a:rPr lang="en-GB" sz="1200" b="0" noProof="0" dirty="0">
                          <a:solidFill>
                            <a:schemeClr val="accent6"/>
                          </a:solidFill>
                        </a:rPr>
                        <a:t>Newspaper websites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</a:p>
                  </a:txBody>
                  <a:tcPr marL="9525" marR="9525" marT="7144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03326">
                <a:tc>
                  <a:txBody>
                    <a:bodyPr/>
                    <a:lstStyle/>
                    <a:p>
                      <a:pPr algn="l"/>
                      <a:r>
                        <a:rPr lang="fi-FI" sz="1200" b="0" dirty="0">
                          <a:solidFill>
                            <a:schemeClr val="accent6"/>
                          </a:solidFill>
                        </a:rPr>
                        <a:t>Television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</a:p>
                  </a:txBody>
                  <a:tcPr marL="9525" marR="9525" marT="7144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03326">
                <a:tc>
                  <a:txBody>
                    <a:bodyPr/>
                    <a:lstStyle/>
                    <a:p>
                      <a:pPr algn="l"/>
                      <a:r>
                        <a:rPr lang="fi-FI" sz="1200" b="0" dirty="0">
                          <a:solidFill>
                            <a:schemeClr val="accent6"/>
                          </a:solidFill>
                        </a:rPr>
                        <a:t>Radio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</a:p>
                  </a:txBody>
                  <a:tcPr marL="9525" marR="9525" marT="7144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51421" y="606805"/>
            <a:ext cx="4343228" cy="77904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900" dirty="0">
                <a:solidFill>
                  <a:schemeClr val="accent6"/>
                </a:solidFill>
              </a:rPr>
              <a:t>Which of the following information sources you use when looking for ideas and tips of different products?</a:t>
            </a:r>
          </a:p>
          <a:p>
            <a:r>
              <a:rPr lang="en-GB" sz="900" dirty="0">
                <a:solidFill>
                  <a:schemeClr val="accent6"/>
                </a:solidFill>
              </a:rPr>
              <a:t>Which of the following information sources you use when making a purchase decision? </a:t>
            </a:r>
          </a:p>
          <a:p>
            <a:r>
              <a:rPr lang="en-GB" sz="900" dirty="0">
                <a:solidFill>
                  <a:schemeClr val="accent6"/>
                </a:solidFill>
              </a:rPr>
              <a:t>For example when comparing quality and features of a product/service.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2620829" y="1480502"/>
            <a:ext cx="469442" cy="2770564"/>
            <a:chOff x="2620829" y="1480502"/>
            <a:chExt cx="469442" cy="2770564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57271" y="1480502"/>
              <a:ext cx="277980" cy="288869"/>
            </a:xfrm>
            <a:prstGeom prst="rect">
              <a:avLst/>
            </a:prstGeom>
          </p:spPr>
        </p:pic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643557" y="3639503"/>
              <a:ext cx="289551" cy="285741"/>
            </a:xfrm>
            <a:prstGeom prst="rect">
              <a:avLst/>
            </a:prstGeom>
          </p:spPr>
        </p:pic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620829" y="2920067"/>
              <a:ext cx="312279" cy="300113"/>
            </a:xfrm>
            <a:prstGeom prst="rect">
              <a:avLst/>
            </a:prstGeom>
          </p:spPr>
        </p:pic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648650" y="3956727"/>
              <a:ext cx="271404" cy="294339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687269" y="3314833"/>
              <a:ext cx="184161" cy="257190"/>
            </a:xfrm>
            <a:prstGeom prst="rect">
              <a:avLst/>
            </a:prstGeom>
          </p:spPr>
        </p:pic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701894" y="1862428"/>
              <a:ext cx="184161" cy="257190"/>
            </a:xfrm>
            <a:prstGeom prst="rect">
              <a:avLst/>
            </a:prstGeom>
          </p:spPr>
        </p:pic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641598" y="2534526"/>
              <a:ext cx="309325" cy="287542"/>
            </a:xfrm>
            <a:prstGeom prst="rect">
              <a:avLst/>
            </a:prstGeom>
          </p:spPr>
        </p:pic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2632924" y="2239096"/>
              <a:ext cx="313605" cy="218698"/>
            </a:xfrm>
            <a:prstGeom prst="rect">
              <a:avLst/>
            </a:prstGeom>
          </p:spPr>
        </p:pic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2781520" y="2114911"/>
              <a:ext cx="308751" cy="321616"/>
            </a:xfrm>
            <a:prstGeom prst="rect">
              <a:avLst/>
            </a:prstGeom>
          </p:spPr>
        </p:pic>
      </p:grpSp>
      <p:grpSp>
        <p:nvGrpSpPr>
          <p:cNvPr id="34" name="Group 33"/>
          <p:cNvGrpSpPr/>
          <p:nvPr/>
        </p:nvGrpSpPr>
        <p:grpSpPr>
          <a:xfrm>
            <a:off x="4952021" y="367340"/>
            <a:ext cx="3064923" cy="539936"/>
            <a:chOff x="4952021" y="367340"/>
            <a:chExt cx="3064923" cy="539936"/>
          </a:xfrm>
        </p:grpSpPr>
        <p:cxnSp>
          <p:nvCxnSpPr>
            <p:cNvPr id="35" name="Straight Arrow Connector 34"/>
            <p:cNvCxnSpPr/>
            <p:nvPr/>
          </p:nvCxnSpPr>
          <p:spPr>
            <a:xfrm>
              <a:off x="4952021" y="804100"/>
              <a:ext cx="3064923" cy="0"/>
            </a:xfrm>
            <a:prstGeom prst="straightConnector1">
              <a:avLst/>
            </a:prstGeom>
            <a:ln w="19050"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8" name="Picture 47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7424185" y="367340"/>
              <a:ext cx="518338" cy="539936"/>
            </a:xfrm>
            <a:prstGeom prst="rect">
              <a:avLst/>
            </a:prstGeom>
          </p:spPr>
        </p:pic>
        <p:pic>
          <p:nvPicPr>
            <p:cNvPr id="49" name="Picture 48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5091202" y="518005"/>
              <a:ext cx="259291" cy="270402"/>
            </a:xfrm>
            <a:prstGeom prst="rect">
              <a:avLst/>
            </a:prstGeom>
          </p:spPr>
        </p:pic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7166915" y="513157"/>
              <a:ext cx="257269" cy="26461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4539081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OTER" val="LIN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OTER" val="LINE"/>
</p:tagLst>
</file>

<file path=ppt/theme/theme1.xml><?xml version="1.0" encoding="utf-8"?>
<a:theme xmlns:a="http://schemas.openxmlformats.org/drawingml/2006/main" name="Aikakausmedia_widescreen_2015">
  <a:themeElements>
    <a:clrScheme name="Aikakausmedia">
      <a:dk1>
        <a:srgbClr val="E24426"/>
      </a:dk1>
      <a:lt1>
        <a:sysClr val="window" lastClr="FFFFFF"/>
      </a:lt1>
      <a:dk2>
        <a:srgbClr val="000000"/>
      </a:dk2>
      <a:lt2>
        <a:srgbClr val="F2F6F7"/>
      </a:lt2>
      <a:accent1>
        <a:srgbClr val="E24426"/>
      </a:accent1>
      <a:accent2>
        <a:srgbClr val="7AC3BB"/>
      </a:accent2>
      <a:accent3>
        <a:srgbClr val="EBD656"/>
      </a:accent3>
      <a:accent4>
        <a:srgbClr val="F4A89D"/>
      </a:accent4>
      <a:accent5>
        <a:srgbClr val="F2F6F7"/>
      </a:accent5>
      <a:accent6>
        <a:srgbClr val="000000"/>
      </a:accent6>
      <a:hlink>
        <a:srgbClr val="F4A89D"/>
      </a:hlink>
      <a:folHlink>
        <a:srgbClr val="7AC3B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Aikakausmedia_widescreen_2015.thmx</Template>
  <TotalTime>478</TotalTime>
  <Words>1156</Words>
  <Application>Microsoft Macintosh PowerPoint</Application>
  <PresentationFormat>On-screen Show (16:9)</PresentationFormat>
  <Paragraphs>442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Verdana</vt:lpstr>
      <vt:lpstr>Arial</vt:lpstr>
      <vt:lpstr>Aikakausmedia_widescreen_2015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Aikakausmedia</Company>
  <LinksUpToDate>false</LinksUpToDate>
  <SharedDoc>false</SharedDoc>
  <HyperlinkBase/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Outi Sonkamuotka</dc:creator>
  <cp:keywords/>
  <dc:description/>
  <cp:lastModifiedBy>Microsoft Office User</cp:lastModifiedBy>
  <cp:revision>42</cp:revision>
  <dcterms:created xsi:type="dcterms:W3CDTF">2016-04-06T11:52:17Z</dcterms:created>
  <dcterms:modified xsi:type="dcterms:W3CDTF">2018-10-17T13:35:32Z</dcterms:modified>
  <cp:category/>
</cp:coreProperties>
</file>