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8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74" r:id="rId9"/>
    <p:sldId id="266" r:id="rId10"/>
    <p:sldId id="267" r:id="rId11"/>
    <p:sldId id="258" r:id="rId12"/>
    <p:sldId id="268" r:id="rId13"/>
    <p:sldId id="273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541" autoAdjust="0"/>
  </p:normalViewPr>
  <p:slideViewPr>
    <p:cSldViewPr snapToGrid="0" snapToObjects="1">
      <p:cViewPr>
        <p:scale>
          <a:sx n="173" d="100"/>
          <a:sy n="173" d="100"/>
        </p:scale>
        <p:origin x="656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560.0</c:v>
                </c:pt>
                <c:pt idx="1">
                  <c:v>190.0</c:v>
                </c:pt>
                <c:pt idx="2">
                  <c:v>217.0</c:v>
                </c:pt>
                <c:pt idx="3">
                  <c:v>21.0</c:v>
                </c:pt>
                <c:pt idx="4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11/2017</c:v>
                </c:pt>
                <c:pt idx="1">
                  <c:v>12/2017</c:v>
                </c:pt>
                <c:pt idx="2">
                  <c:v>01/2018</c:v>
                </c:pt>
                <c:pt idx="3">
                  <c:v>02/2018</c:v>
                </c:pt>
                <c:pt idx="4">
                  <c:v>03/2018</c:v>
                </c:pt>
                <c:pt idx="5">
                  <c:v>04/2018</c:v>
                </c:pt>
                <c:pt idx="6">
                  <c:v>05/2018</c:v>
                </c:pt>
                <c:pt idx="7">
                  <c:v>06/2018</c:v>
                </c:pt>
                <c:pt idx="8">
                  <c:v>07/2018</c:v>
                </c:pt>
                <c:pt idx="9">
                  <c:v>08/2018</c:v>
                </c:pt>
                <c:pt idx="10">
                  <c:v>09/2018</c:v>
                </c:pt>
                <c:pt idx="11">
                  <c:v>10/2018</c:v>
                </c:pt>
                <c:pt idx="12">
                  <c:v>11/2018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3.105783E6</c:v>
                </c:pt>
                <c:pt idx="1">
                  <c:v>3.149774E6</c:v>
                </c:pt>
                <c:pt idx="2">
                  <c:v>3.200949E6</c:v>
                </c:pt>
                <c:pt idx="3">
                  <c:v>3.234495E6</c:v>
                </c:pt>
                <c:pt idx="4">
                  <c:v>3.274106E6</c:v>
                </c:pt>
                <c:pt idx="5">
                  <c:v>3.308991E6</c:v>
                </c:pt>
                <c:pt idx="6">
                  <c:v>3.337959E6</c:v>
                </c:pt>
                <c:pt idx="7">
                  <c:v>3.369907E6</c:v>
                </c:pt>
                <c:pt idx="8">
                  <c:v>3.393208E6</c:v>
                </c:pt>
                <c:pt idx="9">
                  <c:v>3.432665E6</c:v>
                </c:pt>
                <c:pt idx="10">
                  <c:v>3.474005E6</c:v>
                </c:pt>
                <c:pt idx="11">
                  <c:v>3.516952E6</c:v>
                </c:pt>
                <c:pt idx="12">
                  <c:v>3.560941E6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11/2017</c:v>
                </c:pt>
                <c:pt idx="1">
                  <c:v>12/2017</c:v>
                </c:pt>
                <c:pt idx="2">
                  <c:v>01/2018</c:v>
                </c:pt>
                <c:pt idx="3">
                  <c:v>02/2018</c:v>
                </c:pt>
                <c:pt idx="4">
                  <c:v>03/2018</c:v>
                </c:pt>
                <c:pt idx="5">
                  <c:v>04/2018</c:v>
                </c:pt>
                <c:pt idx="6">
                  <c:v>05/2018</c:v>
                </c:pt>
                <c:pt idx="7">
                  <c:v>06/2018</c:v>
                </c:pt>
                <c:pt idx="8">
                  <c:v>07/2018</c:v>
                </c:pt>
                <c:pt idx="9">
                  <c:v>08/2018</c:v>
                </c:pt>
                <c:pt idx="10">
                  <c:v>09/2018</c:v>
                </c:pt>
                <c:pt idx="11">
                  <c:v>10/2018</c:v>
                </c:pt>
                <c:pt idx="12">
                  <c:v>11/2018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1.814282E6</c:v>
                </c:pt>
                <c:pt idx="1">
                  <c:v>1.839306E6</c:v>
                </c:pt>
                <c:pt idx="2">
                  <c:v>1.84986E6</c:v>
                </c:pt>
                <c:pt idx="3">
                  <c:v>1.866707E6</c:v>
                </c:pt>
                <c:pt idx="4">
                  <c:v>1.888145E6</c:v>
                </c:pt>
                <c:pt idx="5">
                  <c:v>1.902952E6</c:v>
                </c:pt>
                <c:pt idx="6">
                  <c:v>1.917951E6</c:v>
                </c:pt>
                <c:pt idx="7">
                  <c:v>1.932335E6</c:v>
                </c:pt>
                <c:pt idx="8">
                  <c:v>1.944929E6</c:v>
                </c:pt>
                <c:pt idx="9">
                  <c:v>1.955478E6</c:v>
                </c:pt>
                <c:pt idx="10">
                  <c:v>1.968173E6</c:v>
                </c:pt>
                <c:pt idx="11">
                  <c:v>1.980297E6</c:v>
                </c:pt>
                <c:pt idx="12">
                  <c:v>1.995229E6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11/2017</c:v>
                </c:pt>
                <c:pt idx="1">
                  <c:v>12/2017</c:v>
                </c:pt>
                <c:pt idx="2">
                  <c:v>01/2018</c:v>
                </c:pt>
                <c:pt idx="3">
                  <c:v>02/2018</c:v>
                </c:pt>
                <c:pt idx="4">
                  <c:v>03/2018</c:v>
                </c:pt>
                <c:pt idx="5">
                  <c:v>04/2018</c:v>
                </c:pt>
                <c:pt idx="6">
                  <c:v>05/2018</c:v>
                </c:pt>
                <c:pt idx="7">
                  <c:v>06/2018</c:v>
                </c:pt>
                <c:pt idx="8">
                  <c:v>07/2018</c:v>
                </c:pt>
                <c:pt idx="9">
                  <c:v>08/2018</c:v>
                </c:pt>
                <c:pt idx="10">
                  <c:v>09/2018</c:v>
                </c:pt>
                <c:pt idx="11">
                  <c:v>10/2018</c:v>
                </c:pt>
                <c:pt idx="12">
                  <c:v>11/2018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634718.0</c:v>
                </c:pt>
                <c:pt idx="1">
                  <c:v>640966.0</c:v>
                </c:pt>
                <c:pt idx="2">
                  <c:v>646578.0</c:v>
                </c:pt>
                <c:pt idx="3">
                  <c:v>648506.0</c:v>
                </c:pt>
                <c:pt idx="4">
                  <c:v>658215.0</c:v>
                </c:pt>
                <c:pt idx="5">
                  <c:v>663774.0</c:v>
                </c:pt>
                <c:pt idx="6">
                  <c:v>665475.0</c:v>
                </c:pt>
                <c:pt idx="7">
                  <c:v>666901.0</c:v>
                </c:pt>
                <c:pt idx="8">
                  <c:v>665294.0</c:v>
                </c:pt>
                <c:pt idx="9">
                  <c:v>666989.0</c:v>
                </c:pt>
                <c:pt idx="10">
                  <c:v>670081.0</c:v>
                </c:pt>
                <c:pt idx="11">
                  <c:v>674066.0</c:v>
                </c:pt>
                <c:pt idx="12">
                  <c:v>675489.0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11/2017</c:v>
                </c:pt>
                <c:pt idx="1">
                  <c:v>12/2017</c:v>
                </c:pt>
                <c:pt idx="2">
                  <c:v>01/2018</c:v>
                </c:pt>
                <c:pt idx="3">
                  <c:v>02/2018</c:v>
                </c:pt>
                <c:pt idx="4">
                  <c:v>03/2018</c:v>
                </c:pt>
                <c:pt idx="5">
                  <c:v>04/2018</c:v>
                </c:pt>
                <c:pt idx="6">
                  <c:v>05/2018</c:v>
                </c:pt>
                <c:pt idx="7">
                  <c:v>06/2018</c:v>
                </c:pt>
                <c:pt idx="8">
                  <c:v>07/2018</c:v>
                </c:pt>
                <c:pt idx="9">
                  <c:v>08/2018</c:v>
                </c:pt>
                <c:pt idx="10">
                  <c:v>09/2018</c:v>
                </c:pt>
                <c:pt idx="11">
                  <c:v>10/2018</c:v>
                </c:pt>
                <c:pt idx="12">
                  <c:v>11/2018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571752.0</c:v>
                </c:pt>
                <c:pt idx="1">
                  <c:v>581845.0</c:v>
                </c:pt>
                <c:pt idx="2">
                  <c:v>614420.0</c:v>
                </c:pt>
                <c:pt idx="3">
                  <c:v>626480.0</c:v>
                </c:pt>
                <c:pt idx="4">
                  <c:v>633526.0</c:v>
                </c:pt>
                <c:pt idx="5">
                  <c:v>645460.0</c:v>
                </c:pt>
                <c:pt idx="6">
                  <c:v>655436.0</c:v>
                </c:pt>
                <c:pt idx="7">
                  <c:v>668373.0</c:v>
                </c:pt>
                <c:pt idx="8">
                  <c:v>678894.0</c:v>
                </c:pt>
                <c:pt idx="9">
                  <c:v>702593.0</c:v>
                </c:pt>
                <c:pt idx="10">
                  <c:v>724868.0</c:v>
                </c:pt>
                <c:pt idx="11">
                  <c:v>749503.0</c:v>
                </c:pt>
                <c:pt idx="12">
                  <c:v>774139.0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9448592"/>
        <c:axId val="2018871632"/>
      </c:lineChart>
      <c:catAx>
        <c:axId val="208944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18871632"/>
        <c:crosses val="autoZero"/>
        <c:auto val="1"/>
        <c:lblAlgn val="ctr"/>
        <c:lblOffset val="100"/>
        <c:noMultiLvlLbl val="0"/>
      </c:catAx>
      <c:valAx>
        <c:axId val="201887163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2089448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Marraskuu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54397983442295"/>
                  <c:y val="-0.00045185779883069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sk-SK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43989.0</c:v>
                </c:pt>
                <c:pt idx="1">
                  <c:v>14932.0</c:v>
                </c:pt>
                <c:pt idx="2">
                  <c:v>24636.0</c:v>
                </c:pt>
                <c:pt idx="3">
                  <c:v>1423.0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49788.32352941175</c:v>
                </c:pt>
                <c:pt idx="1">
                  <c:v>24099.64705882352</c:v>
                </c:pt>
                <c:pt idx="2">
                  <c:v>16151.94117647059</c:v>
                </c:pt>
                <c:pt idx="3">
                  <c:v>7464.323529411766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9525248"/>
        <c:axId val="2089528000"/>
      </c:barChart>
      <c:catAx>
        <c:axId val="20895252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89528000"/>
        <c:crosses val="autoZero"/>
        <c:auto val="1"/>
        <c:lblAlgn val="ctr"/>
        <c:lblOffset val="100"/>
        <c:noMultiLvlLbl val="0"/>
      </c:catAx>
      <c:valAx>
        <c:axId val="20895280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89525248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95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11/2018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11/2018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image" Target="../media/image2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chart" Target="../charts/chart2.xml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5.emf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17995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marraskuu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marraskuu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56,0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-2,4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21,7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+3,3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-1,5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+0,4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marraskuu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567740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3 560 941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30108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 Kaneli &amp; Sokeri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74970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Taloustaito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marraskuu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40021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Leivotaan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(205 kpl) / marraskuu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(205 kpl) / marraskuu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marraskuu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62755"/>
              </p:ext>
            </p:extLst>
          </p:nvPr>
        </p:nvGraphicFramePr>
        <p:xfrm>
          <a:off x="302882" y="957744"/>
          <a:ext cx="8519406" cy="48970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Kauneimmat Askartelut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1540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www.aikakausmedia.fi/some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+ 202 387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36 %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+ 40 771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6 %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11/2017 – 11/2018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318888487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484421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19491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38502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71393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19570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05832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58077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12086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3 560 941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19908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1 995 229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8554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774 139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2206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675 489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43598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3 105 783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1521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1 814 282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8642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634 718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1114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571 752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+ 180 947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10 %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+ 455 158</a:t>
            </a:r>
          </a:p>
          <a:p>
            <a:r>
              <a:rPr lang="fi-FI" sz="1600" b="1" dirty="0"/>
              <a:t> </a:t>
            </a:r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15 %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49639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marraskuu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039198280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marraskuu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22080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75 466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68 714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67 389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65 589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56 547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53 612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49 720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43 597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43 498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42 506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0092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213 176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205 669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160 193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147 524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137 393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108 978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92 783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90 467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90 025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76 053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87949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149 652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96 834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82 273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68 941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64 240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61 753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48 521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43 911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marraskuu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43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37 356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35 428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35 315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31 752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30 603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26 742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24 974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2930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51 627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37 721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36 094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30 688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29 699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28 271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26 334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24 687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22 311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marraskuu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4699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22 162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21 365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19 834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  <a:endParaRPr lang="fi-FI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19 717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17 956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15 753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15 691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15 474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7568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167 502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118 923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74 854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49 777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20 502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16 192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11 427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10 407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9 933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marraskuu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71654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9 051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7 909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7 553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6 041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5 862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49411" y="1009622"/>
            <a:ext cx="173991" cy="173991"/>
            <a:chOff x="4787029" y="686141"/>
            <a:chExt cx="343540" cy="343540"/>
          </a:xfrm>
        </p:grpSpPr>
        <p:sp>
          <p:nvSpPr>
            <p:cNvPr id="30" name="Oval 29"/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1591256" y="1004526"/>
            <a:ext cx="191888" cy="191888"/>
            <a:chOff x="5324534" y="838541"/>
            <a:chExt cx="343540" cy="343540"/>
          </a:xfrm>
        </p:grpSpPr>
        <p:sp>
          <p:nvSpPr>
            <p:cNvPr id="28" name="Oval 27"/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88916"/>
              </p:ext>
            </p:extLst>
          </p:nvPr>
        </p:nvGraphicFramePr>
        <p:xfrm>
          <a:off x="4758347" y="917625"/>
          <a:ext cx="4063942" cy="36305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80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6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noProof="0" dirty="0" smtClean="0"/>
                        <a:t>PINTEREST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noProof="0" dirty="0" smtClean="0"/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 smtClean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Deko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13 870</a:t>
                      </a: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Kotivinkki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4 376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Maku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4 347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Yhteishyvä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3 692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Kotipuutarha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1 935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Kotiliesi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1 808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Anna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1 746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Suuri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Käsityö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1 597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Idealista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1 514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Unelmien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Talo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Koti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1 492</a:t>
                      </a: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200" dirty="0" smtClean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</a:t>
            </a:r>
            <a:r>
              <a:rPr lang="fi-FI" sz="2200" u="sng" dirty="0" smtClean="0">
                <a:solidFill>
                  <a:schemeClr val="bg1">
                    <a:lumMod val="65000"/>
                  </a:schemeClr>
                </a:solidFill>
              </a:rPr>
              <a:t>YouTubessa</a:t>
            </a:r>
            <a:r>
              <a:rPr lang="fi-FI" sz="2200" dirty="0" smtClean="0">
                <a:solidFill>
                  <a:schemeClr val="accent6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200" u="sng" dirty="0" err="1" smtClean="0">
                <a:solidFill>
                  <a:schemeClr val="accent4"/>
                </a:solidFill>
              </a:rPr>
              <a:t>Pinterestissä</a:t>
            </a:r>
            <a:r>
              <a:rPr lang="fi-FI" sz="2200" dirty="0" smtClean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10 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/ marraskuu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68733"/>
              </p:ext>
            </p:extLst>
          </p:nvPr>
        </p:nvGraphicFramePr>
        <p:xfrm>
          <a:off x="353029" y="917626"/>
          <a:ext cx="4097099" cy="36460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5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69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 smtClean="0"/>
                        <a:t>YOUTUBE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 smtClean="0"/>
                        <a:t>kanavan</a:t>
                      </a:r>
                      <a:r>
                        <a:rPr lang="fi-FI" sz="1100" baseline="0" noProof="0" dirty="0" smtClean="0"/>
                        <a:t> </a:t>
                      </a:r>
                      <a:br>
                        <a:rPr lang="fi-FI" sz="1100" baseline="0" noProof="0" dirty="0" smtClean="0"/>
                      </a:br>
                      <a:r>
                        <a:rPr lang="fi-FI" sz="1100" baseline="0" noProof="0" dirty="0" smtClean="0"/>
                        <a:t>tilaajia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Aku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Ankka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38 311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Demi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13 093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Tuulilasi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>
                          <a:effectLst/>
                        </a:rPr>
                        <a:t>2 215</a:t>
                      </a:r>
                      <a:endParaRPr lang="is-I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Suuri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Käsityö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>
                          <a:effectLst/>
                        </a:rPr>
                        <a:t>2 213</a:t>
                      </a:r>
                      <a:endParaRPr lang="is-I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Yhteishyvä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2 194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 </a:t>
                      </a:r>
                      <a:r>
                        <a:rPr lang="en-US" sz="1200" u="none" strike="noStrike" dirty="0" err="1">
                          <a:effectLst/>
                        </a:rPr>
                        <a:t>Naiset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1 744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Urakointi Uutiset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 dirty="0">
                          <a:effectLst/>
                        </a:rPr>
                        <a:t>1 466</a:t>
                      </a:r>
                      <a:endParaRPr lang="sk-SK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Tekniikan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Maailma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 dirty="0">
                          <a:effectLst/>
                        </a:rPr>
                        <a:t>1 460</a:t>
                      </a:r>
                      <a:endParaRPr lang="sk-SK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Suomen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Luonto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 dirty="0">
                          <a:effectLst/>
                        </a:rPr>
                        <a:t>1 325</a:t>
                      </a:r>
                      <a:endParaRPr lang="sk-SK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Koneviesti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1 189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5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marraskuu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935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1 201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 Kaneli &amp; Sokeri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873989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3 814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3 421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2 738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1 913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Leivotaan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1 362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1504</Words>
  <Application>Microsoft Macintosh PowerPoint</Application>
  <PresentationFormat>On-screen Show (16:9)</PresentationFormat>
  <Paragraphs>567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Times New Roman</vt:lpstr>
      <vt:lpstr>Wingdings</vt:lpstr>
      <vt:lpstr>Arial</vt:lpstr>
      <vt:lpstr>Aikakausmedia_widescreen_2017</vt:lpstr>
      <vt:lpstr>Aikakausmedioiden someyleisöt / marraskuu 2018</vt:lpstr>
      <vt:lpstr>Yleisömäärien kehitys 11/2017 – 11/2018</vt:lpstr>
      <vt:lpstr>Yleisömäärien kasvu / marraskuu 2018</vt:lpstr>
      <vt:lpstr>Eniten seuraajia kaikissa kanavissa TOP 20 / marraskuu 2018</vt:lpstr>
      <vt:lpstr>Eniten seuraajia Facebookissa TOP 20 / marraskuu 2018</vt:lpstr>
      <vt:lpstr>Eniten seuraajia Instagramissa TOP 20 / marraskuu 2018</vt:lpstr>
      <vt:lpstr>Eniten seuraajia Twitterissä TOP 20 / marraskuu 2018</vt:lpstr>
      <vt:lpstr>Eniten seuraajia YouTubessa ja Pinterestissä TOP 10 / marraskuu 2018</vt:lpstr>
      <vt:lpstr>Eniten uusia seuraajia kaikissa kanavissa / marraskuu 2018</vt:lpstr>
      <vt:lpstr>Eniten uusia seuraajia Facebookissa, Twitterissä ja Instagramissa / marraskuu 2018</vt:lpstr>
      <vt:lpstr>Mukana olleet mediat (205 kpl) / marraskuu 2018</vt:lpstr>
      <vt:lpstr>Mukana olleet mediat (205 kpl) / marraskuu 2018</vt:lpstr>
      <vt:lpstr>Seurannasta poistuneet kanavat / marraskuu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315</cp:revision>
  <dcterms:created xsi:type="dcterms:W3CDTF">2016-11-29T11:48:27Z</dcterms:created>
  <dcterms:modified xsi:type="dcterms:W3CDTF">2018-12-04T09:50:19Z</dcterms:modified>
  <cp:category/>
</cp:coreProperties>
</file>