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notesMasterIdLst>
    <p:notesMasterId r:id="rId17"/>
  </p:notesMasterIdLst>
  <p:sldIdLst>
    <p:sldId id="257" r:id="rId2"/>
    <p:sldId id="260" r:id="rId3"/>
    <p:sldId id="262" r:id="rId4"/>
    <p:sldId id="259" r:id="rId5"/>
    <p:sldId id="261" r:id="rId6"/>
    <p:sldId id="265" r:id="rId7"/>
    <p:sldId id="264" r:id="rId8"/>
    <p:sldId id="274" r:id="rId9"/>
    <p:sldId id="266" r:id="rId10"/>
    <p:sldId id="267" r:id="rId11"/>
    <p:sldId id="258" r:id="rId12"/>
    <p:sldId id="268" r:id="rId13"/>
    <p:sldId id="269" r:id="rId14"/>
    <p:sldId id="270" r:id="rId15"/>
    <p:sldId id="271" r:id="rId16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912" autoAdjust="0"/>
    <p:restoredTop sz="94541" autoAdjust="0"/>
  </p:normalViewPr>
  <p:slideViewPr>
    <p:cSldViewPr snapToGrid="0" snapToObjects="1">
      <p:cViewPr varScale="1">
        <p:scale>
          <a:sx n="142" d="100"/>
          <a:sy n="142" d="100"/>
        </p:scale>
        <p:origin x="930" y="12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0148891807355697E-2"/>
          <c:y val="3.0008206968940101E-2"/>
          <c:w val="0.91284048946791496"/>
          <c:h val="0.92664660518703501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osuus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39C8-468D-8D11-630A98115723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</c:spPr>
            <c:extLst>
              <c:ext xmlns:c16="http://schemas.microsoft.com/office/drawing/2014/chart" uri="{C3380CC4-5D6E-409C-BE32-E72D297353CC}">
                <c16:uniqueId val="{00000002-0533-4C6A-9024-8938C62E239D}"/>
              </c:ext>
            </c:extLst>
          </c:dPt>
          <c:dPt>
            <c:idx val="2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4-0533-4C6A-9024-8938C62E239D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1-39C8-468D-8D11-630A98115723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2-39C8-468D-8D11-630A98115723}"/>
              </c:ext>
            </c:extLst>
          </c:dPt>
          <c:dLbls>
            <c:delete val="1"/>
          </c:dLbls>
          <c:cat>
            <c:strRef>
              <c:f>Sheet1!$A$2:$A$6</c:f>
              <c:strCache>
                <c:ptCount val="5"/>
                <c:pt idx="0">
                  <c:v>Facebook</c:v>
                </c:pt>
                <c:pt idx="1">
                  <c:v>Instagram</c:v>
                </c:pt>
                <c:pt idx="2">
                  <c:v>Twitter</c:v>
                </c:pt>
                <c:pt idx="3">
                  <c:v>YouTube</c:v>
                </c:pt>
                <c:pt idx="4">
                  <c:v>Pinterest</c:v>
                </c:pt>
              </c:strCache>
            </c:strRef>
          </c:cat>
          <c:val>
            <c:numRef>
              <c:f>Sheet1!$B$2:$B$6</c:f>
              <c:numCache>
                <c:formatCode>0.0</c:formatCode>
                <c:ptCount val="5"/>
                <c:pt idx="0">
                  <c:v>560</c:v>
                </c:pt>
                <c:pt idx="1">
                  <c:v>190</c:v>
                </c:pt>
                <c:pt idx="2">
                  <c:v>217</c:v>
                </c:pt>
                <c:pt idx="3">
                  <c:v>21</c:v>
                </c:pt>
                <c:pt idx="4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9C8-468D-8D11-630A98115723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316"/>
        <c:holeSize val="68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fi-FI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40815936770992"/>
          <c:y val="4.22555743084553E-2"/>
          <c:w val="0.84276799474168695"/>
          <c:h val="0.77415668641660096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Yhteensä</c:v>
                </c:pt>
              </c:strCache>
            </c:strRef>
          </c:tx>
          <c:spPr>
            <a:ln>
              <a:solidFill>
                <a:srgbClr val="000000"/>
              </a:solidFill>
            </a:ln>
          </c:spPr>
          <c:marker>
            <c:symbol val="none"/>
          </c:marker>
          <c:cat>
            <c:strRef>
              <c:f>Sheet1!$A$2:$A$14</c:f>
              <c:strCache>
                <c:ptCount val="13"/>
                <c:pt idx="0">
                  <c:v>12/2017</c:v>
                </c:pt>
                <c:pt idx="1">
                  <c:v>01/2018</c:v>
                </c:pt>
                <c:pt idx="2">
                  <c:v>02/2018</c:v>
                </c:pt>
                <c:pt idx="3">
                  <c:v>03/2018</c:v>
                </c:pt>
                <c:pt idx="4">
                  <c:v>04/2018</c:v>
                </c:pt>
                <c:pt idx="5">
                  <c:v>05/2018</c:v>
                </c:pt>
                <c:pt idx="6">
                  <c:v>06/2018</c:v>
                </c:pt>
                <c:pt idx="7">
                  <c:v>07/2018</c:v>
                </c:pt>
                <c:pt idx="8">
                  <c:v>08/2018</c:v>
                </c:pt>
                <c:pt idx="9">
                  <c:v>09/2018</c:v>
                </c:pt>
                <c:pt idx="10">
                  <c:v>10/2018</c:v>
                </c:pt>
                <c:pt idx="11">
                  <c:v>11/2018</c:v>
                </c:pt>
                <c:pt idx="12">
                  <c:v>12/2018</c:v>
                </c:pt>
              </c:strCache>
            </c:strRef>
          </c:cat>
          <c:val>
            <c:numRef>
              <c:f>Sheet1!$B$2:$B$14</c:f>
              <c:numCache>
                <c:formatCode>#,##0</c:formatCode>
                <c:ptCount val="13"/>
                <c:pt idx="0">
                  <c:v>3149774</c:v>
                </c:pt>
                <c:pt idx="1">
                  <c:v>3200949</c:v>
                </c:pt>
                <c:pt idx="2">
                  <c:v>3234495</c:v>
                </c:pt>
                <c:pt idx="3">
                  <c:v>3274106</c:v>
                </c:pt>
                <c:pt idx="4">
                  <c:v>3308991</c:v>
                </c:pt>
                <c:pt idx="5">
                  <c:v>3337959</c:v>
                </c:pt>
                <c:pt idx="6">
                  <c:v>3369907</c:v>
                </c:pt>
                <c:pt idx="7">
                  <c:v>3393208</c:v>
                </c:pt>
                <c:pt idx="8">
                  <c:v>3432665</c:v>
                </c:pt>
                <c:pt idx="9">
                  <c:v>3474005</c:v>
                </c:pt>
                <c:pt idx="10">
                  <c:v>3516952</c:v>
                </c:pt>
                <c:pt idx="11">
                  <c:v>3560941</c:v>
                </c:pt>
                <c:pt idx="12">
                  <c:v>3589283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C8D-44E8-B1BE-A3179C94488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Facebook</c:v>
                </c:pt>
              </c:strCache>
            </c:strRef>
          </c:tx>
          <c:spPr>
            <a:ln>
              <a:solidFill>
                <a:srgbClr val="E24426"/>
              </a:solidFill>
            </a:ln>
          </c:spPr>
          <c:marker>
            <c:symbol val="none"/>
          </c:marker>
          <c:cat>
            <c:strRef>
              <c:f>Sheet1!$A$2:$A$14</c:f>
              <c:strCache>
                <c:ptCount val="13"/>
                <c:pt idx="0">
                  <c:v>12/2017</c:v>
                </c:pt>
                <c:pt idx="1">
                  <c:v>01/2018</c:v>
                </c:pt>
                <c:pt idx="2">
                  <c:v>02/2018</c:v>
                </c:pt>
                <c:pt idx="3">
                  <c:v>03/2018</c:v>
                </c:pt>
                <c:pt idx="4">
                  <c:v>04/2018</c:v>
                </c:pt>
                <c:pt idx="5">
                  <c:v>05/2018</c:v>
                </c:pt>
                <c:pt idx="6">
                  <c:v>06/2018</c:v>
                </c:pt>
                <c:pt idx="7">
                  <c:v>07/2018</c:v>
                </c:pt>
                <c:pt idx="8">
                  <c:v>08/2018</c:v>
                </c:pt>
                <c:pt idx="9">
                  <c:v>09/2018</c:v>
                </c:pt>
                <c:pt idx="10">
                  <c:v>10/2018</c:v>
                </c:pt>
                <c:pt idx="11">
                  <c:v>11/2018</c:v>
                </c:pt>
                <c:pt idx="12">
                  <c:v>12/2018</c:v>
                </c:pt>
              </c:strCache>
            </c:strRef>
          </c:cat>
          <c:val>
            <c:numRef>
              <c:f>Sheet1!$C$2:$C$14</c:f>
              <c:numCache>
                <c:formatCode>#,##0</c:formatCode>
                <c:ptCount val="13"/>
                <c:pt idx="0">
                  <c:v>1839306</c:v>
                </c:pt>
                <c:pt idx="1">
                  <c:v>1849860</c:v>
                </c:pt>
                <c:pt idx="2">
                  <c:v>1866707</c:v>
                </c:pt>
                <c:pt idx="3">
                  <c:v>1888145</c:v>
                </c:pt>
                <c:pt idx="4">
                  <c:v>1902952</c:v>
                </c:pt>
                <c:pt idx="5">
                  <c:v>1917951</c:v>
                </c:pt>
                <c:pt idx="6">
                  <c:v>1932335</c:v>
                </c:pt>
                <c:pt idx="7">
                  <c:v>1944929</c:v>
                </c:pt>
                <c:pt idx="8">
                  <c:v>1955478</c:v>
                </c:pt>
                <c:pt idx="9">
                  <c:v>1968173</c:v>
                </c:pt>
                <c:pt idx="10">
                  <c:v>1980297</c:v>
                </c:pt>
                <c:pt idx="11">
                  <c:v>1995229</c:v>
                </c:pt>
                <c:pt idx="12">
                  <c:v>2003459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C8D-44E8-B1BE-A3179C94488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Twitter</c:v>
                </c:pt>
              </c:strCache>
            </c:strRef>
          </c:tx>
          <c:spPr>
            <a:ln>
              <a:solidFill>
                <a:srgbClr val="7AC3BB"/>
              </a:solidFill>
            </a:ln>
          </c:spPr>
          <c:marker>
            <c:symbol val="none"/>
          </c:marker>
          <c:cat>
            <c:strRef>
              <c:f>Sheet1!$A$2:$A$14</c:f>
              <c:strCache>
                <c:ptCount val="13"/>
                <c:pt idx="0">
                  <c:v>12/2017</c:v>
                </c:pt>
                <c:pt idx="1">
                  <c:v>01/2018</c:v>
                </c:pt>
                <c:pt idx="2">
                  <c:v>02/2018</c:v>
                </c:pt>
                <c:pt idx="3">
                  <c:v>03/2018</c:v>
                </c:pt>
                <c:pt idx="4">
                  <c:v>04/2018</c:v>
                </c:pt>
                <c:pt idx="5">
                  <c:v>05/2018</c:v>
                </c:pt>
                <c:pt idx="6">
                  <c:v>06/2018</c:v>
                </c:pt>
                <c:pt idx="7">
                  <c:v>07/2018</c:v>
                </c:pt>
                <c:pt idx="8">
                  <c:v>08/2018</c:v>
                </c:pt>
                <c:pt idx="9">
                  <c:v>09/2018</c:v>
                </c:pt>
                <c:pt idx="10">
                  <c:v>10/2018</c:v>
                </c:pt>
                <c:pt idx="11">
                  <c:v>11/2018</c:v>
                </c:pt>
                <c:pt idx="12">
                  <c:v>12/2018</c:v>
                </c:pt>
              </c:strCache>
            </c:strRef>
          </c:cat>
          <c:val>
            <c:numRef>
              <c:f>Sheet1!$D$2:$D$14</c:f>
              <c:numCache>
                <c:formatCode>#,##0</c:formatCode>
                <c:ptCount val="13"/>
                <c:pt idx="0">
                  <c:v>640966</c:v>
                </c:pt>
                <c:pt idx="1">
                  <c:v>646578</c:v>
                </c:pt>
                <c:pt idx="2">
                  <c:v>648506</c:v>
                </c:pt>
                <c:pt idx="3">
                  <c:v>658215</c:v>
                </c:pt>
                <c:pt idx="4">
                  <c:v>663774</c:v>
                </c:pt>
                <c:pt idx="5">
                  <c:v>665475</c:v>
                </c:pt>
                <c:pt idx="6">
                  <c:v>666901</c:v>
                </c:pt>
                <c:pt idx="7">
                  <c:v>665294</c:v>
                </c:pt>
                <c:pt idx="8">
                  <c:v>666989</c:v>
                </c:pt>
                <c:pt idx="9">
                  <c:v>670081</c:v>
                </c:pt>
                <c:pt idx="10">
                  <c:v>674066</c:v>
                </c:pt>
                <c:pt idx="11">
                  <c:v>675489</c:v>
                </c:pt>
                <c:pt idx="12">
                  <c:v>677737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C8D-44E8-B1BE-A3179C94488A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Instagram</c:v>
                </c:pt>
              </c:strCache>
            </c:strRef>
          </c:tx>
          <c:spPr>
            <a:ln>
              <a:solidFill>
                <a:srgbClr val="EBD656"/>
              </a:solidFill>
            </a:ln>
          </c:spPr>
          <c:marker>
            <c:symbol val="none"/>
          </c:marker>
          <c:cat>
            <c:strRef>
              <c:f>Sheet1!$A$2:$A$14</c:f>
              <c:strCache>
                <c:ptCount val="13"/>
                <c:pt idx="0">
                  <c:v>12/2017</c:v>
                </c:pt>
                <c:pt idx="1">
                  <c:v>01/2018</c:v>
                </c:pt>
                <c:pt idx="2">
                  <c:v>02/2018</c:v>
                </c:pt>
                <c:pt idx="3">
                  <c:v>03/2018</c:v>
                </c:pt>
                <c:pt idx="4">
                  <c:v>04/2018</c:v>
                </c:pt>
                <c:pt idx="5">
                  <c:v>05/2018</c:v>
                </c:pt>
                <c:pt idx="6">
                  <c:v>06/2018</c:v>
                </c:pt>
                <c:pt idx="7">
                  <c:v>07/2018</c:v>
                </c:pt>
                <c:pt idx="8">
                  <c:v>08/2018</c:v>
                </c:pt>
                <c:pt idx="9">
                  <c:v>09/2018</c:v>
                </c:pt>
                <c:pt idx="10">
                  <c:v>10/2018</c:v>
                </c:pt>
                <c:pt idx="11">
                  <c:v>11/2018</c:v>
                </c:pt>
                <c:pt idx="12">
                  <c:v>12/2018</c:v>
                </c:pt>
              </c:strCache>
            </c:strRef>
          </c:cat>
          <c:val>
            <c:numRef>
              <c:f>Sheet1!$E$2:$E$14</c:f>
              <c:numCache>
                <c:formatCode>#,##0</c:formatCode>
                <c:ptCount val="13"/>
                <c:pt idx="0">
                  <c:v>581845</c:v>
                </c:pt>
                <c:pt idx="1">
                  <c:v>614420</c:v>
                </c:pt>
                <c:pt idx="2">
                  <c:v>626480</c:v>
                </c:pt>
                <c:pt idx="3">
                  <c:v>633526</c:v>
                </c:pt>
                <c:pt idx="4">
                  <c:v>645460</c:v>
                </c:pt>
                <c:pt idx="5">
                  <c:v>655436</c:v>
                </c:pt>
                <c:pt idx="6">
                  <c:v>668373</c:v>
                </c:pt>
                <c:pt idx="7">
                  <c:v>678894</c:v>
                </c:pt>
                <c:pt idx="8">
                  <c:v>702593</c:v>
                </c:pt>
                <c:pt idx="9">
                  <c:v>724868</c:v>
                </c:pt>
                <c:pt idx="10">
                  <c:v>749503</c:v>
                </c:pt>
                <c:pt idx="11">
                  <c:v>774139</c:v>
                </c:pt>
                <c:pt idx="12">
                  <c:v>790634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C8D-44E8-B1BE-A3179C9448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2119788976"/>
        <c:axId val="-2119884656"/>
      </c:lineChart>
      <c:catAx>
        <c:axId val="-21197889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fi-FI"/>
          </a:p>
        </c:txPr>
        <c:crossAx val="-2119884656"/>
        <c:crosses val="autoZero"/>
        <c:auto val="1"/>
        <c:lblAlgn val="ctr"/>
        <c:lblOffset val="100"/>
        <c:noMultiLvlLbl val="0"/>
      </c:catAx>
      <c:valAx>
        <c:axId val="-2119884656"/>
        <c:scaling>
          <c:orientation val="minMax"/>
        </c:scaling>
        <c:delete val="0"/>
        <c:axPos val="l"/>
        <c:majorGridlines>
          <c:spPr>
            <a:ln>
              <a:solidFill>
                <a:sysClr val="window" lastClr="FFFFFF">
                  <a:lumMod val="75000"/>
                </a:sysClr>
              </a:solidFill>
              <a:prstDash val="sysDash"/>
            </a:ln>
          </c:spPr>
        </c:majorGridlines>
        <c:numFmt formatCode="#,##0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>
                <a:solidFill>
                  <a:schemeClr val="bg1">
                    <a:lumMod val="65000"/>
                  </a:schemeClr>
                </a:solidFill>
              </a:defRPr>
            </a:pPr>
            <a:endParaRPr lang="fi-FI"/>
          </a:p>
        </c:txPr>
        <c:crossAx val="-211978897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fi-FI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22"/>
    </mc:Choice>
    <mc:Fallback>
      <c:style val="2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Joulukuu 2018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8881685236185699E-3"/>
                  <c:y val="3.935791974065849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AEC-406D-82AA-7358C6725749}"/>
                </c:ext>
              </c:extLst>
            </c:dLbl>
            <c:dLbl>
              <c:idx val="1"/>
              <c:layout>
                <c:manualLayout>
                  <c:x val="3.3222139442998099E-3"/>
                  <c:y val="8.774608631727600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AEC-406D-82AA-7358C6725749}"/>
                </c:ext>
              </c:extLst>
            </c:dLbl>
            <c:dLbl>
              <c:idx val="2"/>
              <c:layout>
                <c:manualLayout>
                  <c:x val="-8.3055348607495305E-3"/>
                  <c:y val="4.386958858831059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AEC-406D-82AA-7358C6725749}"/>
                </c:ext>
              </c:extLst>
            </c:dLbl>
            <c:dLbl>
              <c:idx val="3"/>
              <c:layout>
                <c:manualLayout>
                  <c:x val="5.4397983442295E-4"/>
                  <c:y val="-4.5185779883069702E-4"/>
                </c:manualLayout>
              </c:layout>
              <c:tx>
                <c:rich>
                  <a:bodyPr/>
                  <a:lstStyle/>
                  <a:p>
                    <a:pPr>
                      <a:defRPr sz="1800" b="1">
                        <a:latin typeface="Calibri" charset="0"/>
                        <a:ea typeface="Calibri" charset="0"/>
                        <a:cs typeface="Calibri" charset="0"/>
                      </a:defRPr>
                    </a:pPr>
                    <a:fld id="{60D4950D-0C20-DF4A-AD6E-DE6770BF30ED}" type="VALUE">
                      <a:rPr lang="en-US" sz="1800">
                        <a:latin typeface="Calibri" charset="0"/>
                        <a:ea typeface="Calibri" charset="0"/>
                        <a:cs typeface="Calibri" charset="0"/>
                      </a:rPr>
                      <a:pPr>
                        <a:defRPr sz="1800" b="1">
                          <a:latin typeface="Calibri" charset="0"/>
                          <a:ea typeface="Calibri" charset="0"/>
                          <a:cs typeface="Calibri" charset="0"/>
                        </a:defRPr>
                      </a:pPr>
                      <a:t>[ARVO]</a:t>
                    </a:fld>
                    <a:endParaRPr lang="fi-FI"/>
                  </a:p>
                </c:rich>
              </c:tx>
              <c:numFmt formatCode="#,##0" sourceLinked="0"/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BAEC-406D-82AA-7358C6725749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latin typeface="+mn-lt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Kaikki kanavat yhteensä</c:v>
                </c:pt>
                <c:pt idx="1">
                  <c:v>Facebook</c:v>
                </c:pt>
                <c:pt idx="2">
                  <c:v>Instagram</c:v>
                </c:pt>
                <c:pt idx="3">
                  <c:v>Twitter</c:v>
                </c:pt>
              </c:strCache>
            </c:strRef>
          </c:cat>
          <c:val>
            <c:numRef>
              <c:f>Sheet1!$B$2:$B$5</c:f>
              <c:numCache>
                <c:formatCode>0</c:formatCode>
                <c:ptCount val="4"/>
                <c:pt idx="0">
                  <c:v>28342</c:v>
                </c:pt>
                <c:pt idx="1">
                  <c:v>8230</c:v>
                </c:pt>
                <c:pt idx="2">
                  <c:v>16495</c:v>
                </c:pt>
                <c:pt idx="3">
                  <c:v>2248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AEC-406D-82AA-7358C672574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keskimääräinen kuukausi *</c:v>
                </c:pt>
              </c:strCache>
            </c:strRef>
          </c:tx>
          <c:spPr>
            <a:ln w="47625" cap="flat">
              <a:prstDash val="sysDash"/>
            </a:ln>
          </c:spPr>
          <c:invertIfNegative val="0"/>
          <c:dLbls>
            <c:dLbl>
              <c:idx val="0"/>
              <c:layout>
                <c:manualLayout>
                  <c:x val="2.1684639756908101E-2"/>
                  <c:y val="4.16172087348120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AEC-406D-82AA-7358C6725749}"/>
                </c:ext>
              </c:extLst>
            </c:dLbl>
            <c:dLbl>
              <c:idx val="1"/>
              <c:layout>
                <c:manualLayout>
                  <c:x val="2.0416312645968101E-2"/>
                  <c:y val="8.21151366835286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AEC-406D-82AA-7358C6725749}"/>
                </c:ext>
              </c:extLst>
            </c:dLbl>
            <c:dLbl>
              <c:idx val="2"/>
              <c:layout>
                <c:manualLayout>
                  <c:x val="2.1608908974476999E-2"/>
                  <c:y val="9.106938297228460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AEC-406D-82AA-7358C6725749}"/>
                </c:ext>
              </c:extLst>
            </c:dLbl>
            <c:dLbl>
              <c:idx val="3"/>
              <c:layout>
                <c:manualLayout>
                  <c:x val="2.0733361724747001E-2"/>
                  <c:y val="8.493061150040280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AEC-406D-82AA-7358C6725749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chemeClr val="bg1">
                        <a:lumMod val="65000"/>
                      </a:schemeClr>
                    </a:solidFill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Kaikki kanavat yhteensä</c:v>
                </c:pt>
                <c:pt idx="1">
                  <c:v>Facebook</c:v>
                </c:pt>
                <c:pt idx="2">
                  <c:v>Instagram</c:v>
                </c:pt>
                <c:pt idx="3">
                  <c:v>Twitter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49175.571428571428</c:v>
                </c:pt>
                <c:pt idx="1">
                  <c:v>23646.228571428572</c:v>
                </c:pt>
                <c:pt idx="2">
                  <c:v>16161.742857142857</c:v>
                </c:pt>
                <c:pt idx="3">
                  <c:v>7315.2857142857147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BAEC-406D-82AA-7358C67257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16568240"/>
        <c:axId val="-2116565920"/>
      </c:barChart>
      <c:catAx>
        <c:axId val="-2116568240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-2116565920"/>
        <c:crosses val="autoZero"/>
        <c:auto val="1"/>
        <c:lblAlgn val="ctr"/>
        <c:lblOffset val="100"/>
        <c:noMultiLvlLbl val="0"/>
      </c:catAx>
      <c:valAx>
        <c:axId val="-2116565920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  <a:prstDash val="sysDash"/>
            </a:ln>
          </c:spPr>
        </c:majorGridlines>
        <c:numFmt formatCode="0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fi-FI"/>
          </a:p>
        </c:txPr>
        <c:crossAx val="-2116568240"/>
        <c:crosses val="autoZero"/>
        <c:crossBetween val="between"/>
      </c:valAx>
    </c:plotArea>
    <c:legend>
      <c:legendPos val="t"/>
      <c:legendEntry>
        <c:idx val="1"/>
        <c:txPr>
          <a:bodyPr/>
          <a:lstStyle/>
          <a:p>
            <a:pPr>
              <a:defRPr b="1">
                <a:solidFill>
                  <a:srgbClr val="A6A6A6"/>
                </a:solidFill>
              </a:defRPr>
            </a:pPr>
            <a:endParaRPr lang="fi-FI"/>
          </a:p>
        </c:txPr>
      </c:legendEntry>
      <c:overlay val="0"/>
      <c:txPr>
        <a:bodyPr/>
        <a:lstStyle/>
        <a:p>
          <a:pPr>
            <a:defRPr b="1"/>
          </a:pPr>
          <a:endParaRPr lang="fi-FI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fi-FI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928DAD-5AC3-4CC5-A29E-4DF5FBD0C187}" type="datetimeFigureOut">
              <a:rPr lang="fi-FI" smtClean="0"/>
              <a:t>1.1.2019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A88803-6FD5-48EA-BEE4-DBA655EB37D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526599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88803-6FD5-48EA-BEE4-DBA655EB37D0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149971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88803-6FD5-48EA-BEE4-DBA655EB37D0}" type="slidenum">
              <a:rPr lang="fi-FI" smtClean="0"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899542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88803-6FD5-48EA-BEE4-DBA655EB37D0}" type="slidenum">
              <a:rPr lang="fi-FI" smtClean="0"/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85890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  <p:sp>
        <p:nvSpPr>
          <p:cNvPr id="4" name="Rectangle 3"/>
          <p:cNvSpPr/>
          <p:nvPr userDrawn="1"/>
        </p:nvSpPr>
        <p:spPr>
          <a:xfrm>
            <a:off x="427297" y="4767264"/>
            <a:ext cx="233108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Lähde: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Aikakausmediat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somessa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12/2018</a:t>
            </a:r>
          </a:p>
        </p:txBody>
      </p:sp>
    </p:spTree>
    <p:extLst>
      <p:ext uri="{BB962C8B-B14F-4D97-AF65-F5344CB8AC3E}">
        <p14:creationId xmlns:p14="http://schemas.microsoft.com/office/powerpoint/2010/main" val="608062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1/1/2019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279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1/1/2019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593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199" y="4767264"/>
            <a:ext cx="2506203" cy="273844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 err="1"/>
              <a:t>Lähde</a:t>
            </a:r>
            <a:r>
              <a:rPr lang="en-US" dirty="0"/>
              <a:t>: </a:t>
            </a:r>
            <a:r>
              <a:rPr lang="en-US" dirty="0" err="1"/>
              <a:t>Aikakausmediat</a:t>
            </a:r>
            <a:r>
              <a:rPr lang="en-US" dirty="0"/>
              <a:t> </a:t>
            </a:r>
            <a:r>
              <a:rPr lang="en-US" dirty="0" err="1"/>
              <a:t>somessa</a:t>
            </a:r>
            <a:r>
              <a:rPr lang="en-US" dirty="0"/>
              <a:t> 12/2018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721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1/1/2019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541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200151"/>
            <a:ext cx="37338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37338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716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151335"/>
            <a:ext cx="37353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00" y="1631156"/>
            <a:ext cx="37353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3736974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3736974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1/1/2019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657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1/1/2019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893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1/1/2019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590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5" y="204787"/>
            <a:ext cx="2534181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2" y="204789"/>
            <a:ext cx="4591435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31335" y="1076327"/>
            <a:ext cx="2534181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1/1/2019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401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1/1/2019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897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05979"/>
            <a:ext cx="76200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200151"/>
            <a:ext cx="76200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 dirty="0"/>
          </a:p>
        </p:txBody>
      </p:sp>
      <p:pic>
        <p:nvPicPr>
          <p:cNvPr id="4" name="Picture 3" descr="AM_logo_RGB.eps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4231" y="4865527"/>
            <a:ext cx="1525194" cy="117323"/>
          </a:xfrm>
          <a:prstGeom prst="rect">
            <a:avLst/>
          </a:prstGeom>
        </p:spPr>
      </p:pic>
      <p:cxnSp>
        <p:nvCxnSpPr>
          <p:cNvPr id="6" name="Straight Connector 5"/>
          <p:cNvCxnSpPr/>
          <p:nvPr userDrawn="1"/>
        </p:nvCxnSpPr>
        <p:spPr>
          <a:xfrm>
            <a:off x="0" y="4698293"/>
            <a:ext cx="9144000" cy="0"/>
          </a:xfrm>
          <a:prstGeom prst="line">
            <a:avLst/>
          </a:prstGeom>
          <a:ln w="6350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112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Calibri"/>
          <a:ea typeface="+mj-ea"/>
          <a:cs typeface="Calibri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200" kern="1200">
          <a:solidFill>
            <a:srgbClr val="000000"/>
          </a:solidFill>
          <a:latin typeface="Calibri"/>
          <a:ea typeface="+mn-ea"/>
          <a:cs typeface="Calibri"/>
        </a:defRPr>
      </a:lvl1pPr>
      <a:lvl2pPr marL="457200" indent="0" algn="l" defTabSz="457200" rtl="0" eaLnBrk="1" latinLnBrk="0" hangingPunct="1">
        <a:spcBef>
          <a:spcPct val="20000"/>
        </a:spcBef>
        <a:buFont typeface="Arial"/>
        <a:buNone/>
        <a:defRPr sz="2800" kern="1200">
          <a:solidFill>
            <a:srgbClr val="000000"/>
          </a:solidFill>
          <a:latin typeface="Calibri"/>
          <a:ea typeface="+mn-ea"/>
          <a:cs typeface="Calibri"/>
        </a:defRPr>
      </a:lvl2pPr>
      <a:lvl3pPr marL="914400" indent="0" algn="l" defTabSz="457200" rtl="0" eaLnBrk="1" latinLnBrk="0" hangingPunct="1">
        <a:spcBef>
          <a:spcPct val="20000"/>
        </a:spcBef>
        <a:buFont typeface="Arial"/>
        <a:buNone/>
        <a:defRPr sz="2400" kern="1200">
          <a:solidFill>
            <a:srgbClr val="000000"/>
          </a:solidFill>
          <a:latin typeface="Calibri"/>
          <a:ea typeface="+mn-ea"/>
          <a:cs typeface="Calibri"/>
        </a:defRPr>
      </a:lvl3pPr>
      <a:lvl4pPr marL="1371600" indent="0" algn="l" defTabSz="457200" rtl="0" eaLnBrk="1" latinLnBrk="0" hangingPunct="1">
        <a:spcBef>
          <a:spcPct val="20000"/>
        </a:spcBef>
        <a:buFont typeface="Arial"/>
        <a:buNone/>
        <a:defRPr sz="2000" kern="1200">
          <a:solidFill>
            <a:srgbClr val="000000"/>
          </a:solidFill>
          <a:latin typeface="Calibri"/>
          <a:ea typeface="+mn-ea"/>
          <a:cs typeface="Calibri"/>
        </a:defRPr>
      </a:lvl4pPr>
      <a:lvl5pPr marL="1828800" indent="0" algn="l" defTabSz="457200" rtl="0" eaLnBrk="1" latinLnBrk="0" hangingPunct="1">
        <a:spcBef>
          <a:spcPct val="20000"/>
        </a:spcBef>
        <a:buFont typeface="Arial"/>
        <a:buNone/>
        <a:defRPr sz="2000" kern="1200">
          <a:solidFill>
            <a:srgbClr val="000000"/>
          </a:solidFill>
          <a:latin typeface="Calibri"/>
          <a:ea typeface="+mn-ea"/>
          <a:cs typeface="Calibri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emf"/><Relationship Id="rId5" Type="http://schemas.openxmlformats.org/officeDocument/2006/relationships/image" Target="../media/image2.emf"/><Relationship Id="rId4" Type="http://schemas.openxmlformats.org/officeDocument/2006/relationships/image" Target="../media/image3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emf"/><Relationship Id="rId5" Type="http://schemas.openxmlformats.org/officeDocument/2006/relationships/chart" Target="../charts/chart2.x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emf"/><Relationship Id="rId4" Type="http://schemas.openxmlformats.org/officeDocument/2006/relationships/image" Target="../media/image5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6629962"/>
              </p:ext>
            </p:extLst>
          </p:nvPr>
        </p:nvGraphicFramePr>
        <p:xfrm>
          <a:off x="4570379" y="993097"/>
          <a:ext cx="4156872" cy="343555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799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41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27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63208">
                <a:tc>
                  <a:txBody>
                    <a:bodyPr/>
                    <a:lstStyle/>
                    <a:p>
                      <a:endParaRPr lang="fi-FI" dirty="0">
                        <a:solidFill>
                          <a:schemeClr val="tx2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joulukuu 2018,</a:t>
                      </a:r>
                    </a:p>
                    <a:p>
                      <a:pPr algn="ctr"/>
                      <a:r>
                        <a:rPr lang="fi-FI" sz="12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%-osuus</a:t>
                      </a:r>
                      <a:r>
                        <a:rPr lang="fi-FI" sz="1200" b="1" baseline="0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 yleisöstä</a:t>
                      </a:r>
                      <a:endParaRPr lang="fi-FI" sz="1200" b="1" dirty="0">
                        <a:solidFill>
                          <a:schemeClr val="tx2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2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muutos %-osuudessa</a:t>
                      </a:r>
                      <a:r>
                        <a:rPr lang="fi-FI" sz="1200" b="1" baseline="0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 vrt. joulukuu 2017</a:t>
                      </a:r>
                      <a:endParaRPr lang="fi-FI" sz="1200" b="1" dirty="0">
                        <a:solidFill>
                          <a:schemeClr val="tx2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4469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Facebook</a:t>
                      </a:r>
                    </a:p>
                  </a:txBody>
                  <a:tcPr anchor="ctr"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55,8</a:t>
                      </a:r>
                    </a:p>
                  </a:txBody>
                  <a:tcPr marL="12700" marR="12700" marT="12700" marB="0" anchor="ctr"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-2,6</a:t>
                      </a:r>
                    </a:p>
                  </a:txBody>
                  <a:tcPr anchor="ctr">
                    <a:solidFill>
                      <a:schemeClr val="accent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4469"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Instagram</a:t>
                      </a:r>
                    </a:p>
                  </a:txBody>
                  <a:tcPr anchor="ctr">
                    <a:solidFill>
                      <a:schemeClr val="accent3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22,0</a:t>
                      </a:r>
                    </a:p>
                  </a:txBody>
                  <a:tcPr marL="12700" marR="12700" marT="12700" marB="0" anchor="ctr">
                    <a:solidFill>
                      <a:schemeClr val="accent3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+3,6</a:t>
                      </a:r>
                    </a:p>
                  </a:txBody>
                  <a:tcPr anchor="ctr">
                    <a:solidFill>
                      <a:schemeClr val="accent3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4469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Twitter</a:t>
                      </a:r>
                    </a:p>
                  </a:txBody>
                  <a:tcPr anchor="ctr"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18,9</a:t>
                      </a:r>
                    </a:p>
                  </a:txBody>
                  <a:tcPr marL="12700" marR="12700" marT="12700" marB="0" anchor="ctr"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-1,5</a:t>
                      </a:r>
                    </a:p>
                  </a:txBody>
                  <a:tcPr anchor="ctr">
                    <a:solidFill>
                      <a:schemeClr val="accent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4469"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YouTube</a:t>
                      </a:r>
                    </a:p>
                  </a:txBody>
                  <a:tcPr anchor="ctr">
                    <a:solidFill>
                      <a:schemeClr val="accent4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2,1</a:t>
                      </a:r>
                    </a:p>
                  </a:txBody>
                  <a:tcPr marL="12700" marR="12700" marT="12700" marB="0" anchor="ctr">
                    <a:solidFill>
                      <a:schemeClr val="accent4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+0,4</a:t>
                      </a:r>
                    </a:p>
                  </a:txBody>
                  <a:tcPr anchor="ctr">
                    <a:solidFill>
                      <a:schemeClr val="accent4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4469"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Pinterest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1,1</a:t>
                      </a:r>
                    </a:p>
                  </a:txBody>
                  <a:tcPr marL="12700" marR="12700" marT="12700" marB="0" anchor="ctr"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0,1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3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Aikakausmedioiden someyleisöt / joulukuu 2018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5567740"/>
              </p:ext>
            </p:extLst>
          </p:nvPr>
        </p:nvGraphicFramePr>
        <p:xfrm>
          <a:off x="353029" y="882070"/>
          <a:ext cx="3866566" cy="3808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081010" y="2152289"/>
            <a:ext cx="239825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 b="1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Seuraajia kaikissa</a:t>
            </a:r>
            <a:br>
              <a:rPr lang="fi-FI" sz="1200" b="1" dirty="0">
                <a:solidFill>
                  <a:schemeClr val="accent6">
                    <a:lumMod val="85000"/>
                    <a:lumOff val="15000"/>
                  </a:schemeClr>
                </a:solidFill>
              </a:rPr>
            </a:br>
            <a:r>
              <a:rPr lang="fi-FI" sz="1200" b="1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kanavissa* (kpl) </a:t>
            </a:r>
            <a:br>
              <a:rPr lang="fi-FI" b="1" dirty="0">
                <a:solidFill>
                  <a:schemeClr val="accent6">
                    <a:lumMod val="85000"/>
                    <a:lumOff val="15000"/>
                  </a:schemeClr>
                </a:solidFill>
              </a:rPr>
            </a:br>
            <a:r>
              <a:rPr lang="en-US" sz="4000" b="1" dirty="0">
                <a:solidFill>
                  <a:schemeClr val="accent1"/>
                </a:solidFill>
              </a:rPr>
              <a:t>3 589 283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79264" y="2002843"/>
            <a:ext cx="314960" cy="314960"/>
          </a:xfrm>
          <a:prstGeom prst="rect">
            <a:avLst/>
          </a:prstGeom>
        </p:spPr>
      </p:pic>
      <p:pic>
        <p:nvPicPr>
          <p:cNvPr id="67" name="Picture 6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3302" y="2629069"/>
            <a:ext cx="386080" cy="314960"/>
          </a:xfrm>
          <a:prstGeom prst="rect">
            <a:avLst/>
          </a:prstGeom>
        </p:spPr>
      </p:pic>
      <p:pic>
        <p:nvPicPr>
          <p:cNvPr id="68" name="Picture 6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55246" y="3980433"/>
            <a:ext cx="314960" cy="314960"/>
          </a:xfrm>
          <a:prstGeom prst="rect">
            <a:avLst/>
          </a:prstGeom>
        </p:spPr>
      </p:pic>
      <p:pic>
        <p:nvPicPr>
          <p:cNvPr id="70" name="Picture 6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6342" y="1795073"/>
            <a:ext cx="436880" cy="182880"/>
          </a:xfrm>
          <a:prstGeom prst="rect">
            <a:avLst/>
          </a:prstGeom>
        </p:spPr>
      </p:pic>
      <p:pic>
        <p:nvPicPr>
          <p:cNvPr id="71" name="Picture 7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253675" y="1437826"/>
            <a:ext cx="335280" cy="335280"/>
          </a:xfrm>
          <a:prstGeom prst="rect">
            <a:avLst/>
          </a:prstGeom>
        </p:spPr>
      </p:pic>
      <p:cxnSp>
        <p:nvCxnSpPr>
          <p:cNvPr id="76" name="Straight Connector 75"/>
          <p:cNvCxnSpPr/>
          <p:nvPr/>
        </p:nvCxnSpPr>
        <p:spPr>
          <a:xfrm>
            <a:off x="302882" y="856153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12/2018</a:t>
            </a:r>
          </a:p>
        </p:txBody>
      </p:sp>
      <p:sp>
        <p:nvSpPr>
          <p:cNvPr id="79" name="Rectangle 78"/>
          <p:cNvSpPr/>
          <p:nvPr/>
        </p:nvSpPr>
        <p:spPr>
          <a:xfrm>
            <a:off x="2864574" y="4760793"/>
            <a:ext cx="354227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*) Kaikkien seurattujen lehtien somekanavien tykkääjät, seuraajat ja tilaajat Facebookissa, Twitterissä, Instagramissa, YouTubessa ja Pinterestissä.</a:t>
            </a:r>
          </a:p>
        </p:txBody>
      </p:sp>
    </p:spTree>
    <p:extLst>
      <p:ext uri="{BB962C8B-B14F-4D97-AF65-F5344CB8AC3E}">
        <p14:creationId xmlns:p14="http://schemas.microsoft.com/office/powerpoint/2010/main" val="19268972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6699245"/>
              </p:ext>
            </p:extLst>
          </p:nvPr>
        </p:nvGraphicFramePr>
        <p:xfrm>
          <a:off x="3254011" y="917625"/>
          <a:ext cx="2642910" cy="3630573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3778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77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73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7353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2000" b="1" noProof="0" dirty="0"/>
                        <a:t>INSTAGRAM</a:t>
                      </a:r>
                      <a:endParaRPr lang="fi-FI" sz="2000" b="1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12700" marR="12700" marT="1270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300" b="1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b="0" noProof="0" dirty="0"/>
                        <a:t>uusia</a:t>
                      </a:r>
                      <a:br>
                        <a:rPr lang="fi-FI" sz="1100" b="0" noProof="0" dirty="0"/>
                      </a:br>
                      <a:r>
                        <a:rPr lang="fi-FI" sz="1100" b="0" noProof="0" dirty="0"/>
                        <a:t>seuraajia </a:t>
                      </a:r>
                      <a:endParaRPr lang="fi-FI" sz="1100" b="0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12700" marR="12700" marT="1270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1.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1 959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2.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Meillä Kotona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1 498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3.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 Naiset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1 164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4.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Soppa365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1 116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5.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961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6.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Kodin Kuvalehti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747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7.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Viini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743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8.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 ja keittiö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625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9.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Maku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537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10.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Anna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487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pSp>
        <p:nvGrpSpPr>
          <p:cNvPr id="24" name="Group 23"/>
          <p:cNvGrpSpPr/>
          <p:nvPr/>
        </p:nvGrpSpPr>
        <p:grpSpPr>
          <a:xfrm>
            <a:off x="4648313" y="1002759"/>
            <a:ext cx="184773" cy="184773"/>
            <a:chOff x="2537512" y="1646882"/>
            <a:chExt cx="597802" cy="597802"/>
          </a:xfrm>
        </p:grpSpPr>
        <p:sp>
          <p:nvSpPr>
            <p:cNvPr id="25" name="Oval 24"/>
            <p:cNvSpPr/>
            <p:nvPr/>
          </p:nvSpPr>
          <p:spPr>
            <a:xfrm>
              <a:off x="2537512" y="1646882"/>
              <a:ext cx="597802" cy="59780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26" name="Picture 2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684672" y="1785203"/>
              <a:ext cx="314960" cy="314960"/>
            </a:xfrm>
            <a:prstGeom prst="rect">
              <a:avLst/>
            </a:prstGeom>
          </p:spPr>
        </p:pic>
      </p:grp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7714180"/>
              </p:ext>
            </p:extLst>
          </p:nvPr>
        </p:nvGraphicFramePr>
        <p:xfrm>
          <a:off x="6179379" y="917625"/>
          <a:ext cx="2642910" cy="3630576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3778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77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73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2436">
                <a:tc gridSpan="2">
                  <a:txBody>
                    <a:bodyPr/>
                    <a:lstStyle/>
                    <a:p>
                      <a:pPr algn="l" fontAlgn="b"/>
                      <a:r>
                        <a:rPr lang="fi-FI" sz="20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TWITTER</a:t>
                      </a:r>
                    </a:p>
                  </a:txBody>
                  <a:tcPr marL="12700" marR="12700" marT="1270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uusia seuraajia</a:t>
                      </a:r>
                    </a:p>
                  </a:txBody>
                  <a:tcPr marL="12700" marR="12700" marT="1270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Talouselämä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396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378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Tekniikan Maailma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176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Mediuutiset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Lääkärilehti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Taloustaito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Arvopaperi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Tiede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Markkinointi &amp; Mainonta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pSp>
        <p:nvGrpSpPr>
          <p:cNvPr id="20" name="Group 19"/>
          <p:cNvGrpSpPr/>
          <p:nvPr/>
        </p:nvGrpSpPr>
        <p:grpSpPr>
          <a:xfrm>
            <a:off x="7218445" y="1011641"/>
            <a:ext cx="184773" cy="184773"/>
            <a:chOff x="1893980" y="1646882"/>
            <a:chExt cx="597802" cy="597802"/>
          </a:xfrm>
        </p:grpSpPr>
        <p:sp>
          <p:nvSpPr>
            <p:cNvPr id="21" name="Oval 20"/>
            <p:cNvSpPr/>
            <p:nvPr/>
          </p:nvSpPr>
          <p:spPr>
            <a:xfrm>
              <a:off x="1893980" y="1646882"/>
              <a:ext cx="597802" cy="59780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22" name="Picture 2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020086" y="1785203"/>
              <a:ext cx="386080" cy="31496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0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</a:t>
            </a:r>
            <a:r>
              <a:rPr lang="fi-FI" sz="2000" u="sng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uusia seuraajia</a:t>
            </a:r>
            <a:r>
              <a:rPr lang="fi-FI" sz="20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Facebookissa, Twitterissä ja Instagramissa / joulukuu 2018</a:t>
            </a:r>
          </a:p>
        </p:txBody>
      </p:sp>
      <p:sp>
        <p:nvSpPr>
          <p:cNvPr id="51" name="Rectangle 50"/>
          <p:cNvSpPr/>
          <p:nvPr/>
        </p:nvSpPr>
        <p:spPr>
          <a:xfrm>
            <a:off x="353029" y="485742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12/2018</a:t>
            </a:r>
          </a:p>
        </p:txBody>
      </p:sp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8301069"/>
              </p:ext>
            </p:extLst>
          </p:nvPr>
        </p:nvGraphicFramePr>
        <p:xfrm>
          <a:off x="302882" y="917626"/>
          <a:ext cx="2642910" cy="3646065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778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77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73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0995">
                <a:tc gridSpan="2">
                  <a:txBody>
                    <a:bodyPr/>
                    <a:lstStyle/>
                    <a:p>
                      <a:pPr algn="l" fontAlgn="b"/>
                      <a:r>
                        <a:rPr lang="fi-FI" sz="2000" noProof="0" dirty="0"/>
                        <a:t>FACEBOOK</a:t>
                      </a:r>
                      <a:endParaRPr lang="fi-FI" sz="2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b="0" noProof="0"/>
                        <a:t>uusia</a:t>
                      </a:r>
                      <a:br>
                        <a:rPr lang="fi-FI" sz="1100" b="0" noProof="0"/>
                      </a:br>
                      <a:r>
                        <a:rPr lang="fi-FI" sz="1100" b="0" noProof="0"/>
                        <a:t>seuraajia </a:t>
                      </a:r>
                      <a:endParaRPr lang="fi-FI" sz="1100" b="0" noProof="0">
                        <a:solidFill>
                          <a:schemeClr val="accent6"/>
                        </a:solidFill>
                      </a:endParaRPr>
                    </a:p>
                  </a:txBody>
                  <a:tcPr marL="12700" marR="12700" marT="1270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1.</a:t>
                      </a:r>
                      <a:endParaRPr lang="fi-FI" sz="1300" b="0" i="0" u="none" strike="noStrike" noProof="0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1 422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2.</a:t>
                      </a:r>
                      <a:endParaRPr lang="fi-FI" sz="1300" b="0" i="0" u="none" strike="noStrike" noProof="0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Meillä Kotona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628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3.</a:t>
                      </a:r>
                      <a:endParaRPr lang="fi-FI" sz="1300" b="0" i="0" u="none" strike="noStrike" noProof="0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Tee Itse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566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4.</a:t>
                      </a:r>
                      <a:endParaRPr lang="fi-FI" sz="1300" b="0" i="0" u="none" strike="noStrike" noProof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Tehy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494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5.</a:t>
                      </a:r>
                      <a:endParaRPr lang="fi-FI" sz="1300" b="0" i="0" u="none" strike="noStrike" noProof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 Naiset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450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6.</a:t>
                      </a:r>
                      <a:endParaRPr lang="fi-FI" sz="1300" b="0" i="0" u="none" strike="noStrike" noProof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Leivotaan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7.</a:t>
                      </a:r>
                      <a:endParaRPr lang="fi-FI" sz="1300" b="0" i="0" u="none" strike="noStrike" noProof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Tekniikan Maailma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352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8.</a:t>
                      </a:r>
                      <a:endParaRPr lang="fi-FI" sz="1300" b="0" i="0" u="none" strike="noStrike" noProof="0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Apu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9.</a:t>
                      </a:r>
                      <a:endParaRPr lang="fi-FI" sz="1300" b="0" i="0" u="none" strike="noStrike" noProof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 ja keittiö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248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10.</a:t>
                      </a:r>
                      <a:endParaRPr lang="fi-FI" sz="1300" b="0" i="0" u="none" strike="noStrike" noProof="0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Perhokalastus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cxnSp>
        <p:nvCxnSpPr>
          <p:cNvPr id="34" name="Straight Connector 33"/>
          <p:cNvCxnSpPr/>
          <p:nvPr/>
        </p:nvCxnSpPr>
        <p:spPr>
          <a:xfrm>
            <a:off x="302882" y="714049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6" name="Group 35"/>
          <p:cNvGrpSpPr/>
          <p:nvPr/>
        </p:nvGrpSpPr>
        <p:grpSpPr>
          <a:xfrm>
            <a:off x="1528446" y="1005187"/>
            <a:ext cx="184773" cy="184773"/>
            <a:chOff x="1227668" y="1646882"/>
            <a:chExt cx="597802" cy="597802"/>
          </a:xfrm>
        </p:grpSpPr>
        <p:sp>
          <p:nvSpPr>
            <p:cNvPr id="53" name="Oval 52"/>
            <p:cNvSpPr/>
            <p:nvPr/>
          </p:nvSpPr>
          <p:spPr>
            <a:xfrm>
              <a:off x="1227668" y="1646882"/>
              <a:ext cx="597802" cy="59780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54" name="Picture 53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372121" y="1785203"/>
              <a:ext cx="314960" cy="314960"/>
            </a:xfrm>
            <a:prstGeom prst="rect">
              <a:avLst/>
            </a:prstGeom>
          </p:spPr>
        </p:pic>
      </p:grpSp>
      <p:pic>
        <p:nvPicPr>
          <p:cNvPr id="55" name="Picture 54" descr="AM_logo_RGB.eps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4231" y="4909937"/>
            <a:ext cx="1525194" cy="117323"/>
          </a:xfrm>
          <a:prstGeom prst="rect">
            <a:avLst/>
          </a:prstGeom>
        </p:spPr>
      </p:pic>
      <p:cxnSp>
        <p:nvCxnSpPr>
          <p:cNvPr id="56" name="Straight Connector 55"/>
          <p:cNvCxnSpPr/>
          <p:nvPr/>
        </p:nvCxnSpPr>
        <p:spPr>
          <a:xfrm>
            <a:off x="0" y="4787113"/>
            <a:ext cx="9144000" cy="0"/>
          </a:xfrm>
          <a:prstGeom prst="line">
            <a:avLst/>
          </a:prstGeom>
          <a:ln w="6350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48420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3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Mukana olleet mediat (205 kpl) / joulukuu 2018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302882" y="856153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02882" y="891681"/>
            <a:ext cx="8519407" cy="3694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3H+K      Aarre      Advokaatti      Aku Ankka      Alibi      Allergia, Iho &amp; Astma      Anna      Antiikki &amp; Design      Apteekkarilehti     Apu      Arkkitehti      Arkkitehtiuutiset      Aromi      Arvopaperi      Askel      Auto Bild Suomi      Automaatioväylä      Avotakka      Baana      Bussiammattilainen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Caravan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Cosmopolitan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Deko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Demi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Diabetes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DigiKuva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Eeva      Elintarvike ja Terveys      Elle      Elämä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Enertec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Erä      ET-lehti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Evento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Fakta      FIT      GEO      Gloria      Glorian Koti      Glorian ruoka &amp; viini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Goal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GTi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-Magazine      Hevoshullu      Hifimaailma      Hiihto      HR Viesti      Hymy      Hyvä Terveys      Idealista      Ihana      Image      Improbatur      Insinööri      Juoksija      Jääkiekkolehti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Kaksplus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Kameralehti      Katso      Kauneimmat Käsityöt      Kauneus &amp; Terveys      Kello &amp; Kulta      Kemia-Kemi      Kippari      KITA Kiinteistö &amp; Talotekniikka      Kodin Kuvalehti      Koiramme      Kolmiokirjan Ristikot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Kommuntorget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Finlands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kommuntidning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Koneviesti      Koti ja keittiö      Kotiliesi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Kotiliesi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Käsityö      Kotilääkäri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KotiMikro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Kotipuutarha      Kotitalo      Kotivinkki      Koululainen      Kuluttaja      Kuntalehti      Kuntatekniikka      Kunto Plus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Kuriren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Lapsen Maailma      Leivotaan      Lumo      Maailman Kuvalehti      Maalla      Maku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Maku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Kaneli &amp; Sokeri      Markkinointi &amp; Mainonta Matkaopas      Me Naiset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Mediuutiset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Meidän Mökki      Meidän Perhe      Meidän Talo      Meillä Kotona      Metsälehti      Mikrobitti      Minä Olen      Mondo      Moodi      Moottori      Motiivi      National Geographic Suomi      </a:t>
            </a:r>
            <a:r>
              <a:rPr lang="fi-FI" sz="1400" dirty="0"/>
              <a:t>….</a:t>
            </a:r>
          </a:p>
        </p:txBody>
      </p:sp>
    </p:spTree>
    <p:extLst>
      <p:ext uri="{BB962C8B-B14F-4D97-AF65-F5344CB8AC3E}">
        <p14:creationId xmlns:p14="http://schemas.microsoft.com/office/powerpoint/2010/main" val="32584310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3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Mukana olleet mediat (205 kpl) / joulukuu 2018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302882" y="856153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02882" y="894773"/>
            <a:ext cx="8519407" cy="37117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Aft>
                <a:spcPts val="800"/>
              </a:spcAft>
            </a:pPr>
            <a:r>
              <a:rPr lang="fi-FI" sz="1400" dirty="0"/>
              <a:t>…      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Nuotta      Nyyrikki      Oluelle      Oma Aika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OMjooga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Ortodoksiviesti      Palokuntalainen      Parnasso      Partiojohtaja      Pelastustieto      Pelit      Perhokalastus      Perusta      Pieni on Suurin      Pikkukaupunki      Pinni      Positio      Potilaan Lääkärilehti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Print&amp;Media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prointerior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Projektiuutiset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prometalli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metallialan ammattilehti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PUUTARHA&amp;kauppa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Pyöräily+Triathlon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Rakennuslehti      Reserviläinen      Riffi      RONDO Classic      Sairaanhoitaja      Sana      Sanansaattaja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Secretarius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Seiska      Selkosanomat      Seura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Shaker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Siivet      Soppa365      Sport      Suomen Kiinteistölehti      Suomen Kuvalehti      Suomen Luonto      Suomen Lääkärilehti      Suomen Sotilas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SuomiViihde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Super      Suuri Käsityö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Systole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Sähköala.Fi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Taide      Taika      TAITO      Talentia      Talotekniikka      Talouselämä      Taloustaito      Teatteri &amp; Tanssi -lehti      Tee Itse      Tehy      Tekniikan Historia      Tekniikan Maailma      Tekniikka &amp; Talous      Terveydeksi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Tidningen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Folkhälsan      Tiede      Tieteen Kuvalehti      Tieteen Kuvalehti Historia      Tilisanomat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Tivi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TM Rakennusmaailma      Trendi      Tunne &amp; Mieli      Tuulilasi      TV-maailma      Työ Terveys Turvallisuus      Ulkopolitiikka      Ultra      Unelmien Talo &amp; Koti      Urakointi Uutiset      Urheilulehti      Uusiouutiset      V8-Magazine      Valitut Palat - Reader's Digest      Vapaa-ajan Kalastaja      Vapaussoturi      Vauva      Vegaanikeittiö      Vene      Verotus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ViherPiha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Vihreä Lanka      Viini      Vinkki      VIVA      Voi hyvin      X      Yhteishyvä      Ylioppilaslehti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Ylioppilaslehti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Aino      Ympäristö ja Terveys</a:t>
            </a:r>
            <a:endParaRPr lang="fi-FI" sz="1400" dirty="0"/>
          </a:p>
        </p:txBody>
      </p:sp>
    </p:spTree>
    <p:extLst>
      <p:ext uri="{BB962C8B-B14F-4D97-AF65-F5344CB8AC3E}">
        <p14:creationId xmlns:p14="http://schemas.microsoft.com/office/powerpoint/2010/main" val="5088260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012730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Aikakausmediat somessa -seuranta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3608170" y="846286"/>
            <a:ext cx="1907504" cy="343540"/>
            <a:chOff x="3608170" y="680816"/>
            <a:chExt cx="1907504" cy="343540"/>
          </a:xfrm>
        </p:grpSpPr>
        <p:grpSp>
          <p:nvGrpSpPr>
            <p:cNvPr id="17" name="Group 16"/>
            <p:cNvGrpSpPr/>
            <p:nvPr/>
          </p:nvGrpSpPr>
          <p:grpSpPr>
            <a:xfrm>
              <a:off x="3608170" y="680816"/>
              <a:ext cx="343540" cy="343540"/>
              <a:chOff x="1227668" y="1646882"/>
              <a:chExt cx="597802" cy="597802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1227668" y="1646882"/>
                <a:ext cx="597802" cy="59780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372121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19" name="Group 18"/>
            <p:cNvGrpSpPr/>
            <p:nvPr/>
          </p:nvGrpSpPr>
          <p:grpSpPr>
            <a:xfrm>
              <a:off x="4003412" y="680816"/>
              <a:ext cx="343540" cy="343540"/>
              <a:chOff x="1893980" y="1646882"/>
              <a:chExt cx="597802" cy="597802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1893980" y="1646882"/>
                <a:ext cx="597802" cy="5978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7" name="Picture 6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20086" y="1785203"/>
                <a:ext cx="386080" cy="314960"/>
              </a:xfrm>
              <a:prstGeom prst="rect">
                <a:avLst/>
              </a:prstGeom>
            </p:spPr>
          </p:pic>
        </p:grpSp>
        <p:grpSp>
          <p:nvGrpSpPr>
            <p:cNvPr id="21" name="Group 20"/>
            <p:cNvGrpSpPr/>
            <p:nvPr/>
          </p:nvGrpSpPr>
          <p:grpSpPr>
            <a:xfrm>
              <a:off x="4394076" y="680816"/>
              <a:ext cx="343540" cy="343540"/>
              <a:chOff x="2537512" y="1646882"/>
              <a:chExt cx="597802" cy="597802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2537512" y="1646882"/>
                <a:ext cx="597802" cy="59780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8" name="Picture 67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84672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24" name="Group 23"/>
            <p:cNvGrpSpPr/>
            <p:nvPr/>
          </p:nvGrpSpPr>
          <p:grpSpPr>
            <a:xfrm>
              <a:off x="5172134" y="680816"/>
              <a:ext cx="343540" cy="343540"/>
              <a:chOff x="3881527" y="1646882"/>
              <a:chExt cx="597802" cy="597802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3881527" y="1646882"/>
                <a:ext cx="597802" cy="597802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70" name="Picture 69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960025" y="1859793"/>
                <a:ext cx="436880" cy="182880"/>
              </a:xfrm>
              <a:prstGeom prst="rect">
                <a:avLst/>
              </a:prstGeom>
            </p:spPr>
          </p:pic>
        </p:grpSp>
        <p:grpSp>
          <p:nvGrpSpPr>
            <p:cNvPr id="23" name="Group 22"/>
            <p:cNvGrpSpPr/>
            <p:nvPr/>
          </p:nvGrpSpPr>
          <p:grpSpPr>
            <a:xfrm>
              <a:off x="4787029" y="680816"/>
              <a:ext cx="343540" cy="343540"/>
              <a:chOff x="3215214" y="1646882"/>
              <a:chExt cx="597802" cy="597802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3215214" y="1646882"/>
                <a:ext cx="597802" cy="597802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31" name="Picture 30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350662" y="1773813"/>
                <a:ext cx="335280" cy="335280"/>
              </a:xfrm>
              <a:prstGeom prst="rect">
                <a:avLst/>
              </a:prstGeom>
            </p:spPr>
          </p:pic>
        </p:grpSp>
      </p:grpSp>
      <p:cxnSp>
        <p:nvCxnSpPr>
          <p:cNvPr id="43" name="Straight Connector 42"/>
          <p:cNvCxnSpPr/>
          <p:nvPr/>
        </p:nvCxnSpPr>
        <p:spPr>
          <a:xfrm flipV="1">
            <a:off x="302882" y="1012731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5708184" y="1012731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115452" y="1682412"/>
            <a:ext cx="695729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/>
              <a:t>Aikakausmedia seuraa kuukausittain suomalaisten aikakausmedioiden seuraaja-, tykkääjä- ja tilaajamääriä Facebookissa, Twitterissä, Instagramissa, YouTubessa ja Pinterestissä.</a:t>
            </a:r>
          </a:p>
          <a:p>
            <a:pPr algn="ctr"/>
            <a:endParaRPr lang="fi-FI" dirty="0"/>
          </a:p>
          <a:p>
            <a:pPr algn="ctr"/>
            <a:r>
              <a:rPr lang="fi-FI" dirty="0"/>
              <a:t>Seurannassa ovat mukana Aikakausmedian jäsenten mediat, joilla on käytössään yksi tai useampi mainittu sosiaalisen median kanava.</a:t>
            </a:r>
          </a:p>
          <a:p>
            <a:pPr algn="ctr"/>
            <a:endParaRPr lang="fi-FI" dirty="0"/>
          </a:p>
          <a:p>
            <a:pPr algn="ctr"/>
            <a:r>
              <a:rPr lang="fi-FI" dirty="0"/>
              <a:t>Seuranta tehdään jokaisen kuukauden viimeisenä päivänä.</a:t>
            </a:r>
          </a:p>
        </p:txBody>
      </p:sp>
    </p:spTree>
    <p:extLst>
      <p:ext uri="{BB962C8B-B14F-4D97-AF65-F5344CB8AC3E}">
        <p14:creationId xmlns:p14="http://schemas.microsoft.com/office/powerpoint/2010/main" val="11748781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012730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Aikakausmediat somessa -seuranta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3608170" y="846286"/>
            <a:ext cx="1907504" cy="343540"/>
            <a:chOff x="3608170" y="680816"/>
            <a:chExt cx="1907504" cy="343540"/>
          </a:xfrm>
        </p:grpSpPr>
        <p:grpSp>
          <p:nvGrpSpPr>
            <p:cNvPr id="17" name="Group 16"/>
            <p:cNvGrpSpPr/>
            <p:nvPr/>
          </p:nvGrpSpPr>
          <p:grpSpPr>
            <a:xfrm>
              <a:off x="3608170" y="680816"/>
              <a:ext cx="343540" cy="343540"/>
              <a:chOff x="1227668" y="1646882"/>
              <a:chExt cx="597802" cy="597802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1227668" y="1646882"/>
                <a:ext cx="597802" cy="59780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372121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19" name="Group 18"/>
            <p:cNvGrpSpPr/>
            <p:nvPr/>
          </p:nvGrpSpPr>
          <p:grpSpPr>
            <a:xfrm>
              <a:off x="4003412" y="680816"/>
              <a:ext cx="343540" cy="343540"/>
              <a:chOff x="1893980" y="1646882"/>
              <a:chExt cx="597802" cy="597802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1893980" y="1646882"/>
                <a:ext cx="597802" cy="5978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7" name="Picture 6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20086" y="1785203"/>
                <a:ext cx="386080" cy="314960"/>
              </a:xfrm>
              <a:prstGeom prst="rect">
                <a:avLst/>
              </a:prstGeom>
            </p:spPr>
          </p:pic>
        </p:grpSp>
        <p:grpSp>
          <p:nvGrpSpPr>
            <p:cNvPr id="21" name="Group 20"/>
            <p:cNvGrpSpPr/>
            <p:nvPr/>
          </p:nvGrpSpPr>
          <p:grpSpPr>
            <a:xfrm>
              <a:off x="4394076" y="680816"/>
              <a:ext cx="343540" cy="343540"/>
              <a:chOff x="2537512" y="1646882"/>
              <a:chExt cx="597802" cy="597802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2537512" y="1646882"/>
                <a:ext cx="597802" cy="59780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8" name="Picture 67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84672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24" name="Group 23"/>
            <p:cNvGrpSpPr/>
            <p:nvPr/>
          </p:nvGrpSpPr>
          <p:grpSpPr>
            <a:xfrm>
              <a:off x="5172134" y="680816"/>
              <a:ext cx="343540" cy="343540"/>
              <a:chOff x="3881527" y="1646882"/>
              <a:chExt cx="597802" cy="597802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3881527" y="1646882"/>
                <a:ext cx="597802" cy="597802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70" name="Picture 69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960025" y="1859793"/>
                <a:ext cx="436880" cy="182880"/>
              </a:xfrm>
              <a:prstGeom prst="rect">
                <a:avLst/>
              </a:prstGeom>
            </p:spPr>
          </p:pic>
        </p:grpSp>
        <p:grpSp>
          <p:nvGrpSpPr>
            <p:cNvPr id="23" name="Group 22"/>
            <p:cNvGrpSpPr/>
            <p:nvPr/>
          </p:nvGrpSpPr>
          <p:grpSpPr>
            <a:xfrm>
              <a:off x="4787029" y="680816"/>
              <a:ext cx="343540" cy="343540"/>
              <a:chOff x="3215214" y="1646882"/>
              <a:chExt cx="597802" cy="597802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3215214" y="1646882"/>
                <a:ext cx="597802" cy="597802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31" name="Picture 30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350662" y="1773813"/>
                <a:ext cx="335280" cy="335280"/>
              </a:xfrm>
              <a:prstGeom prst="rect">
                <a:avLst/>
              </a:prstGeom>
            </p:spPr>
          </p:pic>
        </p:grpSp>
      </p:grpSp>
      <p:cxnSp>
        <p:nvCxnSpPr>
          <p:cNvPr id="43" name="Straight Connector 42"/>
          <p:cNvCxnSpPr/>
          <p:nvPr/>
        </p:nvCxnSpPr>
        <p:spPr>
          <a:xfrm flipV="1">
            <a:off x="302882" y="1012731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5708184" y="1012731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348592" y="1815630"/>
            <a:ext cx="649100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/>
              <a:t>Someseurannan tulokset päivittyvät jokaisen kuukauden alussa: </a:t>
            </a:r>
            <a:br>
              <a:rPr lang="fi-FI" dirty="0"/>
            </a:br>
            <a:r>
              <a:rPr lang="fi-FI" b="1" dirty="0"/>
              <a:t>www.aikakausmedia.fi/some</a:t>
            </a:r>
          </a:p>
          <a:p>
            <a:pPr algn="ctr"/>
            <a:r>
              <a:rPr lang="fi-FI" dirty="0"/>
              <a:t> </a:t>
            </a:r>
          </a:p>
          <a:p>
            <a:pPr algn="ctr"/>
            <a:r>
              <a:rPr lang="fi-FI" dirty="0"/>
              <a:t>Seuraamalla Aikakausmediaa SlideSharessa saat ilmoituksen aina uuden raportin ilmestyttyä.</a:t>
            </a:r>
          </a:p>
          <a:p>
            <a:pPr algn="ctr"/>
            <a:r>
              <a:rPr lang="fi-FI" dirty="0"/>
              <a:t> </a:t>
            </a:r>
          </a:p>
          <a:p>
            <a:pPr algn="ctr"/>
            <a:r>
              <a:rPr lang="fi-FI" dirty="0"/>
              <a:t>Kaikki raportit ovat ladattavissa PowerPointina ja </a:t>
            </a:r>
            <a:r>
              <a:rPr lang="fi-FI" dirty="0" err="1"/>
              <a:t>Pdf:nä</a:t>
            </a:r>
            <a:r>
              <a:rPr lang="fi-FI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333120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1495532"/>
            <a:ext cx="9144000" cy="2650226"/>
            <a:chOff x="0" y="1495532"/>
            <a:chExt cx="9144000" cy="2650226"/>
          </a:xfrm>
        </p:grpSpPr>
        <p:pic>
          <p:nvPicPr>
            <p:cNvPr id="26" name="Picture 25" descr="AM_logo_RGB.eps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63988" y="1495532"/>
              <a:ext cx="5618730" cy="432210"/>
            </a:xfrm>
            <a:prstGeom prst="rect">
              <a:avLst/>
            </a:prstGeom>
          </p:spPr>
        </p:pic>
        <p:grpSp>
          <p:nvGrpSpPr>
            <p:cNvPr id="8" name="Group 7"/>
            <p:cNvGrpSpPr/>
            <p:nvPr/>
          </p:nvGrpSpPr>
          <p:grpSpPr>
            <a:xfrm>
              <a:off x="2851064" y="3134675"/>
              <a:ext cx="3404004" cy="509106"/>
              <a:chOff x="3162699" y="2984185"/>
              <a:chExt cx="3369858" cy="503998"/>
            </a:xfrm>
          </p:grpSpPr>
          <p:grpSp>
            <p:nvGrpSpPr>
              <p:cNvPr id="17" name="Group 16"/>
              <p:cNvGrpSpPr/>
              <p:nvPr/>
            </p:nvGrpSpPr>
            <p:grpSpPr>
              <a:xfrm>
                <a:off x="3162699" y="2984185"/>
                <a:ext cx="503998" cy="503998"/>
                <a:chOff x="1227668" y="1646882"/>
                <a:chExt cx="597802" cy="597802"/>
              </a:xfrm>
            </p:grpSpPr>
            <p:sp>
              <p:nvSpPr>
                <p:cNvPr id="12" name="Oval 11"/>
                <p:cNvSpPr/>
                <p:nvPr/>
              </p:nvSpPr>
              <p:spPr>
                <a:xfrm>
                  <a:off x="1227668" y="1646882"/>
                  <a:ext cx="597802" cy="597802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14" name="Picture 13"/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1372121" y="1785203"/>
                  <a:ext cx="314960" cy="314960"/>
                </a:xfrm>
                <a:prstGeom prst="rect">
                  <a:avLst/>
                </a:prstGeom>
              </p:spPr>
            </p:pic>
          </p:grpSp>
          <p:grpSp>
            <p:nvGrpSpPr>
              <p:cNvPr id="19" name="Group 18"/>
              <p:cNvGrpSpPr/>
              <p:nvPr/>
            </p:nvGrpSpPr>
            <p:grpSpPr>
              <a:xfrm>
                <a:off x="3742548" y="2984185"/>
                <a:ext cx="503998" cy="503998"/>
                <a:chOff x="1893980" y="1646882"/>
                <a:chExt cx="597802" cy="597802"/>
              </a:xfrm>
            </p:grpSpPr>
            <p:sp>
              <p:nvSpPr>
                <p:cNvPr id="28" name="Oval 27"/>
                <p:cNvSpPr/>
                <p:nvPr/>
              </p:nvSpPr>
              <p:spPr>
                <a:xfrm>
                  <a:off x="1893980" y="1646882"/>
                  <a:ext cx="597802" cy="597802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67" name="Picture 66"/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2020086" y="1785203"/>
                  <a:ext cx="386080" cy="314960"/>
                </a:xfrm>
                <a:prstGeom prst="rect">
                  <a:avLst/>
                </a:prstGeom>
              </p:spPr>
            </p:pic>
          </p:grpSp>
          <p:grpSp>
            <p:nvGrpSpPr>
              <p:cNvPr id="21" name="Group 20"/>
              <p:cNvGrpSpPr/>
              <p:nvPr/>
            </p:nvGrpSpPr>
            <p:grpSpPr>
              <a:xfrm>
                <a:off x="4315680" y="2984185"/>
                <a:ext cx="503998" cy="503998"/>
                <a:chOff x="2537512" y="1646882"/>
                <a:chExt cx="597802" cy="597802"/>
              </a:xfrm>
            </p:grpSpPr>
            <p:sp>
              <p:nvSpPr>
                <p:cNvPr id="30" name="Oval 29"/>
                <p:cNvSpPr/>
                <p:nvPr/>
              </p:nvSpPr>
              <p:spPr>
                <a:xfrm>
                  <a:off x="2537512" y="1646882"/>
                  <a:ext cx="597802" cy="597802"/>
                </a:xfrm>
                <a:prstGeom prst="ellipse">
                  <a:avLst/>
                </a:prstGeom>
                <a:solidFill>
                  <a:schemeClr val="accent3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68" name="Picture 67"/>
                <p:cNvPicPr>
                  <a:picLocks noChangeAspect="1"/>
                </p:cNvPicPr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2684672" y="1785203"/>
                  <a:ext cx="314960" cy="314960"/>
                </a:xfrm>
                <a:prstGeom prst="rect">
                  <a:avLst/>
                </a:prstGeom>
              </p:spPr>
            </p:pic>
          </p:grpSp>
          <p:grpSp>
            <p:nvGrpSpPr>
              <p:cNvPr id="24" name="Group 23"/>
              <p:cNvGrpSpPr/>
              <p:nvPr/>
            </p:nvGrpSpPr>
            <p:grpSpPr>
              <a:xfrm>
                <a:off x="5457147" y="2984185"/>
                <a:ext cx="503998" cy="503998"/>
                <a:chOff x="3881527" y="1646882"/>
                <a:chExt cx="597802" cy="597802"/>
              </a:xfrm>
            </p:grpSpPr>
            <p:sp>
              <p:nvSpPr>
                <p:cNvPr id="32" name="Oval 31"/>
                <p:cNvSpPr/>
                <p:nvPr/>
              </p:nvSpPr>
              <p:spPr>
                <a:xfrm>
                  <a:off x="3881527" y="1646882"/>
                  <a:ext cx="597802" cy="597802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70" name="Picture 69"/>
                <p:cNvPicPr>
                  <a:picLocks noChangeAspect="1"/>
                </p:cNvPicPr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3960025" y="1859793"/>
                  <a:ext cx="436880" cy="182880"/>
                </a:xfrm>
                <a:prstGeom prst="rect">
                  <a:avLst/>
                </a:prstGeom>
              </p:spPr>
            </p:pic>
          </p:grpSp>
          <p:grpSp>
            <p:nvGrpSpPr>
              <p:cNvPr id="23" name="Group 22"/>
              <p:cNvGrpSpPr/>
              <p:nvPr/>
            </p:nvGrpSpPr>
            <p:grpSpPr>
              <a:xfrm>
                <a:off x="4892170" y="2984185"/>
                <a:ext cx="503998" cy="503998"/>
                <a:chOff x="3215214" y="1646882"/>
                <a:chExt cx="597802" cy="597802"/>
              </a:xfrm>
            </p:grpSpPr>
            <p:sp>
              <p:nvSpPr>
                <p:cNvPr id="29" name="Oval 28"/>
                <p:cNvSpPr/>
                <p:nvPr/>
              </p:nvSpPr>
              <p:spPr>
                <a:xfrm>
                  <a:off x="3215214" y="1646882"/>
                  <a:ext cx="597802" cy="597802"/>
                </a:xfrm>
                <a:prstGeom prst="ellipse">
                  <a:avLst/>
                </a:prstGeom>
                <a:solidFill>
                  <a:schemeClr val="accent4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31" name="Picture 30"/>
                <p:cNvPicPr>
                  <a:picLocks noChangeAspect="1"/>
                </p:cNvPicPr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3350662" y="1773813"/>
                  <a:ext cx="335280" cy="335280"/>
                </a:xfrm>
                <a:prstGeom prst="rect">
                  <a:avLst/>
                </a:prstGeom>
              </p:spPr>
            </p:pic>
          </p:grpSp>
          <p:grpSp>
            <p:nvGrpSpPr>
              <p:cNvPr id="7" name="Group 6"/>
              <p:cNvGrpSpPr/>
              <p:nvPr/>
            </p:nvGrpSpPr>
            <p:grpSpPr>
              <a:xfrm>
                <a:off x="6028559" y="2984185"/>
                <a:ext cx="503998" cy="503998"/>
                <a:chOff x="6028559" y="2984185"/>
                <a:chExt cx="503998" cy="503998"/>
              </a:xfrm>
            </p:grpSpPr>
            <p:sp>
              <p:nvSpPr>
                <p:cNvPr id="33" name="Oval 32"/>
                <p:cNvSpPr/>
                <p:nvPr/>
              </p:nvSpPr>
              <p:spPr>
                <a:xfrm>
                  <a:off x="6028559" y="2984185"/>
                  <a:ext cx="503998" cy="503998"/>
                </a:xfrm>
                <a:prstGeom prst="ellipse">
                  <a:avLst/>
                </a:prstGeom>
                <a:solidFill>
                  <a:schemeClr val="tx2">
                    <a:lumMod val="50000"/>
                    <a:lumOff val="5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6" name="Picture 5"/>
                <p:cNvPicPr>
                  <a:picLocks noChangeAspect="1"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6147801" y="3100801"/>
                  <a:ext cx="265538" cy="265538"/>
                </a:xfrm>
                <a:prstGeom prst="rect">
                  <a:avLst/>
                </a:prstGeom>
              </p:spPr>
            </p:pic>
          </p:grpSp>
        </p:grpSp>
        <p:sp>
          <p:nvSpPr>
            <p:cNvPr id="9" name="TextBox 8"/>
            <p:cNvSpPr txBox="1"/>
            <p:nvPr/>
          </p:nvSpPr>
          <p:spPr>
            <a:xfrm>
              <a:off x="0" y="2188990"/>
              <a:ext cx="9144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i-FI" dirty="0">
                  <a:solidFill>
                    <a:schemeClr val="accent6"/>
                  </a:solidFill>
                </a:rPr>
                <a:t>www.aikakausmedia.fi    </a:t>
              </a:r>
              <a:r>
                <a:rPr lang="fi-FI" dirty="0">
                  <a:solidFill>
                    <a:schemeClr val="accent6"/>
                  </a:solidFill>
                  <a:latin typeface="Wingdings"/>
                  <a:ea typeface="Wingdings"/>
                  <a:cs typeface="Wingdings"/>
                  <a:sym typeface="Wingdings"/>
                </a:rPr>
                <a:t></a:t>
              </a:r>
              <a:r>
                <a:rPr lang="fi-FI" dirty="0">
                  <a:solidFill>
                    <a:schemeClr val="accent6"/>
                  </a:solidFill>
                </a:rPr>
                <a:t>   www.mediakortit.fi</a:t>
              </a:r>
            </a:p>
            <a:p>
              <a:pPr algn="ctr"/>
              <a:endParaRPr lang="fi-FI" dirty="0">
                <a:solidFill>
                  <a:schemeClr val="accent6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0" y="3776426"/>
              <a:ext cx="9144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i-FI" dirty="0"/>
                <a:t>@aikakausmedia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28740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" name="Group 65"/>
          <p:cNvGrpSpPr/>
          <p:nvPr/>
        </p:nvGrpSpPr>
        <p:grpSpPr>
          <a:xfrm>
            <a:off x="6785425" y="2682333"/>
            <a:ext cx="599465" cy="599465"/>
            <a:chOff x="2537512" y="1646882"/>
            <a:chExt cx="597802" cy="597802"/>
          </a:xfrm>
        </p:grpSpPr>
        <p:sp>
          <p:nvSpPr>
            <p:cNvPr id="73" name="Oval 72"/>
            <p:cNvSpPr/>
            <p:nvPr/>
          </p:nvSpPr>
          <p:spPr>
            <a:xfrm>
              <a:off x="2537512" y="1646882"/>
              <a:ext cx="597802" cy="59780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74" name="Picture 7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684672" y="1785203"/>
              <a:ext cx="314960" cy="314960"/>
            </a:xfrm>
            <a:prstGeom prst="rect">
              <a:avLst/>
            </a:prstGeom>
          </p:spPr>
        </p:pic>
      </p:grpSp>
      <p:sp>
        <p:nvSpPr>
          <p:cNvPr id="88" name="TextBox 87"/>
          <p:cNvSpPr txBox="1"/>
          <p:nvPr/>
        </p:nvSpPr>
        <p:spPr>
          <a:xfrm>
            <a:off x="7500132" y="2684573"/>
            <a:ext cx="1575471" cy="58477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i-FI" sz="1600" b="1" dirty="0">
                <a:solidFill>
                  <a:srgbClr val="7F7F7F"/>
                </a:solidFill>
              </a:rPr>
              <a:t>+ 208 789</a:t>
            </a:r>
            <a:br>
              <a:rPr lang="fi-FI" sz="1600" b="1" dirty="0">
                <a:solidFill>
                  <a:srgbClr val="7F7F7F"/>
                </a:solidFill>
              </a:rPr>
            </a:br>
            <a:r>
              <a:rPr lang="fi-FI" sz="1200" b="1" dirty="0">
                <a:solidFill>
                  <a:srgbClr val="7F7F7F"/>
                </a:solidFill>
                <a:latin typeface="Wingdings"/>
                <a:ea typeface="Wingdings"/>
                <a:cs typeface="Wingdings"/>
                <a:sym typeface="Wingdings"/>
              </a:rPr>
              <a:t></a:t>
            </a:r>
            <a:r>
              <a:rPr lang="fi-FI" sz="1600" b="1" dirty="0">
                <a:solidFill>
                  <a:srgbClr val="7F7F7F"/>
                </a:solidFill>
              </a:rPr>
              <a:t> 36 %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6785425" y="3501304"/>
            <a:ext cx="2290178" cy="616256"/>
            <a:chOff x="6785425" y="3501304"/>
            <a:chExt cx="2290178" cy="616256"/>
          </a:xfrm>
        </p:grpSpPr>
        <p:grpSp>
          <p:nvGrpSpPr>
            <p:cNvPr id="63" name="Group 62"/>
            <p:cNvGrpSpPr/>
            <p:nvPr/>
          </p:nvGrpSpPr>
          <p:grpSpPr>
            <a:xfrm>
              <a:off x="6785425" y="3501304"/>
              <a:ext cx="599465" cy="599465"/>
              <a:chOff x="1893980" y="1646882"/>
              <a:chExt cx="597802" cy="597802"/>
            </a:xfrm>
          </p:grpSpPr>
          <p:sp>
            <p:nvSpPr>
              <p:cNvPr id="67" name="Oval 66"/>
              <p:cNvSpPr/>
              <p:nvPr/>
            </p:nvSpPr>
            <p:spPr>
              <a:xfrm>
                <a:off x="1893980" y="1646882"/>
                <a:ext cx="597802" cy="5978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8" name="Picture 67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020086" y="1785203"/>
                <a:ext cx="386080" cy="314960"/>
              </a:xfrm>
              <a:prstGeom prst="rect">
                <a:avLst/>
              </a:prstGeom>
            </p:spPr>
          </p:pic>
        </p:grpSp>
        <p:sp>
          <p:nvSpPr>
            <p:cNvPr id="69" name="TextBox 68"/>
            <p:cNvSpPr txBox="1"/>
            <p:nvPr/>
          </p:nvSpPr>
          <p:spPr>
            <a:xfrm>
              <a:off x="7500132" y="3532784"/>
              <a:ext cx="1575471" cy="584776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fi-FI" sz="1600" b="1" dirty="0">
                  <a:solidFill>
                    <a:srgbClr val="7F7F7F"/>
                  </a:solidFill>
                </a:rPr>
                <a:t>+ 36 771</a:t>
              </a:r>
              <a:br>
                <a:rPr lang="fi-FI" sz="1600" b="1" dirty="0">
                  <a:solidFill>
                    <a:srgbClr val="7F7F7F"/>
                  </a:solidFill>
                </a:rPr>
              </a:br>
              <a:r>
                <a:rPr lang="fi-FI" sz="1200" b="1" dirty="0">
                  <a:solidFill>
                    <a:srgbClr val="7F7F7F"/>
                  </a:solidFill>
                  <a:latin typeface="Wingdings"/>
                  <a:ea typeface="Wingdings"/>
                  <a:cs typeface="Wingdings"/>
                  <a:sym typeface="Wingdings"/>
                </a:rPr>
                <a:t></a:t>
              </a:r>
              <a:r>
                <a:rPr lang="fi-FI" sz="1600" b="1" dirty="0">
                  <a:solidFill>
                    <a:srgbClr val="7F7F7F"/>
                  </a:solidFill>
                </a:rPr>
                <a:t> 6 %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3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Yleisömäärien kehitys 12/2017 – 12/2018</a:t>
            </a:r>
          </a:p>
        </p:txBody>
      </p:sp>
      <p:cxnSp>
        <p:nvCxnSpPr>
          <p:cNvPr id="76" name="Straight Connector 75"/>
          <p:cNvCxnSpPr/>
          <p:nvPr/>
        </p:nvCxnSpPr>
        <p:spPr>
          <a:xfrm>
            <a:off x="302882" y="856153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>
            <a:off x="392668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12/2018</a:t>
            </a:r>
          </a:p>
        </p:txBody>
      </p:sp>
      <p:graphicFrame>
        <p:nvGraphicFramePr>
          <p:cNvPr id="15" name="Chart 14"/>
          <p:cNvGraphicFramePr/>
          <p:nvPr>
            <p:extLst>
              <p:ext uri="{D42A27DB-BD31-4B8C-83A1-F6EECF244321}">
                <p14:modId xmlns:p14="http://schemas.microsoft.com/office/powerpoint/2010/main" val="2286159225"/>
              </p:ext>
            </p:extLst>
          </p:nvPr>
        </p:nvGraphicFramePr>
        <p:xfrm>
          <a:off x="131870" y="1028436"/>
          <a:ext cx="6189058" cy="37043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pSp>
        <p:nvGrpSpPr>
          <p:cNvPr id="26" name="Group 25"/>
          <p:cNvGrpSpPr/>
          <p:nvPr/>
        </p:nvGrpSpPr>
        <p:grpSpPr>
          <a:xfrm>
            <a:off x="5876867" y="2470973"/>
            <a:ext cx="265568" cy="265568"/>
            <a:chOff x="1227668" y="1646882"/>
            <a:chExt cx="597802" cy="597802"/>
          </a:xfrm>
        </p:grpSpPr>
        <p:sp>
          <p:nvSpPr>
            <p:cNvPr id="39" name="Oval 38"/>
            <p:cNvSpPr/>
            <p:nvPr/>
          </p:nvSpPr>
          <p:spPr>
            <a:xfrm>
              <a:off x="1227668" y="1646882"/>
              <a:ext cx="597802" cy="59780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40" name="Picture 39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372121" y="1785203"/>
              <a:ext cx="314960" cy="314960"/>
            </a:xfrm>
            <a:prstGeom prst="rect">
              <a:avLst/>
            </a:prstGeom>
          </p:spPr>
        </p:pic>
      </p:grpSp>
      <p:grpSp>
        <p:nvGrpSpPr>
          <p:cNvPr id="27" name="Group 26"/>
          <p:cNvGrpSpPr/>
          <p:nvPr/>
        </p:nvGrpSpPr>
        <p:grpSpPr>
          <a:xfrm>
            <a:off x="5876867" y="3419491"/>
            <a:ext cx="265568" cy="265568"/>
            <a:chOff x="1893980" y="1646882"/>
            <a:chExt cx="597802" cy="597802"/>
          </a:xfrm>
        </p:grpSpPr>
        <p:sp>
          <p:nvSpPr>
            <p:cNvPr id="37" name="Oval 36"/>
            <p:cNvSpPr/>
            <p:nvPr/>
          </p:nvSpPr>
          <p:spPr>
            <a:xfrm>
              <a:off x="1893980" y="1646882"/>
              <a:ext cx="597802" cy="59780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38" name="Picture 3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020086" y="1785203"/>
              <a:ext cx="386080" cy="314960"/>
            </a:xfrm>
            <a:prstGeom prst="rect">
              <a:avLst/>
            </a:prstGeom>
          </p:spPr>
        </p:pic>
      </p:grpSp>
      <p:sp>
        <p:nvSpPr>
          <p:cNvPr id="42" name="Oval 41"/>
          <p:cNvSpPr/>
          <p:nvPr/>
        </p:nvSpPr>
        <p:spPr>
          <a:xfrm>
            <a:off x="5898538" y="1364854"/>
            <a:ext cx="227533" cy="227533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accent6"/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1091689" y="1680318"/>
            <a:ext cx="227533" cy="227533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accent6"/>
              </a:solidFill>
            </a:endParaRPr>
          </a:p>
        </p:txBody>
      </p:sp>
      <p:grpSp>
        <p:nvGrpSpPr>
          <p:cNvPr id="45" name="Group 44"/>
          <p:cNvGrpSpPr/>
          <p:nvPr/>
        </p:nvGrpSpPr>
        <p:grpSpPr>
          <a:xfrm>
            <a:off x="1056989" y="2599398"/>
            <a:ext cx="265568" cy="265568"/>
            <a:chOff x="1227668" y="1646882"/>
            <a:chExt cx="597802" cy="597802"/>
          </a:xfrm>
        </p:grpSpPr>
        <p:sp>
          <p:nvSpPr>
            <p:cNvPr id="46" name="Oval 45"/>
            <p:cNvSpPr/>
            <p:nvPr/>
          </p:nvSpPr>
          <p:spPr>
            <a:xfrm>
              <a:off x="1227668" y="1646882"/>
              <a:ext cx="597802" cy="59780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47" name="Picture 46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372121" y="1785203"/>
              <a:ext cx="314960" cy="314960"/>
            </a:xfrm>
            <a:prstGeom prst="rect">
              <a:avLst/>
            </a:prstGeom>
          </p:spPr>
        </p:pic>
      </p:grpSp>
      <p:grpSp>
        <p:nvGrpSpPr>
          <p:cNvPr id="51" name="Group 50"/>
          <p:cNvGrpSpPr/>
          <p:nvPr/>
        </p:nvGrpSpPr>
        <p:grpSpPr>
          <a:xfrm>
            <a:off x="1035507" y="3492384"/>
            <a:ext cx="265568" cy="265568"/>
            <a:chOff x="2537512" y="1646882"/>
            <a:chExt cx="597802" cy="597802"/>
          </a:xfrm>
        </p:grpSpPr>
        <p:sp>
          <p:nvSpPr>
            <p:cNvPr id="52" name="Oval 51"/>
            <p:cNvSpPr/>
            <p:nvPr/>
          </p:nvSpPr>
          <p:spPr>
            <a:xfrm>
              <a:off x="2537512" y="1646882"/>
              <a:ext cx="597802" cy="59780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53" name="Picture 5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684672" y="1785203"/>
              <a:ext cx="314960" cy="314960"/>
            </a:xfrm>
            <a:prstGeom prst="rect">
              <a:avLst/>
            </a:prstGeom>
          </p:spPr>
        </p:pic>
      </p:grpSp>
      <p:grpSp>
        <p:nvGrpSpPr>
          <p:cNvPr id="48" name="Group 47"/>
          <p:cNvGrpSpPr/>
          <p:nvPr/>
        </p:nvGrpSpPr>
        <p:grpSpPr>
          <a:xfrm>
            <a:off x="1039003" y="3451353"/>
            <a:ext cx="265568" cy="265568"/>
            <a:chOff x="1893980" y="1646882"/>
            <a:chExt cx="597802" cy="597802"/>
          </a:xfrm>
        </p:grpSpPr>
        <p:sp>
          <p:nvSpPr>
            <p:cNvPr id="49" name="Oval 48"/>
            <p:cNvSpPr/>
            <p:nvPr/>
          </p:nvSpPr>
          <p:spPr>
            <a:xfrm>
              <a:off x="1893980" y="1646882"/>
              <a:ext cx="597802" cy="59780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50" name="Picture 4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020086" y="1785203"/>
              <a:ext cx="386080" cy="314960"/>
            </a:xfrm>
            <a:prstGeom prst="rect">
              <a:avLst/>
            </a:prstGeom>
          </p:spPr>
        </p:pic>
      </p:grpSp>
      <p:sp>
        <p:nvSpPr>
          <p:cNvPr id="7" name="TextBox 6"/>
          <p:cNvSpPr txBox="1"/>
          <p:nvPr/>
        </p:nvSpPr>
        <p:spPr>
          <a:xfrm>
            <a:off x="5251553" y="1100691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0000"/>
                </a:solidFill>
              </a:rPr>
              <a:t>3 589 283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5251553" y="2185641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0000"/>
                </a:solidFill>
              </a:rPr>
              <a:t>2 003 459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5245720" y="3072095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0000"/>
                </a:solidFill>
              </a:rPr>
              <a:t>790 634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5251553" y="3622060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0000"/>
                </a:solidFill>
              </a:rPr>
              <a:t>677 737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797237" y="1402364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</a:rPr>
              <a:t>3 149 774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795245" y="2295043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</a:rPr>
              <a:t>1 839 306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95246" y="3179699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</a:rPr>
              <a:t>640 966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797237" y="3697694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</a:rPr>
              <a:t>581 845</a:t>
            </a:r>
          </a:p>
        </p:txBody>
      </p:sp>
      <p:grpSp>
        <p:nvGrpSpPr>
          <p:cNvPr id="64" name="Group 63"/>
          <p:cNvGrpSpPr/>
          <p:nvPr/>
        </p:nvGrpSpPr>
        <p:grpSpPr>
          <a:xfrm>
            <a:off x="6785425" y="1887633"/>
            <a:ext cx="599465" cy="599465"/>
            <a:chOff x="1227668" y="1646882"/>
            <a:chExt cx="597802" cy="597802"/>
          </a:xfrm>
        </p:grpSpPr>
        <p:sp>
          <p:nvSpPr>
            <p:cNvPr id="79" name="Oval 78"/>
            <p:cNvSpPr/>
            <p:nvPr/>
          </p:nvSpPr>
          <p:spPr>
            <a:xfrm>
              <a:off x="1227668" y="1646882"/>
              <a:ext cx="597802" cy="59780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80" name="Picture 79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372121" y="1785203"/>
              <a:ext cx="314960" cy="314960"/>
            </a:xfrm>
            <a:prstGeom prst="rect">
              <a:avLst/>
            </a:prstGeom>
          </p:spPr>
        </p:pic>
      </p:grpSp>
      <p:sp>
        <p:nvSpPr>
          <p:cNvPr id="54" name="TextBox 53"/>
          <p:cNvSpPr txBox="1"/>
          <p:nvPr/>
        </p:nvSpPr>
        <p:spPr>
          <a:xfrm>
            <a:off x="6785425" y="1004159"/>
            <a:ext cx="12459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dirty="0"/>
              <a:t>kaikki </a:t>
            </a:r>
            <a:br>
              <a:rPr lang="fi-FI" sz="1200" dirty="0"/>
            </a:br>
            <a:r>
              <a:rPr lang="fi-FI" sz="1200" dirty="0"/>
              <a:t>kanavat yhteensä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500132" y="1887634"/>
            <a:ext cx="1575471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i-FI" sz="1600" b="1" dirty="0">
                <a:solidFill>
                  <a:schemeClr val="accent6">
                    <a:lumMod val="50000"/>
                    <a:lumOff val="50000"/>
                  </a:schemeClr>
                </a:solidFill>
              </a:rPr>
              <a:t>+ 164 153</a:t>
            </a:r>
          </a:p>
          <a:p>
            <a:r>
              <a:rPr lang="fi-FI" sz="1200" b="1" dirty="0">
                <a:solidFill>
                  <a:schemeClr val="accent6">
                    <a:lumMod val="50000"/>
                    <a:lumOff val="50000"/>
                  </a:schemeClr>
                </a:solidFill>
                <a:latin typeface="Wingdings"/>
                <a:ea typeface="Wingdings"/>
                <a:cs typeface="Wingdings"/>
                <a:sym typeface="Wingdings"/>
              </a:rPr>
              <a:t></a:t>
            </a:r>
            <a:r>
              <a:rPr lang="fi-FI" sz="1600" b="1" dirty="0">
                <a:solidFill>
                  <a:schemeClr val="accent6">
                    <a:lumMod val="50000"/>
                    <a:lumOff val="50000"/>
                  </a:schemeClr>
                </a:solidFill>
              </a:rPr>
              <a:t> 9 %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7500132" y="1059214"/>
            <a:ext cx="1575471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i-FI" sz="1600" b="1" dirty="0"/>
              <a:t>+ 439 509</a:t>
            </a:r>
          </a:p>
          <a:p>
            <a:r>
              <a:rPr lang="fi-FI" sz="1200" b="1" dirty="0">
                <a:latin typeface="Wingdings"/>
                <a:ea typeface="Wingdings"/>
                <a:cs typeface="Wingdings"/>
                <a:sym typeface="Wingdings"/>
              </a:rPr>
              <a:t></a:t>
            </a:r>
            <a:r>
              <a:rPr lang="fi-FI" sz="1600" b="1" dirty="0"/>
              <a:t> 14 %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5880009" y="3336191"/>
            <a:ext cx="265568" cy="265568"/>
            <a:chOff x="2537512" y="1646882"/>
            <a:chExt cx="597802" cy="597802"/>
          </a:xfrm>
        </p:grpSpPr>
        <p:sp>
          <p:nvSpPr>
            <p:cNvPr id="35" name="Oval 34"/>
            <p:cNvSpPr/>
            <p:nvPr/>
          </p:nvSpPr>
          <p:spPr>
            <a:xfrm>
              <a:off x="2537512" y="1646882"/>
              <a:ext cx="597802" cy="59780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36" name="Picture 3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684672" y="1785203"/>
              <a:ext cx="314960" cy="3149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90645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3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Yleisömäärien kasvu / joulukuu 2018</a:t>
            </a:r>
          </a:p>
        </p:txBody>
      </p:sp>
      <p:cxnSp>
        <p:nvCxnSpPr>
          <p:cNvPr id="76" name="Straight Connector 75"/>
          <p:cNvCxnSpPr/>
          <p:nvPr/>
        </p:nvCxnSpPr>
        <p:spPr>
          <a:xfrm>
            <a:off x="302882" y="856153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12/2018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720308" y="909225"/>
            <a:ext cx="7645504" cy="3695597"/>
            <a:chOff x="720308" y="909225"/>
            <a:chExt cx="7645504" cy="3695597"/>
          </a:xfrm>
        </p:grpSpPr>
        <p:graphicFrame>
          <p:nvGraphicFramePr>
            <p:cNvPr id="4" name="Chart 3"/>
            <p:cNvGraphicFramePr/>
            <p:nvPr>
              <p:extLst>
                <p:ext uri="{D42A27DB-BD31-4B8C-83A1-F6EECF244321}">
                  <p14:modId xmlns:p14="http://schemas.microsoft.com/office/powerpoint/2010/main" val="1064745129"/>
                </p:ext>
              </p:extLst>
            </p:nvPr>
          </p:nvGraphicFramePr>
          <p:xfrm>
            <a:off x="720308" y="909225"/>
            <a:ext cx="7645504" cy="289471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pSp>
          <p:nvGrpSpPr>
            <p:cNvPr id="64" name="Group 63"/>
            <p:cNvGrpSpPr/>
            <p:nvPr/>
          </p:nvGrpSpPr>
          <p:grpSpPr>
            <a:xfrm>
              <a:off x="3581203" y="3803941"/>
              <a:ext cx="800879" cy="800879"/>
              <a:chOff x="1227668" y="1646882"/>
              <a:chExt cx="597802" cy="597802"/>
            </a:xfrm>
          </p:grpSpPr>
          <p:sp>
            <p:nvSpPr>
              <p:cNvPr id="79" name="Oval 78"/>
              <p:cNvSpPr/>
              <p:nvPr/>
            </p:nvSpPr>
            <p:spPr>
              <a:xfrm>
                <a:off x="1227668" y="1646882"/>
                <a:ext cx="597802" cy="59780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80" name="Picture 79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72121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65" name="Group 64"/>
            <p:cNvGrpSpPr/>
            <p:nvPr/>
          </p:nvGrpSpPr>
          <p:grpSpPr>
            <a:xfrm>
              <a:off x="6963233" y="3803941"/>
              <a:ext cx="800879" cy="800879"/>
              <a:chOff x="3158233" y="1646882"/>
              <a:chExt cx="597802" cy="597802"/>
            </a:xfrm>
          </p:grpSpPr>
          <p:sp>
            <p:nvSpPr>
              <p:cNvPr id="20" name="Oval 19"/>
              <p:cNvSpPr/>
              <p:nvPr/>
            </p:nvSpPr>
            <p:spPr>
              <a:xfrm>
                <a:off x="3158233" y="1646882"/>
                <a:ext cx="597802" cy="5978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21" name="Picture 20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284340" y="1785203"/>
                <a:ext cx="386080" cy="314960"/>
              </a:xfrm>
              <a:prstGeom prst="rect">
                <a:avLst/>
              </a:prstGeom>
            </p:spPr>
          </p:pic>
        </p:grpSp>
        <p:grpSp>
          <p:nvGrpSpPr>
            <p:cNvPr id="66" name="Group 65"/>
            <p:cNvGrpSpPr/>
            <p:nvPr/>
          </p:nvGrpSpPr>
          <p:grpSpPr>
            <a:xfrm>
              <a:off x="5272218" y="3803942"/>
              <a:ext cx="800879" cy="800880"/>
              <a:chOff x="1275283" y="1646881"/>
              <a:chExt cx="597802" cy="597802"/>
            </a:xfrm>
          </p:grpSpPr>
          <p:sp>
            <p:nvSpPr>
              <p:cNvPr id="18" name="Oval 17"/>
              <p:cNvSpPr/>
              <p:nvPr/>
            </p:nvSpPr>
            <p:spPr>
              <a:xfrm>
                <a:off x="1275283" y="1646881"/>
                <a:ext cx="597802" cy="59780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19" name="Picture 18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416704" y="1782967"/>
                <a:ext cx="314960" cy="314960"/>
              </a:xfrm>
              <a:prstGeom prst="rect">
                <a:avLst/>
              </a:prstGeom>
            </p:spPr>
          </p:pic>
        </p:grpSp>
        <p:sp>
          <p:nvSpPr>
            <p:cNvPr id="93" name="TextBox 92"/>
            <p:cNvSpPr txBox="1"/>
            <p:nvPr/>
          </p:nvSpPr>
          <p:spPr>
            <a:xfrm>
              <a:off x="1812119" y="3759531"/>
              <a:ext cx="124591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i-FI" sz="1600" dirty="0"/>
                <a:t>kaikki </a:t>
              </a:r>
              <a:br>
                <a:rPr lang="fi-FI" sz="1600" dirty="0"/>
              </a:br>
              <a:r>
                <a:rPr lang="fi-FI" sz="1600" dirty="0"/>
                <a:t>kanavat yhteensä</a:t>
              </a:r>
            </a:p>
          </p:txBody>
        </p:sp>
      </p:grpSp>
      <p:sp>
        <p:nvSpPr>
          <p:cNvPr id="17" name="Rectangle 16"/>
          <p:cNvSpPr/>
          <p:nvPr/>
        </p:nvSpPr>
        <p:spPr>
          <a:xfrm>
            <a:off x="2256114" y="4813017"/>
            <a:ext cx="227979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*)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kuukausien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keskiarvo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2016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tammikuusta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alkaen</a:t>
            </a:r>
            <a:endParaRPr 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3314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seuraajia </a:t>
            </a:r>
            <a:r>
              <a:rPr lang="fi-FI" sz="2700" u="sng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kaikissa kanavissa</a:t>
            </a:r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TOP 20 / joulukuu 2018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3608170" y="686141"/>
            <a:ext cx="1907504" cy="343540"/>
            <a:chOff x="3608170" y="680816"/>
            <a:chExt cx="1907504" cy="343540"/>
          </a:xfrm>
        </p:grpSpPr>
        <p:grpSp>
          <p:nvGrpSpPr>
            <p:cNvPr id="17" name="Group 16"/>
            <p:cNvGrpSpPr/>
            <p:nvPr/>
          </p:nvGrpSpPr>
          <p:grpSpPr>
            <a:xfrm>
              <a:off x="3608170" y="680816"/>
              <a:ext cx="343540" cy="343540"/>
              <a:chOff x="1227668" y="1646882"/>
              <a:chExt cx="597802" cy="597802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1227668" y="1646882"/>
                <a:ext cx="597802" cy="59780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372121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19" name="Group 18"/>
            <p:cNvGrpSpPr/>
            <p:nvPr/>
          </p:nvGrpSpPr>
          <p:grpSpPr>
            <a:xfrm>
              <a:off x="4003412" y="680816"/>
              <a:ext cx="343540" cy="343540"/>
              <a:chOff x="1893980" y="1646882"/>
              <a:chExt cx="597802" cy="597802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1893980" y="1646882"/>
                <a:ext cx="597802" cy="5978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7" name="Picture 6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20086" y="1785203"/>
                <a:ext cx="386080" cy="314960"/>
              </a:xfrm>
              <a:prstGeom prst="rect">
                <a:avLst/>
              </a:prstGeom>
            </p:spPr>
          </p:pic>
        </p:grpSp>
        <p:grpSp>
          <p:nvGrpSpPr>
            <p:cNvPr id="21" name="Group 20"/>
            <p:cNvGrpSpPr/>
            <p:nvPr/>
          </p:nvGrpSpPr>
          <p:grpSpPr>
            <a:xfrm>
              <a:off x="4394076" y="680816"/>
              <a:ext cx="343540" cy="343540"/>
              <a:chOff x="2537512" y="1646882"/>
              <a:chExt cx="597802" cy="597802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2537512" y="1646882"/>
                <a:ext cx="597802" cy="59780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8" name="Picture 67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84672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24" name="Group 23"/>
            <p:cNvGrpSpPr/>
            <p:nvPr/>
          </p:nvGrpSpPr>
          <p:grpSpPr>
            <a:xfrm>
              <a:off x="5172134" y="680816"/>
              <a:ext cx="343540" cy="343540"/>
              <a:chOff x="3881527" y="1646882"/>
              <a:chExt cx="597802" cy="597802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3881527" y="1646882"/>
                <a:ext cx="597802" cy="597802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70" name="Picture 69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960025" y="1859793"/>
                <a:ext cx="436880" cy="182880"/>
              </a:xfrm>
              <a:prstGeom prst="rect">
                <a:avLst/>
              </a:prstGeom>
            </p:spPr>
          </p:pic>
        </p:grpSp>
        <p:grpSp>
          <p:nvGrpSpPr>
            <p:cNvPr id="23" name="Group 22"/>
            <p:cNvGrpSpPr/>
            <p:nvPr/>
          </p:nvGrpSpPr>
          <p:grpSpPr>
            <a:xfrm>
              <a:off x="4787029" y="680816"/>
              <a:ext cx="343540" cy="343540"/>
              <a:chOff x="3215214" y="1646882"/>
              <a:chExt cx="597802" cy="597802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3215214" y="1646882"/>
                <a:ext cx="597802" cy="597802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31" name="Picture 30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350662" y="1773813"/>
                <a:ext cx="335280" cy="335280"/>
              </a:xfrm>
              <a:prstGeom prst="rect">
                <a:avLst/>
              </a:prstGeom>
            </p:spPr>
          </p:pic>
        </p:grpSp>
      </p:grpSp>
      <p:cxnSp>
        <p:nvCxnSpPr>
          <p:cNvPr id="43" name="Straight Connector 42"/>
          <p:cNvCxnSpPr/>
          <p:nvPr/>
        </p:nvCxnSpPr>
        <p:spPr>
          <a:xfrm flipV="1">
            <a:off x="302882" y="852586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5708184" y="852586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12/2018</a:t>
            </a:r>
          </a:p>
        </p:txBody>
      </p:sp>
      <p:sp>
        <p:nvSpPr>
          <p:cNvPr id="52" name="Rectangle 51"/>
          <p:cNvSpPr/>
          <p:nvPr/>
        </p:nvSpPr>
        <p:spPr>
          <a:xfrm>
            <a:off x="2864574" y="4760793"/>
            <a:ext cx="354227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*) Kaikkien seurattujen lehtien somekanavien tykkääjät, seuraajat ja tilaajat Facebookissa, Twitterissä, Instagramissa, YouTubessa ja Pinterestissä.</a:t>
            </a:r>
          </a:p>
        </p:txBody>
      </p:sp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9660440"/>
              </p:ext>
            </p:extLst>
          </p:nvPr>
        </p:nvGraphicFramePr>
        <p:xfrm>
          <a:off x="4737616" y="994032"/>
          <a:ext cx="4175763" cy="3593243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818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/>
                        <a:t>seuraajia* </a:t>
                      </a:r>
                      <a:endParaRPr lang="fi-FI" sz="1100" b="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Markkinointi &amp; Mainonta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76 127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Kotivinkki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69 331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Maku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68 291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Idealista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65 591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Tiede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56 875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Sotilas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53 650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Meidän Perhe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49 970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143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Meillä Kotona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44 634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Vauva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43 787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Avotakka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43 771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69474"/>
              </p:ext>
            </p:extLst>
          </p:nvPr>
        </p:nvGraphicFramePr>
        <p:xfrm>
          <a:off x="302882" y="994031"/>
          <a:ext cx="4175763" cy="3593238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2483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endParaRPr lang="fi-FI" sz="1300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300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 dirty="0">
                          <a:solidFill>
                            <a:schemeClr val="accent6"/>
                          </a:solidFill>
                        </a:rPr>
                        <a:t>seuraajia*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Aku Ankka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213 213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Talouselämä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206 369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51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161 469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Seiska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147 849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Suomen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137 931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Demi</a:t>
                      </a:r>
                      <a:endParaRPr lang="fi-FI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108 501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837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96 235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Kodin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91 362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Soppa365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91 175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 Naiset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77 123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2151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8151757"/>
              </p:ext>
            </p:extLst>
          </p:nvPr>
        </p:nvGraphicFramePr>
        <p:xfrm>
          <a:off x="302882" y="994031"/>
          <a:ext cx="4175763" cy="3580578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2648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endParaRPr lang="fi-FI" sz="1300" noProof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300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 dirty="0">
                          <a:solidFill>
                            <a:schemeClr val="accent6"/>
                          </a:solidFill>
                        </a:rPr>
                        <a:t>sivutykkäyksiä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Aku Ankka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149 518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97 014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Seiska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82 222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70 363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Kodin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64 386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409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Demi</a:t>
                      </a:r>
                      <a:endParaRPr lang="fi-FI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61 611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Idealista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53 196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Sotilas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50 317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Soppa365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48 549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 Naiset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44 361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seuraajia </a:t>
            </a:r>
            <a:r>
              <a:rPr lang="fi-FI" sz="2700" u="sng" dirty="0">
                <a:solidFill>
                  <a:schemeClr val="accent1"/>
                </a:solidFill>
              </a:rPr>
              <a:t>Facebookissa</a:t>
            </a:r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TOP 20 / joulukuu 2018</a:t>
            </a:r>
          </a:p>
        </p:txBody>
      </p:sp>
      <p:cxnSp>
        <p:nvCxnSpPr>
          <p:cNvPr id="50" name="Straight Connector 49"/>
          <p:cNvCxnSpPr/>
          <p:nvPr/>
        </p:nvCxnSpPr>
        <p:spPr>
          <a:xfrm>
            <a:off x="4955544" y="852586"/>
            <a:ext cx="3957835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12/2018</a:t>
            </a:r>
          </a:p>
        </p:txBody>
      </p:sp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23485"/>
              </p:ext>
            </p:extLst>
          </p:nvPr>
        </p:nvGraphicFramePr>
        <p:xfrm>
          <a:off x="4737616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1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b="0" noProof="0" dirty="0">
                          <a:solidFill>
                            <a:schemeClr val="accent6"/>
                          </a:solidFill>
                        </a:rPr>
                        <a:t>sivutykkäyksiä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Tiede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37 427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Meidän Perhe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36 201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Talouselämä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35 551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Kotivinkki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35 389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Vauva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31 849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Potilaan Lääkärilehti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30 619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Meillä Kotona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27 370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26 327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GTi-Magazine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25 141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Maku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24 459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cxnSp>
        <p:nvCxnSpPr>
          <p:cNvPr id="33" name="Straight Connector 32"/>
          <p:cNvCxnSpPr/>
          <p:nvPr/>
        </p:nvCxnSpPr>
        <p:spPr>
          <a:xfrm>
            <a:off x="302882" y="852586"/>
            <a:ext cx="3957835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4" name="Group 33"/>
          <p:cNvGrpSpPr/>
          <p:nvPr/>
        </p:nvGrpSpPr>
        <p:grpSpPr>
          <a:xfrm>
            <a:off x="4371927" y="621708"/>
            <a:ext cx="452383" cy="452383"/>
            <a:chOff x="1227668" y="1646882"/>
            <a:chExt cx="597802" cy="597802"/>
          </a:xfrm>
        </p:grpSpPr>
        <p:sp>
          <p:nvSpPr>
            <p:cNvPr id="35" name="Oval 34"/>
            <p:cNvSpPr/>
            <p:nvPr/>
          </p:nvSpPr>
          <p:spPr>
            <a:xfrm>
              <a:off x="1227668" y="1646882"/>
              <a:ext cx="597802" cy="59780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36" name="Picture 3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372121" y="1785203"/>
              <a:ext cx="314960" cy="3149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85041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9472870"/>
              </p:ext>
            </p:extLst>
          </p:nvPr>
        </p:nvGraphicFramePr>
        <p:xfrm>
          <a:off x="302882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endParaRPr lang="fi-FI" sz="1300" noProof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300" noProof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>
                          <a:solidFill>
                            <a:schemeClr val="accent6"/>
                          </a:solidFill>
                        </a:rPr>
                        <a:t>seuraajia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52 588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Soppa365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38 837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Maku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36 631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Avotakka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30 921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Demi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29 450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Kotivinkki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28 674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 Naiset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27 498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Kodin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25 844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Glorian ruoka &amp; viini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25 022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Aku Ankka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22 673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seuraajia </a:t>
            </a:r>
            <a:r>
              <a:rPr lang="fi-FI" sz="2700" u="sng" dirty="0">
                <a:solidFill>
                  <a:schemeClr val="accent3"/>
                </a:solidFill>
              </a:rPr>
              <a:t>Instagramissa</a:t>
            </a:r>
            <a:r>
              <a:rPr lang="fi-FI" sz="2700" dirty="0">
                <a:solidFill>
                  <a:schemeClr val="accent2"/>
                </a:solidFill>
              </a:rPr>
              <a:t> </a:t>
            </a:r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TOP 20 / joulukuu 2018</a:t>
            </a:r>
          </a:p>
        </p:txBody>
      </p:sp>
      <p:cxnSp>
        <p:nvCxnSpPr>
          <p:cNvPr id="50" name="Straight Connector 49"/>
          <p:cNvCxnSpPr/>
          <p:nvPr/>
        </p:nvCxnSpPr>
        <p:spPr>
          <a:xfrm>
            <a:off x="4955544" y="852586"/>
            <a:ext cx="3957835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12/2018</a:t>
            </a:r>
          </a:p>
        </p:txBody>
      </p:sp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730999"/>
              </p:ext>
            </p:extLst>
          </p:nvPr>
        </p:nvGraphicFramePr>
        <p:xfrm>
          <a:off x="4737616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1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>
                          <a:solidFill>
                            <a:schemeClr val="accent6"/>
                          </a:solidFill>
                        </a:rPr>
                        <a:t>seuraajia</a:t>
                      </a:r>
                      <a:endParaRPr lang="fi-FI" sz="1100" b="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Glorian Koti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22 149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 ja keittiö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21 990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Unelmien Talo &amp; Koti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20 124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19 915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19 911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Deko</a:t>
                      </a:r>
                      <a:endParaRPr lang="fi-FI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19 830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Meillä Kotona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17 251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Seiska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15 899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Elle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15 781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Trendi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15 019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cxnSp>
        <p:nvCxnSpPr>
          <p:cNvPr id="33" name="Straight Connector 32"/>
          <p:cNvCxnSpPr/>
          <p:nvPr/>
        </p:nvCxnSpPr>
        <p:spPr>
          <a:xfrm>
            <a:off x="302882" y="852586"/>
            <a:ext cx="3957835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2" name="Group 11"/>
          <p:cNvGrpSpPr/>
          <p:nvPr/>
        </p:nvGrpSpPr>
        <p:grpSpPr>
          <a:xfrm>
            <a:off x="4367762" y="630590"/>
            <a:ext cx="452383" cy="452383"/>
            <a:chOff x="2537512" y="1646882"/>
            <a:chExt cx="597802" cy="597802"/>
          </a:xfrm>
        </p:grpSpPr>
        <p:sp>
          <p:nvSpPr>
            <p:cNvPr id="14" name="Oval 13"/>
            <p:cNvSpPr/>
            <p:nvPr/>
          </p:nvSpPr>
          <p:spPr>
            <a:xfrm>
              <a:off x="2537512" y="1646882"/>
              <a:ext cx="597802" cy="59780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684672" y="1785203"/>
              <a:ext cx="314960" cy="3149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504685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6369015"/>
              </p:ext>
            </p:extLst>
          </p:nvPr>
        </p:nvGraphicFramePr>
        <p:xfrm>
          <a:off x="302882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endParaRPr lang="fi-FI" sz="1300" b="0" noProof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300" b="0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>
                          <a:solidFill>
                            <a:schemeClr val="accent6"/>
                          </a:solidFill>
                        </a:rPr>
                        <a:t>seuraajia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Talouselämä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167 898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Suomen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119 301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Markkinointi &amp; Mainonta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74 916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Seiska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49 728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Mikrobitti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20 486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Image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18 856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Tiede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16 255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Tivi</a:t>
                      </a:r>
                      <a:endParaRPr lang="fi-FI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11 458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10 515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Vihreä Lanka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9 992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seuraajia </a:t>
            </a:r>
            <a:r>
              <a:rPr lang="fi-FI" sz="2700" u="sng" dirty="0">
                <a:solidFill>
                  <a:schemeClr val="accent2"/>
                </a:solidFill>
              </a:rPr>
              <a:t>Twitterissä</a:t>
            </a:r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TOP 20 / joulukuu 2018</a:t>
            </a:r>
          </a:p>
        </p:txBody>
      </p:sp>
      <p:cxnSp>
        <p:nvCxnSpPr>
          <p:cNvPr id="50" name="Straight Connector 49"/>
          <p:cNvCxnSpPr/>
          <p:nvPr/>
        </p:nvCxnSpPr>
        <p:spPr>
          <a:xfrm>
            <a:off x="4955544" y="852586"/>
            <a:ext cx="3957835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12/2018</a:t>
            </a:r>
          </a:p>
        </p:txBody>
      </p:sp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4065875"/>
              </p:ext>
            </p:extLst>
          </p:nvPr>
        </p:nvGraphicFramePr>
        <p:xfrm>
          <a:off x="4737616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i-FI" sz="1100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100" b="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>
                          <a:solidFill>
                            <a:schemeClr val="accent6"/>
                          </a:solidFill>
                        </a:rPr>
                        <a:t>seuraajia</a:t>
                      </a:r>
                      <a:endParaRPr lang="fi-FI" sz="1100" b="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Urheilulehti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9 079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Arvopaperi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7 975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Tekniikka &amp; Talous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7 609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Tekniikan Maailma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6 492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Potilaan Lääkärilehti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6 081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Lääkärilehti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5 939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Ylioppilaslehti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5 730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Mediuutiset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4 599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Demi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4 408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Kuntalehti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4 282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cxnSp>
        <p:nvCxnSpPr>
          <p:cNvPr id="33" name="Straight Connector 32"/>
          <p:cNvCxnSpPr/>
          <p:nvPr/>
        </p:nvCxnSpPr>
        <p:spPr>
          <a:xfrm>
            <a:off x="302882" y="852586"/>
            <a:ext cx="3957835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3" name="Group 12"/>
          <p:cNvGrpSpPr/>
          <p:nvPr/>
        </p:nvGrpSpPr>
        <p:grpSpPr>
          <a:xfrm>
            <a:off x="4359542" y="630590"/>
            <a:ext cx="452383" cy="452383"/>
            <a:chOff x="1893980" y="1646882"/>
            <a:chExt cx="597802" cy="597802"/>
          </a:xfrm>
        </p:grpSpPr>
        <p:sp>
          <p:nvSpPr>
            <p:cNvPr id="15" name="Oval 14"/>
            <p:cNvSpPr/>
            <p:nvPr/>
          </p:nvSpPr>
          <p:spPr>
            <a:xfrm>
              <a:off x="1893980" y="1646882"/>
              <a:ext cx="597802" cy="59780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020086" y="1785203"/>
              <a:ext cx="386080" cy="3149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880078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6049411" y="1009622"/>
            <a:ext cx="173991" cy="173991"/>
            <a:chOff x="4787029" y="686141"/>
            <a:chExt cx="343540" cy="343540"/>
          </a:xfrm>
        </p:grpSpPr>
        <p:sp>
          <p:nvSpPr>
            <p:cNvPr id="30" name="Oval 29"/>
            <p:cNvSpPr/>
            <p:nvPr/>
          </p:nvSpPr>
          <p:spPr>
            <a:xfrm>
              <a:off x="4787029" y="686141"/>
              <a:ext cx="343540" cy="34354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31" name="Picture 3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864867" y="759085"/>
              <a:ext cx="192676" cy="192676"/>
            </a:xfrm>
            <a:prstGeom prst="rect">
              <a:avLst/>
            </a:prstGeom>
          </p:spPr>
        </p:pic>
      </p:grpSp>
      <p:grpSp>
        <p:nvGrpSpPr>
          <p:cNvPr id="3" name="Group 2"/>
          <p:cNvGrpSpPr/>
          <p:nvPr/>
        </p:nvGrpSpPr>
        <p:grpSpPr>
          <a:xfrm>
            <a:off x="1591256" y="1004526"/>
            <a:ext cx="191888" cy="191888"/>
            <a:chOff x="5324534" y="838541"/>
            <a:chExt cx="343540" cy="343540"/>
          </a:xfrm>
        </p:grpSpPr>
        <p:sp>
          <p:nvSpPr>
            <p:cNvPr id="28" name="Oval 27"/>
            <p:cNvSpPr/>
            <p:nvPr/>
          </p:nvSpPr>
          <p:spPr>
            <a:xfrm>
              <a:off x="5324534" y="838541"/>
              <a:ext cx="343540" cy="34354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29" name="Picture 2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369645" y="960895"/>
              <a:ext cx="251063" cy="105096"/>
            </a:xfrm>
            <a:prstGeom prst="rect">
              <a:avLst/>
            </a:prstGeom>
          </p:spPr>
        </p:pic>
      </p:grp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1254892"/>
              </p:ext>
            </p:extLst>
          </p:nvPr>
        </p:nvGraphicFramePr>
        <p:xfrm>
          <a:off x="4758347" y="917625"/>
          <a:ext cx="4063942" cy="3630573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5809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568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61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7353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2000" noProof="0" dirty="0"/>
                        <a:t>PINTEREST</a:t>
                      </a:r>
                      <a:endParaRPr lang="fi-FI" sz="2000" b="1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12700" marR="12700" marT="1270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300" b="1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100" noProof="0" dirty="0"/>
                    </a:p>
                    <a:p>
                      <a:pPr marL="0" marR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b="0" noProof="0" dirty="0"/>
                        <a:t>seuraajia </a:t>
                      </a:r>
                      <a:endParaRPr lang="fi-FI" sz="1100" b="0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12700" marR="12700" marT="1270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1.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Deko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13 875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2.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Maku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4 661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3.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Kotivinkki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4 518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4.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3 716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5.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Kotiliesi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1 980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6.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Kotipuutarha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1 929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7.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Anna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1 761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8.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Idealista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1 656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9.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Suuri Käsityö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1 611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10.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Unelmien Talo &amp; Koti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1 500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seuraajia </a:t>
            </a:r>
            <a:r>
              <a:rPr lang="fi-FI" sz="2200" u="sng" dirty="0">
                <a:solidFill>
                  <a:schemeClr val="bg1">
                    <a:lumMod val="65000"/>
                  </a:schemeClr>
                </a:solidFill>
              </a:rPr>
              <a:t>YouTubessa</a:t>
            </a:r>
            <a:r>
              <a:rPr lang="fi-FI" sz="2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ja </a:t>
            </a:r>
            <a:r>
              <a:rPr lang="fi-FI" sz="2200" u="sng" dirty="0" err="1">
                <a:solidFill>
                  <a:schemeClr val="accent4"/>
                </a:solidFill>
              </a:rPr>
              <a:t>Pinterestissä</a:t>
            </a:r>
            <a:r>
              <a:rPr lang="fi-FI" sz="2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TOP 10 / joulukuu 2018</a:t>
            </a:r>
          </a:p>
        </p:txBody>
      </p:sp>
      <p:sp>
        <p:nvSpPr>
          <p:cNvPr id="51" name="Rectangle 50"/>
          <p:cNvSpPr/>
          <p:nvPr/>
        </p:nvSpPr>
        <p:spPr>
          <a:xfrm>
            <a:off x="353029" y="485742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12/2018</a:t>
            </a:r>
          </a:p>
        </p:txBody>
      </p:sp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3080675"/>
              </p:ext>
            </p:extLst>
          </p:nvPr>
        </p:nvGraphicFramePr>
        <p:xfrm>
          <a:off x="353029" y="917626"/>
          <a:ext cx="4097099" cy="3646065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585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69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44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0995">
                <a:tc gridSpan="2">
                  <a:txBody>
                    <a:bodyPr/>
                    <a:lstStyle/>
                    <a:p>
                      <a:pPr algn="l" fontAlgn="b"/>
                      <a:r>
                        <a:rPr lang="fi-FI" sz="2000" noProof="0" dirty="0"/>
                        <a:t>YOUTUBE</a:t>
                      </a:r>
                      <a:endParaRPr lang="fi-FI" sz="2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b="0" noProof="0" dirty="0"/>
                        <a:t>kanavan</a:t>
                      </a:r>
                      <a:r>
                        <a:rPr lang="fi-FI" sz="1100" b="0" baseline="0" noProof="0" dirty="0"/>
                        <a:t> </a:t>
                      </a:r>
                      <a:br>
                        <a:rPr lang="fi-FI" sz="1100" b="0" baseline="0" noProof="0" dirty="0"/>
                      </a:br>
                      <a:r>
                        <a:rPr lang="fi-FI" sz="1100" b="0" baseline="0" noProof="0" dirty="0"/>
                        <a:t>tilaajia</a:t>
                      </a:r>
                      <a:endParaRPr lang="fi-FI" sz="1100" b="0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1.</a:t>
                      </a:r>
                      <a:endParaRPr lang="fi-FI" sz="1300" b="0" i="0" u="none" strike="noStrike" noProof="0" dirty="0">
                        <a:solidFill>
                          <a:schemeClr val="accent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ctr">
                    <a:lnT w="12700" cmpd="sng">
                      <a:noFill/>
                    </a:lnT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Aku Ankka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38 121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2.</a:t>
                      </a:r>
                      <a:endParaRPr lang="fi-FI" sz="1300" b="0" i="0" u="none" strike="noStrike" noProof="0" dirty="0">
                        <a:solidFill>
                          <a:schemeClr val="accent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Demi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13 029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3.</a:t>
                      </a:r>
                      <a:endParaRPr lang="fi-FI" sz="1300" b="0" i="0" u="none" strike="noStrike" noProof="0" dirty="0">
                        <a:solidFill>
                          <a:schemeClr val="accent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ctr"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Tuulilasi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2 566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4.</a:t>
                      </a:r>
                      <a:endParaRPr lang="fi-FI" sz="1300" b="0" i="0" u="none" strike="noStrike" noProof="0">
                        <a:solidFill>
                          <a:schemeClr val="accent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Suuri Käsityö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2 274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5.</a:t>
                      </a:r>
                      <a:endParaRPr lang="fi-FI" sz="1300" b="0" i="0" u="none" strike="noStrike" noProof="0">
                        <a:solidFill>
                          <a:schemeClr val="accent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ctr"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2 241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6.</a:t>
                      </a:r>
                      <a:endParaRPr lang="fi-FI" sz="1300" b="0" i="0" u="none" strike="noStrike" noProof="0">
                        <a:solidFill>
                          <a:schemeClr val="accent6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 Naiset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1 779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7.</a:t>
                      </a:r>
                      <a:endParaRPr lang="fi-FI" sz="1300" b="0" i="0" u="none" strike="noStrike" noProof="0">
                        <a:solidFill>
                          <a:schemeClr val="accent6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ctr"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Urakointi Uutiset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1 496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8.</a:t>
                      </a:r>
                      <a:endParaRPr lang="fi-FI" sz="1300" b="0" i="0" u="none" strike="noStrike" noProof="0" dirty="0">
                        <a:solidFill>
                          <a:schemeClr val="accent6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Tekniikan Maailma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1 472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9.</a:t>
                      </a:r>
                      <a:endParaRPr lang="fi-FI" sz="1300" b="0" i="0" u="none" strike="noStrike" noProof="0">
                        <a:solidFill>
                          <a:schemeClr val="accent6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ctr"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1 352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10.</a:t>
                      </a:r>
                      <a:endParaRPr lang="fi-FI" sz="1300" b="0" i="0" u="none" strike="noStrike" noProof="0" dirty="0">
                        <a:solidFill>
                          <a:schemeClr val="accent6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Koneviesti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1 229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cxnSp>
        <p:nvCxnSpPr>
          <p:cNvPr id="34" name="Straight Connector 33"/>
          <p:cNvCxnSpPr/>
          <p:nvPr/>
        </p:nvCxnSpPr>
        <p:spPr>
          <a:xfrm>
            <a:off x="302882" y="714049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5" name="Picture 54" descr="AM_logo_RGB.eps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4231" y="4909937"/>
            <a:ext cx="1525194" cy="117323"/>
          </a:xfrm>
          <a:prstGeom prst="rect">
            <a:avLst/>
          </a:prstGeom>
        </p:spPr>
      </p:pic>
      <p:cxnSp>
        <p:nvCxnSpPr>
          <p:cNvPr id="56" name="Straight Connector 55"/>
          <p:cNvCxnSpPr/>
          <p:nvPr/>
        </p:nvCxnSpPr>
        <p:spPr>
          <a:xfrm>
            <a:off x="0" y="4787113"/>
            <a:ext cx="9144000" cy="0"/>
          </a:xfrm>
          <a:prstGeom prst="line">
            <a:avLst/>
          </a:prstGeom>
          <a:ln w="6350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32513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</a:t>
            </a:r>
            <a:r>
              <a:rPr lang="fi-FI" sz="2700" u="sng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uusia seuraajia kaikissa kanavissa</a:t>
            </a:r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/ joulukuu 2018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3608170" y="686141"/>
            <a:ext cx="1907504" cy="343540"/>
            <a:chOff x="3608170" y="680816"/>
            <a:chExt cx="1907504" cy="343540"/>
          </a:xfrm>
        </p:grpSpPr>
        <p:grpSp>
          <p:nvGrpSpPr>
            <p:cNvPr id="17" name="Group 16"/>
            <p:cNvGrpSpPr/>
            <p:nvPr/>
          </p:nvGrpSpPr>
          <p:grpSpPr>
            <a:xfrm>
              <a:off x="3608170" y="680816"/>
              <a:ext cx="343540" cy="343540"/>
              <a:chOff x="1227668" y="1646882"/>
              <a:chExt cx="597802" cy="597802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1227668" y="1646882"/>
                <a:ext cx="597802" cy="59780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372121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19" name="Group 18"/>
            <p:cNvGrpSpPr/>
            <p:nvPr/>
          </p:nvGrpSpPr>
          <p:grpSpPr>
            <a:xfrm>
              <a:off x="4003412" y="680816"/>
              <a:ext cx="343540" cy="343540"/>
              <a:chOff x="1893980" y="1646882"/>
              <a:chExt cx="597802" cy="597802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1893980" y="1646882"/>
                <a:ext cx="597802" cy="5978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7" name="Picture 6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20086" y="1785203"/>
                <a:ext cx="386080" cy="314960"/>
              </a:xfrm>
              <a:prstGeom prst="rect">
                <a:avLst/>
              </a:prstGeom>
            </p:spPr>
          </p:pic>
        </p:grpSp>
        <p:grpSp>
          <p:nvGrpSpPr>
            <p:cNvPr id="21" name="Group 20"/>
            <p:cNvGrpSpPr/>
            <p:nvPr/>
          </p:nvGrpSpPr>
          <p:grpSpPr>
            <a:xfrm>
              <a:off x="4394076" y="680816"/>
              <a:ext cx="343540" cy="343540"/>
              <a:chOff x="2537512" y="1646882"/>
              <a:chExt cx="597802" cy="597802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2537512" y="1646882"/>
                <a:ext cx="597802" cy="59780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8" name="Picture 67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84672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24" name="Group 23"/>
            <p:cNvGrpSpPr/>
            <p:nvPr/>
          </p:nvGrpSpPr>
          <p:grpSpPr>
            <a:xfrm>
              <a:off x="5172134" y="680816"/>
              <a:ext cx="343540" cy="343540"/>
              <a:chOff x="3881527" y="1646882"/>
              <a:chExt cx="597802" cy="597802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3881527" y="1646882"/>
                <a:ext cx="597802" cy="597802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70" name="Picture 69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960025" y="1859793"/>
                <a:ext cx="436880" cy="182880"/>
              </a:xfrm>
              <a:prstGeom prst="rect">
                <a:avLst/>
              </a:prstGeom>
            </p:spPr>
          </p:pic>
        </p:grpSp>
        <p:grpSp>
          <p:nvGrpSpPr>
            <p:cNvPr id="23" name="Group 22"/>
            <p:cNvGrpSpPr/>
            <p:nvPr/>
          </p:nvGrpSpPr>
          <p:grpSpPr>
            <a:xfrm>
              <a:off x="4787029" y="680816"/>
              <a:ext cx="343540" cy="343540"/>
              <a:chOff x="3215214" y="1646882"/>
              <a:chExt cx="597802" cy="597802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3215214" y="1646882"/>
                <a:ext cx="597802" cy="597802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31" name="Picture 30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350662" y="1773813"/>
                <a:ext cx="335280" cy="335280"/>
              </a:xfrm>
              <a:prstGeom prst="rect">
                <a:avLst/>
              </a:prstGeom>
            </p:spPr>
          </p:pic>
        </p:grpSp>
      </p:grpSp>
      <p:cxnSp>
        <p:nvCxnSpPr>
          <p:cNvPr id="43" name="Straight Connector 42"/>
          <p:cNvCxnSpPr/>
          <p:nvPr/>
        </p:nvCxnSpPr>
        <p:spPr>
          <a:xfrm flipV="1">
            <a:off x="302882" y="852586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5708184" y="852586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12/2018</a:t>
            </a:r>
          </a:p>
        </p:txBody>
      </p:sp>
      <p:sp>
        <p:nvSpPr>
          <p:cNvPr id="52" name="Rectangle 51"/>
          <p:cNvSpPr/>
          <p:nvPr/>
        </p:nvSpPr>
        <p:spPr>
          <a:xfrm>
            <a:off x="2864574" y="4760793"/>
            <a:ext cx="354227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*) Kaikkien seurattujen lehtien somekanavien tykkääjät, seuraajat ja tilaajat Facebookissa, Twitterissä, Instagramissa, YouTubessa ja Pinterestissä.</a:t>
            </a:r>
          </a:p>
        </p:txBody>
      </p:sp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2138016"/>
              </p:ext>
            </p:extLst>
          </p:nvPr>
        </p:nvGraphicFramePr>
        <p:xfrm>
          <a:off x="4737616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/>
                        <a:t>uusia seuraajia* </a:t>
                      </a:r>
                      <a:endParaRPr lang="fi-FI" sz="1100" b="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Tehy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693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Kotivinkki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617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Anna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590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Tekniikan Maailma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575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Tee Itse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566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538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TAITO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443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Leivotaan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438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Kotiliesi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420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Glorian ruoka &amp; viini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391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1027302"/>
              </p:ext>
            </p:extLst>
          </p:nvPr>
        </p:nvGraphicFramePr>
        <p:xfrm>
          <a:off x="302882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endParaRPr lang="fi-FI" sz="1300" noProof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300" noProof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>
                          <a:solidFill>
                            <a:schemeClr val="accent6"/>
                          </a:solidFill>
                        </a:rPr>
                        <a:t>uusia seuraajia*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3 452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Meillä Kotona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2 128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Me Naiset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1 657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1 276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Soppa365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1 150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Maku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902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Kodin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895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 ja keittiö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873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Viini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778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Talouselämä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6460039"/>
      </p:ext>
    </p:extLst>
  </p:cSld>
  <p:clrMapOvr>
    <a:masterClrMapping/>
  </p:clrMapOvr>
</p:sld>
</file>

<file path=ppt/theme/theme1.xml><?xml version="1.0" encoding="utf-8"?>
<a:theme xmlns:a="http://schemas.openxmlformats.org/drawingml/2006/main" name="Aikakausmedia_widescreen_2017">
  <a:themeElements>
    <a:clrScheme name="Aikakausmedia 2016">
      <a:dk1>
        <a:srgbClr val="000000"/>
      </a:dk1>
      <a:lt1>
        <a:sysClr val="window" lastClr="FFFFFF"/>
      </a:lt1>
      <a:dk2>
        <a:srgbClr val="000000"/>
      </a:dk2>
      <a:lt2>
        <a:srgbClr val="F2F6F7"/>
      </a:lt2>
      <a:accent1>
        <a:srgbClr val="E24426"/>
      </a:accent1>
      <a:accent2>
        <a:srgbClr val="7AC3BB"/>
      </a:accent2>
      <a:accent3>
        <a:srgbClr val="EBD656"/>
      </a:accent3>
      <a:accent4>
        <a:srgbClr val="F4A89D"/>
      </a:accent4>
      <a:accent5>
        <a:srgbClr val="F2F6F7"/>
      </a:accent5>
      <a:accent6>
        <a:srgbClr val="000000"/>
      </a:accent6>
      <a:hlink>
        <a:srgbClr val="F4A89D"/>
      </a:hlink>
      <a:folHlink>
        <a:srgbClr val="7AC3B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Aikakausmedia 2016">
    <a:dk1>
      <a:srgbClr val="000000"/>
    </a:dk1>
    <a:lt1>
      <a:sysClr val="window" lastClr="FFFFFF"/>
    </a:lt1>
    <a:dk2>
      <a:srgbClr val="000000"/>
    </a:dk2>
    <a:lt2>
      <a:srgbClr val="F2F6F7"/>
    </a:lt2>
    <a:accent1>
      <a:srgbClr val="E24426"/>
    </a:accent1>
    <a:accent2>
      <a:srgbClr val="7AC3BB"/>
    </a:accent2>
    <a:accent3>
      <a:srgbClr val="EBD656"/>
    </a:accent3>
    <a:accent4>
      <a:srgbClr val="F4A89D"/>
    </a:accent4>
    <a:accent5>
      <a:srgbClr val="F2F6F7"/>
    </a:accent5>
    <a:accent6>
      <a:srgbClr val="000000"/>
    </a:accent6>
    <a:hlink>
      <a:srgbClr val="F4A89D"/>
    </a:hlink>
    <a:folHlink>
      <a:srgbClr val="7AC3BB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2401</TotalTime>
  <Words>1503</Words>
  <Application>Microsoft Office PowerPoint</Application>
  <PresentationFormat>Näytössä katseltava esitys (16:9)</PresentationFormat>
  <Paragraphs>559</Paragraphs>
  <Slides>15</Slides>
  <Notes>3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15</vt:i4>
      </vt:variant>
    </vt:vector>
  </HeadingPairs>
  <TitlesOfParts>
    <vt:vector size="19" baseType="lpstr">
      <vt:lpstr>Arial</vt:lpstr>
      <vt:lpstr>Calibri</vt:lpstr>
      <vt:lpstr>Wingdings</vt:lpstr>
      <vt:lpstr>Aikakausmedia_widescreen_2017</vt:lpstr>
      <vt:lpstr>Aikakausmedioiden someyleisöt / joulukuu 2018</vt:lpstr>
      <vt:lpstr>Yleisömäärien kehitys 12/2017 – 12/2018</vt:lpstr>
      <vt:lpstr>Yleisömäärien kasvu / joulukuu 2018</vt:lpstr>
      <vt:lpstr>Eniten seuraajia kaikissa kanavissa TOP 20 / joulukuu 2018</vt:lpstr>
      <vt:lpstr>Eniten seuraajia Facebookissa TOP 20 / joulukuu 2018</vt:lpstr>
      <vt:lpstr>Eniten seuraajia Instagramissa TOP 20 / joulukuu 2018</vt:lpstr>
      <vt:lpstr>Eniten seuraajia Twitterissä TOP 20 / joulukuu 2018</vt:lpstr>
      <vt:lpstr>Eniten seuraajia YouTubessa ja Pinterestissä TOP 10 / joulukuu 2018</vt:lpstr>
      <vt:lpstr>Eniten uusia seuraajia kaikissa kanavissa / joulukuu 2018</vt:lpstr>
      <vt:lpstr>Eniten uusia seuraajia Facebookissa, Twitterissä ja Instagramissa / joulukuu 2018</vt:lpstr>
      <vt:lpstr>Mukana olleet mediat (205 kpl) / joulukuu 2018</vt:lpstr>
      <vt:lpstr>Mukana olleet mediat (205 kpl) / joulukuu 2018</vt:lpstr>
      <vt:lpstr>Aikakausmediat somessa -seuranta</vt:lpstr>
      <vt:lpstr>Aikakausmediat somessa -seuranta</vt:lpstr>
      <vt:lpstr>PowerPoint-esitys</vt:lpstr>
    </vt:vector>
  </TitlesOfParts>
  <Manager/>
  <Company>Aikakausmedia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Aikakausmediat somessa 2016</dc:title>
  <dc:subject/>
  <dc:creator>Outi Sonkamuotka</dc:creator>
  <cp:keywords/>
  <dc:description/>
  <cp:lastModifiedBy>Petri</cp:lastModifiedBy>
  <cp:revision>325</cp:revision>
  <dcterms:created xsi:type="dcterms:W3CDTF">2016-11-29T11:48:27Z</dcterms:created>
  <dcterms:modified xsi:type="dcterms:W3CDTF">2019-01-01T19:02:41Z</dcterms:modified>
  <cp:category/>
</cp:coreProperties>
</file>