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7"/>
  </p:notesMasterIdLst>
  <p:sldIdLst>
    <p:sldId id="257" r:id="rId2"/>
    <p:sldId id="260" r:id="rId3"/>
    <p:sldId id="262" r:id="rId4"/>
    <p:sldId id="259" r:id="rId5"/>
    <p:sldId id="261" r:id="rId6"/>
    <p:sldId id="265" r:id="rId7"/>
    <p:sldId id="264" r:id="rId8"/>
    <p:sldId id="274" r:id="rId9"/>
    <p:sldId id="266" r:id="rId10"/>
    <p:sldId id="267" r:id="rId11"/>
    <p:sldId id="258" r:id="rId12"/>
    <p:sldId id="268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67" autoAdjust="0"/>
    <p:restoredTop sz="94535" autoAdjust="0"/>
  </p:normalViewPr>
  <p:slideViewPr>
    <p:cSldViewPr snapToGrid="0" snapToObjects="1">
      <p:cViewPr varScale="1">
        <p:scale>
          <a:sx n="191" d="100"/>
          <a:sy n="191" d="100"/>
        </p:scale>
        <p:origin x="1704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148891807355697E-2"/>
          <c:y val="3.0008206968940101E-2"/>
          <c:w val="0.91284048946791496"/>
          <c:h val="0.9266466051870350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osuus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9C8-468D-8D11-630A9811572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2-0533-4C6A-9024-8938C62E239D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4-0533-4C6A-9024-8938C62E239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1-39C8-468D-8D11-630A98115723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2-39C8-468D-8D11-630A98115723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Instagram</c:v>
                </c:pt>
                <c:pt idx="2">
                  <c:v>Twitter</c:v>
                </c:pt>
                <c:pt idx="3">
                  <c:v>YouTube</c:v>
                </c:pt>
                <c:pt idx="4">
                  <c:v>Pinterest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550</c:v>
                </c:pt>
                <c:pt idx="1">
                  <c:v>223</c:v>
                </c:pt>
                <c:pt idx="2">
                  <c:v>190</c:v>
                </c:pt>
                <c:pt idx="3">
                  <c:v>25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C8-468D-8D11-630A9811572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16"/>
        <c:holeSize val="68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0815936770992"/>
          <c:y val="4.22555743084553E-2"/>
          <c:w val="0.84276799474168695"/>
          <c:h val="0.7741566864166009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02/2018</c:v>
                </c:pt>
                <c:pt idx="1">
                  <c:v>03/2018</c:v>
                </c:pt>
                <c:pt idx="2">
                  <c:v>04/2018</c:v>
                </c:pt>
                <c:pt idx="3">
                  <c:v>05/2018</c:v>
                </c:pt>
                <c:pt idx="4">
                  <c:v>06/2018</c:v>
                </c:pt>
                <c:pt idx="5">
                  <c:v>07/2018</c:v>
                </c:pt>
                <c:pt idx="6">
                  <c:v>08/2018</c:v>
                </c:pt>
                <c:pt idx="7">
                  <c:v>09/2018</c:v>
                </c:pt>
                <c:pt idx="8">
                  <c:v>10/2018</c:v>
                </c:pt>
                <c:pt idx="9">
                  <c:v>11/2018</c:v>
                </c:pt>
                <c:pt idx="10">
                  <c:v>12/2018</c:v>
                </c:pt>
                <c:pt idx="11">
                  <c:v>01/2019</c:v>
                </c:pt>
                <c:pt idx="12">
                  <c:v>02/2019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3234495</c:v>
                </c:pt>
                <c:pt idx="1">
                  <c:v>3274106</c:v>
                </c:pt>
                <c:pt idx="2">
                  <c:v>3308991</c:v>
                </c:pt>
                <c:pt idx="3">
                  <c:v>3337959</c:v>
                </c:pt>
                <c:pt idx="4">
                  <c:v>3369907</c:v>
                </c:pt>
                <c:pt idx="5">
                  <c:v>3393208</c:v>
                </c:pt>
                <c:pt idx="6">
                  <c:v>3432665</c:v>
                </c:pt>
                <c:pt idx="7">
                  <c:v>3474005</c:v>
                </c:pt>
                <c:pt idx="8">
                  <c:v>3516952</c:v>
                </c:pt>
                <c:pt idx="9">
                  <c:v>3560941</c:v>
                </c:pt>
                <c:pt idx="10">
                  <c:v>3589283</c:v>
                </c:pt>
                <c:pt idx="11">
                  <c:v>3569028</c:v>
                </c:pt>
                <c:pt idx="12">
                  <c:v>3605810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8D-44E8-B1BE-A3179C944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</c:v>
                </c:pt>
              </c:strCache>
            </c:strRef>
          </c:tx>
          <c:spPr>
            <a:ln>
              <a:solidFill>
                <a:srgbClr val="E2442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02/2018</c:v>
                </c:pt>
                <c:pt idx="1">
                  <c:v>03/2018</c:v>
                </c:pt>
                <c:pt idx="2">
                  <c:v>04/2018</c:v>
                </c:pt>
                <c:pt idx="3">
                  <c:v>05/2018</c:v>
                </c:pt>
                <c:pt idx="4">
                  <c:v>06/2018</c:v>
                </c:pt>
                <c:pt idx="5">
                  <c:v>07/2018</c:v>
                </c:pt>
                <c:pt idx="6">
                  <c:v>08/2018</c:v>
                </c:pt>
                <c:pt idx="7">
                  <c:v>09/2018</c:v>
                </c:pt>
                <c:pt idx="8">
                  <c:v>10/2018</c:v>
                </c:pt>
                <c:pt idx="9">
                  <c:v>11/2018</c:v>
                </c:pt>
                <c:pt idx="10">
                  <c:v>12/2018</c:v>
                </c:pt>
                <c:pt idx="11">
                  <c:v>01/2019</c:v>
                </c:pt>
                <c:pt idx="12">
                  <c:v>02/2019</c:v>
                </c:pt>
              </c:strCache>
            </c:strRef>
          </c:cat>
          <c:val>
            <c:numRef>
              <c:f>Sheet1!$C$2:$C$14</c:f>
              <c:numCache>
                <c:formatCode>#,##0</c:formatCode>
                <c:ptCount val="13"/>
                <c:pt idx="0">
                  <c:v>1866707</c:v>
                </c:pt>
                <c:pt idx="1">
                  <c:v>1888145</c:v>
                </c:pt>
                <c:pt idx="2">
                  <c:v>1902952</c:v>
                </c:pt>
                <c:pt idx="3">
                  <c:v>1917951</c:v>
                </c:pt>
                <c:pt idx="4">
                  <c:v>1932335</c:v>
                </c:pt>
                <c:pt idx="5">
                  <c:v>1944929</c:v>
                </c:pt>
                <c:pt idx="6">
                  <c:v>1955478</c:v>
                </c:pt>
                <c:pt idx="7">
                  <c:v>1968173</c:v>
                </c:pt>
                <c:pt idx="8">
                  <c:v>1980297</c:v>
                </c:pt>
                <c:pt idx="9">
                  <c:v>1995229</c:v>
                </c:pt>
                <c:pt idx="10">
                  <c:v>2003459</c:v>
                </c:pt>
                <c:pt idx="11">
                  <c:v>1963062</c:v>
                </c:pt>
                <c:pt idx="12">
                  <c:v>1974001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8D-44E8-B1BE-A3179C9448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ln>
              <a:solidFill>
                <a:srgbClr val="7AC3BB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02/2018</c:v>
                </c:pt>
                <c:pt idx="1">
                  <c:v>03/2018</c:v>
                </c:pt>
                <c:pt idx="2">
                  <c:v>04/2018</c:v>
                </c:pt>
                <c:pt idx="3">
                  <c:v>05/2018</c:v>
                </c:pt>
                <c:pt idx="4">
                  <c:v>06/2018</c:v>
                </c:pt>
                <c:pt idx="5">
                  <c:v>07/2018</c:v>
                </c:pt>
                <c:pt idx="6">
                  <c:v>08/2018</c:v>
                </c:pt>
                <c:pt idx="7">
                  <c:v>09/2018</c:v>
                </c:pt>
                <c:pt idx="8">
                  <c:v>10/2018</c:v>
                </c:pt>
                <c:pt idx="9">
                  <c:v>11/2018</c:v>
                </c:pt>
                <c:pt idx="10">
                  <c:v>12/2018</c:v>
                </c:pt>
                <c:pt idx="11">
                  <c:v>01/2019</c:v>
                </c:pt>
                <c:pt idx="12">
                  <c:v>02/2019</c:v>
                </c:pt>
              </c:strCache>
            </c:strRef>
          </c:cat>
          <c:val>
            <c:numRef>
              <c:f>Sheet1!$D$2:$D$14</c:f>
              <c:numCache>
                <c:formatCode>#,##0</c:formatCode>
                <c:ptCount val="13"/>
                <c:pt idx="0">
                  <c:v>648506</c:v>
                </c:pt>
                <c:pt idx="1">
                  <c:v>658215</c:v>
                </c:pt>
                <c:pt idx="2">
                  <c:v>663774</c:v>
                </c:pt>
                <c:pt idx="3">
                  <c:v>665475</c:v>
                </c:pt>
                <c:pt idx="4">
                  <c:v>666901</c:v>
                </c:pt>
                <c:pt idx="5">
                  <c:v>665294</c:v>
                </c:pt>
                <c:pt idx="6">
                  <c:v>666989</c:v>
                </c:pt>
                <c:pt idx="7">
                  <c:v>670081</c:v>
                </c:pt>
                <c:pt idx="8">
                  <c:v>674066</c:v>
                </c:pt>
                <c:pt idx="9">
                  <c:v>675489</c:v>
                </c:pt>
                <c:pt idx="10">
                  <c:v>677737</c:v>
                </c:pt>
                <c:pt idx="11">
                  <c:v>677932</c:v>
                </c:pt>
                <c:pt idx="12">
                  <c:v>680645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8D-44E8-B1BE-A3179C9448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Instagram</c:v>
                </c:pt>
              </c:strCache>
            </c:strRef>
          </c:tx>
          <c:spPr>
            <a:ln>
              <a:solidFill>
                <a:srgbClr val="EBD65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02/2018</c:v>
                </c:pt>
                <c:pt idx="1">
                  <c:v>03/2018</c:v>
                </c:pt>
                <c:pt idx="2">
                  <c:v>04/2018</c:v>
                </c:pt>
                <c:pt idx="3">
                  <c:v>05/2018</c:v>
                </c:pt>
                <c:pt idx="4">
                  <c:v>06/2018</c:v>
                </c:pt>
                <c:pt idx="5">
                  <c:v>07/2018</c:v>
                </c:pt>
                <c:pt idx="6">
                  <c:v>08/2018</c:v>
                </c:pt>
                <c:pt idx="7">
                  <c:v>09/2018</c:v>
                </c:pt>
                <c:pt idx="8">
                  <c:v>10/2018</c:v>
                </c:pt>
                <c:pt idx="9">
                  <c:v>11/2018</c:v>
                </c:pt>
                <c:pt idx="10">
                  <c:v>12/2018</c:v>
                </c:pt>
                <c:pt idx="11">
                  <c:v>01/2019</c:v>
                </c:pt>
                <c:pt idx="12">
                  <c:v>02/2019</c:v>
                </c:pt>
              </c:strCache>
            </c:strRef>
          </c:cat>
          <c:val>
            <c:numRef>
              <c:f>Sheet1!$E$2:$E$14</c:f>
              <c:numCache>
                <c:formatCode>#,##0</c:formatCode>
                <c:ptCount val="13"/>
                <c:pt idx="0">
                  <c:v>626480</c:v>
                </c:pt>
                <c:pt idx="1">
                  <c:v>633526</c:v>
                </c:pt>
                <c:pt idx="2">
                  <c:v>645460</c:v>
                </c:pt>
                <c:pt idx="3">
                  <c:v>655436</c:v>
                </c:pt>
                <c:pt idx="4">
                  <c:v>668373</c:v>
                </c:pt>
                <c:pt idx="5">
                  <c:v>678894</c:v>
                </c:pt>
                <c:pt idx="6">
                  <c:v>702593</c:v>
                </c:pt>
                <c:pt idx="7">
                  <c:v>724868</c:v>
                </c:pt>
                <c:pt idx="8">
                  <c:v>749503</c:v>
                </c:pt>
                <c:pt idx="9">
                  <c:v>774139</c:v>
                </c:pt>
                <c:pt idx="10">
                  <c:v>790634</c:v>
                </c:pt>
                <c:pt idx="11">
                  <c:v>797116</c:v>
                </c:pt>
                <c:pt idx="12">
                  <c:v>817347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8D-44E8-B1BE-A3179C944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19788976"/>
        <c:axId val="-2119884656"/>
      </c:lineChart>
      <c:catAx>
        <c:axId val="-2119788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fi-FI"/>
          </a:p>
        </c:txPr>
        <c:crossAx val="-2119884656"/>
        <c:crosses val="autoZero"/>
        <c:auto val="1"/>
        <c:lblAlgn val="ctr"/>
        <c:lblOffset val="100"/>
        <c:noMultiLvlLbl val="0"/>
      </c:catAx>
      <c:valAx>
        <c:axId val="-2119884656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bg1">
                    <a:lumMod val="65000"/>
                  </a:schemeClr>
                </a:solidFill>
              </a:defRPr>
            </a:pPr>
            <a:endParaRPr lang="fi-FI"/>
          </a:p>
        </c:txPr>
        <c:crossAx val="-2119788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Helmikuu 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8881685236185699E-3"/>
                  <c:y val="3.93579197406584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AEC-406D-82AA-7358C6725749}"/>
                </c:ext>
              </c:extLst>
            </c:dLbl>
            <c:dLbl>
              <c:idx val="1"/>
              <c:layout>
                <c:manualLayout>
                  <c:x val="3.3222139442998099E-3"/>
                  <c:y val="8.77460863172760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EC-406D-82AA-7358C6725749}"/>
                </c:ext>
              </c:extLst>
            </c:dLbl>
            <c:dLbl>
              <c:idx val="2"/>
              <c:layout>
                <c:manualLayout>
                  <c:x val="-8.3055348607495305E-3"/>
                  <c:y val="4.38695885883105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EC-406D-82AA-7358C6725749}"/>
                </c:ext>
              </c:extLst>
            </c:dLbl>
            <c:dLbl>
              <c:idx val="3"/>
              <c:layout>
                <c:manualLayout>
                  <c:x val="5.4397983442295E-4"/>
                  <c:y val="-4.5185779883069702E-4"/>
                </c:manualLayout>
              </c:layout>
              <c:tx>
                <c:rich>
                  <a:bodyPr/>
                  <a:lstStyle/>
                  <a:p>
                    <a:pPr>
                      <a:defRPr sz="1800" b="1">
                        <a:latin typeface="Calibri" charset="0"/>
                        <a:ea typeface="Calibri" charset="0"/>
                        <a:cs typeface="Calibri" charset="0"/>
                      </a:defRPr>
                    </a:pPr>
                    <a:fld id="{60D4950D-0C20-DF4A-AD6E-DE6770BF30ED}" type="VALUE">
                      <a:rPr lang="en-US" sz="1800">
                        <a:latin typeface="Calibri" charset="0"/>
                        <a:ea typeface="Calibri" charset="0"/>
                        <a:cs typeface="Calibri" charset="0"/>
                      </a:rPr>
                      <a:pPr>
                        <a:defRPr sz="1800" b="1">
                          <a:latin typeface="Calibri" charset="0"/>
                          <a:ea typeface="Calibri" charset="0"/>
                          <a:cs typeface="Calibri" charset="0"/>
                        </a:defRPr>
                      </a:pPr>
                      <a:t>[VALUE]</a:t>
                    </a:fld>
                    <a:endParaRPr lang="fi-FI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AEC-406D-82AA-7358C672574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+mn-lt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36782</c:v>
                </c:pt>
                <c:pt idx="1">
                  <c:v>10939</c:v>
                </c:pt>
                <c:pt idx="2">
                  <c:v>20231</c:v>
                </c:pt>
                <c:pt idx="3">
                  <c:v>2713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keskimääräinen kuukausi *</c:v>
                </c:pt>
              </c:strCache>
            </c:strRef>
          </c:tx>
          <c:spPr>
            <a:ln w="47625" cap="flat"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2.1684639756908101E-2"/>
                  <c:y val="4.1617208734812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EC-406D-82AA-7358C6725749}"/>
                </c:ext>
              </c:extLst>
            </c:dLbl>
            <c:dLbl>
              <c:idx val="1"/>
              <c:layout>
                <c:manualLayout>
                  <c:x val="2.0416312645968101E-2"/>
                  <c:y val="8.21151366835286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EC-406D-82AA-7358C6725749}"/>
                </c:ext>
              </c:extLst>
            </c:dLbl>
            <c:dLbl>
              <c:idx val="2"/>
              <c:layout>
                <c:manualLayout>
                  <c:x val="2.1608908974476999E-2"/>
                  <c:y val="9.10693829722846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EC-406D-82AA-7358C6725749}"/>
                </c:ext>
              </c:extLst>
            </c:dLbl>
            <c:dLbl>
              <c:idx val="3"/>
              <c:layout>
                <c:manualLayout>
                  <c:x val="2.0733361724747001E-2"/>
                  <c:y val="8.49306115004028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AEC-406D-82AA-7358C672574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Instagram</c:v>
                </c:pt>
                <c:pt idx="3">
                  <c:v>Twitter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46964.108108108107</c:v>
                </c:pt>
                <c:pt idx="1">
                  <c:v>21571.891891891893</c:v>
                </c:pt>
                <c:pt idx="2">
                  <c:v>16010.108108108108</c:v>
                </c:pt>
                <c:pt idx="3">
                  <c:v>6998.4594594594591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6568240"/>
        <c:axId val="-2116565920"/>
      </c:barChart>
      <c:catAx>
        <c:axId val="-211656824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2116565920"/>
        <c:crosses val="autoZero"/>
        <c:auto val="1"/>
        <c:lblAlgn val="ctr"/>
        <c:lblOffset val="100"/>
        <c:noMultiLvlLbl val="0"/>
      </c:catAx>
      <c:valAx>
        <c:axId val="-211656592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-2116568240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b="1">
                <a:solidFill>
                  <a:srgbClr val="A6A6A6"/>
                </a:solidFill>
              </a:defRPr>
            </a:pPr>
            <a:endParaRPr lang="fi-FI"/>
          </a:p>
        </c:txPr>
      </c:legendEntry>
      <c:overlay val="0"/>
      <c:txPr>
        <a:bodyPr/>
        <a:lstStyle/>
        <a:p>
          <a:pPr>
            <a:defRPr b="1"/>
          </a:pPr>
          <a:endParaRPr lang="fi-FI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28DAD-5AC3-4CC5-A29E-4DF5FBD0C187}" type="datetimeFigureOut">
              <a:rPr lang="fi-FI" smtClean="0"/>
              <a:t>4.3.2019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88803-6FD5-48EA-BEE4-DBA655EB3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265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997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9954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8803-6FD5-48EA-BEE4-DBA655EB37D0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8589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427297" y="4767264"/>
            <a:ext cx="23310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Lähde: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Aikakausmediat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somessa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2/2019</a:t>
            </a:r>
          </a:p>
        </p:txBody>
      </p:sp>
    </p:spTree>
    <p:extLst>
      <p:ext uri="{BB962C8B-B14F-4D97-AF65-F5344CB8AC3E}">
        <p14:creationId xmlns:p14="http://schemas.microsoft.com/office/powerpoint/2010/main" val="6080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4767264"/>
            <a:ext cx="2506203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err="1"/>
              <a:t>Lähde</a:t>
            </a:r>
            <a:r>
              <a:rPr lang="en-US" dirty="0"/>
              <a:t>: </a:t>
            </a:r>
            <a:r>
              <a:rPr lang="en-US" dirty="0" err="1"/>
              <a:t>Aikakausmediat</a:t>
            </a:r>
            <a:r>
              <a:rPr lang="en-US" dirty="0"/>
              <a:t> </a:t>
            </a:r>
            <a:r>
              <a:rPr lang="en-US" dirty="0" err="1"/>
              <a:t>somessa</a:t>
            </a:r>
            <a:r>
              <a:rPr lang="en-US" dirty="0"/>
              <a:t> 2/2019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2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3/4/19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1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51335"/>
            <a:ext cx="3735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31156"/>
            <a:ext cx="37353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3736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37369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3/4/19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3/4/19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3/4/19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9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204787"/>
            <a:ext cx="2534181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459143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335" y="1076327"/>
            <a:ext cx="2534181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3/4/19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3/4/19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762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pic>
        <p:nvPicPr>
          <p:cNvPr id="4" name="Picture 3" descr="AM_logo_RGB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469829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0000"/>
          </a:solidFill>
          <a:latin typeface="Calibri"/>
          <a:ea typeface="+mn-ea"/>
          <a:cs typeface="Calibri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00000"/>
          </a:solidFill>
          <a:latin typeface="Calibri"/>
          <a:ea typeface="+mn-ea"/>
          <a:cs typeface="Calibri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000000"/>
          </a:solidFill>
          <a:latin typeface="Calibri"/>
          <a:ea typeface="+mn-ea"/>
          <a:cs typeface="Calibri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emf"/><Relationship Id="rId5" Type="http://schemas.openxmlformats.org/officeDocument/2006/relationships/image" Target="../media/image2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emf"/><Relationship Id="rId5" Type="http://schemas.openxmlformats.org/officeDocument/2006/relationships/chart" Target="../charts/char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57370"/>
              </p:ext>
            </p:extLst>
          </p:nvPr>
        </p:nvGraphicFramePr>
        <p:xfrm>
          <a:off x="4570379" y="993097"/>
          <a:ext cx="4156872" cy="34355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41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27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helmikuu 2019,</a:t>
                      </a:r>
                    </a:p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%-osuus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yleisöstä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muutos %-osuudessa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vrt. helmikuu 2018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Facebook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54,7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-3,0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Instagram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22,7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+3,3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Twitter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18,9</a:t>
                      </a:r>
                    </a:p>
                  </a:txBody>
                  <a:tcPr marL="12700" marR="12700" marT="1270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-1,2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YouTube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12700" marR="12700" marT="12700" marB="0"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+0,7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Pinterest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+0,2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Aikakausmedioiden someyleisöt / helmikuu 2019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908044"/>
              </p:ext>
            </p:extLst>
          </p:nvPr>
        </p:nvGraphicFramePr>
        <p:xfrm>
          <a:off x="353029" y="882070"/>
          <a:ext cx="3866566" cy="380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1010" y="2152289"/>
            <a:ext cx="2398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Seuraajia kaikissa</a:t>
            </a:r>
            <a:b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kanavissa* (kpl) </a:t>
            </a:r>
            <a:b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3 605 810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264" y="2002843"/>
            <a:ext cx="314960" cy="31496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302" y="2629069"/>
            <a:ext cx="386080" cy="31496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5246" y="3980433"/>
            <a:ext cx="314960" cy="31496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342" y="1795073"/>
            <a:ext cx="436880" cy="18288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675" y="1437826"/>
            <a:ext cx="335280" cy="335280"/>
          </a:xfrm>
          <a:prstGeom prst="rect">
            <a:avLst/>
          </a:prstGeom>
        </p:spPr>
      </p:pic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2/2019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Instagramissa, Twitterissä, YouTubessa ja Pinterestissä.</a:t>
            </a:r>
          </a:p>
        </p:txBody>
      </p:sp>
    </p:spTree>
    <p:extLst>
      <p:ext uri="{BB962C8B-B14F-4D97-AF65-F5344CB8AC3E}">
        <p14:creationId xmlns:p14="http://schemas.microsoft.com/office/powerpoint/2010/main" val="19268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991082"/>
              </p:ext>
            </p:extLst>
          </p:nvPr>
        </p:nvGraphicFramePr>
        <p:xfrm>
          <a:off x="3254011" y="917625"/>
          <a:ext cx="2642910" cy="363057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noProof="0" dirty="0"/>
                        <a:t>INSTAGRAM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uusia</a:t>
                      </a:r>
                      <a:br>
                        <a:rPr lang="fi-FI" sz="1100" b="0" noProof="0" dirty="0"/>
                      </a:b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1 838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1 462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1 453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1 395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1 291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4648313" y="1002759"/>
            <a:ext cx="184773" cy="184773"/>
            <a:chOff x="2537512" y="1646882"/>
            <a:chExt cx="597802" cy="597802"/>
          </a:xfrm>
        </p:grpSpPr>
        <p:sp>
          <p:nvSpPr>
            <p:cNvPr id="25" name="Oval 2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306163"/>
              </p:ext>
            </p:extLst>
          </p:nvPr>
        </p:nvGraphicFramePr>
        <p:xfrm>
          <a:off x="6179379" y="917625"/>
          <a:ext cx="2642910" cy="36305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24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TWITTER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uusia seuraajia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Kuntalehti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7218445" y="1011641"/>
            <a:ext cx="184773" cy="184773"/>
            <a:chOff x="1893980" y="1646882"/>
            <a:chExt cx="597802" cy="597802"/>
          </a:xfrm>
        </p:grpSpPr>
        <p:sp>
          <p:nvSpPr>
            <p:cNvPr id="21" name="Oval 20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0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</a:t>
            </a:r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Facebookissa, Twitterissä ja Instagramissa / helmikuu 2019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2/2019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518269"/>
              </p:ext>
            </p:extLst>
          </p:nvPr>
        </p:nvGraphicFramePr>
        <p:xfrm>
          <a:off x="302882" y="917626"/>
          <a:ext cx="2642910" cy="36460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 dirty="0"/>
                        <a:t>FACEBOOK</a:t>
                      </a:r>
                      <a:endParaRPr lang="fi-FI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/>
                        <a:t>uusia</a:t>
                      </a:r>
                      <a:br>
                        <a:rPr lang="fi-FI" sz="1100" b="0" noProof="0"/>
                      </a:br>
                      <a:r>
                        <a:rPr lang="fi-FI" sz="1100" b="0" noProof="0"/>
                        <a:t>seuraajia </a:t>
                      </a:r>
                      <a:endParaRPr lang="fi-FI" sz="11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2 441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Tee Itse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Cosmopolitan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528446" y="1005187"/>
            <a:ext cx="184773" cy="184773"/>
            <a:chOff x="1227668" y="1646882"/>
            <a:chExt cx="597802" cy="597802"/>
          </a:xfrm>
        </p:grpSpPr>
        <p:sp>
          <p:nvSpPr>
            <p:cNvPr id="53" name="Oval 52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842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(209 kpl) / helmikuu 2019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1681"/>
            <a:ext cx="8519407" cy="3694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3H+K      Aarre      Advokaatti      Aku Ankka      Alibi      Allergia, Iho &amp; Astma      Ammattiautot      Anna      Antiikki &amp; Design      Apteekkarilehti     Apu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Apu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Juniori      Arkkitehti      Arkkitehtiuutiset      Aromi      Arvopaperi      Askel      Auto Bild Suomi      Automaatioväylä      Avotakka      Bussiammattilainen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Caravan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Cosmopolitan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Diabetes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DigiKuva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Eeva      Elintarvike ja Terveys      Elle      Elämä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Enertec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Erä      ET-lehti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Fakta      FIT      GEO      Gloria      Glorian Koti      Glorian ruoka &amp; viini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-Magazine      Hevoshullu      Hifimaailma      Hiihto      HR Viesti      Hymy      Hyvä Terveys      Ihana      Image      Improbatur      Insinööri      Juoksija      Jääkiekkolehti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Kaksplus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Kameralehti      Katso      Kauneimmat Käsityöt      Kauneus &amp; Terveys      Kello &amp; Kulta      Kemia-Kemi      Kippari      KITA Kiinteistö &amp; Talotekniikka      Kodin Kuvalehti      Koiramme      Kolmiokirjan Ristikot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Kommuntorget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Finlands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kommuntidning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Konekuriiri      Konepörssi      Koneviesti      Koti ja keittiö      Kotiliesi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Kotiliesi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Käsityö      Kotilääkäri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KotiMikro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Kotipuutarha      Kotitalo      Kotivinkki      Koululainen      Kuluttaja      Kuntalehti      Kuntatekniikka      Kunto Plus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Kuriren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Lapsen Maailma      Leivotaan      Lumo      Maailman Kuvalehti      Maalla      Maku      Markkinointi &amp; Mainonta Matkaopas      Me Naiset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Mediuutiset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Meidän Mökki      Meidän Perhe      Meidän Talo      Meillä Kotona      Metsälehti      Mikrobitti      Minä Olen      Mondo      Moodi      Moottori      Motiivi      National Geographic Suomi      Nuotta      Nyyrikki      </a:t>
            </a:r>
            <a:r>
              <a:rPr lang="fi-FI" sz="14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258431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(209 kpl) / helmikuu 2019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4773"/>
            <a:ext cx="8519407" cy="3694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fi-FI" sz="1400" dirty="0"/>
              <a:t>…     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Oluelle      Oma Aika      Oma Piha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OMjooga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Ortodoksiviesti      Osuustoiminta      Palokuntalainen      Parnasso      Partiojohtaja      Pelastustieto      Pelit      Perhokalastus      Perusta      Pieni on Suurin      Pikkukaupunki      Pinni      Polemiikki      Positio      Potilaan Lääkärilehti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Print&amp;Media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prointerior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Projektiuutiset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prometalli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metallialan ammattilehti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PUUTARHA&amp;kauppa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Pyöräily+Triathlon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Rakennuslehti      Rakennustaito      Reserviläinen      Riffi      RONDO Classic      Sairaanhoitaja      Sana      Sanansaattaja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Seiska      Selkosanomat      Seura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Siivet      Soppa365      Sport      Suomen Kiinteistölehti      Suomen Kuvalehti      Suomen Luonto      Suomen Lääkärilehti      Suomen Sotilas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SuomiViihde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Super      Suuri Käsityö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Sähköala.Fi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Taide      TAITO      Talentia      Talotekniikka      Talouselämä      Taloustaito      Teatteri &amp; Tanssi -lehti      Tee Itse      Tehy      Tekniikan Historia      Tekniikan Maailma      Tekniikka &amp; Talous      Terveydeksi      Tiede      Tieteen Kuvalehti      Tieteen Kuvalehti Historia      Tilisanomat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TM Rakennusmaailma      Trendi      Tunne &amp; Mieli      Tuulilasi      TV-maailma      Työ Terveys Turvallisuus      Ulkopolitiikka      Ultra      Unelmien Talo &amp; Koti      Urakointi Uutiset      Urheilulehti      Uusiouutiset      V8-Magazine      Valitut Palat - Reader's Digest      Vapaa-ajan Kalastaja      Vapaussoturi      Vauva      Vegaanikeittiö      Vene      Verotus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ViherPiha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Vihreä Lanka      Viini      Vinkki      VIVA      Voi hyvin      X      Yhteishyvä      Ylioppilaslehti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Ylioppilaslehti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Aino      Ympäristö ja Terveys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08826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15452" y="1682412"/>
            <a:ext cx="6957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Aikakausmedia seuraa kuukausittain suomalaisten aikakausmedioiden seuraaja-, tykkääjä- ja tilaajamääriä Facebookissa, Twitterissä, Instagramissa, YouTubessa ja Pinterestissä.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Seurannassa ovat mukana Aikakausmedian jäsenten mediat, joilla on käytössään yksi tai useampi mainittu sosiaalisen median kanava.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Seuranta tehdään jokaisen kuukauden viimeisenä päivänä.</a:t>
            </a:r>
          </a:p>
        </p:txBody>
      </p:sp>
    </p:spTree>
    <p:extLst>
      <p:ext uri="{BB962C8B-B14F-4D97-AF65-F5344CB8AC3E}">
        <p14:creationId xmlns:p14="http://schemas.microsoft.com/office/powerpoint/2010/main" val="1174878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48592" y="1815630"/>
            <a:ext cx="64910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Someseurannan tulokset päivittyvät jokaisen kuukauden alussa: </a:t>
            </a:r>
            <a:br>
              <a:rPr lang="fi-FI" dirty="0"/>
            </a:br>
            <a:r>
              <a:rPr lang="fi-FI" b="1" dirty="0"/>
              <a:t>www.aikakausmedia.fi/some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Seuraamalla Aikakausmediaa SlideSharessa saat ilmoituksen aina uuden raportin ilmestyttyä.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Kaikki raportit ovat ladattavissa PowerPointina ja </a:t>
            </a:r>
            <a:r>
              <a:rPr lang="fi-FI" dirty="0" err="1"/>
              <a:t>Pdf:nä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312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95532"/>
            <a:ext cx="9144000" cy="2650226"/>
            <a:chOff x="0" y="1495532"/>
            <a:chExt cx="9144000" cy="2650226"/>
          </a:xfrm>
        </p:grpSpPr>
        <p:pic>
          <p:nvPicPr>
            <p:cNvPr id="26" name="Picture 25" descr="AM_logo_RG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988" y="1495532"/>
              <a:ext cx="5618730" cy="43221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851064" y="3134675"/>
              <a:ext cx="3404004" cy="509106"/>
              <a:chOff x="3162699" y="2984185"/>
              <a:chExt cx="3369858" cy="50399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3162699" y="2984185"/>
                <a:ext cx="503998" cy="503998"/>
                <a:chOff x="1227668" y="1646882"/>
                <a:chExt cx="597802" cy="597802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1227668" y="1646882"/>
                  <a:ext cx="597802" cy="59780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72121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3742548" y="2984185"/>
                <a:ext cx="503998" cy="503998"/>
                <a:chOff x="1893980" y="1646882"/>
                <a:chExt cx="597802" cy="597802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893980" y="1646882"/>
                  <a:ext cx="597802" cy="5978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20086" y="1785203"/>
                  <a:ext cx="38608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4315680" y="2984185"/>
                <a:ext cx="503998" cy="503998"/>
                <a:chOff x="2537512" y="1646882"/>
                <a:chExt cx="597802" cy="59780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537512" y="1646882"/>
                  <a:ext cx="597802" cy="597802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4672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457147" y="2984185"/>
                <a:ext cx="503998" cy="503998"/>
                <a:chOff x="3881527" y="1646882"/>
                <a:chExt cx="597802" cy="597802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3881527" y="1646882"/>
                  <a:ext cx="597802" cy="5978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0025" y="1859793"/>
                  <a:ext cx="436880" cy="18288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4892170" y="2984185"/>
                <a:ext cx="503998" cy="503998"/>
                <a:chOff x="3215214" y="1646882"/>
                <a:chExt cx="597802" cy="597802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3215214" y="1646882"/>
                  <a:ext cx="597802" cy="597802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0662" y="1773813"/>
                  <a:ext cx="335280" cy="335280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/>
              <p:cNvGrpSpPr/>
              <p:nvPr/>
            </p:nvGrpSpPr>
            <p:grpSpPr>
              <a:xfrm>
                <a:off x="6028559" y="2984185"/>
                <a:ext cx="503998" cy="503998"/>
                <a:chOff x="6028559" y="2984185"/>
                <a:chExt cx="503998" cy="503998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6028559" y="2984185"/>
                  <a:ext cx="503998" cy="503998"/>
                </a:xfrm>
                <a:prstGeom prst="ellipse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7801" y="3100801"/>
                  <a:ext cx="265538" cy="265538"/>
                </a:xfrm>
                <a:prstGeom prst="rect">
                  <a:avLst/>
                </a:prstGeom>
              </p:spPr>
            </p:pic>
          </p:grpSp>
        </p:grpSp>
        <p:sp>
          <p:nvSpPr>
            <p:cNvPr id="9" name="TextBox 8"/>
            <p:cNvSpPr txBox="1"/>
            <p:nvPr/>
          </p:nvSpPr>
          <p:spPr>
            <a:xfrm>
              <a:off x="0" y="2188990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solidFill>
                    <a:schemeClr val="accent6"/>
                  </a:solidFill>
                </a:rPr>
                <a:t>www.aikakausmedia.fi    </a:t>
              </a:r>
              <a:r>
                <a:rPr lang="fi-FI" dirty="0">
                  <a:solidFill>
                    <a:schemeClr val="accent6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r>
                <a:rPr lang="fi-FI" dirty="0">
                  <a:solidFill>
                    <a:schemeClr val="accent6"/>
                  </a:solidFill>
                </a:rPr>
                <a:t>   www.mediakortit.fi</a:t>
              </a:r>
            </a:p>
            <a:p>
              <a:pPr algn="ctr"/>
              <a:endParaRPr lang="fi-FI" dirty="0">
                <a:solidFill>
                  <a:schemeClr val="accent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3776426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/>
                <a:t>@aikakausmedia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74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6785425" y="2682333"/>
            <a:ext cx="599465" cy="599465"/>
            <a:chOff x="2537512" y="1646882"/>
            <a:chExt cx="597802" cy="597802"/>
          </a:xfrm>
        </p:grpSpPr>
        <p:sp>
          <p:nvSpPr>
            <p:cNvPr id="73" name="Oval 72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88" name="TextBox 87"/>
          <p:cNvSpPr txBox="1"/>
          <p:nvPr/>
        </p:nvSpPr>
        <p:spPr>
          <a:xfrm>
            <a:off x="7500132" y="2684573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+ 190 867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30 %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85425" y="3501304"/>
            <a:ext cx="2290178" cy="616256"/>
            <a:chOff x="6785425" y="3501304"/>
            <a:chExt cx="2290178" cy="616256"/>
          </a:xfrm>
        </p:grpSpPr>
        <p:grpSp>
          <p:nvGrpSpPr>
            <p:cNvPr id="63" name="Group 62"/>
            <p:cNvGrpSpPr/>
            <p:nvPr/>
          </p:nvGrpSpPr>
          <p:grpSpPr>
            <a:xfrm>
              <a:off x="6785425" y="3501304"/>
              <a:ext cx="599465" cy="599465"/>
              <a:chOff x="1893980" y="1646882"/>
              <a:chExt cx="597802" cy="597802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sp>
          <p:nvSpPr>
            <p:cNvPr id="69" name="TextBox 68"/>
            <p:cNvSpPr txBox="1"/>
            <p:nvPr/>
          </p:nvSpPr>
          <p:spPr>
            <a:xfrm>
              <a:off x="7500132" y="3532784"/>
              <a:ext cx="1575471" cy="58477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fi-FI" sz="1600" b="1" dirty="0">
                  <a:solidFill>
                    <a:srgbClr val="7F7F7F"/>
                  </a:solidFill>
                </a:rPr>
                <a:t>+ 32 139</a:t>
              </a:r>
              <a:br>
                <a:rPr lang="fi-FI" sz="1600" b="1" dirty="0">
                  <a:solidFill>
                    <a:srgbClr val="7F7F7F"/>
                  </a:solidFill>
                </a:rPr>
              </a:br>
              <a:r>
                <a:rPr lang="fi-FI" sz="1200" b="1" dirty="0">
                  <a:solidFill>
                    <a:srgbClr val="7F7F7F"/>
                  </a:solidFill>
                  <a:latin typeface="Wingdings"/>
                  <a:ea typeface="Wingdings"/>
                  <a:cs typeface="Wingdings"/>
                  <a:sym typeface="Wingdings"/>
                </a:rPr>
                <a:t></a:t>
              </a:r>
              <a:r>
                <a:rPr lang="fi-FI" sz="1600" b="1" dirty="0">
                  <a:solidFill>
                    <a:srgbClr val="7F7F7F"/>
                  </a:solidFill>
                </a:rPr>
                <a:t> 5 %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kehitys 2/2018 – 2/2019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92668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2/2019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491047470"/>
              </p:ext>
            </p:extLst>
          </p:nvPr>
        </p:nvGraphicFramePr>
        <p:xfrm>
          <a:off x="131870" y="1028436"/>
          <a:ext cx="6189058" cy="370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876867" y="2497869"/>
            <a:ext cx="265568" cy="265568"/>
            <a:chOff x="1227668" y="1646882"/>
            <a:chExt cx="597802" cy="597802"/>
          </a:xfrm>
        </p:grpSpPr>
        <p:sp>
          <p:nvSpPr>
            <p:cNvPr id="39" name="Oval 3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876867" y="3432939"/>
            <a:ext cx="265568" cy="265568"/>
            <a:chOff x="1893980" y="1646882"/>
            <a:chExt cx="597802" cy="597802"/>
          </a:xfrm>
        </p:grpSpPr>
        <p:sp>
          <p:nvSpPr>
            <p:cNvPr id="37" name="Oval 36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42" name="Oval 41"/>
          <p:cNvSpPr/>
          <p:nvPr/>
        </p:nvSpPr>
        <p:spPr>
          <a:xfrm>
            <a:off x="5898538" y="1351406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091689" y="1619802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56989" y="2579226"/>
            <a:ext cx="265568" cy="265568"/>
            <a:chOff x="1227668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1035507" y="3485660"/>
            <a:ext cx="265568" cy="265568"/>
            <a:chOff x="2537512" y="1646882"/>
            <a:chExt cx="597802" cy="597802"/>
          </a:xfrm>
        </p:grpSpPr>
        <p:sp>
          <p:nvSpPr>
            <p:cNvPr id="52" name="Oval 51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1039003" y="3444629"/>
            <a:ext cx="265568" cy="265568"/>
            <a:chOff x="1893980" y="1646882"/>
            <a:chExt cx="597802" cy="597802"/>
          </a:xfrm>
        </p:grpSpPr>
        <p:sp>
          <p:nvSpPr>
            <p:cNvPr id="49" name="Oval 48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5251553" y="1093967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3 605 810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51553" y="2219261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1 974 001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45720" y="3051923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817 347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51553" y="3635508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680 645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7237" y="1355296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3 234 495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5245" y="228831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1 866 707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5246" y="3159527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648 506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7237" y="3697694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624 480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85425" y="1887633"/>
            <a:ext cx="599465" cy="599465"/>
            <a:chOff x="1227668" y="1646882"/>
            <a:chExt cx="597802" cy="597802"/>
          </a:xfrm>
        </p:grpSpPr>
        <p:sp>
          <p:nvSpPr>
            <p:cNvPr id="79" name="Oval 7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6785425" y="1004159"/>
            <a:ext cx="124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kaikki </a:t>
            </a:r>
            <a:br>
              <a:rPr lang="fi-FI" sz="1200" dirty="0"/>
            </a:br>
            <a:r>
              <a:rPr lang="fi-FI" sz="1200" dirty="0"/>
              <a:t>kanavat yhteensä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00132" y="188763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+ 107 294</a:t>
            </a:r>
          </a:p>
          <a:p>
            <a:r>
              <a:rPr lang="fi-FI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6 %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500132" y="105921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+ 371 315</a:t>
            </a:r>
          </a:p>
          <a:p>
            <a:r>
              <a:rPr lang="fi-FI" sz="1200" b="1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/>
              <a:t> 11 %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880009" y="3322743"/>
            <a:ext cx="265568" cy="265568"/>
            <a:chOff x="2537512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064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kasvu / helmikuu 2019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2/2019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0308" y="909225"/>
            <a:ext cx="7645504" cy="3695597"/>
            <a:chOff x="720308" y="909225"/>
            <a:chExt cx="7645504" cy="3695597"/>
          </a:xfrm>
        </p:grpSpPr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3476078879"/>
                </p:ext>
              </p:extLst>
            </p:nvPr>
          </p:nvGraphicFramePr>
          <p:xfrm>
            <a:off x="720308" y="909225"/>
            <a:ext cx="7645504" cy="28947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64" name="Group 63"/>
            <p:cNvGrpSpPr/>
            <p:nvPr/>
          </p:nvGrpSpPr>
          <p:grpSpPr>
            <a:xfrm>
              <a:off x="3581203" y="3803941"/>
              <a:ext cx="800879" cy="800879"/>
              <a:chOff x="1227668" y="1646882"/>
              <a:chExt cx="597802" cy="597802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6963233" y="3803941"/>
              <a:ext cx="800879" cy="800879"/>
              <a:chOff x="3158233" y="1646882"/>
              <a:chExt cx="597802" cy="597802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3158233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84340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66" name="Group 65"/>
            <p:cNvGrpSpPr/>
            <p:nvPr/>
          </p:nvGrpSpPr>
          <p:grpSpPr>
            <a:xfrm>
              <a:off x="5272218" y="3803942"/>
              <a:ext cx="800879" cy="800880"/>
              <a:chOff x="1275283" y="1646881"/>
              <a:chExt cx="597802" cy="597802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275283" y="1646881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16704" y="1782967"/>
                <a:ext cx="314960" cy="314960"/>
              </a:xfrm>
              <a:prstGeom prst="rect">
                <a:avLst/>
              </a:prstGeom>
            </p:spPr>
          </p:pic>
        </p:grpSp>
        <p:sp>
          <p:nvSpPr>
            <p:cNvPr id="93" name="TextBox 92"/>
            <p:cNvSpPr txBox="1"/>
            <p:nvPr/>
          </p:nvSpPr>
          <p:spPr>
            <a:xfrm>
              <a:off x="1812119" y="3759531"/>
              <a:ext cx="1245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600" dirty="0"/>
                <a:t>kaikki </a:t>
              </a:r>
              <a:br>
                <a:rPr lang="fi-FI" sz="1600" dirty="0"/>
              </a:br>
              <a:r>
                <a:rPr lang="fi-FI" sz="1600" dirty="0"/>
                <a:t>kanavat yhteensä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2256114" y="4813017"/>
            <a:ext cx="22797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kuukausien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keskiarvo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2016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tammikuusta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alkaen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31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helmikuu 2019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2/2019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Instagramissa, Twitterissä,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05898"/>
              </p:ext>
            </p:extLst>
          </p:nvPr>
        </p:nvGraphicFramePr>
        <p:xfrm>
          <a:off x="4737616" y="994032"/>
          <a:ext cx="4175763" cy="35932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8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76 505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71 326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70 122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57 656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53 500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52 922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50 630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44 795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44 577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44 297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981243"/>
              </p:ext>
            </p:extLst>
          </p:nvPr>
        </p:nvGraphicFramePr>
        <p:xfrm>
          <a:off x="302882" y="994031"/>
          <a:ext cx="4175763" cy="359323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2483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212 692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207 603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51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164 105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148 803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138 966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110 388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37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103 202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94 542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93 414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80 687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5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645481"/>
              </p:ext>
            </p:extLst>
          </p:nvPr>
        </p:nvGraphicFramePr>
        <p:xfrm>
          <a:off x="302882" y="994031"/>
          <a:ext cx="4175763" cy="35805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sivutykkäyksiä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148 974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97 130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82 266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72 247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64 553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61 309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50 147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48 613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44 808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37 607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1"/>
                </a:solidFill>
              </a:rPr>
              <a:t>Facebookissa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helmikuu 2019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2/2019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719064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>
                          <a:solidFill>
                            <a:schemeClr val="accent6"/>
                          </a:solidFill>
                        </a:rPr>
                        <a:t>sivutykkäyksiä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36 492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35 798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35 634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32 156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30 791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30 614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26 733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GTi-Magazine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25 099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24 936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24 551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371927" y="621708"/>
            <a:ext cx="452383" cy="452383"/>
            <a:chOff x="1227668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504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774587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54 672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42 112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38 024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31 609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30 635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30 523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30 239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27 389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25 762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24 561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3"/>
                </a:solidFill>
              </a:rPr>
              <a:t>Instagramissa</a:t>
            </a:r>
            <a:r>
              <a:rPr lang="fi-FI" sz="2700" dirty="0">
                <a:solidFill>
                  <a:schemeClr val="accent2"/>
                </a:solidFill>
              </a:rPr>
              <a:t> 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TOP 20 / helmikuu 2019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2/2019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876161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23 490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22 926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22 549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21 488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20 322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20 224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20 020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16 911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15 953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15 463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367762" y="630590"/>
            <a:ext cx="452383" cy="452383"/>
            <a:chOff x="2537512" y="1646882"/>
            <a:chExt cx="597802" cy="597802"/>
          </a:xfrm>
        </p:grpSpPr>
        <p:sp>
          <p:nvSpPr>
            <p:cNvPr id="14" name="Oval 13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046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097665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168 609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119 930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74 920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49 626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Mikrobitti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20 425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18 871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16 415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Tivi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11 488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10 844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10 157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2"/>
                </a:solidFill>
              </a:rPr>
              <a:t>Twitterissä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helmikuu 2019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2/2019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275254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9 154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8 058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7 730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6 909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6 165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6 144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Ylioppilaslehti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5 763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4 772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Kuntalehti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4 442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4 352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359542" y="630590"/>
            <a:ext cx="452383" cy="452383"/>
            <a:chOff x="1893980" y="1646882"/>
            <a:chExt cx="597802" cy="597802"/>
          </a:xfrm>
        </p:grpSpPr>
        <p:sp>
          <p:nvSpPr>
            <p:cNvPr id="15" name="Oval 1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8007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049411" y="1009622"/>
            <a:ext cx="173991" cy="173991"/>
            <a:chOff x="4787029" y="686141"/>
            <a:chExt cx="343540" cy="343540"/>
          </a:xfrm>
        </p:grpSpPr>
        <p:sp>
          <p:nvSpPr>
            <p:cNvPr id="30" name="Oval 29"/>
            <p:cNvSpPr/>
            <p:nvPr/>
          </p:nvSpPr>
          <p:spPr>
            <a:xfrm>
              <a:off x="4787029" y="686141"/>
              <a:ext cx="343540" cy="34354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64867" y="759085"/>
              <a:ext cx="192676" cy="192676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1591256" y="1004526"/>
            <a:ext cx="191888" cy="191888"/>
            <a:chOff x="5324534" y="838541"/>
            <a:chExt cx="343540" cy="343540"/>
          </a:xfrm>
        </p:grpSpPr>
        <p:sp>
          <p:nvSpPr>
            <p:cNvPr id="28" name="Oval 27"/>
            <p:cNvSpPr/>
            <p:nvPr/>
          </p:nvSpPr>
          <p:spPr>
            <a:xfrm>
              <a:off x="5324534" y="838541"/>
              <a:ext cx="343540" cy="3435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69645" y="960895"/>
              <a:ext cx="251063" cy="105096"/>
            </a:xfrm>
            <a:prstGeom prst="rect">
              <a:avLst/>
            </a:prstGeom>
          </p:spPr>
        </p:pic>
      </p:grp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750640"/>
              </p:ext>
            </p:extLst>
          </p:nvPr>
        </p:nvGraphicFramePr>
        <p:xfrm>
          <a:off x="4758347" y="917625"/>
          <a:ext cx="4063942" cy="3630573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580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6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noProof="0" dirty="0"/>
                        <a:t>PINTEREST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noProof="0" dirty="0"/>
                    </a:p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  <a:endParaRPr lang="fi-FI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14 014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4 989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4 699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4 061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2 315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Kotipuutarha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2 090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1 803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1 642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1 161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200" u="sng" dirty="0">
                <a:solidFill>
                  <a:schemeClr val="bg1">
                    <a:lumMod val="65000"/>
                  </a:schemeClr>
                </a:solidFill>
              </a:rPr>
              <a:t>YouTubessa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ja </a:t>
            </a:r>
            <a:r>
              <a:rPr lang="fi-FI" sz="2200" u="sng" dirty="0">
                <a:solidFill>
                  <a:schemeClr val="accent4"/>
                </a:solidFill>
              </a:rPr>
              <a:t>Pinterestissä</a:t>
            </a:r>
            <a:r>
              <a:rPr lang="fi-FI" sz="2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10 / helmikuu 2019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2/2019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110676"/>
              </p:ext>
            </p:extLst>
          </p:nvPr>
        </p:nvGraphicFramePr>
        <p:xfrm>
          <a:off x="353029" y="917626"/>
          <a:ext cx="4097099" cy="364606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85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44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 dirty="0"/>
                        <a:t>YOUTUBE</a:t>
                      </a:r>
                      <a:endParaRPr lang="fi-FI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kanavan</a:t>
                      </a:r>
                      <a:r>
                        <a:rPr lang="fi-FI" sz="1100" b="0" baseline="0" noProof="0" dirty="0"/>
                        <a:t> </a:t>
                      </a:r>
                      <a:br>
                        <a:rPr lang="fi-FI" sz="1100" b="0" baseline="0" noProof="0" dirty="0"/>
                      </a:br>
                      <a:r>
                        <a:rPr lang="fi-FI" sz="1100" b="0" baseline="0" noProof="0" dirty="0"/>
                        <a:t>tilaajia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lnT w="12700" cmpd="sng">
                      <a:noFill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37 863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2.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14 089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Koululainen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5 130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Tuulilasi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3 754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Konepörssi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3 694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2 421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2 333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8.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1 859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Urakointi Uutiset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1 601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251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 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/ helmikuu 2019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2/2019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Instagramissa, Twitterissä,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389750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uusia 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924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Tuulilasi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577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891940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uusia 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3 957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3 076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1 717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1 522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1 453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1 332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460039"/>
      </p:ext>
    </p:extLst>
  </p:cSld>
  <p:clrMapOvr>
    <a:masterClrMapping/>
  </p:clrMapOvr>
</p:sld>
</file>

<file path=ppt/theme/theme1.xml><?xml version="1.0" encoding="utf-8"?>
<a:theme xmlns:a="http://schemas.openxmlformats.org/drawingml/2006/main" name="Aikakausmedia_widescreen_2017">
  <a:themeElements>
    <a:clrScheme name="Aikakausmedia 2016">
      <a:dk1>
        <a:srgbClr val="000000"/>
      </a:dk1>
      <a:lt1>
        <a:sysClr val="window" lastClr="FFFFFF"/>
      </a:lt1>
      <a:dk2>
        <a:srgbClr val="000000"/>
      </a:dk2>
      <a:lt2>
        <a:srgbClr val="F2F6F7"/>
      </a:lt2>
      <a:accent1>
        <a:srgbClr val="E24426"/>
      </a:accent1>
      <a:accent2>
        <a:srgbClr val="7AC3BB"/>
      </a:accent2>
      <a:accent3>
        <a:srgbClr val="EBD656"/>
      </a:accent3>
      <a:accent4>
        <a:srgbClr val="F4A89D"/>
      </a:accent4>
      <a:accent5>
        <a:srgbClr val="F2F6F7"/>
      </a:accent5>
      <a:accent6>
        <a:srgbClr val="000000"/>
      </a:accent6>
      <a:hlink>
        <a:srgbClr val="F4A89D"/>
      </a:hlink>
      <a:folHlink>
        <a:srgbClr val="7AC3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ikakausmedia 2016">
    <a:dk1>
      <a:srgbClr val="000000"/>
    </a:dk1>
    <a:lt1>
      <a:sysClr val="window" lastClr="FFFFFF"/>
    </a:lt1>
    <a:dk2>
      <a:srgbClr val="000000"/>
    </a:dk2>
    <a:lt2>
      <a:srgbClr val="F2F6F7"/>
    </a:lt2>
    <a:accent1>
      <a:srgbClr val="E24426"/>
    </a:accent1>
    <a:accent2>
      <a:srgbClr val="7AC3BB"/>
    </a:accent2>
    <a:accent3>
      <a:srgbClr val="EBD656"/>
    </a:accent3>
    <a:accent4>
      <a:srgbClr val="F4A89D"/>
    </a:accent4>
    <a:accent5>
      <a:srgbClr val="F2F6F7"/>
    </a:accent5>
    <a:accent6>
      <a:srgbClr val="000000"/>
    </a:accent6>
    <a:hlink>
      <a:srgbClr val="F4A89D"/>
    </a:hlink>
    <a:folHlink>
      <a:srgbClr val="7AC3BB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2798</TotalTime>
  <Words>1509</Words>
  <Application>Microsoft Macintosh PowerPoint</Application>
  <PresentationFormat>On-screen Show (16:9)</PresentationFormat>
  <Paragraphs>559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Aikakausmedia_widescreen_2017</vt:lpstr>
      <vt:lpstr>Aikakausmedioiden someyleisöt / helmikuu 2019</vt:lpstr>
      <vt:lpstr>Yleisömäärien kehitys 2/2018 – 2/2019</vt:lpstr>
      <vt:lpstr>Yleisömäärien kasvu / helmikuu 2019</vt:lpstr>
      <vt:lpstr>Eniten seuraajia kaikissa kanavissa TOP 20 / helmikuu 2019</vt:lpstr>
      <vt:lpstr>Eniten seuraajia Facebookissa TOP 20 / helmikuu 2019</vt:lpstr>
      <vt:lpstr>Eniten seuraajia Instagramissa TOP 20 / helmikuu 2019</vt:lpstr>
      <vt:lpstr>Eniten seuraajia Twitterissä TOP 20 / helmikuu 2019</vt:lpstr>
      <vt:lpstr>Eniten seuraajia YouTubessa ja Pinterestissä TOP 10 / helmikuu 2019</vt:lpstr>
      <vt:lpstr>Eniten uusia seuraajia kaikissa kanavissa / helmikuu 2019</vt:lpstr>
      <vt:lpstr>Eniten uusia seuraajia Facebookissa, Twitterissä ja Instagramissa / helmikuu 2019</vt:lpstr>
      <vt:lpstr>Mukana olleet mediat (209 kpl) / helmikuu 2019</vt:lpstr>
      <vt:lpstr>Mukana olleet mediat (209 kpl) / helmikuu 2019</vt:lpstr>
      <vt:lpstr>Aikakausmediat somessa -seuranta</vt:lpstr>
      <vt:lpstr>Aikakausmediat somessa -seuranta</vt:lpstr>
      <vt:lpstr>PowerPoint Presentation</vt:lpstr>
    </vt:vector>
  </TitlesOfParts>
  <Manager/>
  <Company>Aikakausmedia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Aikakausmediat somessa 2016</dc:title>
  <dc:subject/>
  <dc:creator>Outi Sonkamuotka</dc:creator>
  <cp:keywords/>
  <dc:description/>
  <cp:lastModifiedBy>Outi Itävuo</cp:lastModifiedBy>
  <cp:revision>339</cp:revision>
  <dcterms:created xsi:type="dcterms:W3CDTF">2016-11-29T11:48:27Z</dcterms:created>
  <dcterms:modified xsi:type="dcterms:W3CDTF">2019-03-04T14:11:11Z</dcterms:modified>
  <cp:category/>
</cp:coreProperties>
</file>