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0"/>
  </p:notesMasterIdLst>
  <p:handoutMasterIdLst>
    <p:handoutMasterId r:id="rId41"/>
  </p:handoutMasterIdLst>
  <p:sldIdLst>
    <p:sldId id="1251" r:id="rId5"/>
    <p:sldId id="1258" r:id="rId6"/>
    <p:sldId id="1259" r:id="rId7"/>
    <p:sldId id="1260" r:id="rId8"/>
    <p:sldId id="1261" r:id="rId9"/>
    <p:sldId id="1262" r:id="rId10"/>
    <p:sldId id="1263" r:id="rId11"/>
    <p:sldId id="1264" r:id="rId12"/>
    <p:sldId id="1265" r:id="rId13"/>
    <p:sldId id="1266" r:id="rId14"/>
    <p:sldId id="1267" r:id="rId15"/>
    <p:sldId id="1268" r:id="rId16"/>
    <p:sldId id="1269" r:id="rId17"/>
    <p:sldId id="1270" r:id="rId18"/>
    <p:sldId id="1203" r:id="rId19"/>
    <p:sldId id="1204" r:id="rId20"/>
    <p:sldId id="1205" r:id="rId21"/>
    <p:sldId id="1206" r:id="rId22"/>
    <p:sldId id="1207" r:id="rId23"/>
    <p:sldId id="1236" r:id="rId24"/>
    <p:sldId id="1271" r:id="rId25"/>
    <p:sldId id="1272" r:id="rId26"/>
    <p:sldId id="1273" r:id="rId27"/>
    <p:sldId id="1274" r:id="rId28"/>
    <p:sldId id="1275" r:id="rId29"/>
    <p:sldId id="1276" r:id="rId30"/>
    <p:sldId id="1277" r:id="rId31"/>
    <p:sldId id="1278" r:id="rId32"/>
    <p:sldId id="1280" r:id="rId33"/>
    <p:sldId id="1284" r:id="rId34"/>
    <p:sldId id="1281" r:id="rId35"/>
    <p:sldId id="1282" r:id="rId36"/>
    <p:sldId id="1283" r:id="rId37"/>
    <p:sldId id="1285" r:id="rId38"/>
    <p:sldId id="1286" r:id="rId39"/>
  </p:sldIdLst>
  <p:sldSz cx="12192000" cy="6858000"/>
  <p:notesSz cx="6858000" cy="9144000"/>
  <p:embeddedFontLst>
    <p:embeddedFont>
      <p:font typeface="Canela Medium" pitchFamily="2" charset="77"/>
      <p:regular r:id="rId42"/>
    </p:embeddedFont>
    <p:embeddedFont>
      <p:font typeface="Clattering" pitchFamily="2" charset="0"/>
      <p:regular r:id="rId43"/>
    </p:embeddedFont>
    <p:embeddedFont>
      <p:font typeface="Neue Haas Unica Pro" panose="020B0504030206020203" pitchFamily="34" charset="77"/>
      <p:regular r:id="rId44"/>
      <p:bold r:id="rId45"/>
      <p:italic r:id="rId46"/>
      <p:boldItalic r:id="rId47"/>
    </p:embeddedFont>
    <p:embeddedFont>
      <p:font typeface="Neue Haas Unica Pro Light" panose="020B0404030206020203" pitchFamily="34" charset="77"/>
      <p:regular r:id="rId48"/>
      <p:italic r:id="rId49"/>
    </p:embeddedFont>
    <p:embeddedFont>
      <p:font typeface="Neue Haas Unica W1G" panose="020B0404030206020203" pitchFamily="34" charset="0"/>
      <p:regular r:id="rId50"/>
      <p:bold r:id="rId51"/>
      <p:italic r:id="rId52"/>
      <p:boldItalic r:id="rId53"/>
    </p:embeddedFont>
    <p:embeddedFont>
      <p:font typeface="Neue Haas Unica W1G Light" panose="020B0404030206020203" pitchFamily="34" charset="0"/>
      <p:regular r:id="rId54"/>
      <p:italic r:id="rId55"/>
    </p:embeddedFont>
    <p:embeddedFont>
      <p:font typeface="Neue Haas Unica W1G Medium" panose="020B0404030206020203" pitchFamily="34" charset="0"/>
      <p:regular r:id="rId56"/>
      <p:italic r:id="rId57"/>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649"/>
    <a:srgbClr val="FF6464"/>
    <a:srgbClr val="F4CF67"/>
    <a:srgbClr val="FFF6FA"/>
    <a:srgbClr val="9CFFF8"/>
    <a:srgbClr val="002649"/>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3" autoAdjust="0"/>
    <p:restoredTop sz="92789" autoAdjust="0"/>
  </p:normalViewPr>
  <p:slideViewPr>
    <p:cSldViewPr snapToGrid="0" snapToObjects="1">
      <p:cViewPr varScale="1">
        <p:scale>
          <a:sx n="118" d="100"/>
          <a:sy n="118" d="100"/>
        </p:scale>
        <p:origin x="688" y="20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5" d="100"/>
          <a:sy n="135" d="100"/>
        </p:scale>
        <p:origin x="35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handoutMaster" Target="handoutMasters/handoutMaster1.xml"/><Relationship Id="rId54"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2 245 382</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8717254837714267"/>
                  <c:y val="-5.8282061581337419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15374887902408149"/>
                  <c:y val="-0.1104829341363129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40B-734D-93E7-21C5B1CA5F1D}"/>
                </c:ext>
              </c:extLst>
            </c:dLbl>
            <c:dLbl>
              <c:idx val="4"/>
              <c:layout>
                <c:manualLayout>
                  <c:x val="-2.2560976813316366E-2"/>
                  <c:y val="-0.1901627199150146"/>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9-F2A1-F046-A0A2-3730BFE713C2}"/>
                </c:ext>
              </c:extLst>
            </c:dLbl>
            <c:dLbl>
              <c:idx val="5"/>
              <c:layout>
                <c:manualLayout>
                  <c:x val="0.13035231047693865"/>
                  <c:y val="-0.10919325008024701"/>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Sheet1!$A$2:$A$7</c:f>
              <c:strCache>
                <c:ptCount val="6"/>
                <c:pt idx="0">
                  <c:v>Facebook</c:v>
                </c:pt>
                <c:pt idx="1">
                  <c:v>Instagram</c:v>
                </c:pt>
                <c:pt idx="2">
                  <c:v>X</c:v>
                </c:pt>
                <c:pt idx="3">
                  <c:v>YouTube</c:v>
                </c:pt>
                <c:pt idx="4">
                  <c:v>Pinterest</c:v>
                </c:pt>
                <c:pt idx="5">
                  <c:v>TikTok</c:v>
                </c:pt>
              </c:strCache>
            </c:strRef>
          </c:cat>
          <c:val>
            <c:numRef>
              <c:f>Sheet1!$B$2:$B$7</c:f>
              <c:numCache>
                <c:formatCode>#,##0</c:formatCode>
                <c:ptCount val="6"/>
                <c:pt idx="0">
                  <c:v>2245382</c:v>
                </c:pt>
                <c:pt idx="1">
                  <c:v>1695852</c:v>
                </c:pt>
                <c:pt idx="2">
                  <c:v>628332</c:v>
                </c:pt>
                <c:pt idx="3">
                  <c:v>192369</c:v>
                </c:pt>
                <c:pt idx="4">
                  <c:v>105971</c:v>
                </c:pt>
                <c:pt idx="5">
                  <c:v>87832</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Pinterest</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45261</c:v>
                </c:pt>
                <c:pt idx="1">
                  <c:v>45292</c:v>
                </c:pt>
                <c:pt idx="2">
                  <c:v>45323</c:v>
                </c:pt>
                <c:pt idx="3">
                  <c:v>45352</c:v>
                </c:pt>
                <c:pt idx="4">
                  <c:v>45383</c:v>
                </c:pt>
                <c:pt idx="5">
                  <c:v>45413</c:v>
                </c:pt>
                <c:pt idx="6">
                  <c:v>45444</c:v>
                </c:pt>
                <c:pt idx="7">
                  <c:v>45474</c:v>
                </c:pt>
                <c:pt idx="8">
                  <c:v>45505</c:v>
                </c:pt>
                <c:pt idx="9">
                  <c:v>45536</c:v>
                </c:pt>
                <c:pt idx="10">
                  <c:v>45566</c:v>
                </c:pt>
                <c:pt idx="11">
                  <c:v>45597</c:v>
                </c:pt>
                <c:pt idx="12">
                  <c:v>45627</c:v>
                </c:pt>
              </c:numCache>
            </c:numRef>
          </c:cat>
          <c:val>
            <c:numRef>
              <c:f>Sheet1!$B$2:$B$14</c:f>
              <c:numCache>
                <c:formatCode>#,##0</c:formatCode>
                <c:ptCount val="13"/>
                <c:pt idx="0">
                  <c:v>95546</c:v>
                </c:pt>
                <c:pt idx="1">
                  <c:v>96878</c:v>
                </c:pt>
                <c:pt idx="2">
                  <c:v>97999</c:v>
                </c:pt>
                <c:pt idx="3">
                  <c:v>99331</c:v>
                </c:pt>
                <c:pt idx="4">
                  <c:v>100749</c:v>
                </c:pt>
                <c:pt idx="5">
                  <c:v>101803</c:v>
                </c:pt>
                <c:pt idx="6">
                  <c:v>102895</c:v>
                </c:pt>
                <c:pt idx="7">
                  <c:v>103928</c:v>
                </c:pt>
                <c:pt idx="8">
                  <c:v>105136</c:v>
                </c:pt>
                <c:pt idx="9">
                  <c:v>106312</c:v>
                </c:pt>
                <c:pt idx="10">
                  <c:v>107344</c:v>
                </c:pt>
                <c:pt idx="11">
                  <c:v>105571</c:v>
                </c:pt>
                <c:pt idx="12">
                  <c:v>105971</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45261</c:v>
                </c:pt>
                <c:pt idx="1">
                  <c:v>45292</c:v>
                </c:pt>
                <c:pt idx="2">
                  <c:v>45323</c:v>
                </c:pt>
                <c:pt idx="3">
                  <c:v>45352</c:v>
                </c:pt>
                <c:pt idx="4">
                  <c:v>45383</c:v>
                </c:pt>
                <c:pt idx="5">
                  <c:v>45413</c:v>
                </c:pt>
                <c:pt idx="6">
                  <c:v>45444</c:v>
                </c:pt>
                <c:pt idx="7">
                  <c:v>45474</c:v>
                </c:pt>
                <c:pt idx="8">
                  <c:v>45505</c:v>
                </c:pt>
                <c:pt idx="9">
                  <c:v>45536</c:v>
                </c:pt>
                <c:pt idx="10">
                  <c:v>45566</c:v>
                </c:pt>
                <c:pt idx="11">
                  <c:v>45597</c:v>
                </c:pt>
                <c:pt idx="12">
                  <c:v>45627</c:v>
                </c:pt>
              </c:numCache>
            </c:numRef>
          </c:cat>
          <c:val>
            <c:numRef>
              <c:f>Sheet1!$B$2:$B$14</c:f>
              <c:numCache>
                <c:formatCode>#,##0</c:formatCode>
                <c:ptCount val="13"/>
                <c:pt idx="0">
                  <c:v>63231</c:v>
                </c:pt>
                <c:pt idx="1">
                  <c:v>66137</c:v>
                </c:pt>
                <c:pt idx="2">
                  <c:v>67930</c:v>
                </c:pt>
                <c:pt idx="3">
                  <c:v>69159</c:v>
                </c:pt>
                <c:pt idx="4">
                  <c:v>71069</c:v>
                </c:pt>
                <c:pt idx="5">
                  <c:v>72583</c:v>
                </c:pt>
                <c:pt idx="6">
                  <c:v>74486</c:v>
                </c:pt>
                <c:pt idx="7">
                  <c:v>75552</c:v>
                </c:pt>
                <c:pt idx="8">
                  <c:v>76813</c:v>
                </c:pt>
                <c:pt idx="9">
                  <c:v>78830</c:v>
                </c:pt>
                <c:pt idx="10">
                  <c:v>81063</c:v>
                </c:pt>
                <c:pt idx="11">
                  <c:v>85212</c:v>
                </c:pt>
                <c:pt idx="12">
                  <c:v>87832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Offset val="100"/>
        <c:baseTimeUnit val="months"/>
      </c:date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tx>
            <c:strRef>
              <c:f>Sheet1!$B$3</c:f>
              <c:strCache>
                <c:ptCount val="1"/>
                <c:pt idx="0">
                  <c:v>2 245 382</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5316-DD46-BB39-6FB38B06E09D}"/>
              </c:ext>
            </c:extLst>
          </c:dPt>
          <c:dLbls>
            <c:dLbl>
              <c:idx val="5"/>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3020646485267223"/>
                      <c:h val="7.0338612642532078E-2"/>
                    </c:manualLayout>
                  </c15:layout>
                </c:ext>
                <c:ext xmlns:c16="http://schemas.microsoft.com/office/drawing/2014/chart" uri="{C3380CC4-5D6E-409C-BE32-E72D297353CC}">
                  <c16:uniqueId val="{0000000B-5316-DD46-BB39-6FB38B06E09D}"/>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Kaikki kanavat yhteensä</c:v>
                </c:pt>
                <c:pt idx="1">
                  <c:v>Facebook</c:v>
                </c:pt>
                <c:pt idx="2">
                  <c:v>Instagram</c:v>
                </c:pt>
                <c:pt idx="3">
                  <c:v>X</c:v>
                </c:pt>
                <c:pt idx="4">
                  <c:v>YouTube</c:v>
                </c:pt>
                <c:pt idx="5">
                  <c:v>Pinterest</c:v>
                </c:pt>
                <c:pt idx="6">
                  <c:v>TikTok</c:v>
                </c:pt>
              </c:strCache>
            </c:strRef>
          </c:cat>
          <c:val>
            <c:numRef>
              <c:f>Sheet1!$B$2:$B$8</c:f>
              <c:numCache>
                <c:formatCode>#,##0</c:formatCode>
                <c:ptCount val="7"/>
                <c:pt idx="0">
                  <c:v>4955738</c:v>
                </c:pt>
                <c:pt idx="1">
                  <c:v>2245382</c:v>
                </c:pt>
                <c:pt idx="2">
                  <c:v>1695852</c:v>
                </c:pt>
                <c:pt idx="3">
                  <c:v>628332</c:v>
                </c:pt>
                <c:pt idx="4">
                  <c:v>192369</c:v>
                </c:pt>
                <c:pt idx="5">
                  <c:v>105971</c:v>
                </c:pt>
                <c:pt idx="6">
                  <c:v>87832</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171</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3F7F-464C-956E-4D032235FF4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Kaikki kanavat yhteensä</c:v>
                </c:pt>
                <c:pt idx="1">
                  <c:v>Facebook</c:v>
                </c:pt>
                <c:pt idx="2">
                  <c:v>Instagram</c:v>
                </c:pt>
                <c:pt idx="3">
                  <c:v>X</c:v>
                </c:pt>
                <c:pt idx="4">
                  <c:v>YouTube</c:v>
                </c:pt>
                <c:pt idx="5">
                  <c:v>Pinterest</c:v>
                </c:pt>
                <c:pt idx="6">
                  <c:v>TikTok</c:v>
                </c:pt>
              </c:strCache>
            </c:strRef>
          </c:cat>
          <c:val>
            <c:numRef>
              <c:f>Sheet1!$B$2:$B$8</c:f>
              <c:numCache>
                <c:formatCode>#\ ##0;\-#\ ##0;;@</c:formatCode>
                <c:ptCount val="7"/>
                <c:pt idx="0">
                  <c:v>483</c:v>
                </c:pt>
                <c:pt idx="1">
                  <c:v>171</c:v>
                </c:pt>
                <c:pt idx="2">
                  <c:v>130</c:v>
                </c:pt>
                <c:pt idx="3">
                  <c:v>70</c:v>
                </c:pt>
                <c:pt idx="4">
                  <c:v>63</c:v>
                </c:pt>
                <c:pt idx="5">
                  <c:v>30</c:v>
                </c:pt>
                <c:pt idx="6">
                  <c:v>19</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13 131</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B-3F7F-464C-956E-4D032235FF4E}"/>
              </c:ext>
            </c:extLst>
          </c:dPt>
          <c:dPt>
            <c:idx val="6"/>
            <c:invertIfNegative val="0"/>
            <c:bubble3D val="0"/>
            <c:extLst>
              <c:ext xmlns:c16="http://schemas.microsoft.com/office/drawing/2014/chart" uri="{C3380CC4-5D6E-409C-BE32-E72D297353CC}">
                <c16:uniqueId val="{00000006-FFD9-4EC3-B77B-D6D15BE8A408}"/>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B-3F7F-464C-956E-4D032235FF4E}"/>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Kokonaisseuraajamäärä</c:v>
                </c:pt>
                <c:pt idx="1">
                  <c:v>Facebook</c:v>
                </c:pt>
                <c:pt idx="2">
                  <c:v>Instagram</c:v>
                </c:pt>
                <c:pt idx="3">
                  <c:v>X</c:v>
                </c:pt>
                <c:pt idx="4">
                  <c:v>TikTok</c:v>
                </c:pt>
                <c:pt idx="5">
                  <c:v>Pinterest</c:v>
                </c:pt>
                <c:pt idx="6">
                  <c:v>YouTube</c:v>
                </c:pt>
              </c:strCache>
            </c:strRef>
          </c:cat>
          <c:val>
            <c:numRef>
              <c:f>Sheet1!$B$2:$B$8</c:f>
              <c:numCache>
                <c:formatCode>#,##0</c:formatCode>
                <c:ptCount val="7"/>
                <c:pt idx="0">
                  <c:v>25946.272251308899</c:v>
                </c:pt>
                <c:pt idx="1">
                  <c:v>13130.888888888889</c:v>
                </c:pt>
                <c:pt idx="2">
                  <c:v>13045.015384615384</c:v>
                </c:pt>
                <c:pt idx="3">
                  <c:v>8976.1714285714279</c:v>
                </c:pt>
                <c:pt idx="4">
                  <c:v>4622.7368421052633</c:v>
                </c:pt>
                <c:pt idx="5">
                  <c:v>3532.3666666666668</c:v>
                </c:pt>
                <c:pt idx="6">
                  <c:v>3053.4761904761904</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45261</c:v>
                </c:pt>
                <c:pt idx="1">
                  <c:v>45292</c:v>
                </c:pt>
                <c:pt idx="2">
                  <c:v>45323</c:v>
                </c:pt>
                <c:pt idx="3">
                  <c:v>45352</c:v>
                </c:pt>
                <c:pt idx="4">
                  <c:v>45383</c:v>
                </c:pt>
                <c:pt idx="5">
                  <c:v>45413</c:v>
                </c:pt>
                <c:pt idx="6">
                  <c:v>45444</c:v>
                </c:pt>
                <c:pt idx="7">
                  <c:v>45474</c:v>
                </c:pt>
                <c:pt idx="8">
                  <c:v>45505</c:v>
                </c:pt>
                <c:pt idx="9">
                  <c:v>45536</c:v>
                </c:pt>
                <c:pt idx="10">
                  <c:v>45566</c:v>
                </c:pt>
                <c:pt idx="11">
                  <c:v>45597</c:v>
                </c:pt>
                <c:pt idx="12">
                  <c:v>45627</c:v>
                </c:pt>
              </c:numCache>
            </c:numRef>
          </c:cat>
          <c:val>
            <c:numRef>
              <c:f>Sheet1!$B$2:$B$14</c:f>
              <c:numCache>
                <c:formatCode>#,##0</c:formatCode>
                <c:ptCount val="13"/>
                <c:pt idx="0">
                  <c:v>4986221</c:v>
                </c:pt>
                <c:pt idx="1">
                  <c:v>4924350</c:v>
                </c:pt>
                <c:pt idx="2">
                  <c:v>4944081</c:v>
                </c:pt>
                <c:pt idx="3">
                  <c:v>4946429</c:v>
                </c:pt>
                <c:pt idx="4">
                  <c:v>4962178</c:v>
                </c:pt>
                <c:pt idx="5">
                  <c:v>4923969</c:v>
                </c:pt>
                <c:pt idx="6">
                  <c:v>4936026</c:v>
                </c:pt>
                <c:pt idx="7">
                  <c:v>4944545</c:v>
                </c:pt>
                <c:pt idx="8">
                  <c:v>4950452</c:v>
                </c:pt>
                <c:pt idx="9">
                  <c:v>4952803</c:v>
                </c:pt>
                <c:pt idx="10">
                  <c:v>4959140</c:v>
                </c:pt>
                <c:pt idx="11">
                  <c:v>4945357</c:v>
                </c:pt>
                <c:pt idx="12">
                  <c:v>4955738</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Lbls>
            <c:dLbl>
              <c:idx val="1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1F-451F-AF2D-205ED158F0B8}"/>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45261</c:v>
                </c:pt>
                <c:pt idx="1">
                  <c:v>45292</c:v>
                </c:pt>
                <c:pt idx="2">
                  <c:v>45323</c:v>
                </c:pt>
                <c:pt idx="3">
                  <c:v>45352</c:v>
                </c:pt>
                <c:pt idx="4">
                  <c:v>45383</c:v>
                </c:pt>
                <c:pt idx="5">
                  <c:v>45413</c:v>
                </c:pt>
                <c:pt idx="6">
                  <c:v>45444</c:v>
                </c:pt>
                <c:pt idx="7">
                  <c:v>45474</c:v>
                </c:pt>
                <c:pt idx="8">
                  <c:v>45505</c:v>
                </c:pt>
                <c:pt idx="9">
                  <c:v>45536</c:v>
                </c:pt>
                <c:pt idx="10">
                  <c:v>45566</c:v>
                </c:pt>
                <c:pt idx="11">
                  <c:v>45597</c:v>
                </c:pt>
                <c:pt idx="12">
                  <c:v>45627</c:v>
                </c:pt>
              </c:numCache>
            </c:numRef>
          </c:cat>
          <c:val>
            <c:numRef>
              <c:f>Sheet1!$B$2:$B$14</c:f>
              <c:numCache>
                <c:formatCode>#,##0</c:formatCode>
                <c:ptCount val="13"/>
                <c:pt idx="0">
                  <c:v>2281592</c:v>
                </c:pt>
                <c:pt idx="1">
                  <c:v>2272438</c:v>
                </c:pt>
                <c:pt idx="2">
                  <c:v>2280304</c:v>
                </c:pt>
                <c:pt idx="3">
                  <c:v>2274132</c:v>
                </c:pt>
                <c:pt idx="4">
                  <c:v>2278121</c:v>
                </c:pt>
                <c:pt idx="5">
                  <c:v>2246384</c:v>
                </c:pt>
                <c:pt idx="6">
                  <c:v>2248330</c:v>
                </c:pt>
                <c:pt idx="7">
                  <c:v>2250452</c:v>
                </c:pt>
                <c:pt idx="8">
                  <c:v>2252180</c:v>
                </c:pt>
                <c:pt idx="9">
                  <c:v>2253623</c:v>
                </c:pt>
                <c:pt idx="10">
                  <c:v>2247970</c:v>
                </c:pt>
                <c:pt idx="11">
                  <c:v>2244610</c:v>
                </c:pt>
                <c:pt idx="12">
                  <c:v>2245382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45261</c:v>
                </c:pt>
                <c:pt idx="1">
                  <c:v>45292</c:v>
                </c:pt>
                <c:pt idx="2">
                  <c:v>45323</c:v>
                </c:pt>
                <c:pt idx="3">
                  <c:v>45352</c:v>
                </c:pt>
                <c:pt idx="4">
                  <c:v>45383</c:v>
                </c:pt>
                <c:pt idx="5">
                  <c:v>45413</c:v>
                </c:pt>
                <c:pt idx="6">
                  <c:v>45444</c:v>
                </c:pt>
                <c:pt idx="7">
                  <c:v>45474</c:v>
                </c:pt>
                <c:pt idx="8">
                  <c:v>45505</c:v>
                </c:pt>
                <c:pt idx="9">
                  <c:v>45536</c:v>
                </c:pt>
                <c:pt idx="10">
                  <c:v>45566</c:v>
                </c:pt>
                <c:pt idx="11">
                  <c:v>45597</c:v>
                </c:pt>
                <c:pt idx="12">
                  <c:v>45627</c:v>
                </c:pt>
              </c:numCache>
            </c:numRef>
          </c:cat>
          <c:val>
            <c:numRef>
              <c:f>Sheet1!$B$2:$B$14</c:f>
              <c:numCache>
                <c:formatCode>#,##0</c:formatCode>
                <c:ptCount val="13"/>
                <c:pt idx="0">
                  <c:v>1664781</c:v>
                </c:pt>
                <c:pt idx="1">
                  <c:v>1664345</c:v>
                </c:pt>
                <c:pt idx="2">
                  <c:v>1671450</c:v>
                </c:pt>
                <c:pt idx="3">
                  <c:v>1675979</c:v>
                </c:pt>
                <c:pt idx="4">
                  <c:v>1682724</c:v>
                </c:pt>
                <c:pt idx="5">
                  <c:v>1675249</c:v>
                </c:pt>
                <c:pt idx="6">
                  <c:v>1680902</c:v>
                </c:pt>
                <c:pt idx="7">
                  <c:v>1684013</c:v>
                </c:pt>
                <c:pt idx="8">
                  <c:v>1685749</c:v>
                </c:pt>
                <c:pt idx="9">
                  <c:v>1682314</c:v>
                </c:pt>
                <c:pt idx="10">
                  <c:v>1691731</c:v>
                </c:pt>
                <c:pt idx="11">
                  <c:v>1687340</c:v>
                </c:pt>
                <c:pt idx="12">
                  <c:v>1695852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45261</c:v>
                </c:pt>
                <c:pt idx="1">
                  <c:v>45292</c:v>
                </c:pt>
                <c:pt idx="2">
                  <c:v>45323</c:v>
                </c:pt>
                <c:pt idx="3">
                  <c:v>45352</c:v>
                </c:pt>
                <c:pt idx="4">
                  <c:v>45383</c:v>
                </c:pt>
                <c:pt idx="5">
                  <c:v>45413</c:v>
                </c:pt>
                <c:pt idx="6">
                  <c:v>45444</c:v>
                </c:pt>
                <c:pt idx="7">
                  <c:v>45474</c:v>
                </c:pt>
                <c:pt idx="8">
                  <c:v>45505</c:v>
                </c:pt>
                <c:pt idx="9">
                  <c:v>45536</c:v>
                </c:pt>
                <c:pt idx="10">
                  <c:v>45566</c:v>
                </c:pt>
                <c:pt idx="11">
                  <c:v>45597</c:v>
                </c:pt>
                <c:pt idx="12">
                  <c:v>45627</c:v>
                </c:pt>
              </c:numCache>
            </c:numRef>
          </c:cat>
          <c:val>
            <c:numRef>
              <c:f>Sheet1!$B$2:$B$14</c:f>
              <c:numCache>
                <c:formatCode>#,##0</c:formatCode>
                <c:ptCount val="13"/>
                <c:pt idx="0">
                  <c:v>684334</c:v>
                </c:pt>
                <c:pt idx="1">
                  <c:v>642332</c:v>
                </c:pt>
                <c:pt idx="2">
                  <c:v>643474</c:v>
                </c:pt>
                <c:pt idx="3">
                  <c:v>643789</c:v>
                </c:pt>
                <c:pt idx="4">
                  <c:v>644643</c:v>
                </c:pt>
                <c:pt idx="5">
                  <c:v>642043</c:v>
                </c:pt>
                <c:pt idx="6">
                  <c:v>642077</c:v>
                </c:pt>
                <c:pt idx="7">
                  <c:v>641970</c:v>
                </c:pt>
                <c:pt idx="8">
                  <c:v>641397</c:v>
                </c:pt>
                <c:pt idx="9">
                  <c:v>641737</c:v>
                </c:pt>
                <c:pt idx="10">
                  <c:v>640414</c:v>
                </c:pt>
                <c:pt idx="11">
                  <c:v>631038</c:v>
                </c:pt>
                <c:pt idx="12">
                  <c:v>628332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45261</c:v>
                </c:pt>
                <c:pt idx="1">
                  <c:v>45292</c:v>
                </c:pt>
                <c:pt idx="2">
                  <c:v>45323</c:v>
                </c:pt>
                <c:pt idx="3">
                  <c:v>45352</c:v>
                </c:pt>
                <c:pt idx="4">
                  <c:v>45383</c:v>
                </c:pt>
                <c:pt idx="5">
                  <c:v>45413</c:v>
                </c:pt>
                <c:pt idx="6">
                  <c:v>45444</c:v>
                </c:pt>
                <c:pt idx="7">
                  <c:v>45474</c:v>
                </c:pt>
                <c:pt idx="8">
                  <c:v>45505</c:v>
                </c:pt>
                <c:pt idx="9">
                  <c:v>45536</c:v>
                </c:pt>
                <c:pt idx="10">
                  <c:v>45566</c:v>
                </c:pt>
                <c:pt idx="11">
                  <c:v>45597</c:v>
                </c:pt>
                <c:pt idx="12">
                  <c:v>45627</c:v>
                </c:pt>
              </c:numCache>
            </c:numRef>
          </c:cat>
          <c:val>
            <c:numRef>
              <c:f>Sheet1!$B$2:$B$14</c:f>
              <c:numCache>
                <c:formatCode>#,##0</c:formatCode>
                <c:ptCount val="13"/>
                <c:pt idx="0">
                  <c:v>196737</c:v>
                </c:pt>
                <c:pt idx="1">
                  <c:v>182220</c:v>
                </c:pt>
                <c:pt idx="2">
                  <c:v>182924</c:v>
                </c:pt>
                <c:pt idx="3">
                  <c:v>184039</c:v>
                </c:pt>
                <c:pt idx="4">
                  <c:v>184872</c:v>
                </c:pt>
                <c:pt idx="5">
                  <c:v>185907</c:v>
                </c:pt>
                <c:pt idx="6">
                  <c:v>187336</c:v>
                </c:pt>
                <c:pt idx="7">
                  <c:v>188630</c:v>
                </c:pt>
                <c:pt idx="8">
                  <c:v>189177</c:v>
                </c:pt>
                <c:pt idx="9">
                  <c:v>189987</c:v>
                </c:pt>
                <c:pt idx="10">
                  <c:v>190618</c:v>
                </c:pt>
                <c:pt idx="11">
                  <c:v>191586</c:v>
                </c:pt>
                <c:pt idx="12">
                  <c:v>192369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4 955 738</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7.1.2025</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7.1.2025</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77407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31</a:t>
            </a:fld>
            <a:endParaRPr lang="en-FI" dirty="0"/>
          </a:p>
        </p:txBody>
      </p:sp>
    </p:spTree>
    <p:extLst>
      <p:ext uri="{BB962C8B-B14F-4D97-AF65-F5344CB8AC3E}">
        <p14:creationId xmlns:p14="http://schemas.microsoft.com/office/powerpoint/2010/main" val="303528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32</a:t>
            </a:fld>
            <a:endParaRPr lang="en-FI" dirty="0"/>
          </a:p>
        </p:txBody>
      </p:sp>
    </p:spTree>
    <p:extLst>
      <p:ext uri="{BB962C8B-B14F-4D97-AF65-F5344CB8AC3E}">
        <p14:creationId xmlns:p14="http://schemas.microsoft.com/office/powerpoint/2010/main" val="2793924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33</a:t>
            </a:fld>
            <a:endParaRPr lang="en-FI" dirty="0"/>
          </a:p>
        </p:txBody>
      </p:sp>
    </p:spTree>
    <p:extLst>
      <p:ext uri="{BB962C8B-B14F-4D97-AF65-F5344CB8AC3E}">
        <p14:creationId xmlns:p14="http://schemas.microsoft.com/office/powerpoint/2010/main" val="305987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48338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110488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29</a:t>
            </a:fld>
            <a:endParaRPr lang="en-FI" dirty="0"/>
          </a:p>
        </p:txBody>
      </p:sp>
    </p:spTree>
    <p:extLst>
      <p:ext uri="{BB962C8B-B14F-4D97-AF65-F5344CB8AC3E}">
        <p14:creationId xmlns:p14="http://schemas.microsoft.com/office/powerpoint/2010/main" val="1358558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emf"/><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9.emf"/><Relationship Id="rId7" Type="http://schemas.openxmlformats.org/officeDocument/2006/relationships/image" Target="../media/image22.emf"/><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21.emf"/><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2.emf"/><Relationship Id="rId9" Type="http://schemas.openxmlformats.org/officeDocument/2006/relationships/image" Target="../media/image2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23" name="Picture 22" descr="A person looking at his phone&#10;&#10;Description automatically generated">
            <a:extLst>
              <a:ext uri="{FF2B5EF4-FFF2-40B4-BE49-F238E27FC236}">
                <a16:creationId xmlns:a16="http://schemas.microsoft.com/office/drawing/2014/main" id="{A07CF64A-81D0-7C08-8529-3799049560BF}"/>
              </a:ext>
            </a:extLst>
          </p:cNvPr>
          <p:cNvPicPr>
            <a:picLocks noChangeAspect="1"/>
          </p:cNvPicPr>
          <p:nvPr userDrawn="1"/>
        </p:nvPicPr>
        <p:blipFill>
          <a:blip r:embed="rId2"/>
          <a:stretch>
            <a:fillRect/>
          </a:stretch>
        </p:blipFill>
        <p:spPr>
          <a:xfrm>
            <a:off x="-19548"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1208282"/>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79626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12/2024</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12/2024</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Kansi">
    <p:spTree>
      <p:nvGrpSpPr>
        <p:cNvPr id="1" name=""/>
        <p:cNvGrpSpPr/>
        <p:nvPr/>
      </p:nvGrpSpPr>
      <p:grpSpPr>
        <a:xfrm>
          <a:off x="0" y="0"/>
          <a:ext cx="0" cy="0"/>
          <a:chOff x="0" y="0"/>
          <a:chExt cx="0" cy="0"/>
        </a:xfrm>
      </p:grpSpPr>
      <p:pic>
        <p:nvPicPr>
          <p:cNvPr id="3" name="Picture 2" descr="A person in a pink dress holding a phone&#10;&#10;Description automatically generated">
            <a:extLst>
              <a:ext uri="{FF2B5EF4-FFF2-40B4-BE49-F238E27FC236}">
                <a16:creationId xmlns:a16="http://schemas.microsoft.com/office/drawing/2014/main" id="{649B49BB-ECA4-A856-AA7E-03DF913B636C}"/>
              </a:ext>
            </a:extLst>
          </p:cNvPr>
          <p:cNvPicPr>
            <a:picLocks noChangeAspect="1"/>
          </p:cNvPicPr>
          <p:nvPr userDrawn="1"/>
        </p:nvPicPr>
        <p:blipFill>
          <a:blip r:embed="rId2"/>
          <a:stretch>
            <a:fillRect/>
          </a:stretch>
        </p:blipFill>
        <p:spPr>
          <a:xfrm>
            <a:off x="-54428" y="-31977"/>
            <a:ext cx="12268200" cy="6900863"/>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624880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0" y="1"/>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grpSp>
        <p:nvGrpSpPr>
          <p:cNvPr id="21" name="Group 20">
            <a:extLst>
              <a:ext uri="{FF2B5EF4-FFF2-40B4-BE49-F238E27FC236}">
                <a16:creationId xmlns:a16="http://schemas.microsoft.com/office/drawing/2014/main" id="{6A96CF79-66B7-7F4E-AD65-FF1DAA40E9B3}"/>
              </a:ext>
            </a:extLst>
          </p:cNvPr>
          <p:cNvGrpSpPr/>
          <p:nvPr userDrawn="1"/>
        </p:nvGrpSpPr>
        <p:grpSpPr>
          <a:xfrm>
            <a:off x="5061577" y="4706264"/>
            <a:ext cx="2068842" cy="236236"/>
            <a:chOff x="4864100" y="4828992"/>
            <a:chExt cx="2068842" cy="236236"/>
          </a:xfrm>
        </p:grpSpPr>
        <p:pic>
          <p:nvPicPr>
            <p:cNvPr id="9" name="Picture 8">
              <a:extLst>
                <a:ext uri="{FF2B5EF4-FFF2-40B4-BE49-F238E27FC236}">
                  <a16:creationId xmlns:a16="http://schemas.microsoft.com/office/drawing/2014/main" id="{FCA2D01A-48EC-8544-9EA9-F53CBB0235D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51548" y="4837288"/>
              <a:ext cx="264087" cy="219643"/>
            </a:xfrm>
            <a:prstGeom prst="rect">
              <a:avLst/>
            </a:prstGeom>
          </p:spPr>
        </p:pic>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281981" y="4828992"/>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048966" y="4846320"/>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01205" y="4859893"/>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64100" y="4855247"/>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739871" y="4859238"/>
              <a:ext cx="193071" cy="193071"/>
            </a:xfrm>
            <a:prstGeom prst="rect">
              <a:avLst/>
            </a:prstGeom>
          </p:spPr>
        </p:pic>
      </p:gr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spTree>
    <p:extLst>
      <p:ext uri="{BB962C8B-B14F-4D97-AF65-F5344CB8AC3E}">
        <p14:creationId xmlns:p14="http://schemas.microsoft.com/office/powerpoint/2010/main" val="313285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Kansi">
    <p:spTree>
      <p:nvGrpSpPr>
        <p:cNvPr id="1" name=""/>
        <p:cNvGrpSpPr/>
        <p:nvPr/>
      </p:nvGrpSpPr>
      <p:grpSpPr>
        <a:xfrm>
          <a:off x="0" y="0"/>
          <a:ext cx="0" cy="0"/>
          <a:chOff x="0" y="0"/>
          <a:chExt cx="0" cy="0"/>
        </a:xfrm>
      </p:grpSpPr>
      <p:pic>
        <p:nvPicPr>
          <p:cNvPr id="5" name="Picture 4" descr="A person sitting on a tree trunk reading a book&#10;&#10;Description automatically generated">
            <a:extLst>
              <a:ext uri="{FF2B5EF4-FFF2-40B4-BE49-F238E27FC236}">
                <a16:creationId xmlns:a16="http://schemas.microsoft.com/office/drawing/2014/main" id="{64674690-556F-AE7E-6477-306D855A34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17780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640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Kansi">
    <p:bg>
      <p:bgPr>
        <a:solidFill>
          <a:schemeClr val="bg1"/>
        </a:solidFill>
        <a:effectLst/>
      </p:bgPr>
    </p:bg>
    <p:spTree>
      <p:nvGrpSpPr>
        <p:cNvPr id="1" name=""/>
        <p:cNvGrpSpPr/>
        <p:nvPr/>
      </p:nvGrpSpPr>
      <p:grpSpPr>
        <a:xfrm>
          <a:off x="0" y="0"/>
          <a:ext cx="0" cy="0"/>
          <a:chOff x="0" y="0"/>
          <a:chExt cx="0" cy="0"/>
        </a:xfrm>
      </p:grpSpPr>
      <p:pic>
        <p:nvPicPr>
          <p:cNvPr id="3" name="Picture 2" descr="A person sitting on a bed looking at his phone&#10;&#10;Description automatically generated">
            <a:extLst>
              <a:ext uri="{FF2B5EF4-FFF2-40B4-BE49-F238E27FC236}">
                <a16:creationId xmlns:a16="http://schemas.microsoft.com/office/drawing/2014/main" id="{7181D75F-F1D0-08F1-1A2F-137C50C5FD5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85132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5604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22338"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70563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ansi">
    <p:spTree>
      <p:nvGrpSpPr>
        <p:cNvPr id="1" name=""/>
        <p:cNvGrpSpPr/>
        <p:nvPr/>
      </p:nvGrpSpPr>
      <p:grpSpPr>
        <a:xfrm>
          <a:off x="0" y="0"/>
          <a:ext cx="0" cy="0"/>
          <a:chOff x="0" y="0"/>
          <a:chExt cx="0" cy="0"/>
        </a:xfrm>
      </p:grpSpPr>
      <p:pic>
        <p:nvPicPr>
          <p:cNvPr id="4" name="Picture 3" descr="A person standing on a sidewalk in the rain&#10;&#10;Description automatically generated">
            <a:extLst>
              <a:ext uri="{FF2B5EF4-FFF2-40B4-BE49-F238E27FC236}">
                <a16:creationId xmlns:a16="http://schemas.microsoft.com/office/drawing/2014/main" id="{B9885343-EEE6-14C3-AF3D-EE2EC5DA5CA0}"/>
              </a:ext>
            </a:extLst>
          </p:cNvPr>
          <p:cNvPicPr>
            <a:picLocks noChangeAspect="1"/>
          </p:cNvPicPr>
          <p:nvPr userDrawn="1"/>
        </p:nvPicPr>
        <p:blipFill>
          <a:blip r:embed="rId2"/>
          <a:stretch>
            <a:fillRect/>
          </a:stretch>
        </p:blipFill>
        <p:spPr>
          <a:xfrm>
            <a:off x="-19548" y="0"/>
            <a:ext cx="12287748" cy="6911859"/>
          </a:xfrm>
          <a:prstGeom prst="rect">
            <a:avLst/>
          </a:prstGeom>
        </p:spPr>
      </p:pic>
      <p:pic>
        <p:nvPicPr>
          <p:cNvPr id="6" name="Picture 5" descr="A colorful lines on a black background&#10;&#10;Description automatically generated">
            <a:extLst>
              <a:ext uri="{FF2B5EF4-FFF2-40B4-BE49-F238E27FC236}">
                <a16:creationId xmlns:a16="http://schemas.microsoft.com/office/drawing/2014/main" id="{C13EF315-CC8E-57E0-80C7-B54D44F0E7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Joulukuu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43612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90" r:id="rId3"/>
    <p:sldLayoutId id="2147483693" r:id="rId4"/>
    <p:sldLayoutId id="2147483691" r:id="rId5"/>
    <p:sldLayoutId id="2147483697" r:id="rId6"/>
    <p:sldLayoutId id="2147483696" r:id="rId7"/>
    <p:sldLayoutId id="2147483692" r:id="rId8"/>
    <p:sldLayoutId id="2147483689" r:id="rId9"/>
    <p:sldLayoutId id="2147483660" r:id="rId10"/>
    <p:sldLayoutId id="2147483654" r:id="rId11"/>
    <p:sldLayoutId id="2147483677" r:id="rId12"/>
    <p:sldLayoutId id="2147483679" r:id="rId13"/>
    <p:sldLayoutId id="2147483663" r:id="rId14"/>
    <p:sldLayoutId id="2147483686" r:id="rId15"/>
    <p:sldLayoutId id="2147483687" r:id="rId16"/>
    <p:sldLayoutId id="2147483667" r:id="rId17"/>
    <p:sldLayoutId id="2147483676" r:id="rId18"/>
    <p:sldLayoutId id="2147483664" r:id="rId19"/>
    <p:sldLayoutId id="2147483680" r:id="rId20"/>
    <p:sldLayoutId id="2147483678" r:id="rId21"/>
    <p:sldLayoutId id="2147483684" r:id="rId22"/>
    <p:sldLayoutId id="2147483661" r:id="rId23"/>
    <p:sldLayoutId id="2147483681" r:id="rId24"/>
    <p:sldLayoutId id="2147483683" r:id="rId25"/>
    <p:sldLayoutId id="2147483682" r:id="rId26"/>
    <p:sldLayoutId id="2147483662" r:id="rId27"/>
    <p:sldLayoutId id="2147483665" r:id="rId28"/>
    <p:sldLayoutId id="2147483657" r:id="rId29"/>
    <p:sldLayoutId id="2147483674" r:id="rId30"/>
    <p:sldLayoutId id="2147483666" r:id="rId31"/>
    <p:sldLayoutId id="2147483675" r:id="rId32"/>
    <p:sldLayoutId id="2147483670" r:id="rId33"/>
    <p:sldLayoutId id="2147483668" r:id="rId34"/>
    <p:sldLayoutId id="2147483669" r:id="rId35"/>
    <p:sldLayoutId id="2147483672" r:id="rId36"/>
    <p:sldLayoutId id="2147483673" r:id="rId37"/>
    <p:sldLayoutId id="2147483655" r:id="rId38"/>
    <p:sldLayoutId id="2147483671" r:id="rId39"/>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26.emf"/><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hyperlink" Target="https://www.aikakausmedia.fi/ajankohtaista/ajankohtaista-aikakausmedioista/2023/facebook-muutti-kaytantoaan-tykkaajamaaran-ilmoittamisessa-nain-se-nakyy-someseurannassa/" TargetMode="Externa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editkilpailu.fi/" TargetMode="Externa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4/oletko-ilmoittautumassa-editkilpailuun-lue-ensin-nama-vinkit/"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28.jpeg"/><Relationship Id="rId4" Type="http://schemas.openxmlformats.org/officeDocument/2006/relationships/hyperlink" Target="https://www.aikakausmedia.fi/ajankohtaista/ajankohtaista-aikakausmedioista/2024/teitko-vuoden-parhaan-printtimainoksen-tai-aikakausmediakampanjan-lue-jutusta-vinkit-ja-ilmoittaudu-editkilpailuun-ny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4/digimainonnan-paastoja-laskeva-hiilimittari-ja-optimoidut-mainospaikat-nain-kustantajat-kannustavat-mainostajia-paastojen-vahentamiseen/" TargetMode="External"/><Relationship Id="rId2" Type="http://schemas.openxmlformats.org/officeDocument/2006/relationships/notesSlide" Target="../notesSlides/notesSlide11.xml"/><Relationship Id="rId1" Type="http://schemas.openxmlformats.org/officeDocument/2006/relationships/slideLayout" Target="../slideLayouts/slideLayout31.xml"/><Relationship Id="rId5" Type="http://schemas.openxmlformats.org/officeDocument/2006/relationships/image" Target="../media/image29.jpeg"/><Relationship Id="rId4" Type="http://schemas.openxmlformats.org/officeDocument/2006/relationships/hyperlink" Target="https://www.aikakausmedia.fi/ajankohtaista/ajankohtaista-aikakausmedioista/2024/lukuvinkit-aikkarimaailmasta-joululomalle-7-kiinnostavinta-kirjaa-juuri-nyt/"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4/aikakausmediat-menettivat-yhdeksan-tuhatta-seuraajaa-mita-x-ssa-oikein-tapahtuu/" TargetMode="External"/><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31.jpeg"/><Relationship Id="rId1" Type="http://schemas.openxmlformats.org/officeDocument/2006/relationships/slideLayout" Target="../slideLayouts/slideLayout30.xml"/><Relationship Id="rId4" Type="http://schemas.openxmlformats.org/officeDocument/2006/relationships/image" Target="../media/image1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normAutofit fontScale="85000" lnSpcReduction="20000"/>
          </a:bodyPr>
          <a:lstStyle/>
          <a:p>
            <a:r>
              <a:rPr lang="fi-FI" sz="2800" b="1" dirty="0"/>
              <a:t>Joulukuu 2024</a:t>
            </a:r>
            <a:endParaRPr lang="en-FI" sz="2800" b="1" dirty="0"/>
          </a:p>
        </p:txBody>
      </p:sp>
    </p:spTree>
    <p:extLst>
      <p:ext uri="{BB962C8B-B14F-4D97-AF65-F5344CB8AC3E}">
        <p14:creationId xmlns:p14="http://schemas.microsoft.com/office/powerpoint/2010/main" val="284849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247517569"/>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8DD457FA-0DFC-2BFD-FBC9-4D30917244C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X:ssä </a:t>
            </a:r>
            <a:br>
              <a:rPr lang="fi-FI" sz="3200" dirty="0"/>
            </a:br>
            <a:r>
              <a:rPr lang="fi-FI" sz="2600" b="1" dirty="0">
                <a:solidFill>
                  <a:schemeClr val="accent2"/>
                </a:solidFill>
                <a:latin typeface="Neue Haas Unica W1G" panose="020B0504030206020203" pitchFamily="34" charset="0"/>
              </a:rPr>
              <a:t>12/2023 – 12/2024</a:t>
            </a:r>
          </a:p>
        </p:txBody>
      </p:sp>
      <p:sp>
        <p:nvSpPr>
          <p:cNvPr id="6" name="TextBox 5">
            <a:extLst>
              <a:ext uri="{FF2B5EF4-FFF2-40B4-BE49-F238E27FC236}">
                <a16:creationId xmlns:a16="http://schemas.microsoft.com/office/drawing/2014/main" id="{91E86FBA-D3E8-D205-489D-3E4EA1F0046A}"/>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X-tilien seuraajat. Päällekkäisyyksiä ei ole huomioitu.</a:t>
            </a:r>
          </a:p>
        </p:txBody>
      </p:sp>
    </p:spTree>
    <p:extLst>
      <p:ext uri="{BB962C8B-B14F-4D97-AF65-F5344CB8AC3E}">
        <p14:creationId xmlns:p14="http://schemas.microsoft.com/office/powerpoint/2010/main" val="2466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YouTubessa </a:t>
            </a:r>
            <a:br>
              <a:rPr lang="fi-FI" sz="3200" dirty="0"/>
            </a:br>
            <a:r>
              <a:rPr lang="fi-FI" sz="2600" b="1" dirty="0">
                <a:solidFill>
                  <a:schemeClr val="accent2"/>
                </a:solidFill>
                <a:latin typeface="Neue Haas Unica W1G" panose="020B0504030206020203" pitchFamily="34" charset="0"/>
              </a:rPr>
              <a:t>12/2023 – 12/2024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59548649"/>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YouTube-kanavien tilaajat. Päällekkäisyyksiä ei ole huomioitu.</a:t>
            </a:r>
          </a:p>
        </p:txBody>
      </p:sp>
    </p:spTree>
    <p:extLst>
      <p:ext uri="{BB962C8B-B14F-4D97-AF65-F5344CB8AC3E}">
        <p14:creationId xmlns:p14="http://schemas.microsoft.com/office/powerpoint/2010/main" val="499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587059321"/>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F480B1C8-003C-32D3-2E7C-A65BF048E465}"/>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Pinterestissä</a:t>
            </a:r>
            <a:r>
              <a:rPr lang="fi-FI" sz="3400" dirty="0"/>
              <a:t> </a:t>
            </a:r>
            <a:br>
              <a:rPr lang="fi-FI" sz="3200" dirty="0"/>
            </a:br>
            <a:r>
              <a:rPr lang="fi-FI" sz="2600" b="1" dirty="0">
                <a:solidFill>
                  <a:schemeClr val="accent2"/>
                </a:solidFill>
                <a:latin typeface="Neue Haas Unica W1G" panose="020B0504030206020203" pitchFamily="34" charset="0"/>
              </a:rPr>
              <a:t>12/2023 – 12/2024</a:t>
            </a:r>
          </a:p>
        </p:txBody>
      </p:sp>
      <p:sp>
        <p:nvSpPr>
          <p:cNvPr id="6" name="TextBox 5">
            <a:extLst>
              <a:ext uri="{FF2B5EF4-FFF2-40B4-BE49-F238E27FC236}">
                <a16:creationId xmlns:a16="http://schemas.microsoft.com/office/drawing/2014/main" id="{8FD304CD-3874-A5DE-57BE-765E5B7E5E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Pinterest-tilien seuraajat. Päällekkäisyyksiä ei ole huomioitu.</a:t>
            </a:r>
          </a:p>
        </p:txBody>
      </p:sp>
    </p:spTree>
    <p:extLst>
      <p:ext uri="{BB962C8B-B14F-4D97-AF65-F5344CB8AC3E}">
        <p14:creationId xmlns:p14="http://schemas.microsoft.com/office/powerpoint/2010/main" val="399329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34008391"/>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CA28830D-C6F8-AA2D-AF7C-B6212F42440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TikTokissa </a:t>
            </a:r>
            <a:br>
              <a:rPr lang="fi-FI" sz="3200" dirty="0"/>
            </a:br>
            <a:r>
              <a:rPr lang="fi-FI" sz="2600" b="1" dirty="0">
                <a:solidFill>
                  <a:schemeClr val="accent2"/>
                </a:solidFill>
                <a:latin typeface="Neue Haas Unica W1G" panose="020B0504030206020203" pitchFamily="34" charset="0"/>
              </a:rPr>
              <a:t>12/2023 – 12/2024</a:t>
            </a:r>
          </a:p>
        </p:txBody>
      </p:sp>
      <p:sp>
        <p:nvSpPr>
          <p:cNvPr id="6" name="TextBox 5">
            <a:extLst>
              <a:ext uri="{FF2B5EF4-FFF2-40B4-BE49-F238E27FC236}">
                <a16:creationId xmlns:a16="http://schemas.microsoft.com/office/drawing/2014/main" id="{83B7B5FB-1AAC-8BD6-0847-85A458BD4CA9}"/>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TikTok</a:t>
            </a:r>
            <a:r>
              <a:rPr lang="fi-FI" sz="1200" i="1" dirty="0">
                <a:solidFill>
                  <a:schemeClr val="accent1"/>
                </a:solidFill>
                <a:latin typeface="Neue Haas Unica W1G" panose="020B0504030206020203" pitchFamily="34" charset="0"/>
              </a:rPr>
              <a:t>-tilien seuraajat. Päällekkäisyyksiä ei ole huomioitu.</a:t>
            </a:r>
          </a:p>
        </p:txBody>
      </p:sp>
    </p:spTree>
    <p:extLst>
      <p:ext uri="{BB962C8B-B14F-4D97-AF65-F5344CB8AC3E}">
        <p14:creationId xmlns:p14="http://schemas.microsoft.com/office/powerpoint/2010/main" val="310030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2643403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joulukuu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846137454"/>
              </p:ext>
            </p:extLst>
          </p:nvPr>
        </p:nvGraphicFramePr>
        <p:xfrm>
          <a:off x="1158466" y="1410790"/>
          <a:ext cx="4785132" cy="452853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8439">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248 813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241 476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209 320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4142">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196 146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195 447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191 554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188 830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154 351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127 316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843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119 793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967172865"/>
              </p:ext>
            </p:extLst>
          </p:nvPr>
        </p:nvGraphicFramePr>
        <p:xfrm>
          <a:off x="6344421" y="1410790"/>
          <a:ext cx="4785132" cy="45285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103 912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94 131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87 996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80 998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74 195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73 086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69 271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68 504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66 253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63 269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tx2"/>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tx2"/>
                </a:solidFill>
                <a:latin typeface="Neue Haas Unica W1G" panose="020B0504030206020203" pitchFamily="34" charset="0"/>
              </a:rPr>
              <a:t>Pinterestissä</a:t>
            </a:r>
            <a:r>
              <a:rPr lang="fi-FI" sz="1000" dirty="0">
                <a:solidFill>
                  <a:schemeClr val="tx2"/>
                </a:solidFill>
                <a:latin typeface="Neue Haas Unica W1G" panose="020B0504030206020203" pitchFamily="34" charset="0"/>
              </a:rPr>
              <a:t> ja </a:t>
            </a:r>
            <a:r>
              <a:rPr lang="fi-FI" sz="1000" dirty="0" err="1">
                <a:solidFill>
                  <a:schemeClr val="tx2"/>
                </a:solidFill>
                <a:latin typeface="Neue Haas Unica W1G" panose="020B0504030206020203" pitchFamily="34" charset="0"/>
              </a:rPr>
              <a:t>TikTokissa</a:t>
            </a:r>
            <a:r>
              <a:rPr lang="fi-FI" sz="1000" dirty="0">
                <a:solidFill>
                  <a:schemeClr val="tx2"/>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tykkääjiä </a:t>
            </a:r>
            <a:r>
              <a:rPr lang="fi-FI" sz="3000" u="sng" dirty="0">
                <a:solidFill>
                  <a:schemeClr val="accent1"/>
                </a:solidFill>
              </a:rPr>
              <a:t>Facebookissa</a:t>
            </a:r>
            <a:r>
              <a:rPr lang="fi-FI" sz="3000" dirty="0">
                <a:solidFill>
                  <a:schemeClr val="accent1"/>
                </a:solidFill>
              </a:rPr>
              <a:t> TOP 20 / joulukuu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238931055"/>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591783817"/>
              </p:ext>
            </p:extLst>
          </p:nvPr>
        </p:nvGraphicFramePr>
        <p:xfrm>
          <a:off x="6344421" y="1410790"/>
          <a:ext cx="4785132" cy="451607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4935">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Kauneus &amp; Terveys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joulukuu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76339378"/>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123 922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88 653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74 517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67 701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66 298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62 983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57 857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53 271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46 795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42 712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009120602"/>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42 678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42 377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41 262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40 889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36 429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35 401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32 490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31 519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30 720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29 909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joulukuu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910468539"/>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186 649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141 784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49 834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18 343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Image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16 305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14 023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12 907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11 607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10 861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Mediuutiset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9 441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795145820"/>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9 374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9 229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8 328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7 570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6 909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6 445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5 883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5 838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5 383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4 758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a:solidFill>
                  <a:schemeClr val="accent1"/>
                </a:solidFill>
              </a:rPr>
              <a:t>Pinterestissä</a:t>
            </a:r>
            <a:r>
              <a:rPr lang="fi-FI" sz="3000" dirty="0">
                <a:solidFill>
                  <a:schemeClr val="accent1"/>
                </a:solidFill>
              </a:rPr>
              <a:t> TOP 10 / </a:t>
            </a:r>
            <a:br>
              <a:rPr lang="fi-FI" sz="3000" dirty="0">
                <a:solidFill>
                  <a:schemeClr val="accent1"/>
                </a:solidFill>
              </a:rPr>
            </a:br>
            <a:r>
              <a:rPr lang="fi-FI" sz="3000" dirty="0">
                <a:solidFill>
                  <a:schemeClr val="accent1"/>
                </a:solidFill>
              </a:rPr>
              <a:t>joulukuu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925923957"/>
              </p:ext>
            </p:extLst>
          </p:nvPr>
        </p:nvGraphicFramePr>
        <p:xfrm>
          <a:off x="1208162" y="1410789"/>
          <a:ext cx="4785132" cy="456295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89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34 200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8915">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8915">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8 340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5 580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5 110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7380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4 720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1721669104"/>
              </p:ext>
            </p:extLst>
          </p:nvPr>
        </p:nvGraphicFramePr>
        <p:xfrm>
          <a:off x="6298100" y="1410789"/>
          <a:ext cx="4785132" cy="455469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3279">
                <a:tc gridSpan="2">
                  <a:txBody>
                    <a:bodyPr/>
                    <a:lstStyle/>
                    <a:p>
                      <a:r>
                        <a:rPr lang="fi-FI" sz="1500" b="0" i="0" noProof="0" dirty="0">
                          <a:solidFill>
                            <a:schemeClr val="bg1"/>
                          </a:solidFill>
                          <a:latin typeface="Neue Haas Unica W1G Medium" panose="020B0504030206020203" pitchFamily="34" charset="0"/>
                        </a:rPr>
                        <a:t>    Pinterest</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38 715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15 253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11 751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8 734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8 274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Kotipuutarha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7 498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5 302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1 792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845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1 785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Ihana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1 448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614501" y="825500"/>
            <a:ext cx="4799012" cy="1231900"/>
          </a:xfrm>
        </p:spPr>
        <p:txBody>
          <a:bodyPr>
            <a:noAutofit/>
          </a:bodyPr>
          <a:lstStyle/>
          <a:p>
            <a:r>
              <a:rPr lang="fi-FI" sz="3200" dirty="0"/>
              <a:t>X:n seuraajamäärä kutistui jälleen joulukuussa</a:t>
            </a:r>
            <a:endParaRPr lang="en-FI" sz="32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612912" y="2580897"/>
            <a:ext cx="5350566" cy="3451603"/>
          </a:xfrm>
        </p:spPr>
        <p:txBody>
          <a:bodyPr anchor="ctr">
            <a:noAutofit/>
          </a:bodyPr>
          <a:lstStyle/>
          <a:p>
            <a:pPr marL="0" indent="0" fontAlgn="b">
              <a:buNone/>
            </a:pPr>
            <a:r>
              <a:rPr lang="fi-FI" sz="1400" i="1" dirty="0">
                <a:latin typeface="Neue Haas Unica Pro Light" panose="020B0404030206020203" pitchFamily="34" charset="77"/>
              </a:rPr>
              <a:t>Tämän raportin tiedot koskevat joulukuuta. Julkaisemme laajemman vuosiraportin tammikuun aikana. </a:t>
            </a:r>
          </a:p>
          <a:p>
            <a:pPr fontAlgn="b"/>
            <a:r>
              <a:rPr lang="fi-FI" sz="1400" dirty="0" err="1"/>
              <a:t>Aikakausmedioilla</a:t>
            </a:r>
            <a:r>
              <a:rPr lang="fi-FI" sz="1400" dirty="0"/>
              <a:t> oli yhteensä 4 955 738 seuraajaa. </a:t>
            </a:r>
          </a:p>
          <a:p>
            <a:pPr fontAlgn="b"/>
            <a:r>
              <a:rPr lang="fi-FI" sz="1400" dirty="0"/>
              <a:t>Uusia seuraajia saatiin 10 381. Kasvua oli kaikissa muissa kanavissa paitsi X:ssä, jossa seuraajia oli 2 706 vähemmän kuin marraskuussa.</a:t>
            </a:r>
          </a:p>
          <a:p>
            <a:pPr fontAlgn="b"/>
            <a:r>
              <a:rPr lang="fi-FI" sz="1400" dirty="0"/>
              <a:t>Eniten yleisöään kasvattivat Kotiliesi (+3 534), K-Ruoka (+755) ja Yhteishyvä (+664).</a:t>
            </a:r>
          </a:p>
          <a:p>
            <a:pPr fontAlgn="b"/>
            <a:r>
              <a:rPr lang="fi-FI" sz="1400" dirty="0"/>
              <a:t>Pelastustieto nousi </a:t>
            </a:r>
            <a:r>
              <a:rPr lang="fi-FI" sz="1400" dirty="0" err="1"/>
              <a:t>Tiktokissa</a:t>
            </a:r>
            <a:r>
              <a:rPr lang="fi-FI" sz="1400" dirty="0"/>
              <a:t> kahdeksanneksi suurimmaksi.</a:t>
            </a:r>
          </a:p>
          <a:p>
            <a:pPr fontAlgn="b"/>
            <a:r>
              <a:rPr lang="fi-FI" sz="1400" dirty="0"/>
              <a:t>Seurannassa oli mukana 191 aikakausmediaa, joilla oli yhteensä 483 sometiliä. Yhdellä medialla oli käytössään keskimäärin 2,5 sometiliä.</a:t>
            </a:r>
          </a:p>
          <a:p>
            <a:pPr fontAlgn="b"/>
            <a:endParaRPr lang="fi-FI" sz="1400" dirty="0"/>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3"/>
          <a:stretch>
            <a:fillRect/>
          </a:stretch>
        </p:blipFill>
        <p:spPr>
          <a:xfrm>
            <a:off x="10044529" y="6390396"/>
            <a:ext cx="1829365" cy="137829"/>
          </a:xfrm>
          <a:prstGeom prst="rect">
            <a:avLst/>
          </a:prstGeom>
        </p:spPr>
      </p:pic>
      <p:pic>
        <p:nvPicPr>
          <p:cNvPr id="6" name="Picture Placeholder 5" descr="A person standing on a sidewalk in the rain&#10;&#10;Description automatically generated">
            <a:extLst>
              <a:ext uri="{FF2B5EF4-FFF2-40B4-BE49-F238E27FC236}">
                <a16:creationId xmlns:a16="http://schemas.microsoft.com/office/drawing/2014/main" id="{26FBC2A9-319D-0538-6E66-FD7950FE8711}"/>
              </a:ext>
            </a:extLst>
          </p:cNvPr>
          <p:cNvPicPr>
            <a:picLocks noGrp="1" noChangeAspect="1"/>
          </p:cNvPicPr>
          <p:nvPr>
            <p:ph type="pic" idx="1"/>
          </p:nvPr>
        </p:nvPicPr>
        <p:blipFill>
          <a:blip r:embed="rId4"/>
          <a:srcRect l="52500" r="1250"/>
          <a:stretch/>
        </p:blipFill>
        <p:spPr>
          <a:xfrm>
            <a:off x="6553202" y="0"/>
            <a:ext cx="5638798" cy="6858000"/>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305"/>
          <a:stretch/>
        </p:blipFill>
        <p:spPr>
          <a:xfrm>
            <a:off x="5327652" y="0"/>
            <a:ext cx="2451100" cy="1441450"/>
          </a:xfrm>
          <a:prstGeom prst="rect">
            <a:avLst/>
          </a:prstGeom>
        </p:spPr>
      </p:pic>
    </p:spTree>
    <p:extLst>
      <p:ext uri="{BB962C8B-B14F-4D97-AF65-F5344CB8AC3E}">
        <p14:creationId xmlns:p14="http://schemas.microsoft.com/office/powerpoint/2010/main" val="15308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joulukuu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275773477"/>
              </p:ext>
            </p:extLst>
          </p:nvPr>
        </p:nvGraphicFramePr>
        <p:xfrm>
          <a:off x="3703434" y="1410789"/>
          <a:ext cx="4785132" cy="455469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327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TikTok</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a:solidFill>
                            <a:schemeClr val="bg1"/>
                          </a:solidFill>
                          <a:latin typeface="Neue Haas Unica W1G Medium" panose="020B0504030206020203" pitchFamily="34" charset="0"/>
                        </a:rPr>
                        <a:t>kanavan tilaajia</a:t>
                      </a: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23 700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21 800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7 559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5 861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58457">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5 543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4 522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4 323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3 228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3 138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2 993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03178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02378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joulukuu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049817618"/>
              </p:ext>
            </p:extLst>
          </p:nvPr>
        </p:nvGraphicFramePr>
        <p:xfrm>
          <a:off x="1815289" y="1410789"/>
          <a:ext cx="4134751" cy="4583326"/>
        </p:xfrm>
        <a:graphic>
          <a:graphicData uri="http://schemas.openxmlformats.org/drawingml/2006/table">
            <a:tbl>
              <a:tblPr firstRow="1" bandRow="1">
                <a:tableStyleId>{72833802-FEF1-4C79-8D5D-14CF1EAF98D9}</a:tableStyleId>
              </a:tblPr>
              <a:tblGrid>
                <a:gridCol w="776919">
                  <a:extLst>
                    <a:ext uri="{9D8B030D-6E8A-4147-A177-3AD203B41FA5}">
                      <a16:colId xmlns:a16="http://schemas.microsoft.com/office/drawing/2014/main" val="3436780004"/>
                    </a:ext>
                  </a:extLst>
                </a:gridCol>
                <a:gridCol w="2674255">
                  <a:extLst>
                    <a:ext uri="{9D8B030D-6E8A-4147-A177-3AD203B41FA5}">
                      <a16:colId xmlns:a16="http://schemas.microsoft.com/office/drawing/2014/main" val="3107084423"/>
                    </a:ext>
                  </a:extLst>
                </a:gridCol>
                <a:gridCol w="683577">
                  <a:extLst>
                    <a:ext uri="{9D8B030D-6E8A-4147-A177-3AD203B41FA5}">
                      <a16:colId xmlns:a16="http://schemas.microsoft.com/office/drawing/2014/main" val="2894783011"/>
                    </a:ext>
                  </a:extLst>
                </a:gridCol>
              </a:tblGrid>
              <a:tr h="416666">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3 534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755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664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529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522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489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404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391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374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Kaikkien aikojen Joulu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273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519525683"/>
              </p:ext>
            </p:extLst>
          </p:nvPr>
        </p:nvGraphicFramePr>
        <p:xfrm>
          <a:off x="6346899" y="1410789"/>
          <a:ext cx="4134751" cy="4583326"/>
        </p:xfrm>
        <a:graphic>
          <a:graphicData uri="http://schemas.openxmlformats.org/drawingml/2006/table">
            <a:tbl>
              <a:tblPr firstRow="1" bandRow="1">
                <a:tableStyleId>{72833802-FEF1-4C79-8D5D-14CF1EAF98D9}</a:tableStyleId>
              </a:tblPr>
              <a:tblGrid>
                <a:gridCol w="776919">
                  <a:extLst>
                    <a:ext uri="{9D8B030D-6E8A-4147-A177-3AD203B41FA5}">
                      <a16:colId xmlns:a16="http://schemas.microsoft.com/office/drawing/2014/main" val="3436780004"/>
                    </a:ext>
                  </a:extLst>
                </a:gridCol>
                <a:gridCol w="2093728">
                  <a:extLst>
                    <a:ext uri="{9D8B030D-6E8A-4147-A177-3AD203B41FA5}">
                      <a16:colId xmlns:a16="http://schemas.microsoft.com/office/drawing/2014/main" val="3107084423"/>
                    </a:ext>
                  </a:extLst>
                </a:gridCol>
                <a:gridCol w="1264104">
                  <a:extLst>
                    <a:ext uri="{9D8B030D-6E8A-4147-A177-3AD203B41FA5}">
                      <a16:colId xmlns:a16="http://schemas.microsoft.com/office/drawing/2014/main" val="2894783011"/>
                    </a:ext>
                  </a:extLst>
                </a:gridCol>
              </a:tblGrid>
              <a:tr h="393692">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5997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Lastenkirkko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257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Viinilehti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37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164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161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537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997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Sauna-lehti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3692">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Kauneimmat Käsityöt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136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accent1"/>
                </a:solidFill>
                <a:latin typeface="Neue Haas Unica W1G" panose="020B0504030206020203" pitchFamily="34" charset="0"/>
              </a:rPr>
              <a:t>Pinterestissä</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633571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joulukuu 2024</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15400" y="2677700"/>
            <a:ext cx="2920999" cy="3386097"/>
          </a:xfrm>
          <a:prstGeom prst="rect">
            <a:avLst/>
          </a:prstGeom>
          <a:ln>
            <a:solidFill>
              <a:schemeClr val="tx1"/>
            </a:solidFill>
            <a:prstDash val="sysDot"/>
          </a:ln>
        </p:spPr>
        <p:txBody>
          <a:bodyPr vert="horz" lIns="108000" tIns="108000" rIns="108000" bIns="10800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noProof="0" dirty="0" err="1">
                <a:latin typeface="Neue Haas Unica Pro" panose="020B0504030206020203" pitchFamily="34" charset="77"/>
              </a:rPr>
              <a:t>Huom</a:t>
            </a:r>
            <a:r>
              <a:rPr lang="fi-FI" sz="1400" b="1" noProof="0" dirty="0">
                <a:latin typeface="Neue Haas Unica Pro" panose="020B0504030206020203" pitchFamily="34" charset="77"/>
              </a:rPr>
              <a:t>! </a:t>
            </a:r>
          </a:p>
          <a:p>
            <a:pPr fontAlgn="b"/>
            <a:r>
              <a:rPr lang="fi-FI" sz="1200" noProof="0" dirty="0"/>
              <a:t>Facebook näyttää tykkääjien tarkan määrän vain, jos heitä on alle tuhat. </a:t>
            </a:r>
          </a:p>
          <a:p>
            <a:pPr fontAlgn="b"/>
            <a:r>
              <a:rPr lang="fi-FI" sz="1200" noProof="0" dirty="0"/>
              <a:t>Jos tykkääjiä on 1 000–10 000, määrä pyöristetään sadan tarkkuudella.</a:t>
            </a:r>
          </a:p>
          <a:p>
            <a:pPr fontAlgn="b"/>
            <a:r>
              <a:rPr lang="fi-FI" sz="1200" noProof="0" dirty="0"/>
              <a:t> Jos tykkääjiä on yli 10 000, määrä pyöristetään tuhannen tarkkuudella. </a:t>
            </a:r>
          </a:p>
          <a:p>
            <a:pPr marL="0" indent="0" fontAlgn="b">
              <a:buNone/>
            </a:pPr>
            <a:r>
              <a:rPr lang="fi-FI" sz="1200" noProof="0" dirty="0"/>
              <a:t>Tästä syystä someseurannassa muutokset ovat usein tasan sata tai tasan tuhat.</a:t>
            </a:r>
          </a:p>
          <a:p>
            <a:pPr marL="0" indent="0" fontAlgn="b">
              <a:buNone/>
            </a:pPr>
            <a:r>
              <a:rPr lang="fi-FI" sz="1200" b="1" noProof="0" dirty="0">
                <a:latin typeface="Neue Haas Unica Pro" panose="020B0504030206020203" pitchFamily="34" charset="77"/>
                <a:hlinkClick r:id="rId2"/>
              </a:rPr>
              <a:t>Lue lisää täältä</a:t>
            </a:r>
            <a:endParaRPr lang="fi-FI" sz="1200" b="1" noProof="0" dirty="0">
              <a:latin typeface="Neue Haas Unica Pro" panose="020B0504030206020203" pitchFamily="34" charset="77"/>
            </a:endParaRP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464332043"/>
              </p:ext>
            </p:extLst>
          </p:nvPr>
        </p:nvGraphicFramePr>
        <p:xfrm>
          <a:off x="3194541" y="1410790"/>
          <a:ext cx="4785132" cy="3613821"/>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373821">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tykkääjiä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Lastenkirkko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243953706"/>
                  </a:ext>
                </a:extLst>
              </a:tr>
              <a:tr h="180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Demokraatti, Kauneimmat Käsityöt, Maatilan Pellervo, Metsälehti, Metsästys ja Kalastus, Seura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45450692"/>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Perusta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34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66998078"/>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Kemiamedia.fi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58769586"/>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Sauna-lehti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51312741"/>
                  </a:ext>
                </a:extLst>
              </a:tr>
            </a:tbl>
          </a:graphicData>
        </a:graphic>
      </p:graphicFrame>
    </p:spTree>
    <p:extLst>
      <p:ext uri="{BB962C8B-B14F-4D97-AF65-F5344CB8AC3E}">
        <p14:creationId xmlns:p14="http://schemas.microsoft.com/office/powerpoint/2010/main" val="1021747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joulukuu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717798559"/>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2 255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655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456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333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302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Kaikkien aikojen Joulu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273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Viinilehti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235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209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238849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joulukuu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864170022"/>
              </p:ext>
            </p:extLst>
          </p:nvPr>
        </p:nvGraphicFramePr>
        <p:xfrm>
          <a:off x="3703434" y="1410788"/>
          <a:ext cx="4785132" cy="358956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349563">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l" fontAlgn="b"/>
                      <a:r>
                        <a:rPr lang="fi-FI" sz="1500" b="0" i="0" u="none" strike="noStrike" dirty="0">
                          <a:solidFill>
                            <a:srgbClr val="0E2649"/>
                          </a:solidFill>
                          <a:effectLst/>
                          <a:latin typeface="Neue Haas Unica W1G" panose="020B0504030206020203" pitchFamily="34" charset="0"/>
                        </a:rPr>
                        <a:t>1.</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720000">
                <a:tc>
                  <a:txBody>
                    <a:bodyPr/>
                    <a:lstStyle/>
                    <a:p>
                      <a:pPr algn="l" fontAlgn="b"/>
                      <a:r>
                        <a:rPr lang="fi-FI" sz="1500" b="0" i="0" u="none" strike="noStrike" dirty="0">
                          <a:solidFill>
                            <a:srgbClr val="0E2649"/>
                          </a:solidFill>
                          <a:effectLst/>
                          <a:latin typeface="Neue Haas Unica W1G" panose="020B0504030206020203" pitchFamily="34" charset="0"/>
                        </a:rPr>
                        <a:t>2.–3.</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Kuntatekniikka, </a:t>
                      </a:r>
                      <a:r>
                        <a:rPr lang="fi-FI" sz="1500" b="0" i="0" u="none" strike="noStrike" dirty="0" err="1">
                          <a:solidFill>
                            <a:srgbClr val="0E2649"/>
                          </a:solidFill>
                          <a:effectLst/>
                          <a:latin typeface="Neue Haas Unica W1G" panose="020B0504030206020203" pitchFamily="34" charset="0"/>
                        </a:rPr>
                        <a:t>Mediuutiset</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720000">
                <a:tc>
                  <a:txBody>
                    <a:bodyPr/>
                    <a:lstStyle/>
                    <a:p>
                      <a:pPr algn="l" fontAlgn="b"/>
                      <a:r>
                        <a:rPr lang="fi-FI" sz="1500" b="0" i="0" u="none" strike="noStrike" dirty="0">
                          <a:solidFill>
                            <a:srgbClr val="0E2649"/>
                          </a:solidFill>
                          <a:effectLst/>
                          <a:latin typeface="Neue Haas Unica W1G" panose="020B0504030206020203" pitchFamily="34" charset="0"/>
                        </a:rPr>
                        <a:t>4.–7.</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E2649"/>
                          </a:solidFill>
                          <a:effectLst/>
                          <a:latin typeface="Neue Haas Unica W1G" panose="020B0504030206020203" pitchFamily="34" charset="0"/>
                        </a:rPr>
                        <a:t>Caravan</a:t>
                      </a:r>
                      <a:r>
                        <a:rPr lang="fi-FI" sz="1500" b="0" i="0" u="none" strike="noStrike" dirty="0">
                          <a:solidFill>
                            <a:srgbClr val="0E2649"/>
                          </a:solidFill>
                          <a:effectLst/>
                          <a:latin typeface="Neue Haas Unica W1G" panose="020B0504030206020203" pitchFamily="34" charset="0"/>
                        </a:rPr>
                        <a:t>, </a:t>
                      </a:r>
                      <a:r>
                        <a:rPr lang="fi-FI" sz="1500" b="0" i="0" u="none" strike="noStrike" dirty="0" err="1">
                          <a:solidFill>
                            <a:srgbClr val="0E2649"/>
                          </a:solidFill>
                          <a:effectLst/>
                          <a:latin typeface="Neue Haas Unica W1G" panose="020B0504030206020203" pitchFamily="34" charset="0"/>
                        </a:rPr>
                        <a:t>Metsätrans</a:t>
                      </a:r>
                      <a:r>
                        <a:rPr lang="fi-FI" sz="1500" b="0" i="0" u="none" strike="noStrike" dirty="0">
                          <a:solidFill>
                            <a:srgbClr val="0E2649"/>
                          </a:solidFill>
                          <a:effectLst/>
                          <a:latin typeface="Neue Haas Unica W1G" panose="020B0504030206020203" pitchFamily="34" charset="0"/>
                        </a:rPr>
                        <a:t>, Venemestari, Vitriini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l" fontAlgn="b"/>
                      <a:r>
                        <a:rPr lang="fi-FI" sz="1500" b="0" i="0" u="none" strike="noStrike" dirty="0">
                          <a:solidFill>
                            <a:srgbClr val="0E2649"/>
                          </a:solidFill>
                          <a:effectLst/>
                          <a:latin typeface="Neue Haas Unica W1G" panose="020B0504030206020203" pitchFamily="34" charset="0"/>
                        </a:rPr>
                        <a:t>8.</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E2649"/>
                          </a:solidFill>
                          <a:effectLst/>
                          <a:latin typeface="Neue Haas Unica W1G" panose="020B0504030206020203" pitchFamily="34" charset="0"/>
                        </a:rPr>
                        <a:t>Print&amp;Media</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1080000">
                <a:tc>
                  <a:txBody>
                    <a:bodyPr/>
                    <a:lstStyle/>
                    <a:p>
                      <a:pPr algn="l" fontAlgn="b"/>
                      <a:r>
                        <a:rPr lang="fi-FI" sz="1500" b="0" i="0" u="none" strike="noStrike" dirty="0">
                          <a:solidFill>
                            <a:srgbClr val="0E2649"/>
                          </a:solidFill>
                          <a:effectLst/>
                          <a:latin typeface="Neue Haas Unica W1G" panose="020B0504030206020203" pitchFamily="34" charset="0"/>
                        </a:rPr>
                        <a:t>9.–13.</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Arvopaperi, Kotiliesi, </a:t>
                      </a:r>
                      <a:r>
                        <a:rPr lang="fi-FI" sz="1500" b="0" i="0" u="none" strike="noStrike" dirty="0" err="1">
                          <a:solidFill>
                            <a:srgbClr val="0E2649"/>
                          </a:solidFill>
                          <a:effectLst/>
                          <a:latin typeface="Neue Haas Unica W1G" panose="020B0504030206020203" pitchFamily="34" charset="0"/>
                        </a:rPr>
                        <a:t>Promaint</a:t>
                      </a:r>
                      <a:r>
                        <a:rPr lang="fi-FI" sz="1500" b="0" i="0" u="none" strike="noStrike" dirty="0">
                          <a:solidFill>
                            <a:srgbClr val="0E2649"/>
                          </a:solidFill>
                          <a:effectLst/>
                          <a:latin typeface="Neue Haas Unica W1G" panose="020B0504030206020203" pitchFamily="34" charset="0"/>
                        </a:rPr>
                        <a:t>, Työ Terveys Turvallisuus, Verotus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bl>
          </a:graphicData>
        </a:graphic>
      </p:graphicFrame>
    </p:spTree>
    <p:extLst>
      <p:ext uri="{BB962C8B-B14F-4D97-AF65-F5344CB8AC3E}">
        <p14:creationId xmlns:p14="http://schemas.microsoft.com/office/powerpoint/2010/main" val="479573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268274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191 </a:t>
            </a:r>
            <a:r>
              <a:rPr lang="en-FI" sz="3400" dirty="0">
                <a:solidFill>
                  <a:schemeClr val="tx2"/>
                </a:solidFill>
                <a:latin typeface="Canela Medium" pitchFamily="2" charset="77"/>
              </a:rPr>
              <a:t>kpl) /</a:t>
            </a:r>
            <a:r>
              <a:rPr lang="fi-FI" sz="3400" dirty="0"/>
              <a:t> joulukuu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Calibri" panose="020F0502020204030204" pitchFamily="34" charset="0"/>
                <a:ea typeface="Calibri" panose="020F0502020204030204" pitchFamily="34" charset="0"/>
                <a:cs typeface="Times New Roman" panose="02020603050405020304" pitchFamily="18" charset="0"/>
              </a:rPr>
              <a:t>Aarre     Aku Ankka     Anna     Antiikki &amp; Design     Apteekkarilehti     Apu     Arkkitehti     Arkkitehtiuutiset     Arvopaperi     Ase &amp; Erä     Askel     Auto Bild Suomi     Automaatioväylä     Avotakka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Caravan</a:t>
            </a:r>
            <a:r>
              <a:rPr lang="fi-FI" sz="1600" dirty="0">
                <a:effectLst/>
                <a:latin typeface="Calibri" panose="020F0502020204030204" pitchFamily="34" charset="0"/>
                <a:ea typeface="Calibri" panose="020F0502020204030204" pitchFamily="34" charset="0"/>
                <a:cs typeface="Times New Roman" panose="02020603050405020304" pitchFamily="18" charset="0"/>
              </a:rPr>
              <a:t>     Costa del Sol Magazine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Deko</a:t>
            </a:r>
            <a:r>
              <a:rPr lang="fi-FI" sz="1600" dirty="0">
                <a:effectLst/>
                <a:latin typeface="Calibri" panose="020F0502020204030204" pitchFamily="34" charset="0"/>
                <a:ea typeface="Calibri" panose="020F0502020204030204" pitchFamily="34" charset="0"/>
                <a:cs typeface="Times New Roman" panose="02020603050405020304" pitchFamily="18" charset="0"/>
              </a:rPr>
              <a:t>     Demokraatti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DigiKuva</a:t>
            </a:r>
            <a:r>
              <a:rPr lang="fi-FI" sz="1600" dirty="0">
                <a:effectLst/>
                <a:latin typeface="Calibri" panose="020F0502020204030204" pitchFamily="34" charset="0"/>
                <a:ea typeface="Calibri" panose="020F0502020204030204" pitchFamily="34" charset="0"/>
                <a:cs typeface="Times New Roman" panose="02020603050405020304" pitchFamily="18" charset="0"/>
              </a:rPr>
              <a:t>     Eeva     Elintarvike ja Terveys     Elämä     Erä     ET     Evento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Fashion</a:t>
            </a:r>
            <a:r>
              <a:rPr lang="fi-FI" sz="1600" dirty="0">
                <a:effectLst/>
                <a:latin typeface="Calibri" panose="020F0502020204030204" pitchFamily="34" charset="0"/>
                <a:ea typeface="Calibri" panose="020F0502020204030204" pitchFamily="34" charset="0"/>
                <a:cs typeface="Times New Roman" panose="02020603050405020304" pitchFamily="18" charset="0"/>
              </a:rPr>
              <a:t> Finland     Gloria     Glorian Koti     Glorian ruoka &amp; viini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Goal</a:t>
            </a:r>
            <a:r>
              <a:rPr lang="fi-FI" sz="1600" dirty="0">
                <a:effectLst/>
                <a:latin typeface="Calibri" panose="020F0502020204030204" pitchFamily="34" charset="0"/>
                <a:ea typeface="Calibri" panose="020F0502020204030204" pitchFamily="34" charset="0"/>
                <a:cs typeface="Times New Roman" panose="02020603050405020304" pitchFamily="18" charset="0"/>
              </a:rPr>
              <a:t>     GTi-Magazine     Hevoshullu     Hevosmaailma     Hifimaailma     Hiihto     HR Viesti     Hymy     Hyvä Elämä     Hyvä terveys     Ihana     Image     Insinööri     Juoksija     Kaikkien aikojen Joulu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Kaksplus</a:t>
            </a:r>
            <a:r>
              <a:rPr lang="fi-FI" sz="1600" dirty="0">
                <a:effectLst/>
                <a:latin typeface="Calibri" panose="020F0502020204030204" pitchFamily="34" charset="0"/>
                <a:ea typeface="Calibri" panose="020F0502020204030204" pitchFamily="34" charset="0"/>
                <a:cs typeface="Times New Roman" panose="02020603050405020304" pitchFamily="18" charset="0"/>
              </a:rPr>
              <a:t>     Katso     Kauneimmat Käsityöt     Kauneus &amp; Terveys     Kehittyvä kauppa     Kello &amp; Kulta     Kemiamedia.fi     </a:t>
            </a:r>
            <a:r>
              <a:rPr lang="fi-FI" sz="1600" dirty="0">
                <a:effectLst/>
                <a:latin typeface="+mn-lt"/>
                <a:ea typeface="Calibri" panose="020F0502020204030204" pitchFamily="34" charset="0"/>
                <a:cs typeface="Times New Roman" panose="02020603050405020304" pitchFamily="18" charset="0"/>
              </a:rPr>
              <a:t>Kiertotalouden erikoislehti Uusiouutiset     </a:t>
            </a:r>
            <a:r>
              <a:rPr lang="fi-FI" sz="1600" dirty="0">
                <a:effectLst/>
                <a:latin typeface="Calibri" panose="020F0502020204030204" pitchFamily="34" charset="0"/>
                <a:ea typeface="Calibri" panose="020F0502020204030204" pitchFamily="34" charset="0"/>
                <a:cs typeface="Times New Roman" panose="02020603050405020304" pitchFamily="18" charset="0"/>
              </a:rPr>
              <a:t>Kiinteistö &amp; energia     Kippari     Kissafani     Kodin Kuvalehti     Kodin Pellervo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Kommuntorget</a:t>
            </a:r>
            <a:r>
              <a:rPr lang="fi-FI" sz="1600" dirty="0">
                <a:effectLst/>
                <a:latin typeface="Calibri" panose="020F0502020204030204" pitchFamily="34" charset="0"/>
                <a:ea typeface="Calibri" panose="020F0502020204030204" pitchFamily="34" charset="0"/>
                <a:cs typeface="Times New Roman" panose="02020603050405020304" pitchFamily="18" charset="0"/>
              </a:rPr>
              <a:t> –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Finlands</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kommuntidning</a:t>
            </a:r>
            <a:r>
              <a:rPr lang="fi-FI" sz="1600" dirty="0">
                <a:effectLst/>
                <a:latin typeface="Calibri" panose="020F0502020204030204" pitchFamily="34" charset="0"/>
                <a:ea typeface="Calibri" panose="020F0502020204030204" pitchFamily="34" charset="0"/>
                <a:cs typeface="Times New Roman" panose="02020603050405020304" pitchFamily="18" charset="0"/>
              </a:rPr>
              <a:t>     Konekuriiri     Konepörssi     Koneviesti     Koti ja keittiö     Koti ja maaseutu     Kotiliesi     Kotiliesi Käsityö     Kotimaa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KotiMikro</a:t>
            </a:r>
            <a:r>
              <a:rPr lang="fi-FI" sz="1600" dirty="0">
                <a:effectLst/>
                <a:latin typeface="Calibri" panose="020F0502020204030204" pitchFamily="34" charset="0"/>
                <a:ea typeface="Calibri" panose="020F0502020204030204" pitchFamily="34" charset="0"/>
                <a:cs typeface="Times New Roman" panose="02020603050405020304" pitchFamily="18" charset="0"/>
              </a:rPr>
              <a:t>     Kotipuutarha     Kotitalo     Kotivinkki     Kotona     Koululainen     K-Ruoka     Kuluttaja     Kuntalehti     Kuntatekniikka     Kunto Plus     Käytännön Maamies     Lapsen Maailma     Lastenkirkko     Lastenmaa     Leivotaan     Luontaisterveys     Maailman Kuvalehti     Maalla     Maatilan Pellervo     Maku     Matka     Me Naiset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Mediuutiset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Meidän Mökki     Meidän Talo</a:t>
            </a:r>
            <a:r>
              <a:rPr lang="fi-FI" sz="1600" dirty="0">
                <a:effectLst/>
                <a:latin typeface="+mn-lt"/>
                <a:ea typeface="Calibri" panose="020F0502020204030204" pitchFamily="34" charset="0"/>
                <a:cs typeface="Times New Roman" panose="02020603050405020304" pitchFamily="18" charset="0"/>
              </a:rPr>
              <a:t>     Metsälehti     Metsästys ja Kalastus</a:t>
            </a:r>
            <a:r>
              <a:rPr lang="fi-FI" sz="1600" dirty="0">
                <a:latin typeface="+mn-lt"/>
                <a:ea typeface="Calibri" panose="020F0502020204030204" pitchFamily="34" charset="0"/>
                <a:cs typeface="Times New Roman" panose="02020603050405020304" pitchFamily="18" charset="0"/>
              </a:rPr>
              <a:t>     </a:t>
            </a:r>
            <a:r>
              <a:rPr lang="fi-FI" sz="1600" dirty="0">
                <a:effectLst/>
                <a:latin typeface="+mn-lt"/>
                <a:ea typeface="Calibri" panose="020F0502020204030204" pitchFamily="34" charset="0"/>
                <a:cs typeface="Times New Roman" panose="02020603050405020304" pitchFamily="18" charset="0"/>
              </a:rPr>
              <a:t>Metsästäjä     </a:t>
            </a:r>
            <a:r>
              <a:rPr lang="fi-FI" sz="1600" dirty="0" err="1">
                <a:effectLst/>
                <a:latin typeface="+mn-lt"/>
                <a:ea typeface="Calibri" panose="020F0502020204030204" pitchFamily="34" charset="0"/>
                <a:cs typeface="Times New Roman" panose="02020603050405020304" pitchFamily="18" charset="0"/>
              </a:rPr>
              <a:t>Metsätrans</a:t>
            </a:r>
            <a:r>
              <a:rPr lang="fi-FI" sz="1600" dirty="0">
                <a:effectLst/>
                <a:latin typeface="+mn-lt"/>
                <a:ea typeface="Calibri" panose="020F0502020204030204" pitchFamily="34" charset="0"/>
                <a:cs typeface="Times New Roman" panose="02020603050405020304" pitchFamily="18" charset="0"/>
              </a:rPr>
              <a:t>     Mikrobitti     Mondo     Moottori     Motiivi     … </a:t>
            </a:r>
            <a:endParaRPr lang="fi-FI" sz="1600" dirty="0"/>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t>191 </a:t>
            </a:r>
            <a:r>
              <a:rPr lang="en-FI" sz="3400" dirty="0">
                <a:solidFill>
                  <a:schemeClr val="tx2"/>
                </a:solidFill>
                <a:latin typeface="Canela Medium" pitchFamily="2" charset="77"/>
              </a:rPr>
              <a:t>kpl) /</a:t>
            </a:r>
            <a:r>
              <a:rPr lang="fi-FI" sz="3400" dirty="0"/>
              <a:t> joulukuu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latin typeface="+mn-lt"/>
              </a:rPr>
              <a:t>…     </a:t>
            </a:r>
            <a:r>
              <a:rPr lang="fi-FI" sz="1600" dirty="0">
                <a:effectLst/>
                <a:latin typeface="+mn-lt"/>
                <a:ea typeface="Calibri" panose="020F0502020204030204" pitchFamily="34" charset="0"/>
                <a:cs typeface="Times New Roman" panose="02020603050405020304" pitchFamily="18" charset="0"/>
              </a:rPr>
              <a:t>Nuotta     Oma PIHA     Opettaja     Osuustoiminta     Palokuntalainen     Parnasso     Pelastustieto     Pelit     Perusta     Pieni on Suurin     Pinni     Pirkka     Poromies     Potilaan Lääkärilehti     </a:t>
            </a:r>
            <a:r>
              <a:rPr lang="fi-FI" sz="1600" dirty="0" err="1">
                <a:effectLst/>
                <a:latin typeface="+mn-lt"/>
                <a:ea typeface="Calibri" panose="020F0502020204030204" pitchFamily="34" charset="0"/>
                <a:cs typeface="Times New Roman" panose="02020603050405020304" pitchFamily="18" charset="0"/>
              </a:rPr>
              <a:t>Print&amp;Media</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prointerior</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Promaint</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PUUTARHA&amp;kauppa</a:t>
            </a:r>
            <a:r>
              <a:rPr lang="fi-FI" sz="1600" dirty="0">
                <a:effectLst/>
                <a:latin typeface="+mn-lt"/>
                <a:ea typeface="Calibri" panose="020F0502020204030204" pitchFamily="34" charset="0"/>
                <a:cs typeface="Times New Roman" panose="02020603050405020304" pitchFamily="18" charset="0"/>
              </a:rPr>
              <a:t>     Rakennuslehti     Reserviläinen     Riffi     RONDO Classic     Sairaanhoitaja     Sana     Sanansaattaja     Sauna-lehti     Seiska     Selkosanomat     Seura     Siivet     Soppa365     Sosiaalivakuutus     Suomen Hammaslääkärilehti     Suomen Kiinteistölehti     Suomen Kuvalehti     Suomen Luonto     Suomen Lääkärilehti     Suomen Sotilas     Super     Suuri Käsityö     Sähkömaailma     Taide     TAITO     Talentia     Talomestari     Talotekniikka     Talouselämä     Taloustaito     TAUKO Magazine     </a:t>
            </a:r>
            <a:r>
              <a:rPr lang="fi-FI" sz="1600" dirty="0" err="1">
                <a:effectLst/>
                <a:latin typeface="+mn-lt"/>
                <a:ea typeface="Calibri" panose="020F0502020204030204" pitchFamily="34" charset="0"/>
                <a:cs typeface="Times New Roman" panose="02020603050405020304" pitchFamily="18" charset="0"/>
              </a:rPr>
              <a:t>Teatteri&amp;Tanssi+Sirkus</a:t>
            </a:r>
            <a:r>
              <a:rPr lang="fi-FI" sz="1600" dirty="0">
                <a:effectLst/>
                <a:latin typeface="+mn-lt"/>
                <a:ea typeface="Calibri" panose="020F0502020204030204" pitchFamily="34" charset="0"/>
                <a:cs typeface="Times New Roman" panose="02020603050405020304" pitchFamily="18" charset="0"/>
              </a:rPr>
              <a:t>     Tee Itse     Tehy-lehti     Tekniikan Maailma     Tekniikka&amp;Talous     Tiede     Tiede Luonto     Tieteen Kuvalehti     Tieteen Kuvalehti Historia     </a:t>
            </a:r>
            <a:r>
              <a:rPr lang="fi-FI" sz="1600" dirty="0" err="1">
                <a:effectLst/>
                <a:latin typeface="+mn-lt"/>
                <a:ea typeface="Calibri" panose="020F0502020204030204" pitchFamily="34" charset="0"/>
                <a:cs typeface="Times New Roman" panose="02020603050405020304" pitchFamily="18" charset="0"/>
              </a:rPr>
              <a:t>Tivi</a:t>
            </a:r>
            <a:r>
              <a:rPr lang="fi-FI" sz="1600" dirty="0">
                <a:effectLst/>
                <a:latin typeface="+mn-lt"/>
                <a:ea typeface="Calibri" panose="020F0502020204030204" pitchFamily="34" charset="0"/>
                <a:cs typeface="Times New Roman" panose="02020603050405020304" pitchFamily="18" charset="0"/>
              </a:rPr>
              <a:t>     TM Rakennusmaailma     Tosi Elämää     Trendi     TTT-lehti     Tukilinja     Tunne &amp; Mieli     Tuulilasi     Ulkopolitiikka     Ultra     Unelmien </a:t>
            </a:r>
            <a:r>
              <a:rPr lang="fi-FI" sz="1600" dirty="0" err="1">
                <a:effectLst/>
                <a:latin typeface="+mn-lt"/>
                <a:ea typeface="Calibri" panose="020F0502020204030204" pitchFamily="34" charset="0"/>
                <a:cs typeface="Times New Roman" panose="02020603050405020304" pitchFamily="18" charset="0"/>
              </a:rPr>
              <a:t>Talo&amp;Koti</a:t>
            </a:r>
            <a:r>
              <a:rPr lang="fi-FI" sz="1600" dirty="0">
                <a:effectLst/>
                <a:latin typeface="+mn-lt"/>
                <a:ea typeface="Calibri" panose="020F0502020204030204" pitchFamily="34" charset="0"/>
                <a:cs typeface="Times New Roman" panose="02020603050405020304" pitchFamily="18" charset="0"/>
              </a:rPr>
              <a:t>     V8-Magazine     Valitut Palat - Reader's Digest     Vapaa-ajan Kalastaja     Vapaussoturi     Vauhdin Maailma     Vene     Venemestari     Vepsäläinen </a:t>
            </a:r>
            <a:r>
              <a:rPr lang="fi-FI" sz="1600" dirty="0" err="1">
                <a:effectLst/>
                <a:latin typeface="+mn-lt"/>
                <a:ea typeface="Calibri" panose="020F0502020204030204" pitchFamily="34" charset="0"/>
                <a:cs typeface="Times New Roman" panose="02020603050405020304" pitchFamily="18" charset="0"/>
              </a:rPr>
              <a:t>Sisustamo</a:t>
            </a:r>
            <a:r>
              <a:rPr lang="fi-FI" sz="1600" dirty="0">
                <a:effectLst/>
                <a:latin typeface="+mn-lt"/>
                <a:ea typeface="Calibri" panose="020F0502020204030204" pitchFamily="34" charset="0"/>
                <a:cs typeface="Times New Roman" panose="02020603050405020304" pitchFamily="18" charset="0"/>
              </a:rPr>
              <a:t>     Verotus     Viherpiha     Viinilehti     Viisas Raha     Vinkki     Vitriini     VIVA     Voi hyvin     X     Yhteishyvä     Yliopisto     Ylioppilaslehti     Ympäristö ja Terveys     Yrittäjä Plus</a:t>
            </a:r>
            <a:endParaRPr lang="fi-FI" sz="1600" dirty="0">
              <a:latin typeface="+mn-lt"/>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8908-3476-12D2-9884-C2014DB1044D}"/>
              </a:ext>
            </a:extLst>
          </p:cNvPr>
          <p:cNvSpPr>
            <a:spLocks noGrp="1"/>
          </p:cNvSpPr>
          <p:nvPr>
            <p:ph type="title"/>
          </p:nvPr>
        </p:nvSpPr>
        <p:spPr>
          <a:xfrm>
            <a:off x="838200" y="2008797"/>
            <a:ext cx="10515600" cy="1292086"/>
          </a:xfrm>
        </p:spPr>
        <p:txBody>
          <a:bodyPr>
            <a:normAutofit fontScale="90000"/>
          </a:bodyPr>
          <a:lstStyle/>
          <a:p>
            <a:r>
              <a:rPr lang="en-FI" sz="8200" dirty="0"/>
              <a:t>Ajankohtaista </a:t>
            </a:r>
            <a:br>
              <a:rPr lang="en-FI" sz="8200" dirty="0"/>
            </a:br>
            <a:r>
              <a:rPr lang="en-FI" sz="8200" dirty="0"/>
              <a:t>aikakausmedioista</a:t>
            </a:r>
          </a:p>
        </p:txBody>
      </p:sp>
      <p:sp>
        <p:nvSpPr>
          <p:cNvPr id="3" name="Content Placeholder 2">
            <a:extLst>
              <a:ext uri="{FF2B5EF4-FFF2-40B4-BE49-F238E27FC236}">
                <a16:creationId xmlns:a16="http://schemas.microsoft.com/office/drawing/2014/main" id="{D545F4BD-B3B9-E5D1-4F91-658DE06DB05E}"/>
              </a:ext>
            </a:extLst>
          </p:cNvPr>
          <p:cNvSpPr>
            <a:spLocks noGrp="1"/>
          </p:cNvSpPr>
          <p:nvPr>
            <p:ph idx="11"/>
          </p:nvPr>
        </p:nvSpPr>
        <p:spPr>
          <a:xfrm>
            <a:off x="1683599" y="3787309"/>
            <a:ext cx="8824801" cy="1292086"/>
          </a:xfrm>
        </p:spPr>
        <p:txBody>
          <a:bodyPr>
            <a:normAutofit/>
          </a:bodyPr>
          <a:lstStyle/>
          <a:p>
            <a:r>
              <a:rPr lang="en-FI" sz="2800" dirty="0">
                <a:latin typeface="Neue Haas Unica W1G Medium" panose="020B0504030206020203" pitchFamily="34" charset="0"/>
              </a:rPr>
              <a:t>💛 </a:t>
            </a:r>
          </a:p>
          <a:p>
            <a:r>
              <a:rPr lang="en-FI" sz="2800" dirty="0">
                <a:latin typeface="Neue Haas Unica W1G Medium" panose="020B0504030206020203" pitchFamily="34" charset="0"/>
              </a:rPr>
              <a:t>Luitko jo nämä? </a:t>
            </a:r>
          </a:p>
        </p:txBody>
      </p:sp>
    </p:spTree>
    <p:extLst>
      <p:ext uri="{BB962C8B-B14F-4D97-AF65-F5344CB8AC3E}">
        <p14:creationId xmlns:p14="http://schemas.microsoft.com/office/powerpoint/2010/main" val="391556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joulukuu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800401"/>
            <a:ext cx="3425934" cy="5068664"/>
          </a:xfrm>
        </p:spPr>
        <p:txBody>
          <a:bodyPr anchor="ctr">
            <a:noAutofit/>
          </a:bodyPr>
          <a:lstStyle/>
          <a:p>
            <a:pPr algn="ctr"/>
            <a:r>
              <a:rPr lang="fi-FI" sz="2000" b="1" dirty="0">
                <a:solidFill>
                  <a:schemeClr val="bg2"/>
                </a:solidFill>
                <a:latin typeface="Neue Haas Unica W1G" panose="020B0504030206020203" pitchFamily="34" charset="0"/>
              </a:rPr>
              <a:t>Muutokset osuuksissa kokonaisyleisössä edellisvuoden vastaavaan ajankohtaan verrattuna (prosenttiyksikköä)</a:t>
            </a:r>
          </a:p>
          <a:p>
            <a:pPr algn="ctr"/>
            <a:br>
              <a:rPr lang="fi-FI" sz="2000" dirty="0">
                <a:solidFill>
                  <a:schemeClr val="bg2"/>
                </a:solidFill>
              </a:rPr>
            </a:b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 0,4</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+ 0,8</a:t>
            </a:r>
          </a:p>
          <a:p>
            <a:pPr algn="ctr"/>
            <a:r>
              <a:rPr lang="fi-FI" sz="2000" i="1" dirty="0">
                <a:solidFill>
                  <a:schemeClr val="bg2"/>
                </a:solidFill>
                <a:latin typeface="Neue Haas Unica W1G" panose="020B0504030206020203" pitchFamily="34" charset="0"/>
              </a:rPr>
              <a:t>X </a:t>
            </a:r>
            <a:r>
              <a:rPr lang="fi-FI" sz="2000" dirty="0">
                <a:solidFill>
                  <a:schemeClr val="bg2"/>
                </a:solidFill>
                <a:latin typeface="Neue Haas Unica W1G" panose="020B0504030206020203" pitchFamily="34" charset="0"/>
              </a:rPr>
              <a:t>– 1,0</a:t>
            </a:r>
          </a:p>
          <a:p>
            <a:pPr algn="ctr"/>
            <a:r>
              <a:rPr lang="fi-FI" sz="2000" i="1" dirty="0">
                <a:solidFill>
                  <a:schemeClr val="bg2"/>
                </a:solidFill>
                <a:latin typeface="Neue Haas Unica W1G" panose="020B0504030206020203" pitchFamily="34" charset="0"/>
              </a:rPr>
              <a:t>YouTube – </a:t>
            </a:r>
            <a:r>
              <a:rPr lang="fi-FI" sz="2000" dirty="0">
                <a:solidFill>
                  <a:schemeClr val="bg2"/>
                </a:solidFill>
                <a:latin typeface="Neue Haas Unica W1G" panose="020B0504030206020203" pitchFamily="34" charset="0"/>
              </a:rPr>
              <a:t>0,1</a:t>
            </a:r>
          </a:p>
          <a:p>
            <a:pPr algn="ctr"/>
            <a:r>
              <a:rPr lang="fi-FI" sz="2000" i="1" dirty="0">
                <a:solidFill>
                  <a:schemeClr val="bg2"/>
                </a:solidFill>
                <a:latin typeface="Neue Haas Unica W1G" panose="020B0504030206020203" pitchFamily="34" charset="0"/>
              </a:rPr>
              <a:t>Pinterest</a:t>
            </a:r>
            <a:r>
              <a:rPr lang="fi-FI" sz="2000" dirty="0">
                <a:solidFill>
                  <a:schemeClr val="bg2"/>
                </a:solidFill>
                <a:latin typeface="Neue Haas Unica W1G" panose="020B0504030206020203" pitchFamily="34" charset="0"/>
              </a:rPr>
              <a:t> + 0,2</a:t>
            </a:r>
          </a:p>
          <a:p>
            <a:pPr algn="ctr"/>
            <a:r>
              <a:rPr lang="fi-FI" sz="2000" i="1" dirty="0">
                <a:solidFill>
                  <a:schemeClr val="bg2"/>
                </a:solidFill>
                <a:latin typeface="Neue Haas Unica W1G" panose="020B0504030206020203" pitchFamily="34" charset="0"/>
              </a:rPr>
              <a:t>TikTok</a:t>
            </a:r>
            <a:r>
              <a:rPr lang="fi-FI" sz="2000" dirty="0">
                <a:solidFill>
                  <a:schemeClr val="bg2"/>
                </a:solidFill>
                <a:latin typeface="Neue Haas Unica W1G" panose="020B0504030206020203" pitchFamily="34" charset="0"/>
              </a:rPr>
              <a:t> + 0,5</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198830929"/>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72517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741219" y="3177491"/>
            <a:ext cx="4473876" cy="2115226"/>
          </a:xfrm>
        </p:spPr>
        <p:txBody>
          <a:bodyPr anchor="ctr">
            <a:noAutofit/>
          </a:bodyPr>
          <a:lstStyle/>
          <a:p>
            <a:pPr marL="0" indent="0">
              <a:buNone/>
            </a:pPr>
            <a:r>
              <a:rPr lang="fi-FI" noProof="0" dirty="0"/>
              <a:t>Aikakausmedia-alan tärkein kilpailu on täällä taas! Tänä vuonna Editkilpailussa on yhteensä 16 toimituksellista ja markkinoinnillista sarjaa, joihin ilmoittautuminen on nyt käynnissä.</a:t>
            </a:r>
          </a:p>
          <a:p>
            <a:pPr marL="0" indent="0">
              <a:buNone/>
            </a:pPr>
            <a:r>
              <a:rPr lang="fi-FI" sz="1600" b="1" noProof="0" dirty="0">
                <a:solidFill>
                  <a:schemeClr val="tx2"/>
                </a:solidFill>
                <a:latin typeface="Neue Haas Unica W1G" panose="020B0504030206020203" pitchFamily="34" charset="0"/>
                <a:cs typeface="Calibri" panose="020F0502020204030204" pitchFamily="34" charset="0"/>
                <a:hlinkClick r:id="rId2"/>
              </a:rPr>
              <a:t>Ilmoittaudu tästä</a:t>
            </a:r>
            <a:endParaRPr lang="fi-FI" sz="1600" noProof="0" dirty="0">
              <a:solidFill>
                <a:schemeClr val="tx2"/>
              </a:solidFill>
              <a:latin typeface="Neue Haas Unica W1G" panose="020B0504030206020203" pitchFamily="34" charset="0"/>
            </a:endParaRPr>
          </a:p>
        </p:txBody>
      </p:sp>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742804" y="1565283"/>
            <a:ext cx="4895995" cy="1635117"/>
          </a:xfrm>
        </p:spPr>
        <p:txBody>
          <a:bodyPr>
            <a:noAutofit/>
          </a:bodyPr>
          <a:lstStyle/>
          <a:p>
            <a:r>
              <a:rPr lang="fi-FI" dirty="0"/>
              <a:t>Kohta on jo kiire! Ilmoittautuminen Editkilpailuun 2024 </a:t>
            </a:r>
            <a:br>
              <a:rPr lang="fi-FI" dirty="0"/>
            </a:br>
            <a:r>
              <a:rPr lang="fi-FI" dirty="0"/>
              <a:t>päättyy 17. tammikuuta</a:t>
            </a:r>
          </a:p>
        </p:txBody>
      </p:sp>
      <p:pic>
        <p:nvPicPr>
          <p:cNvPr id="3" name="Picture Placeholder 2">
            <a:extLst>
              <a:ext uri="{FF2B5EF4-FFF2-40B4-BE49-F238E27FC236}">
                <a16:creationId xmlns:a16="http://schemas.microsoft.com/office/drawing/2014/main" id="{02FC3B26-D50F-5C1E-C542-FD2E9634AD4B}"/>
              </a:ext>
            </a:extLst>
          </p:cNvPr>
          <p:cNvPicPr>
            <a:picLocks noGrp="1" noChangeAspect="1" noChangeArrowheads="1"/>
          </p:cNvPicPr>
          <p:nvPr>
            <p:ph type="pic" idx="1"/>
          </p:nvPr>
        </p:nvPicPr>
        <p:blipFill rotWithShape="1">
          <a:blip r:embed="rId3" cstate="email">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68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782260"/>
            <a:ext cx="5112325" cy="2101785"/>
          </a:xfrm>
        </p:spPr>
        <p:txBody>
          <a:bodyPr>
            <a:noAutofit/>
          </a:bodyPr>
          <a:lstStyle/>
          <a:p>
            <a:r>
              <a:rPr lang="fi-FI" sz="3000" noProof="0" dirty="0"/>
              <a:t>Oletko ilmoittautumassa Editkilpailuun? Lue ensin nämä vinkit!</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2884045"/>
            <a:ext cx="4797425" cy="2806285"/>
          </a:xfrm>
        </p:spPr>
        <p:txBody>
          <a:bodyPr anchor="ctr">
            <a:noAutofit/>
          </a:bodyPr>
          <a:lstStyle/>
          <a:p>
            <a:pPr marL="0" indent="0">
              <a:buNone/>
            </a:pPr>
            <a:r>
              <a:rPr lang="fi-FI" sz="1600" noProof="0" dirty="0"/>
              <a:t>Editkilpailu on nyt käynnissä ja ilmoittautuminen sarjoihin on auki! Mutta miten ilmoittautumiseen kannattaa varautua ja mitä seikkoja kannattaa ottaa huomioon? Kokosimme juttuun tärkeimmät vinkit hyvän kilpailuehdotuksen tekemiseen.</a:t>
            </a:r>
            <a:endParaRPr lang="fi-FI" sz="1400" noProof="0" dirty="0"/>
          </a:p>
          <a:p>
            <a:pPr marL="0" indent="0">
              <a:buNone/>
            </a:pPr>
            <a:r>
              <a:rPr lang="fi-FI" sz="1600" b="1" noProof="0" dirty="0">
                <a:solidFill>
                  <a:schemeClr val="tx2"/>
                </a:solidFill>
                <a:latin typeface="Neue Haas Unica W1G" panose="020B0504030206020203" pitchFamily="34" charset="0"/>
                <a:cs typeface="Calibri" panose="020F0502020204030204" pitchFamily="34" charset="0"/>
                <a:hlinkClick r:id="rId3"/>
              </a:rPr>
              <a:t>Lue lisää</a:t>
            </a:r>
            <a:endParaRPr lang="fi-FI" sz="1600" b="1" noProof="0" dirty="0">
              <a:solidFill>
                <a:schemeClr val="tx2"/>
              </a:solidFill>
              <a:latin typeface="Neue Haas Unica W1G" panose="020B0504030206020203" pitchFamily="34" charset="0"/>
              <a:cs typeface="Calibri" panose="020F0502020204030204" pitchFamily="34" charset="0"/>
            </a:endParaRPr>
          </a:p>
          <a:p>
            <a:pPr marL="0" indent="0">
              <a:buNone/>
            </a:pPr>
            <a:r>
              <a:rPr lang="fi-FI" sz="1600" b="1" dirty="0">
                <a:solidFill>
                  <a:schemeClr val="tx2"/>
                </a:solidFill>
                <a:latin typeface="Neue Haas Unica W1G" panose="020B0504030206020203" pitchFamily="34" charset="0"/>
                <a:cs typeface="Calibri" panose="020F0502020204030204" pitchFamily="34" charset="0"/>
                <a:hlinkClick r:id="rId4"/>
              </a:rPr>
              <a:t>Lue vinkit markkinoinnillisiin sarjoihin</a:t>
            </a:r>
            <a:endParaRPr lang="fi-FI" sz="1600" b="1" noProof="0" dirty="0">
              <a:solidFill>
                <a:schemeClr val="tx2"/>
              </a:solidFill>
              <a:latin typeface="Neue Haas Unica W1G" panose="020B0504030206020203" pitchFamily="34" charset="0"/>
              <a:cs typeface="Calibri" panose="020F0502020204030204" pitchFamily="34" charset="0"/>
            </a:endParaRPr>
          </a:p>
        </p:txBody>
      </p:sp>
      <p:sp>
        <p:nvSpPr>
          <p:cNvPr id="3" name="TextBox 2">
            <a:extLst>
              <a:ext uri="{FF2B5EF4-FFF2-40B4-BE49-F238E27FC236}">
                <a16:creationId xmlns:a16="http://schemas.microsoft.com/office/drawing/2014/main" id="{91DD2E0E-DC5A-3B99-7BA1-1C6EB20AD6EB}"/>
              </a:ext>
            </a:extLst>
          </p:cNvPr>
          <p:cNvSpPr txBox="1"/>
          <p:nvPr/>
        </p:nvSpPr>
        <p:spPr>
          <a:xfrm rot="16200000">
            <a:off x="-740842" y="5820831"/>
            <a:ext cx="18281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6">
                    <a:lumMod val="75000"/>
                  </a:schemeClr>
                </a:solidFill>
                <a:latin typeface="Neue Haas Unica W1G Light" panose="020B0404030206020203" pitchFamily="34" charset="0"/>
              </a:rPr>
              <a:t>Kuva: </a:t>
            </a:r>
            <a:r>
              <a:rPr lang="en-US" sz="1000" b="0" i="0" dirty="0" err="1">
                <a:solidFill>
                  <a:schemeClr val="accent6">
                    <a:lumMod val="75000"/>
                  </a:schemeClr>
                </a:solidFill>
                <a:latin typeface="Neue Haas Unica W1G Light" panose="020B0404030206020203" pitchFamily="34" charset="0"/>
              </a:rPr>
              <a:t>Suomen</a:t>
            </a:r>
            <a:r>
              <a:rPr lang="en-US" sz="1000" b="0" i="0" dirty="0">
                <a:solidFill>
                  <a:schemeClr val="accent6">
                    <a:lumMod val="75000"/>
                  </a:schemeClr>
                </a:solidFill>
                <a:latin typeface="Neue Haas Unica W1G Light" panose="020B0404030206020203" pitchFamily="34" charset="0"/>
              </a:rPr>
              <a:t> </a:t>
            </a:r>
            <a:r>
              <a:rPr lang="en-US" sz="1000" b="0" i="0" dirty="0" err="1">
                <a:solidFill>
                  <a:schemeClr val="accent6">
                    <a:lumMod val="75000"/>
                  </a:schemeClr>
                </a:solidFill>
                <a:latin typeface="Neue Haas Unica W1G Light" panose="020B0404030206020203" pitchFamily="34" charset="0"/>
              </a:rPr>
              <a:t>Kuvalehti</a:t>
            </a:r>
            <a:endParaRPr lang="fi-FI" sz="1000" b="0" i="0" dirty="0">
              <a:solidFill>
                <a:schemeClr val="accent6">
                  <a:lumMod val="75000"/>
                </a:schemeClr>
              </a:solidFill>
              <a:latin typeface="Neue Haas Unica W1G Light" panose="020B0404030206020203" pitchFamily="34" charset="0"/>
            </a:endParaRPr>
          </a:p>
        </p:txBody>
      </p:sp>
      <p:pic>
        <p:nvPicPr>
          <p:cNvPr id="3074" name="Picture 2">
            <a:extLst>
              <a:ext uri="{FF2B5EF4-FFF2-40B4-BE49-F238E27FC236}">
                <a16:creationId xmlns:a16="http://schemas.microsoft.com/office/drawing/2014/main" id="{70F722B9-34AB-2B7F-AA7B-939671D0E951}"/>
              </a:ext>
            </a:extLst>
          </p:cNvPr>
          <p:cNvPicPr>
            <a:picLocks noGrp="1" noChangeAspect="1" noChangeArrowheads="1"/>
          </p:cNvPicPr>
          <p:nvPr>
            <p:ph type="pic" idx="1"/>
          </p:nvPr>
        </p:nvPicPr>
        <p:blipFill rotWithShape="1">
          <a:blip r:embed="rId5"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643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839788" y="1801375"/>
            <a:ext cx="4450669" cy="1231900"/>
          </a:xfrm>
        </p:spPr>
        <p:txBody>
          <a:bodyPr>
            <a:noAutofit/>
          </a:bodyPr>
          <a:lstStyle/>
          <a:p>
            <a:r>
              <a:rPr lang="fi-FI" noProof="0" dirty="0">
                <a:solidFill>
                  <a:srgbClr val="002649"/>
                </a:solidFill>
                <a:latin typeface="Canela Medium" pitchFamily="50" charset="0"/>
              </a:rPr>
              <a:t>Lukuvinkit </a:t>
            </a:r>
            <a:r>
              <a:rPr lang="fi-FI" noProof="0" dirty="0" err="1">
                <a:solidFill>
                  <a:srgbClr val="002649"/>
                </a:solidFill>
                <a:latin typeface="Canela Medium" pitchFamily="50" charset="0"/>
              </a:rPr>
              <a:t>aikkarimaailmasta</a:t>
            </a:r>
            <a:r>
              <a:rPr lang="fi-FI" noProof="0" dirty="0">
                <a:solidFill>
                  <a:srgbClr val="002649"/>
                </a:solidFill>
                <a:latin typeface="Canela Medium" pitchFamily="50" charset="0"/>
              </a:rPr>
              <a:t> – </a:t>
            </a:r>
            <a:br>
              <a:rPr lang="fi-FI" noProof="0" dirty="0">
                <a:solidFill>
                  <a:srgbClr val="002649"/>
                </a:solidFill>
                <a:latin typeface="Canela Medium" pitchFamily="50" charset="0"/>
              </a:rPr>
            </a:br>
            <a:r>
              <a:rPr lang="fi-FI" noProof="0" dirty="0">
                <a:solidFill>
                  <a:srgbClr val="002649"/>
                </a:solidFill>
                <a:latin typeface="Canela Medium" pitchFamily="50" charset="0"/>
              </a:rPr>
              <a:t>7 kiinnostavinta kirjaa juuri nyt</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838200" y="3033275"/>
            <a:ext cx="4450669" cy="2492829"/>
          </a:xfrm>
        </p:spPr>
        <p:txBody>
          <a:bodyPr anchor="ctr">
            <a:noAutofit/>
          </a:bodyPr>
          <a:lstStyle/>
          <a:p>
            <a:pPr marL="0" indent="0">
              <a:buNone/>
            </a:pPr>
            <a:r>
              <a:rPr lang="fi-FI" noProof="0" dirty="0"/>
              <a:t>Kaipaatko jännittävää, koukuttavaa ja ammatillisesti hyödyllistä lukemista? Kokosimme tähän juttuun seitsemän kiinnostavaa journalismiin ja </a:t>
            </a:r>
            <a:r>
              <a:rPr lang="fi-FI" noProof="0" dirty="0" err="1"/>
              <a:t>aikkarimaailmaan</a:t>
            </a:r>
            <a:r>
              <a:rPr lang="fi-FI" noProof="0" dirty="0"/>
              <a:t> liittyvää kirjaa!</a:t>
            </a:r>
            <a:endParaRPr lang="fi-FI" noProof="0" dirty="0">
              <a:hlinkClick r:id="rId3"/>
            </a:endParaRPr>
          </a:p>
          <a:p>
            <a:pPr marL="0" indent="0">
              <a:buNone/>
            </a:pPr>
            <a:r>
              <a:rPr lang="fi-FI" sz="1600" b="1" noProof="0" dirty="0">
                <a:solidFill>
                  <a:schemeClr val="tx2"/>
                </a:solidFill>
                <a:latin typeface="Neue Haas Unica W1G" panose="020B0504030206020203" pitchFamily="34" charset="0"/>
                <a:cs typeface="Calibri" panose="020F0502020204030204" pitchFamily="34" charset="0"/>
                <a:hlinkClick r:id="rId4"/>
              </a:rPr>
              <a:t>Lue lisää</a:t>
            </a:r>
            <a:endParaRPr lang="fi-FI" sz="1600" b="1" noProof="0" dirty="0">
              <a:solidFill>
                <a:schemeClr val="tx2"/>
              </a:solidFill>
              <a:latin typeface="Neue Haas Unica W1G" panose="020B0504030206020203" pitchFamily="34" charset="0"/>
              <a:cs typeface="Calibri" panose="020F0502020204030204" pitchFamily="34" charset="0"/>
            </a:endParaRPr>
          </a:p>
        </p:txBody>
      </p:sp>
      <p:sp>
        <p:nvSpPr>
          <p:cNvPr id="9" name="Content Placeholder 4">
            <a:extLst>
              <a:ext uri="{FF2B5EF4-FFF2-40B4-BE49-F238E27FC236}">
                <a16:creationId xmlns:a16="http://schemas.microsoft.com/office/drawing/2014/main" id="{17AA2D06-25A7-8422-2028-13475444AA4A}"/>
              </a:ext>
            </a:extLst>
          </p:cNvPr>
          <p:cNvSpPr txBox="1">
            <a:spLocks/>
          </p:cNvSpPr>
          <p:nvPr/>
        </p:nvSpPr>
        <p:spPr>
          <a:xfrm rot="16200000">
            <a:off x="10482599" y="5225638"/>
            <a:ext cx="2881105"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Mirella Penttilä</a:t>
            </a:r>
          </a:p>
        </p:txBody>
      </p:sp>
      <p:sp>
        <p:nvSpPr>
          <p:cNvPr id="6" name="TextBox 5">
            <a:extLst>
              <a:ext uri="{FF2B5EF4-FFF2-40B4-BE49-F238E27FC236}">
                <a16:creationId xmlns:a16="http://schemas.microsoft.com/office/drawing/2014/main" id="{A3B179CF-624D-46E6-9A8F-D6EC124E7B66}"/>
              </a:ext>
            </a:extLst>
          </p:cNvPr>
          <p:cNvSpPr txBox="1"/>
          <p:nvPr/>
        </p:nvSpPr>
        <p:spPr>
          <a:xfrm rot="16200000">
            <a:off x="11057011" y="5820832"/>
            <a:ext cx="18281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bg1"/>
                </a:solidFill>
                <a:latin typeface="Neue Haas Unica W1G Light" panose="020B0404030206020203" pitchFamily="34" charset="0"/>
              </a:rPr>
              <a:t>Kuva: </a:t>
            </a:r>
            <a:r>
              <a:rPr lang="en-US" sz="1000" b="0" i="0" dirty="0" err="1">
                <a:solidFill>
                  <a:schemeClr val="bg1"/>
                </a:solidFill>
                <a:latin typeface="Neue Haas Unica W1G Light" panose="020B0404030206020203" pitchFamily="34" charset="0"/>
              </a:rPr>
              <a:t>Unsplash</a:t>
            </a:r>
            <a:endParaRPr lang="fi-FI" sz="1000" b="0" i="0" dirty="0">
              <a:solidFill>
                <a:schemeClr val="bg1"/>
              </a:solidFill>
              <a:latin typeface="Neue Haas Unica W1G Light" panose="020B0404030206020203" pitchFamily="34" charset="0"/>
            </a:endParaRPr>
          </a:p>
        </p:txBody>
      </p:sp>
      <p:pic>
        <p:nvPicPr>
          <p:cNvPr id="2050" name="Picture 2">
            <a:extLst>
              <a:ext uri="{FF2B5EF4-FFF2-40B4-BE49-F238E27FC236}">
                <a16:creationId xmlns:a16="http://schemas.microsoft.com/office/drawing/2014/main" id="{45760001-7BD1-9E56-B91E-DBDE54E39D21}"/>
              </a:ext>
            </a:extLst>
          </p:cNvPr>
          <p:cNvPicPr>
            <a:picLocks noGrp="1" noChangeAspect="1" noChangeArrowheads="1"/>
          </p:cNvPicPr>
          <p:nvPr>
            <p:ph type="pic" idx="1"/>
          </p:nvPr>
        </p:nvPicPr>
        <p:blipFill rotWithShape="1">
          <a:blip r:embed="rId5"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134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092358"/>
            <a:ext cx="5112325" cy="1992086"/>
          </a:xfrm>
        </p:spPr>
        <p:txBody>
          <a:bodyPr>
            <a:noAutofit/>
          </a:bodyPr>
          <a:lstStyle/>
          <a:p>
            <a:r>
              <a:rPr lang="fi-FI" sz="3000" noProof="0" dirty="0">
                <a:solidFill>
                  <a:schemeClr val="accent1"/>
                </a:solidFill>
              </a:rPr>
              <a:t>Aikakausmediat menettivät yhdeksän tuhatta seuraajaa – mitä X:ssä oikein tapahtuu?</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3312097"/>
            <a:ext cx="4797425" cy="2164319"/>
          </a:xfrm>
        </p:spPr>
        <p:txBody>
          <a:bodyPr anchor="ctr">
            <a:noAutofit/>
          </a:bodyPr>
          <a:lstStyle/>
          <a:p>
            <a:pPr marL="0" indent="0">
              <a:buNone/>
            </a:pPr>
            <a:r>
              <a:rPr lang="fi-FI" sz="1600" dirty="0"/>
              <a:t>Viestipalvelu X:ää käyttävistä aikakausmedioista yhtä lukuun ottamatta jokainen menetti seuraajia marraskuussa. Mitä someseuranta ja KMT kertovat X:stä juuri nyt? </a:t>
            </a:r>
            <a:br>
              <a:rPr lang="fi-FI" sz="1600" dirty="0"/>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3"/>
              </a:rPr>
              <a:t>Lue lisää</a:t>
            </a:r>
            <a:endParaRPr lang="fi-FI" sz="1600" dirty="0">
              <a:solidFill>
                <a:schemeClr val="tx2"/>
              </a:solidFill>
              <a:latin typeface="Neue Haas Unica W1G" panose="020B0504030206020203" pitchFamily="34" charset="0"/>
            </a:endParaRPr>
          </a:p>
        </p:txBody>
      </p:sp>
      <p:sp>
        <p:nvSpPr>
          <p:cNvPr id="3" name="TextBox 2">
            <a:extLst>
              <a:ext uri="{FF2B5EF4-FFF2-40B4-BE49-F238E27FC236}">
                <a16:creationId xmlns:a16="http://schemas.microsoft.com/office/drawing/2014/main" id="{BC04D50D-E940-78FD-45DC-4893A2AFFE5D}"/>
              </a:ext>
            </a:extLst>
          </p:cNvPr>
          <p:cNvSpPr txBox="1"/>
          <p:nvPr/>
        </p:nvSpPr>
        <p:spPr>
          <a:xfrm rot="16200000">
            <a:off x="-740842" y="5820831"/>
            <a:ext cx="18281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bg1"/>
                </a:solidFill>
                <a:latin typeface="Neue Haas Unica W1G Light" panose="020B0404030206020203" pitchFamily="34" charset="0"/>
              </a:rPr>
              <a:t>Kuva: </a:t>
            </a:r>
            <a:r>
              <a:rPr lang="en-US" sz="1000" b="0" i="0" dirty="0" err="1">
                <a:solidFill>
                  <a:schemeClr val="bg1"/>
                </a:solidFill>
                <a:latin typeface="Neue Haas Unica W1G Light" panose="020B0404030206020203" pitchFamily="34" charset="0"/>
              </a:rPr>
              <a:t>Unsplash</a:t>
            </a:r>
            <a:endParaRPr lang="fi-FI" sz="1000" b="0" i="0" dirty="0">
              <a:solidFill>
                <a:schemeClr val="bg1"/>
              </a:solidFill>
              <a:latin typeface="Neue Haas Unica W1G Light" panose="020B0404030206020203" pitchFamily="34" charset="0"/>
            </a:endParaRPr>
          </a:p>
        </p:txBody>
      </p:sp>
      <p:pic>
        <p:nvPicPr>
          <p:cNvPr id="1026" name="Picture 2">
            <a:extLst>
              <a:ext uri="{FF2B5EF4-FFF2-40B4-BE49-F238E27FC236}">
                <a16:creationId xmlns:a16="http://schemas.microsoft.com/office/drawing/2014/main" id="{DAE8B511-5301-6388-763C-8979C8F33E54}"/>
              </a:ext>
            </a:extLst>
          </p:cNvPr>
          <p:cNvPicPr>
            <a:picLocks noGrp="1" noChangeAspect="1" noChangeArrowheads="1"/>
          </p:cNvPicPr>
          <p:nvPr>
            <p:ph type="pic" idx="1"/>
          </p:nvPr>
        </p:nvPicPr>
        <p:blipFill rotWithShape="1">
          <a:blip r:embed="rId4"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D601489-C8C0-B172-1BE5-3AB6BE45CDFA}"/>
              </a:ext>
            </a:extLst>
          </p:cNvPr>
          <p:cNvSpPr txBox="1"/>
          <p:nvPr/>
        </p:nvSpPr>
        <p:spPr>
          <a:xfrm rot="16200000">
            <a:off x="-690736" y="5728533"/>
            <a:ext cx="18281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bg1"/>
                </a:solidFill>
                <a:latin typeface="Neue Haas Unica W1G Light" panose="020B0404030206020203" pitchFamily="34" charset="0"/>
              </a:rPr>
              <a:t>Kuva: Shutterstock</a:t>
            </a:r>
            <a:endParaRPr lang="fi-FI" sz="1000" b="0" i="0" dirty="0">
              <a:solidFill>
                <a:schemeClr val="bg1"/>
              </a:solidFill>
              <a:latin typeface="Neue Haas Unica W1G Light" panose="020B0404030206020203" pitchFamily="34" charset="0"/>
            </a:endParaRPr>
          </a:p>
        </p:txBody>
      </p:sp>
    </p:spTree>
    <p:extLst>
      <p:ext uri="{BB962C8B-B14F-4D97-AF65-F5344CB8AC3E}">
        <p14:creationId xmlns:p14="http://schemas.microsoft.com/office/powerpoint/2010/main" val="2901849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6553202"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750355" y="3080870"/>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751940" y="1218587"/>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800" dirty="0"/>
              <a:t>Lue lisää uutiskirjeestä!</a:t>
            </a:r>
            <a:endParaRPr lang="fi-FI" sz="3800" dirty="0">
              <a:solidFill>
                <a:schemeClr val="accent1"/>
              </a:solidFill>
            </a:endParaRPr>
          </a:p>
        </p:txBody>
      </p:sp>
      <p:sp>
        <p:nvSpPr>
          <p:cNvPr id="9" name="Content Placeholder 4">
            <a:extLst>
              <a:ext uri="{FF2B5EF4-FFF2-40B4-BE49-F238E27FC236}">
                <a16:creationId xmlns:a16="http://schemas.microsoft.com/office/drawing/2014/main" id="{A024485C-6B29-86F8-E961-1800A570FB66}"/>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Anniina Nissinen</a:t>
            </a:r>
          </a:p>
        </p:txBody>
      </p:sp>
      <p:pic>
        <p:nvPicPr>
          <p:cNvPr id="6" name="Picture 5">
            <a:extLst>
              <a:ext uri="{FF2B5EF4-FFF2-40B4-BE49-F238E27FC236}">
                <a16:creationId xmlns:a16="http://schemas.microsoft.com/office/drawing/2014/main" id="{0B0302EC-75F8-528F-9B3F-F3FE9CD1FA0B}"/>
              </a:ext>
            </a:extLst>
          </p:cNvPr>
          <p:cNvPicPr>
            <a:picLocks noChangeAspect="1"/>
          </p:cNvPicPr>
          <p:nvPr/>
        </p:nvPicPr>
        <p:blipFill>
          <a:blip r:embed="rId4"/>
          <a:stretch>
            <a:fillRect/>
          </a:stretch>
        </p:blipFill>
        <p:spPr>
          <a:xfrm>
            <a:off x="750355" y="6389170"/>
            <a:ext cx="1845645" cy="139055"/>
          </a:xfrm>
          <a:prstGeom prst="rect">
            <a:avLst/>
          </a:prstGeom>
        </p:spPr>
      </p:pic>
    </p:spTree>
    <p:extLst>
      <p:ext uri="{BB962C8B-B14F-4D97-AF65-F5344CB8AC3E}">
        <p14:creationId xmlns:p14="http://schemas.microsoft.com/office/powerpoint/2010/main" val="3753194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5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joulukuu 2024</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lnSpcReduction="10000"/>
          </a:bodyPr>
          <a:lstStyle/>
          <a:p>
            <a:pPr algn="ctr"/>
            <a:r>
              <a:rPr lang="fi-FI" sz="2000" b="1" dirty="0">
                <a:solidFill>
                  <a:schemeClr val="bg2"/>
                </a:solidFill>
                <a:latin typeface="Neue Haas Unica W1G" panose="020B0504030206020203" pitchFamily="34" charset="0"/>
              </a:rPr>
              <a:t>Muutokset yleisön määrässä joulukuussa</a:t>
            </a:r>
          </a:p>
          <a:p>
            <a:pPr algn="ctr"/>
            <a:br>
              <a:rPr lang="fi-FI" sz="1000" dirty="0">
                <a:solidFill>
                  <a:schemeClr val="bg2"/>
                </a:solidFill>
              </a:rPr>
            </a:br>
            <a:r>
              <a:rPr lang="fi-FI" sz="2000" i="1" dirty="0">
                <a:solidFill>
                  <a:schemeClr val="bg2"/>
                </a:solidFill>
                <a:latin typeface="Neue Haas Unica W1G" panose="020B0504030206020203" pitchFamily="34" charset="0"/>
              </a:rPr>
              <a:t>Kaikki kanavat yhteensä</a:t>
            </a:r>
            <a:br>
              <a:rPr lang="fi-FI" sz="2000" i="1" dirty="0">
                <a:solidFill>
                  <a:schemeClr val="bg2"/>
                </a:solidFill>
                <a:latin typeface="Neue Haas Unica W1G" panose="020B0504030206020203" pitchFamily="34" charset="0"/>
              </a:rPr>
            </a:br>
            <a:r>
              <a:rPr lang="fi-FI" sz="2000" i="1" dirty="0">
                <a:solidFill>
                  <a:schemeClr val="bg2"/>
                </a:solidFill>
                <a:latin typeface="Neue Haas Unica W1G" panose="020B0504030206020203" pitchFamily="34" charset="0"/>
              </a:rPr>
              <a:t>+ </a:t>
            </a:r>
            <a:r>
              <a:rPr lang="fi-FI" sz="2000" dirty="0">
                <a:solidFill>
                  <a:schemeClr val="bg2"/>
                </a:solidFill>
                <a:latin typeface="Neue Haas Unica W1G" panose="020B0504030206020203" pitchFamily="34" charset="0"/>
              </a:rPr>
              <a:t>10 381</a:t>
            </a:r>
          </a:p>
          <a:p>
            <a:pPr algn="ct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+ 772</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+ 8 512</a:t>
            </a:r>
          </a:p>
          <a:p>
            <a:pPr algn="ctr"/>
            <a:r>
              <a:rPr lang="fi-FI" sz="2000" i="1" dirty="0">
                <a:solidFill>
                  <a:schemeClr val="bg2"/>
                </a:solidFill>
                <a:latin typeface="Neue Haas Unica W1G" panose="020B0504030206020203" pitchFamily="34" charset="0"/>
              </a:rPr>
              <a:t>X  </a:t>
            </a:r>
            <a:r>
              <a:rPr lang="fi-FI" sz="2000" dirty="0">
                <a:solidFill>
                  <a:schemeClr val="bg2"/>
                </a:solidFill>
                <a:latin typeface="Neue Haas Unica W1G" panose="020B0504030206020203" pitchFamily="34" charset="0"/>
              </a:rPr>
              <a:t>– 2 706</a:t>
            </a: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+ 783</a:t>
            </a:r>
          </a:p>
          <a:p>
            <a:pPr algn="ctr"/>
            <a:r>
              <a:rPr lang="fi-FI" sz="2000" i="1" dirty="0">
                <a:solidFill>
                  <a:schemeClr val="bg2"/>
                </a:solidFill>
                <a:latin typeface="Neue Haas Unica W1G" panose="020B0504030206020203" pitchFamily="34" charset="0"/>
              </a:rPr>
              <a:t>Pinterest  </a:t>
            </a:r>
            <a:r>
              <a:rPr lang="fi-FI" sz="2000" dirty="0">
                <a:solidFill>
                  <a:schemeClr val="bg2"/>
                </a:solidFill>
                <a:latin typeface="Neue Haas Unica W1G" panose="020B0504030206020203" pitchFamily="34" charset="0"/>
              </a:rPr>
              <a:t>+ 400</a:t>
            </a:r>
          </a:p>
          <a:p>
            <a:pPr algn="ctr"/>
            <a:r>
              <a:rPr lang="fi-FI" sz="2000" i="1" dirty="0">
                <a:solidFill>
                  <a:schemeClr val="bg2"/>
                </a:solidFill>
                <a:latin typeface="Neue Haas Unica W1G" panose="020B0504030206020203" pitchFamily="34" charset="0"/>
              </a:rPr>
              <a:t>TikTok  </a:t>
            </a:r>
            <a:r>
              <a:rPr lang="fi-FI" sz="2000" dirty="0">
                <a:solidFill>
                  <a:schemeClr val="bg2"/>
                </a:solidFill>
                <a:latin typeface="Neue Haas Unica W1G" panose="020B0504030206020203" pitchFamily="34" charset="0"/>
              </a:rPr>
              <a:t>+ 2 620</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409480332"/>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51680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fontScale="90000"/>
          </a:bodyPr>
          <a:lstStyle/>
          <a:p>
            <a:r>
              <a:rPr lang="fi-FI" dirty="0"/>
              <a:t>Aikakausmedioiden somekanavien määrä / joulukuu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dirty="0">
                <a:solidFill>
                  <a:schemeClr val="bg2"/>
                </a:solidFill>
                <a:latin typeface="Neue Haas Unica W1G Medium" panose="020B0504030206020203" pitchFamily="34" charset="0"/>
              </a:rPr>
              <a:t>Seurannassa oli mukana 191 aikakausmediaa, joilla oli käytössään yhteensä 483 somekanavaa.</a:t>
            </a:r>
            <a:br>
              <a:rPr lang="fi-FI" sz="2000" dirty="0">
                <a:solidFill>
                  <a:schemeClr val="bg2"/>
                </a:solidFill>
                <a:latin typeface="Neue Haas Unica W1G Medium" panose="020B0504030206020203" pitchFamily="34" charset="0"/>
              </a:rPr>
            </a:br>
            <a:endParaRPr lang="fi-FI" sz="1000" dirty="0">
              <a:solidFill>
                <a:schemeClr val="bg2"/>
              </a:solidFill>
              <a:latin typeface="Neue Haas Unica W1G Medium" panose="020B0504030206020203" pitchFamily="34" charset="0"/>
            </a:endParaRPr>
          </a:p>
          <a:p>
            <a:pPr algn="ctr"/>
            <a:r>
              <a:rPr lang="fi-FI" sz="2000" dirty="0">
                <a:solidFill>
                  <a:schemeClr val="bg2"/>
                </a:solidFill>
                <a:latin typeface="Neue Haas Unica W1G Medium"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dirty="0">
                <a:solidFill>
                  <a:schemeClr val="bg2"/>
                </a:solidFill>
                <a:latin typeface="Neue Haas Unica W1G Medium" panose="020B0504030206020203" pitchFamily="34" charset="0"/>
              </a:rPr>
            </a:br>
            <a:r>
              <a:rPr lang="fi-FI" sz="2000" dirty="0">
                <a:solidFill>
                  <a:schemeClr val="bg2"/>
                </a:solidFill>
                <a:latin typeface="Neue Haas Unica W1G Medium" panose="020B0504030206020203" pitchFamily="34" charset="0"/>
              </a:rPr>
              <a:t>somekanavaa.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4145387393"/>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87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joulukuu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25 946</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875822745"/>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4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4065318447"/>
              </p:ext>
            </p:extLst>
          </p:nvPr>
        </p:nvGraphicFramePr>
        <p:xfrm>
          <a:off x="712694" y="1924556"/>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3BB59EEA-1884-69AC-0F74-32C44455CAE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kaikissa somekanavissa </a:t>
            </a:r>
            <a:br>
              <a:rPr lang="fi-FI" sz="3200" dirty="0"/>
            </a:br>
            <a:r>
              <a:rPr lang="fi-FI" sz="2600" b="1" dirty="0">
                <a:solidFill>
                  <a:schemeClr val="accent2"/>
                </a:solidFill>
                <a:latin typeface="Neue Haas Unica W1G" panose="020B0504030206020203" pitchFamily="34" charset="0"/>
              </a:rPr>
              <a:t>12/2023 – 12/2024</a:t>
            </a:r>
          </a:p>
        </p:txBody>
      </p:sp>
      <p:sp>
        <p:nvSpPr>
          <p:cNvPr id="6" name="TextBox 5">
            <a:extLst>
              <a:ext uri="{FF2B5EF4-FFF2-40B4-BE49-F238E27FC236}">
                <a16:creationId xmlns:a16="http://schemas.microsoft.com/office/drawing/2014/main" id="{ACE1A8BF-E1A6-BB33-FCE3-1CA73A83E78F}"/>
              </a:ext>
            </a:extLst>
          </p:cNvPr>
          <p:cNvSpPr txBox="1"/>
          <p:nvPr/>
        </p:nvSpPr>
        <p:spPr>
          <a:xfrm>
            <a:off x="1169894" y="1524446"/>
            <a:ext cx="10058400"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tykkääjät, seuraajat ja kanavan tilaajat Facebookissa, Instagramissa, X:ssä, YouTubessa, Pinterestissä ja TikTokissa. Päällekkäisyyksiä ei ole huomioitu.</a:t>
            </a:r>
          </a:p>
        </p:txBody>
      </p:sp>
    </p:spTree>
    <p:extLst>
      <p:ext uri="{BB962C8B-B14F-4D97-AF65-F5344CB8AC3E}">
        <p14:creationId xmlns:p14="http://schemas.microsoft.com/office/powerpoint/2010/main" val="425734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268344366"/>
              </p:ext>
            </p:extLst>
          </p:nvPr>
        </p:nvGraphicFramePr>
        <p:xfrm>
          <a:off x="712694" y="1801445"/>
          <a:ext cx="10515600" cy="434756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3">
            <a:extLst>
              <a:ext uri="{FF2B5EF4-FFF2-40B4-BE49-F238E27FC236}">
                <a16:creationId xmlns:a16="http://schemas.microsoft.com/office/drawing/2014/main" id="{25569B91-5351-0566-579D-73C5A6CACCC8}"/>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Facebookissa </a:t>
            </a:r>
            <a:br>
              <a:rPr lang="fi-FI" sz="3200" dirty="0"/>
            </a:br>
            <a:r>
              <a:rPr lang="fi-FI" sz="2600" b="1" dirty="0">
                <a:solidFill>
                  <a:schemeClr val="accent2"/>
                </a:solidFill>
                <a:latin typeface="Neue Haas Unica W1G" panose="020B0504030206020203" pitchFamily="34" charset="0"/>
              </a:rPr>
              <a:t>12/2023 – 12/2024</a:t>
            </a:r>
          </a:p>
        </p:txBody>
      </p:sp>
      <p:sp>
        <p:nvSpPr>
          <p:cNvPr id="9" name="TextBox 8">
            <a:extLst>
              <a:ext uri="{FF2B5EF4-FFF2-40B4-BE49-F238E27FC236}">
                <a16:creationId xmlns:a16="http://schemas.microsoft.com/office/drawing/2014/main" id="{965FCC0C-19E5-9B2B-8D64-6A98AC00799F}"/>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Facebook-sivujen tykkääjät. Päällekkäisyyksiä ei ole huomioitu.</a:t>
            </a:r>
          </a:p>
        </p:txBody>
      </p:sp>
    </p:spTree>
    <p:extLst>
      <p:ext uri="{BB962C8B-B14F-4D97-AF65-F5344CB8AC3E}">
        <p14:creationId xmlns:p14="http://schemas.microsoft.com/office/powerpoint/2010/main" val="31133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975889314"/>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3">
            <a:extLst>
              <a:ext uri="{FF2B5EF4-FFF2-40B4-BE49-F238E27FC236}">
                <a16:creationId xmlns:a16="http://schemas.microsoft.com/office/drawing/2014/main" id="{06B8B113-1EB0-DBE6-A6F4-C9BDF0433081}"/>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Instagramissa </a:t>
            </a:r>
            <a:br>
              <a:rPr lang="fi-FI" sz="3200" dirty="0"/>
            </a:br>
            <a:r>
              <a:rPr lang="fi-FI" sz="2600" b="1" dirty="0">
                <a:solidFill>
                  <a:schemeClr val="accent2"/>
                </a:solidFill>
                <a:latin typeface="Neue Haas Unica W1G" panose="020B0504030206020203" pitchFamily="34" charset="0"/>
              </a:rPr>
              <a:t>12/2023 – 12/2024</a:t>
            </a:r>
          </a:p>
        </p:txBody>
      </p:sp>
      <p:sp>
        <p:nvSpPr>
          <p:cNvPr id="6" name="TextBox 5">
            <a:extLst>
              <a:ext uri="{FF2B5EF4-FFF2-40B4-BE49-F238E27FC236}">
                <a16:creationId xmlns:a16="http://schemas.microsoft.com/office/drawing/2014/main" id="{9D2CE731-BA61-EEEB-24B2-F693812C54FE}"/>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Instagram-seuraajat. Päällekkäisyyksiä ei ole huomioitu.</a:t>
            </a:r>
          </a:p>
        </p:txBody>
      </p:sp>
    </p:spTree>
    <p:extLst>
      <p:ext uri="{BB962C8B-B14F-4D97-AF65-F5344CB8AC3E}">
        <p14:creationId xmlns:p14="http://schemas.microsoft.com/office/powerpoint/2010/main" val="201541326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9c253d60e62475b883249c8aa6bfcf48">
  <xsd:schema xmlns:xsd="http://www.w3.org/2001/XMLSchema" xmlns:xs="http://www.w3.org/2001/XMLSchema" xmlns:p="http://schemas.microsoft.com/office/2006/metadata/properties" xmlns:ns2="b8458977-e6f2-40e9-9621-96f4298c6bbe" targetNamespace="http://schemas.microsoft.com/office/2006/metadata/properties" ma:root="true" ma:fieldsID="81049b0714fee14a638bbb389c11995a"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17AF0E-1D5E-441E-9D4F-1D838987E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B21824-3573-4170-BB97-352BE88B69B2}">
  <ds:schemaRefs>
    <ds:schemaRef ds:uri="http://www.w3.org/XML/1998/namespace"/>
    <ds:schemaRef ds:uri="b8458977-e6f2-40e9-9621-96f4298c6bbe"/>
    <ds:schemaRef ds:uri="http://schemas.openxmlformats.org/package/2006/metadata/core-properties"/>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76BD3844-D0FB-414D-A452-15FC55E587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15535</TotalTime>
  <Words>2346</Words>
  <Application>Microsoft Macintosh PowerPoint</Application>
  <PresentationFormat>Widescreen</PresentationFormat>
  <Paragraphs>698</Paragraphs>
  <Slides>35</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Neue Haas Unica W1G Medium</vt:lpstr>
      <vt:lpstr>Neue Haas Unica W1G Light</vt:lpstr>
      <vt:lpstr>Calibri</vt:lpstr>
      <vt:lpstr>Neue Haas Unica Pro</vt:lpstr>
      <vt:lpstr>Clattering</vt:lpstr>
      <vt:lpstr>Neue Haas Unica W1G</vt:lpstr>
      <vt:lpstr>Neue Haas Unica Pro Light</vt:lpstr>
      <vt:lpstr>Arial</vt:lpstr>
      <vt:lpstr>Canela Medium</vt:lpstr>
      <vt:lpstr>Office Theme</vt:lpstr>
      <vt:lpstr>PowerPoint Presentation</vt:lpstr>
      <vt:lpstr>X:n seuraajamäärä kutistui jälleen joulukuussa</vt:lpstr>
      <vt:lpstr>Aikakausmedioiden someyleisö / joulukuu 2024</vt:lpstr>
      <vt:lpstr>Aikakausmedioiden seuraajamäärä / joulukuu 2024</vt:lpstr>
      <vt:lpstr>Aikakausmedioiden somekanavien määrä / joulukuu 2024</vt:lpstr>
      <vt:lpstr>Yleisön keskimääräinen koko /  joulukuu 2024</vt:lpstr>
      <vt:lpstr>Yleisömäärä kaikissa somekanavissa  12/2023 – 12/2024</vt:lpstr>
      <vt:lpstr>Yleisömäärä Facebookissa  12/2023 – 12/2024</vt:lpstr>
      <vt:lpstr>Yleisömäärä Instagramissa  12/2023 – 12/2024</vt:lpstr>
      <vt:lpstr>Yleisömäärä X:ssä  12/2023 – 12/2024</vt:lpstr>
      <vt:lpstr>Yleisömäärä YouTubessa  12/2023 – 12/2024</vt:lpstr>
      <vt:lpstr>Yleisömäärä Pinterestissä  12/2023 – 12/2024</vt:lpstr>
      <vt:lpstr>Yleisömäärä TikTokissa  12/2023 – 12/2024</vt:lpstr>
      <vt:lpstr>Somen suurimmat</vt:lpstr>
      <vt:lpstr>Eniten seuraajia kaikissa kanavissa TOP 20 / joulukuu 2024</vt:lpstr>
      <vt:lpstr>Eniten tykkääjiä Facebookissa TOP 20 / joulukuu 2024</vt:lpstr>
      <vt:lpstr>Eniten seuraajia Instagramissa TOP 20 / joulukuu 2024</vt:lpstr>
      <vt:lpstr>Eniten seuraajia X:ssä TOP 20 / joulukuu 2024</vt:lpstr>
      <vt:lpstr>Eniten seuraajia YouTubessa ja Pinterestissä TOP 10 /  joulukuu 2024</vt:lpstr>
      <vt:lpstr>Eniten seuraajia TikTokissa TOP 10 /  joulukuu 2024</vt:lpstr>
      <vt:lpstr>Eniten yleisöään  kasvattaneet</vt:lpstr>
      <vt:lpstr>Eniten uusia seuraajia kaikissa kanavissa TOP 20 / joulukuu 2024</vt:lpstr>
      <vt:lpstr>Eniten uusia seuraajia Facebookissa TOP 10 / joulukuu 2024</vt:lpstr>
      <vt:lpstr>Eniten uusia seuraajia Instagramissa TOP 10 / joulukuu 2024</vt:lpstr>
      <vt:lpstr>Eniten uusia seuraajia X:ssä TOP 10 / joulukuu 2024</vt:lpstr>
      <vt:lpstr>Seuratut mediat</vt:lpstr>
      <vt:lpstr>Seurannassa olleet mediat (191 kpl) / joulukuu 2024</vt:lpstr>
      <vt:lpstr>Seurannassa olleet mediat (191 kpl) / joulukuu 2024</vt:lpstr>
      <vt:lpstr>Ajankohtaista  aikakausmedioista</vt:lpstr>
      <vt:lpstr>Kohta on jo kiire! Ilmoittautuminen Editkilpailuun 2024  päättyy 17. tammikuuta</vt:lpstr>
      <vt:lpstr>Oletko ilmoittautumassa Editkilpailuun? Lue ensin nämä vinkit!</vt:lpstr>
      <vt:lpstr>Lukuvinkit aikkarimaailmasta –  7 kiinnostavinta kirjaa juuri nyt</vt:lpstr>
      <vt:lpstr>Aikakausmediat menettivät yhdeksän tuhatta seuraajaa – mitä X:ssä oikein tapahtuu?</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Aikakausmedia</dc:creator>
  <cp:keywords/>
  <dc:description/>
  <cp:lastModifiedBy>Outi Itävuo</cp:lastModifiedBy>
  <cp:revision>658</cp:revision>
  <dcterms:created xsi:type="dcterms:W3CDTF">2021-01-05T09:04:45Z</dcterms:created>
  <dcterms:modified xsi:type="dcterms:W3CDTF">2025-01-07T11:40:34Z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