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0"/>
  </p:notesMasterIdLst>
  <p:sldIdLst>
    <p:sldId id="257" r:id="rId2"/>
    <p:sldId id="260" r:id="rId3"/>
    <p:sldId id="262" r:id="rId4"/>
    <p:sldId id="259" r:id="rId5"/>
    <p:sldId id="261" r:id="rId6"/>
    <p:sldId id="265" r:id="rId7"/>
    <p:sldId id="264" r:id="rId8"/>
    <p:sldId id="274" r:id="rId9"/>
    <p:sldId id="266" r:id="rId10"/>
    <p:sldId id="267" r:id="rId11"/>
    <p:sldId id="258" r:id="rId12"/>
    <p:sldId id="268" r:id="rId13"/>
    <p:sldId id="269" r:id="rId14"/>
    <p:sldId id="270" r:id="rId15"/>
    <p:sldId id="279" r:id="rId16"/>
    <p:sldId id="280" r:id="rId17"/>
    <p:sldId id="281" r:id="rId18"/>
    <p:sldId id="271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558" autoAdjust="0"/>
  </p:normalViewPr>
  <p:slideViewPr>
    <p:cSldViewPr snapToGrid="0" snapToObjects="1">
      <p:cViewPr varScale="1">
        <p:scale>
          <a:sx n="161" d="100"/>
          <a:sy n="161" d="100"/>
        </p:scale>
        <p:origin x="1016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891807355697E-2"/>
          <c:y val="3.0008206968940101E-2"/>
          <c:w val="0.91284048946791496"/>
          <c:h val="0.92664660518703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523</c:v>
                </c:pt>
                <c:pt idx="1">
                  <c:v>262</c:v>
                </c:pt>
                <c:pt idx="2">
                  <c:v>173</c:v>
                </c:pt>
                <c:pt idx="3">
                  <c:v>28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4.22555743084553E-2"/>
          <c:w val="0.84276799474168695"/>
          <c:h val="0.774156686416600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02/2019</c:v>
                </c:pt>
                <c:pt idx="1">
                  <c:v>03/2019</c:v>
                </c:pt>
                <c:pt idx="2">
                  <c:v>04/2019</c:v>
                </c:pt>
                <c:pt idx="3">
                  <c:v>05/2019</c:v>
                </c:pt>
                <c:pt idx="4">
                  <c:v>06/2019</c:v>
                </c:pt>
                <c:pt idx="5">
                  <c:v>07/2019</c:v>
                </c:pt>
                <c:pt idx="6">
                  <c:v>08/2019</c:v>
                </c:pt>
                <c:pt idx="7">
                  <c:v>09/2019</c:v>
                </c:pt>
                <c:pt idx="8">
                  <c:v>10/2019</c:v>
                </c:pt>
                <c:pt idx="9">
                  <c:v>11/2019</c:v>
                </c:pt>
                <c:pt idx="10">
                  <c:v>12/2019</c:v>
                </c:pt>
                <c:pt idx="11">
                  <c:v>1/2020</c:v>
                </c:pt>
                <c:pt idx="12">
                  <c:v>2/2020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3605810</c:v>
                </c:pt>
                <c:pt idx="1">
                  <c:v>3649259</c:v>
                </c:pt>
                <c:pt idx="2">
                  <c:v>3689658</c:v>
                </c:pt>
                <c:pt idx="3">
                  <c:v>3724154</c:v>
                </c:pt>
                <c:pt idx="4">
                  <c:v>3762273</c:v>
                </c:pt>
                <c:pt idx="5">
                  <c:v>3795519</c:v>
                </c:pt>
                <c:pt idx="6">
                  <c:v>3834470</c:v>
                </c:pt>
                <c:pt idx="7">
                  <c:v>3871250</c:v>
                </c:pt>
                <c:pt idx="8">
                  <c:v>3915990</c:v>
                </c:pt>
                <c:pt idx="9">
                  <c:v>3956052</c:v>
                </c:pt>
                <c:pt idx="10">
                  <c:v>3992044</c:v>
                </c:pt>
                <c:pt idx="11">
                  <c:v>4033350</c:v>
                </c:pt>
                <c:pt idx="12">
                  <c:v>4069813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02/2019</c:v>
                </c:pt>
                <c:pt idx="1">
                  <c:v>03/2019</c:v>
                </c:pt>
                <c:pt idx="2">
                  <c:v>04/2019</c:v>
                </c:pt>
                <c:pt idx="3">
                  <c:v>05/2019</c:v>
                </c:pt>
                <c:pt idx="4">
                  <c:v>06/2019</c:v>
                </c:pt>
                <c:pt idx="5">
                  <c:v>07/2019</c:v>
                </c:pt>
                <c:pt idx="6">
                  <c:v>08/2019</c:v>
                </c:pt>
                <c:pt idx="7">
                  <c:v>09/2019</c:v>
                </c:pt>
                <c:pt idx="8">
                  <c:v>10/2019</c:v>
                </c:pt>
                <c:pt idx="9">
                  <c:v>11/2019</c:v>
                </c:pt>
                <c:pt idx="10">
                  <c:v>12/2019</c:v>
                </c:pt>
                <c:pt idx="11">
                  <c:v>1/2020</c:v>
                </c:pt>
                <c:pt idx="12">
                  <c:v>2/2020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1974001</c:v>
                </c:pt>
                <c:pt idx="1">
                  <c:v>1987077</c:v>
                </c:pt>
                <c:pt idx="2">
                  <c:v>1999879</c:v>
                </c:pt>
                <c:pt idx="3">
                  <c:v>2008859</c:v>
                </c:pt>
                <c:pt idx="4">
                  <c:v>2023216</c:v>
                </c:pt>
                <c:pt idx="5">
                  <c:v>2035110</c:v>
                </c:pt>
                <c:pt idx="6">
                  <c:v>2046836</c:v>
                </c:pt>
                <c:pt idx="7">
                  <c:v>2057072</c:v>
                </c:pt>
                <c:pt idx="8">
                  <c:v>2072340</c:v>
                </c:pt>
                <c:pt idx="9">
                  <c:v>2085525</c:v>
                </c:pt>
                <c:pt idx="10">
                  <c:v>2096346</c:v>
                </c:pt>
                <c:pt idx="11">
                  <c:v>2111007</c:v>
                </c:pt>
                <c:pt idx="12">
                  <c:v>2121224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02/2019</c:v>
                </c:pt>
                <c:pt idx="1">
                  <c:v>03/2019</c:v>
                </c:pt>
                <c:pt idx="2">
                  <c:v>04/2019</c:v>
                </c:pt>
                <c:pt idx="3">
                  <c:v>05/2019</c:v>
                </c:pt>
                <c:pt idx="4">
                  <c:v>06/2019</c:v>
                </c:pt>
                <c:pt idx="5">
                  <c:v>07/2019</c:v>
                </c:pt>
                <c:pt idx="6">
                  <c:v>08/2019</c:v>
                </c:pt>
                <c:pt idx="7">
                  <c:v>09/2019</c:v>
                </c:pt>
                <c:pt idx="8">
                  <c:v>10/2019</c:v>
                </c:pt>
                <c:pt idx="9">
                  <c:v>11/2019</c:v>
                </c:pt>
                <c:pt idx="10">
                  <c:v>12/2019</c:v>
                </c:pt>
                <c:pt idx="11">
                  <c:v>1/2020</c:v>
                </c:pt>
                <c:pt idx="12">
                  <c:v>2/2020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680645</c:v>
                </c:pt>
                <c:pt idx="1">
                  <c:v>683709</c:v>
                </c:pt>
                <c:pt idx="2">
                  <c:v>686041</c:v>
                </c:pt>
                <c:pt idx="3">
                  <c:v>688386</c:v>
                </c:pt>
                <c:pt idx="4">
                  <c:v>690200</c:v>
                </c:pt>
                <c:pt idx="5">
                  <c:v>691333</c:v>
                </c:pt>
                <c:pt idx="6">
                  <c:v>693840</c:v>
                </c:pt>
                <c:pt idx="7">
                  <c:v>696228</c:v>
                </c:pt>
                <c:pt idx="8">
                  <c:v>698511</c:v>
                </c:pt>
                <c:pt idx="9">
                  <c:v>700548</c:v>
                </c:pt>
                <c:pt idx="10">
                  <c:v>702638</c:v>
                </c:pt>
                <c:pt idx="11">
                  <c:v>697180</c:v>
                </c:pt>
                <c:pt idx="12">
                  <c:v>699828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02/2019</c:v>
                </c:pt>
                <c:pt idx="1">
                  <c:v>03/2019</c:v>
                </c:pt>
                <c:pt idx="2">
                  <c:v>04/2019</c:v>
                </c:pt>
                <c:pt idx="3">
                  <c:v>05/2019</c:v>
                </c:pt>
                <c:pt idx="4">
                  <c:v>06/2019</c:v>
                </c:pt>
                <c:pt idx="5">
                  <c:v>07/2019</c:v>
                </c:pt>
                <c:pt idx="6">
                  <c:v>08/2019</c:v>
                </c:pt>
                <c:pt idx="7">
                  <c:v>09/2019</c:v>
                </c:pt>
                <c:pt idx="8">
                  <c:v>10/2019</c:v>
                </c:pt>
                <c:pt idx="9">
                  <c:v>11/2019</c:v>
                </c:pt>
                <c:pt idx="10">
                  <c:v>12/2019</c:v>
                </c:pt>
                <c:pt idx="11">
                  <c:v>1/2020</c:v>
                </c:pt>
                <c:pt idx="12">
                  <c:v>2/2020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817347</c:v>
                </c:pt>
                <c:pt idx="1">
                  <c:v>841550</c:v>
                </c:pt>
                <c:pt idx="2">
                  <c:v>862096</c:v>
                </c:pt>
                <c:pt idx="3">
                  <c:v>883118</c:v>
                </c:pt>
                <c:pt idx="4">
                  <c:v>902233</c:v>
                </c:pt>
                <c:pt idx="5">
                  <c:v>919167</c:v>
                </c:pt>
                <c:pt idx="6">
                  <c:v>941688</c:v>
                </c:pt>
                <c:pt idx="7">
                  <c:v>963448</c:v>
                </c:pt>
                <c:pt idx="8">
                  <c:v>987346</c:v>
                </c:pt>
                <c:pt idx="9">
                  <c:v>1008864</c:v>
                </c:pt>
                <c:pt idx="10">
                  <c:v>1028925</c:v>
                </c:pt>
                <c:pt idx="11">
                  <c:v>1057081</c:v>
                </c:pt>
                <c:pt idx="12">
                  <c:v>1075713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788976"/>
        <c:axId val="-2119884656"/>
      </c:lineChart>
      <c:catAx>
        <c:axId val="-211978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-2119884656"/>
        <c:crosses val="autoZero"/>
        <c:auto val="1"/>
        <c:lblAlgn val="ctr"/>
        <c:lblOffset val="100"/>
        <c:noMultiLvlLbl val="0"/>
      </c:catAx>
      <c:valAx>
        <c:axId val="-2119884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fi-FI"/>
          </a:p>
        </c:txPr>
        <c:crossAx val="-211978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Helmikuu 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C-406D-82AA-7358C6725749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C-406D-82AA-7358C6725749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C-406D-82AA-7358C6725749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fi-FI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36463</c:v>
                </c:pt>
                <c:pt idx="1">
                  <c:v>10217</c:v>
                </c:pt>
                <c:pt idx="2">
                  <c:v>18632</c:v>
                </c:pt>
                <c:pt idx="3">
                  <c:v>2648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2.1684639756908101E-2"/>
                  <c:y val="4.161720873481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C-406D-82AA-7358C6725749}"/>
                </c:ext>
              </c:extLst>
            </c:dLbl>
            <c:dLbl>
              <c:idx val="1"/>
              <c:layout>
                <c:manualLayout>
                  <c:x val="2.0416312645968101E-2"/>
                  <c:y val="8.21151366835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C-406D-82AA-7358C6725749}"/>
                </c:ext>
              </c:extLst>
            </c:dLbl>
            <c:dLbl>
              <c:idx val="2"/>
              <c:layout>
                <c:manualLayout>
                  <c:x val="2.1608908974476999E-2"/>
                  <c:y val="9.106938297228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C-406D-82AA-7358C6725749}"/>
                </c:ext>
              </c:extLst>
            </c:dLbl>
            <c:dLbl>
              <c:idx val="3"/>
              <c:layout>
                <c:manualLayout>
                  <c:x val="2.0733361724747001E-2"/>
                  <c:y val="8.4930611500402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44932.142857142855</c:v>
                </c:pt>
                <c:pt idx="1">
                  <c:v>19293.530612244896</c:v>
                </c:pt>
                <c:pt idx="2">
                  <c:v>17362.040816326531</c:v>
                </c:pt>
                <c:pt idx="3">
                  <c:v>5676.0408163265311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-21165682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fi-FI"/>
          </a:p>
        </c:txPr>
      </c:legendEntry>
      <c:overlay val="0"/>
      <c:txPr>
        <a:bodyPr/>
        <a:lstStyle/>
        <a:p>
          <a:pPr>
            <a:defRPr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5.3.2020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995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58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2/2020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2/2020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ikakausmedia.fi/tietoa-tutkimuksia/aikakauslehtimainonnan-tietopank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aikakausmedia.fi/media-mainonta/vink-tutkimus-natiivimainonnas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ikakausmedia.fi/tietoa-tutkimuksia/lasten-ja-nuorten-mediankaeyttoetutkim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hart" Target="../charts/char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637117"/>
              </p:ext>
            </p:extLst>
          </p:nvPr>
        </p:nvGraphicFramePr>
        <p:xfrm>
          <a:off x="4570379" y="993097"/>
          <a:ext cx="4156872" cy="3435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helmikuu 2020,</a:t>
                      </a:r>
                    </a:p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%-osuus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yleisöstä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muutos %-osuudessa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vrt. helmikuu 2019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Facebook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52,1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-2,6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Instagram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26,4</a:t>
                      </a:r>
                    </a:p>
                  </a:txBody>
                  <a:tcPr marL="12700" marR="12700" marT="12700" marB="0"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+3,8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Twitter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17,2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-1,7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YouTube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+0,3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Pinterest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helmikuu 2020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095541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Seuraajia kaikissa</a:t>
            </a:r>
            <a:b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kanavissa* (kpl) </a:t>
            </a:r>
            <a:b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4 069 813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246" y="3980433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2/2020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403775"/>
              </p:ext>
            </p:extLst>
          </p:nvPr>
        </p:nvGraphicFramePr>
        <p:xfrm>
          <a:off x="3254011" y="917625"/>
          <a:ext cx="2642910" cy="36305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noProof="0" dirty="0"/>
                        <a:t>INSTAGRAM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uusia</a:t>
                      </a:r>
                      <a:br>
                        <a:rPr lang="fi-FI" sz="1100" b="0" noProof="0" dirty="0"/>
                      </a:b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Kaksplus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648313" y="1002759"/>
            <a:ext cx="184773" cy="184773"/>
            <a:chOff x="2537512" y="1646882"/>
            <a:chExt cx="597802" cy="597802"/>
          </a:xfrm>
        </p:grpSpPr>
        <p:sp>
          <p:nvSpPr>
            <p:cNvPr id="25" name="Oval 2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96577"/>
              </p:ext>
            </p:extLst>
          </p:nvPr>
        </p:nvGraphicFramePr>
        <p:xfrm>
          <a:off x="6179379" y="917624"/>
          <a:ext cx="2642910" cy="36305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4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TWITTER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uusia seuraajia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2558019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218445" y="1011641"/>
            <a:ext cx="184773" cy="184773"/>
            <a:chOff x="1893980" y="1646882"/>
            <a:chExt cx="597802" cy="597802"/>
          </a:xfrm>
        </p:grpSpPr>
        <p:sp>
          <p:nvSpPr>
            <p:cNvPr id="21" name="Oval 20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0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Twitterissä ja Instagramissa / helmikuu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2/2020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472766"/>
              </p:ext>
            </p:extLst>
          </p:nvPr>
        </p:nvGraphicFramePr>
        <p:xfrm>
          <a:off x="302882" y="917626"/>
          <a:ext cx="2642910" cy="36305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FACEBOOK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/>
                        <a:t>uusia</a:t>
                      </a:r>
                      <a:br>
                        <a:rPr lang="fi-FI" sz="1100" b="0" noProof="0"/>
                      </a:br>
                      <a:r>
                        <a:rPr lang="fi-FI" sz="1100" b="0" noProof="0"/>
                        <a:t>seuraajia </a:t>
                      </a: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Kaksplus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731727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528446" y="1005187"/>
            <a:ext cx="184773" cy="184773"/>
            <a:chOff x="1227668" y="1646882"/>
            <a:chExt cx="597802" cy="597802"/>
          </a:xfrm>
        </p:grpSpPr>
        <p:sp>
          <p:nvSpPr>
            <p:cNvPr id="53" name="Oval 52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4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(211 kpl) / helmikuu 2020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1681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3H+K      Aarre      Advokaatti      Aku Ankka      Alibi      Allergia, Iho &amp; Astma      Ammattiautot      Anna      Antiikki &amp; Design      Apteekkarilehti     Apu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 Arkkitehti      Arkkitehtiuutiset      Aromi      Arvopaperi      Askel      Auto Bild Suomi      Automaatioväylä      Avotakka      Bussiammattilainen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Cosmopolitan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Diabetes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Elle      Elämä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ET-lehti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Fakta      FIT      GEO      Gloria      Glorian Koti      Glorian ruoka &amp; viini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Hymy      Hyvä Terveys      Ihana      Image      Improbatur      Insinööri      Juoksija      Jääkiekkolehti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Kello &amp; Kulta      Kemia-Kemi      Kippari      KITA Kiinteistö &amp; Talotekniikka      Kodin Kuvalehti      Koiramme      Kolmiokirjan Ristikot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Kotiliesi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 Kotilääkäri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Plus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Kuriren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Lapsen Maailma      Leivotaan      Lumo      Maailman Kuvalehti      Maalla      Maku      Markkinointi &amp; Mainonta Matkaopas      Me Naiset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Perhe      Meidän Talo      Meillä Kotona      Metsälehti      Mikrobitti      Minä Olen      Mondo      Moodi      Moottori      Motiivi      National Geographic Suomi      Nuotta      Nyyrikki      </a:t>
            </a:r>
            <a:r>
              <a:rPr lang="fi-FI" sz="1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(211 kpl) / helmikuu 2020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4773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Oluelle      Oma Aika      Oma Piha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OMjooga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Ortodoksiviesti      Osuustoiminta      Palokuntalainen      Parnasso      Partiojohtaja      Pelastustieto      Pelit      Perhokalastus      Perusta      Pieni on Suurin      Pinni      Polemiikki      Positio      Potilaan Lääkärilehti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Seiska      Selkosanomat      Seura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Kiinteistölehti      Suomen Kuvalehti      Suomen Luonto      Suomen Lääkärilehti      Suomen Sotilas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Sähköala.Fi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Taide      TAITO      Talentia      Talotekniikka      Talouselämä      Taloustaito      Teatteri &amp; Tanssi -lehti      Tee Itse      Tehy      Tekniikan Historia      Tekniikan Maailma      Tekniikka &amp; Talous      Terveydeksi      Tiede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Tunne &amp; Mieli      Tuulilasi      TV-maailma      Työ Terveys Turvallisuus      Ulkopolitiikka      Ultra      Unelmien Talo &amp; Koti      Urakointi Uutiset      Urheilulehti      Uusiouutiset      V8-Magazine      Valitut Palat - Reader's Digest      Vapaa-ajan Kalastaja      Vapaussoturi      Vauhdin Maailma      Vauva      Vegaanikeittiö      Vene      Verotus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ViherPiha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Viini      Vinkki      VIVA      Voi hyvin      X      Yhteishyvä      Yliopisto      Ylioppilaslehti      Ylioppilaslehti Aino      Ympäristö ja Terveys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15452" y="1682412"/>
            <a:ext cx="6957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Aikakausmedia seuraa kuukausittain suomalaisten aikakausmedioiden seuraaja-, tykkääjä- ja tilaajamääriä Facebookissa, Twitterissä, Instagramissa, YouTubessa ja Pinterestissä.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Seurannassa ovat mukana Aikakausmedian jäsenten mediat, joilla on käytössään yksi tai useampi mainittu sosiaalisen median kanava.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Seuranta tehdään jokaisen kuukauden viimeisenä päivänä.</a:t>
            </a:r>
          </a:p>
        </p:txBody>
      </p:sp>
    </p:spTree>
    <p:extLst>
      <p:ext uri="{BB962C8B-B14F-4D97-AF65-F5344CB8AC3E}">
        <p14:creationId xmlns:p14="http://schemas.microsoft.com/office/powerpoint/2010/main" val="117487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48592" y="1815630"/>
            <a:ext cx="64910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Someseurannan tulokset päivittyvät jokaisen kuukauden alussa: </a:t>
            </a:r>
            <a:br>
              <a:rPr lang="fi-FI" dirty="0"/>
            </a:br>
            <a:r>
              <a:rPr lang="fi-FI" b="1" dirty="0"/>
              <a:t>www.aikakausmedia.fi/some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Seuraamalla Aikakausmediaa SlideSharessa saat ilmoituksen aina uuden raportin ilmestyttyä.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Kaikki raportit ovat ladattavissa PowerPointina ja </a:t>
            </a:r>
            <a:r>
              <a:rPr lang="fi-FI" dirty="0" err="1"/>
              <a:t>Pdf:nä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312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586594"/>
            <a:ext cx="3465808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Aikakauslehtimainonnan tietopankki päivittyy maaliskuussa 2020</a:t>
            </a:r>
          </a:p>
          <a:p>
            <a:endParaRPr lang="fi-FI" sz="1600" dirty="0"/>
          </a:p>
          <a:p>
            <a:r>
              <a:rPr lang="fi-FI" sz="1600" dirty="0"/>
              <a:t>Uusi raportti tarjoaa tietoa ja tunnuslukuja aikakauslehtimainonnan toimivuudesta sekä esimerkkejä toimivista crossmedia-kampanjoista.</a:t>
            </a:r>
          </a:p>
          <a:p>
            <a:endParaRPr lang="fi-FI" sz="1600" dirty="0"/>
          </a:p>
          <a:p>
            <a:r>
              <a:rPr lang="fi-FI" sz="1600" dirty="0"/>
              <a:t>Voit tutustua aiempaan raporttiin sivuillamme: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www.aikakausmedia.fi/tietoa-tutkimuksia/aikakauslehtimainonnan-tietopankki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562A49-2744-0549-974F-53DA0B267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64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740479"/>
            <a:ext cx="3465808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Tutustu </a:t>
            </a:r>
            <a:r>
              <a:rPr lang="fi-FI" sz="2000" b="1" dirty="0" err="1"/>
              <a:t>natiivimainos</a:t>
            </a:r>
            <a:r>
              <a:rPr lang="fi-FI" sz="2000" b="1" dirty="0"/>
              <a:t>-tutkimukseemme! </a:t>
            </a:r>
          </a:p>
          <a:p>
            <a:endParaRPr lang="fi-FI" sz="1600" dirty="0"/>
          </a:p>
          <a:p>
            <a:r>
              <a:rPr lang="fi-FI" sz="1600" dirty="0"/>
              <a:t>Tutkimuksessa </a:t>
            </a:r>
            <a:r>
              <a:rPr lang="fi-FI" sz="1600" dirty="0" err="1"/>
              <a:t>syvähaastateltiin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25–65-vuotiaita naisia ja selvitettiin, millaisia asioita mainostajan tulee ottaa huomioon suunnitellessaan </a:t>
            </a:r>
            <a:r>
              <a:rPr lang="fi-FI" sz="1600" dirty="0" err="1"/>
              <a:t>natiivimainontaa</a:t>
            </a:r>
            <a:r>
              <a:rPr lang="fi-FI" sz="1600" dirty="0"/>
              <a:t> painettuihin aikakauslehtiin ja niiden digitaalisiin kanaviin.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www.aikakausmedia.fi/media-mainonta/vink-tutkimus-natiivimainonnasta/</a:t>
            </a:r>
            <a:endParaRPr lang="fi-FI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2A9B5-0C83-1547-ACCA-703333E2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0" y="0"/>
            <a:ext cx="5143500" cy="5143500"/>
          </a:xfrm>
          <a:prstGeom prst="rect">
            <a:avLst/>
          </a:prstGeom>
        </p:spPr>
      </p:pic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4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370271"/>
            <a:ext cx="3465808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Miten 7–15-vuotiaat käyttävät mediaa?</a:t>
            </a:r>
          </a:p>
          <a:p>
            <a:endParaRPr lang="fi-FI" sz="1600" dirty="0"/>
          </a:p>
          <a:p>
            <a:r>
              <a:rPr lang="fi-FI" sz="1600" dirty="0" err="1"/>
              <a:t>Snäppi</a:t>
            </a:r>
            <a:r>
              <a:rPr lang="fi-FI" sz="1600" dirty="0"/>
              <a:t>, </a:t>
            </a:r>
            <a:r>
              <a:rPr lang="fi-FI" sz="1600" dirty="0" err="1"/>
              <a:t>Insta</a:t>
            </a:r>
            <a:r>
              <a:rPr lang="fi-FI" sz="1600" dirty="0"/>
              <a:t>, </a:t>
            </a:r>
            <a:r>
              <a:rPr lang="fi-FI" sz="1600" dirty="0" err="1"/>
              <a:t>Tube</a:t>
            </a:r>
            <a:r>
              <a:rPr lang="fi-FI" sz="1600" dirty="0"/>
              <a:t>… Mitä kanavia suositaan ja millaiset sisällöt kiinnostavat?</a:t>
            </a:r>
          </a:p>
          <a:p>
            <a:endParaRPr lang="fi-FI" sz="1600" dirty="0"/>
          </a:p>
          <a:p>
            <a:r>
              <a:rPr lang="fi-FI" sz="1600" dirty="0"/>
              <a:t>Aikakausmedia selvitti yhdessä </a:t>
            </a:r>
            <a:r>
              <a:rPr lang="fi-FI" sz="1600" dirty="0" err="1"/>
              <a:t>Inspiransin</a:t>
            </a:r>
            <a:r>
              <a:rPr lang="fi-FI" sz="1600" dirty="0"/>
              <a:t> ja Taloustutkimuksen kanssa 7–15-vuotiaiden mediankäyttötottumuksia sekä vanhempien asennoitumista siihen. 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www.aikakausmedia.fi/tietoa-tutkimuksia/lasten-ja-nuorten-mediankaeyttoetutkimus/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0E61B1-12A9-2448-940E-AA02CD15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3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/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056989" y="3448038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+ 258 366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32 %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+ 19 183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200" b="1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fi-FI" sz="1600" b="1" dirty="0">
                  <a:solidFill>
                    <a:srgbClr val="7F7F7F"/>
                  </a:solidFill>
                </a:rPr>
                <a:t> 3 %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2/2019 – 2/2020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2/2020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669718520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560061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462355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898538" y="1345328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91689" y="1632474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653514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56989" y="3392359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1060993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4 069 813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281453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2 121 224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2939203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1 075 713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671648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699 828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347786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3 605 810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362607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1 974 001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3099600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817 347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67012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680 645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+ 147 223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7 %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+ 464 003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13 %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223471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kasvu / helmikuu 2020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2/2020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2344030718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helmikuu 2020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925917"/>
              </p:ext>
            </p:extLst>
          </p:nvPr>
        </p:nvGraphicFramePr>
        <p:xfrm>
          <a:off x="4737616" y="994032"/>
          <a:ext cx="4175764" cy="35932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28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/>
                        <a:t>seuraajia* 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98 187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79 718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78 298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76 759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67 886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56 865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56 439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55 114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54 555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53 760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855497"/>
              </p:ext>
            </p:extLst>
          </p:nvPr>
        </p:nvGraphicFramePr>
        <p:xfrm>
          <a:off x="302882" y="994031"/>
          <a:ext cx="4175764" cy="35932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559653095"/>
                    </a:ext>
                  </a:extLst>
                </a:gridCol>
              </a:tblGrid>
              <a:tr h="32248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215 971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212 826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179 959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154 764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146 121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133 367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112 948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107 180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104 368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100 889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856207"/>
              </p:ext>
            </p:extLst>
          </p:nvPr>
        </p:nvGraphicFramePr>
        <p:xfrm>
          <a:off x="302882" y="994031"/>
          <a:ext cx="4175764" cy="35805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147 243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98 960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85 215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84 391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66 385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59 581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51 936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51 881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50 318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49 516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helmikuu 2020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44931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39 009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38 306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36 223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34 476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32 852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30 852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27 702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26 559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371927" y="621708"/>
            <a:ext cx="452383" cy="452383"/>
            <a:chOff x="1227668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04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985275"/>
              </p:ext>
            </p:extLst>
          </p:nvPr>
        </p:nvGraphicFramePr>
        <p:xfrm>
          <a:off x="302882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4025788239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66 562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53 831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46 908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43 912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43 450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40 909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40 035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35 345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33 224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32 936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2"/>
                </a:solidFill>
              </a:rPr>
              <a:t> 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TOP 20 / helmikuu 2020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948477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712887561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30 950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29 862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27 182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25 485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22 687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20 699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20 134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18 664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18 245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367762" y="630590"/>
            <a:ext cx="452383" cy="452383"/>
            <a:chOff x="2537512" y="1646882"/>
            <a:chExt cx="597802" cy="597802"/>
          </a:xfrm>
        </p:grpSpPr>
        <p:sp>
          <p:nvSpPr>
            <p:cNvPr id="14" name="Oval 13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46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500300"/>
              </p:ext>
            </p:extLst>
          </p:nvPr>
        </p:nvGraphicFramePr>
        <p:xfrm>
          <a:off x="302882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714678808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173 189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123 580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74 570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49 415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20 250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19 045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12 477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11 686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9 557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helmikuu 2020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584827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908789188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9 104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8 787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8 193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5 981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5 887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4 579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Rakennuslehti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4 442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359542" y="630590"/>
            <a:ext cx="452383" cy="452383"/>
            <a:chOff x="1893980" y="1646882"/>
            <a:chExt cx="597802" cy="597802"/>
          </a:xfrm>
        </p:grpSpPr>
        <p:sp>
          <p:nvSpPr>
            <p:cNvPr id="15" name="Oval 14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00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49411" y="1009622"/>
            <a:ext cx="173991" cy="173991"/>
            <a:chOff x="4787029" y="686141"/>
            <a:chExt cx="343540" cy="343540"/>
          </a:xfrm>
        </p:grpSpPr>
        <p:sp>
          <p:nvSpPr>
            <p:cNvPr id="30" name="Oval 29"/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591256" y="1004526"/>
            <a:ext cx="191888" cy="191888"/>
            <a:chOff x="5324534" y="838541"/>
            <a:chExt cx="343540" cy="343540"/>
          </a:xfrm>
        </p:grpSpPr>
        <p:sp>
          <p:nvSpPr>
            <p:cNvPr id="28" name="Oval 27"/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366887"/>
              </p:ext>
            </p:extLst>
          </p:nvPr>
        </p:nvGraphicFramePr>
        <p:xfrm>
          <a:off x="4758347" y="917625"/>
          <a:ext cx="4063941" cy="36305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63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251">
                  <a:extLst>
                    <a:ext uri="{9D8B030D-6E8A-4147-A177-3AD203B41FA5}">
                      <a16:colId xmlns:a16="http://schemas.microsoft.com/office/drawing/2014/main" val="2383768888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noProof="0" dirty="0"/>
                        <a:t>PINTEREST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noProof="0" dirty="0"/>
                    </a:p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14 633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8 930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7 721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5 961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3 616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1 190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helmikuu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2/2020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143833"/>
              </p:ext>
            </p:extLst>
          </p:nvPr>
        </p:nvGraphicFramePr>
        <p:xfrm>
          <a:off x="353029" y="917626"/>
          <a:ext cx="4097100" cy="363057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936">
                  <a:extLst>
                    <a:ext uri="{9D8B030D-6E8A-4147-A177-3AD203B41FA5}">
                      <a16:colId xmlns:a16="http://schemas.microsoft.com/office/drawing/2014/main" val="2780231987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YOUTUBE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kanavan</a:t>
                      </a:r>
                      <a:r>
                        <a:rPr lang="fi-FI" sz="1100" b="0" baseline="0" noProof="0" dirty="0"/>
                        <a:t> </a:t>
                      </a:r>
                      <a:br>
                        <a:rPr lang="fi-FI" sz="1100" b="0" baseline="0" noProof="0" dirty="0"/>
                      </a:br>
                      <a:r>
                        <a:rPr lang="fi-FI" sz="1100" b="0" baseline="0" noProof="0" dirty="0"/>
                        <a:t>tilaajia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36 800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11 000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fi-FI" sz="12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5 810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fi-FI" sz="12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4 890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4 340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3 280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2 940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Ammattiautot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2 170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Urakointi 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25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/ helmikuu 2020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321403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/>
                        <a:t>uusia seuraajia* 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974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371966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uusia 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2 929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2 626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Kaksplus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2 423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1 919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1 269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1 055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460039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3407</TotalTime>
  <Words>1890</Words>
  <Application>Microsoft Macintosh PowerPoint</Application>
  <PresentationFormat>On-screen Show (16:9)</PresentationFormat>
  <Paragraphs>678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Aikakausmedia_widescreen_2017</vt:lpstr>
      <vt:lpstr>Aikakausmedioiden someyleisöt / helmikuu 2020</vt:lpstr>
      <vt:lpstr>Yleisömäärien kehitys 2/2019 – 2/2020</vt:lpstr>
      <vt:lpstr>Yleisömäärien kasvu / helmikuu 2020</vt:lpstr>
      <vt:lpstr>Eniten seuraajia kaikissa kanavissa TOP 20 / helmikuu 2020</vt:lpstr>
      <vt:lpstr>Eniten seuraajia Facebookissa TOP 20 / helmikuu 2020</vt:lpstr>
      <vt:lpstr>Eniten seuraajia Instagramissa TOP 20 / helmikuu 2020</vt:lpstr>
      <vt:lpstr>Eniten seuraajia Twitterissä TOP 20 / helmikuu 2020</vt:lpstr>
      <vt:lpstr>Eniten seuraajia YouTubessa ja Pinterestissä TOP 10 / helmikuu 2020</vt:lpstr>
      <vt:lpstr>Eniten uusia seuraajia kaikissa kanavissa / helmikuu 2020</vt:lpstr>
      <vt:lpstr>Eniten uusia seuraajia Facebookissa, Twitterissä ja Instagramissa / helmikuu 2020</vt:lpstr>
      <vt:lpstr>Mukana olleet mediat (211 kpl) / helmikuu 2020</vt:lpstr>
      <vt:lpstr>Mukana olleet mediat (211 kpl) / helmikuu 2020</vt:lpstr>
      <vt:lpstr>Aikakausmediat somessa -seuranta</vt:lpstr>
      <vt:lpstr>Aikakausmediat somessa -seuranta</vt:lpstr>
      <vt:lpstr>PowerPoint Presentation</vt:lpstr>
      <vt:lpstr>PowerPoint Presentation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445</cp:revision>
  <cp:lastPrinted>2019-11-04T11:59:46Z</cp:lastPrinted>
  <dcterms:created xsi:type="dcterms:W3CDTF">2016-11-29T11:48:27Z</dcterms:created>
  <dcterms:modified xsi:type="dcterms:W3CDTF">2020-03-05T12:22:25Z</dcterms:modified>
  <cp:category/>
</cp:coreProperties>
</file>