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69" r:id="rId14"/>
    <p:sldId id="270" r:id="rId15"/>
    <p:sldId id="279" r:id="rId16"/>
    <p:sldId id="282" r:id="rId17"/>
    <p:sldId id="280" r:id="rId18"/>
    <p:sldId id="281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01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523</c:v>
                </c:pt>
                <c:pt idx="1">
                  <c:v>262</c:v>
                </c:pt>
                <c:pt idx="2">
                  <c:v>173</c:v>
                </c:pt>
                <c:pt idx="3">
                  <c:v>28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04/2019</c:v>
                </c:pt>
                <c:pt idx="1">
                  <c:v>05/2019</c:v>
                </c:pt>
                <c:pt idx="2">
                  <c:v>06/2019</c:v>
                </c:pt>
                <c:pt idx="3">
                  <c:v>07/2019</c:v>
                </c:pt>
                <c:pt idx="4">
                  <c:v>08/2019</c:v>
                </c:pt>
                <c:pt idx="5">
                  <c:v>09/2019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3689658</c:v>
                </c:pt>
                <c:pt idx="1">
                  <c:v>3724154</c:v>
                </c:pt>
                <c:pt idx="2">
                  <c:v>3762273</c:v>
                </c:pt>
                <c:pt idx="3">
                  <c:v>3795519</c:v>
                </c:pt>
                <c:pt idx="4">
                  <c:v>3834470</c:v>
                </c:pt>
                <c:pt idx="5">
                  <c:v>3871250</c:v>
                </c:pt>
                <c:pt idx="6">
                  <c:v>3915990</c:v>
                </c:pt>
                <c:pt idx="7">
                  <c:v>3956052</c:v>
                </c:pt>
                <c:pt idx="8">
                  <c:v>3992044</c:v>
                </c:pt>
                <c:pt idx="9">
                  <c:v>4033350</c:v>
                </c:pt>
                <c:pt idx="10">
                  <c:v>4069813</c:v>
                </c:pt>
                <c:pt idx="11">
                  <c:v>4113231</c:v>
                </c:pt>
                <c:pt idx="12">
                  <c:v>4169681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04/2019</c:v>
                </c:pt>
                <c:pt idx="1">
                  <c:v>05/2019</c:v>
                </c:pt>
                <c:pt idx="2">
                  <c:v>06/2019</c:v>
                </c:pt>
                <c:pt idx="3">
                  <c:v>07/2019</c:v>
                </c:pt>
                <c:pt idx="4">
                  <c:v>08/2019</c:v>
                </c:pt>
                <c:pt idx="5">
                  <c:v>09/2019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1999879</c:v>
                </c:pt>
                <c:pt idx="1">
                  <c:v>2008859</c:v>
                </c:pt>
                <c:pt idx="2">
                  <c:v>2023216</c:v>
                </c:pt>
                <c:pt idx="3">
                  <c:v>2035110</c:v>
                </c:pt>
                <c:pt idx="4">
                  <c:v>2046836</c:v>
                </c:pt>
                <c:pt idx="5">
                  <c:v>2057072</c:v>
                </c:pt>
                <c:pt idx="6">
                  <c:v>2072340</c:v>
                </c:pt>
                <c:pt idx="7">
                  <c:v>2085525</c:v>
                </c:pt>
                <c:pt idx="8">
                  <c:v>2096346</c:v>
                </c:pt>
                <c:pt idx="9">
                  <c:v>2111007</c:v>
                </c:pt>
                <c:pt idx="10">
                  <c:v>2121224</c:v>
                </c:pt>
                <c:pt idx="11">
                  <c:v>2136430</c:v>
                </c:pt>
                <c:pt idx="12">
                  <c:v>2154378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04/2019</c:v>
                </c:pt>
                <c:pt idx="1">
                  <c:v>05/2019</c:v>
                </c:pt>
                <c:pt idx="2">
                  <c:v>06/2019</c:v>
                </c:pt>
                <c:pt idx="3">
                  <c:v>07/2019</c:v>
                </c:pt>
                <c:pt idx="4">
                  <c:v>08/2019</c:v>
                </c:pt>
                <c:pt idx="5">
                  <c:v>09/2019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686041</c:v>
                </c:pt>
                <c:pt idx="1">
                  <c:v>688386</c:v>
                </c:pt>
                <c:pt idx="2">
                  <c:v>690200</c:v>
                </c:pt>
                <c:pt idx="3">
                  <c:v>691333</c:v>
                </c:pt>
                <c:pt idx="4">
                  <c:v>693840</c:v>
                </c:pt>
                <c:pt idx="5">
                  <c:v>696228</c:v>
                </c:pt>
                <c:pt idx="6">
                  <c:v>698511</c:v>
                </c:pt>
                <c:pt idx="7">
                  <c:v>700548</c:v>
                </c:pt>
                <c:pt idx="8">
                  <c:v>702638</c:v>
                </c:pt>
                <c:pt idx="9">
                  <c:v>697180</c:v>
                </c:pt>
                <c:pt idx="10">
                  <c:v>699828</c:v>
                </c:pt>
                <c:pt idx="11">
                  <c:v>704302</c:v>
                </c:pt>
                <c:pt idx="12">
                  <c:v>708037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04/2019</c:v>
                </c:pt>
                <c:pt idx="1">
                  <c:v>05/2019</c:v>
                </c:pt>
                <c:pt idx="2">
                  <c:v>06/2019</c:v>
                </c:pt>
                <c:pt idx="3">
                  <c:v>07/2019</c:v>
                </c:pt>
                <c:pt idx="4">
                  <c:v>08/2019</c:v>
                </c:pt>
                <c:pt idx="5">
                  <c:v>09/2019</c:v>
                </c:pt>
                <c:pt idx="6">
                  <c:v>10/2019</c:v>
                </c:pt>
                <c:pt idx="7">
                  <c:v>11/2019</c:v>
                </c:pt>
                <c:pt idx="8">
                  <c:v>12/2019</c:v>
                </c:pt>
                <c:pt idx="9">
                  <c:v>1/2020</c:v>
                </c:pt>
                <c:pt idx="10">
                  <c:v>2/2020</c:v>
                </c:pt>
                <c:pt idx="11">
                  <c:v>3/2020</c:v>
                </c:pt>
                <c:pt idx="12">
                  <c:v>4/2020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862096</c:v>
                </c:pt>
                <c:pt idx="1">
                  <c:v>883118</c:v>
                </c:pt>
                <c:pt idx="2">
                  <c:v>902233</c:v>
                </c:pt>
                <c:pt idx="3">
                  <c:v>919167</c:v>
                </c:pt>
                <c:pt idx="4">
                  <c:v>941688</c:v>
                </c:pt>
                <c:pt idx="5">
                  <c:v>963448</c:v>
                </c:pt>
                <c:pt idx="6">
                  <c:v>987346</c:v>
                </c:pt>
                <c:pt idx="7">
                  <c:v>1008864</c:v>
                </c:pt>
                <c:pt idx="8">
                  <c:v>1028925</c:v>
                </c:pt>
                <c:pt idx="9">
                  <c:v>1057081</c:v>
                </c:pt>
                <c:pt idx="10">
                  <c:v>1075713</c:v>
                </c:pt>
                <c:pt idx="11">
                  <c:v>1096782</c:v>
                </c:pt>
                <c:pt idx="12">
                  <c:v>1127296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Huhtikuu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56450</c:v>
                </c:pt>
                <c:pt idx="1">
                  <c:v>17948</c:v>
                </c:pt>
                <c:pt idx="2">
                  <c:v>30514</c:v>
                </c:pt>
                <c:pt idx="3">
                  <c:v>3735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45128.294117647056</c:v>
                </c:pt>
                <c:pt idx="1">
                  <c:v>19187</c:v>
                </c:pt>
                <c:pt idx="2">
                  <c:v>17692.607843137255</c:v>
                </c:pt>
                <c:pt idx="3">
                  <c:v>5614.411764705882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4/2020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tietoa-tutkimuksia/aikakauslehtimainonnan-tietopankk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media-mainonta/tunne-tekijaet/minna-siltala-kotipuutarha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563095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huhtikuu 2020,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huhtikuu 2019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51,7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-2,5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27,0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+3,7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17,0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-1,6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huhtikuu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095541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4 169 681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68605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2 707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2 385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35052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1 071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huhtikuu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973409"/>
              </p:ext>
            </p:extLst>
          </p:nvPr>
        </p:nvGraphicFramePr>
        <p:xfrm>
          <a:off x="302882" y="917626"/>
          <a:ext cx="2642910" cy="36817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2 959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(213 kpl) / huhtikuu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(213 kpl) / huhtikuu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Vauhdin Maailma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678928"/>
            <a:ext cx="3465808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Uudistunut Aikakauslehtimainonnan tietopankki -raportti on nyt saatavilla!</a:t>
            </a:r>
          </a:p>
          <a:p>
            <a:endParaRPr lang="fi-FI" sz="1600" dirty="0"/>
          </a:p>
          <a:p>
            <a:r>
              <a:rPr lang="fi-FI" sz="1600" dirty="0"/>
              <a:t>Uusi raportti tarjoaa tietoa ja tunnuslukuja aikakauslehtimainonnan toimivuudesta eri toimialoilla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>
                <a:hlinkClick r:id="rId4"/>
              </a:rPr>
              <a:t>www.aikakausmedia.fi/tietoa-tutkimuksia/aikakauslehtimainonnan-tietopankki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13556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863594"/>
            <a:ext cx="346580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Tunne tekijät -sarjassa Kotipuutarhan Minna Siltala</a:t>
            </a:r>
          </a:p>
          <a:p>
            <a:endParaRPr lang="fi-FI" sz="1600" dirty="0"/>
          </a:p>
          <a:p>
            <a:r>
              <a:rPr lang="fi-FI" sz="1600" dirty="0"/>
              <a:t>Kevät on viherpeukaloille ihanaa aikaa!  Kotipuutarha-lehdessä tiedetään kuitenkin, että lukijoiden kiinnostus ja harrastuneisuus kestävät läpi vuoden.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Lue, mikä puutarha-alalla </a:t>
            </a:r>
            <a:r>
              <a:rPr lang="fi-FI" sz="1600" dirty="0" err="1"/>
              <a:t>trendaa</a:t>
            </a:r>
            <a:r>
              <a:rPr lang="fi-FI" sz="1600" dirty="0"/>
              <a:t> tässä ajassa: </a:t>
            </a:r>
            <a:r>
              <a:rPr lang="fi-FI" sz="1600" dirty="0">
                <a:hlinkClick r:id="rId3"/>
              </a:rPr>
              <a:t>http://www.aikakausmedia.fi/media-mainonta/tunne-tekijaet/minna-siltala-kotipuutarha/</a:t>
            </a:r>
            <a:r>
              <a:rPr lang="fi-FI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FE357-A670-454A-AFA3-70925026D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370271"/>
            <a:ext cx="34658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 err="1"/>
              <a:t>Snäppi</a:t>
            </a:r>
            <a:r>
              <a:rPr lang="fi-FI" sz="1600" dirty="0"/>
              <a:t>, </a:t>
            </a:r>
            <a:r>
              <a:rPr lang="fi-FI" sz="1600" dirty="0" err="1"/>
              <a:t>Insta</a:t>
            </a:r>
            <a:r>
              <a:rPr lang="fi-FI" sz="1600" dirty="0"/>
              <a:t>, </a:t>
            </a:r>
            <a:r>
              <a:rPr lang="fi-FI" sz="1600" dirty="0" err="1"/>
              <a:t>Tube</a:t>
            </a:r>
            <a:r>
              <a:rPr lang="fi-FI" sz="1600" dirty="0"/>
              <a:t>…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6821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+ 265 200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31 %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+ 21 996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3 %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4/2019 – 4/2020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705979903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539889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62355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278088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585406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40066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65463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99375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4 169 681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26128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2 154 378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1230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1 127 296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7164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708 037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0071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3 689 658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4915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1 999 879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7270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862 096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8357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686 041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+ 154 499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8 %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+ 480 023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13 %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196575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huhtikuu 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1122446585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huhtikuu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56289"/>
              </p:ext>
            </p:extLst>
          </p:nvPr>
        </p:nvGraphicFramePr>
        <p:xfrm>
          <a:off x="4737616" y="994032"/>
          <a:ext cx="4175764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/>
                        <a:t>seuraajia* 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101 801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81 626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79 389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70 559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56 719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56 246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55 195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01535"/>
              </p:ext>
            </p:extLst>
          </p:nvPr>
        </p:nvGraphicFramePr>
        <p:xfrm>
          <a:off x="302882" y="994031"/>
          <a:ext cx="4175764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218 376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213 068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184 758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155 230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150 302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137 663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112 653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110 861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108 472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15135"/>
              </p:ext>
            </p:extLst>
          </p:nvPr>
        </p:nvGraphicFramePr>
        <p:xfrm>
          <a:off x="302882" y="994031"/>
          <a:ext cx="4175764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147 048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100 145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85 803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85 503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57 912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50 369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huhtikuu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55386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39 399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33 320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28 214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88961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4025788239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69 653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57 118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47 354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45 567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43 626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41 635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35 588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33 796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huhtikuu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97907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712887561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31 975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29 449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29 042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19 589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328951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71467880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174 599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125 469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11 712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9 640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huhtikuu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304775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90878918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9 423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6 773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4 709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440343"/>
              </p:ext>
            </p:extLst>
          </p:nvPr>
        </p:nvGraphicFramePr>
        <p:xfrm>
          <a:off x="4758347" y="917625"/>
          <a:ext cx="4063941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383768888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14 660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7 818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1 341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huhtikuu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39484"/>
              </p:ext>
            </p:extLst>
          </p:nvPr>
        </p:nvGraphicFramePr>
        <p:xfrm>
          <a:off x="353029" y="917626"/>
          <a:ext cx="4097100" cy="3630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780231987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36 800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12 500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5 060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3 520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huhtikuu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4/2020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41978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1 269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498351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5 927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3 543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3 178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2 982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1 443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3602</TotalTime>
  <Words>1942</Words>
  <Application>Microsoft Macintosh PowerPoint</Application>
  <PresentationFormat>On-screen Show (16:9)</PresentationFormat>
  <Paragraphs>679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Aikakausmedia_widescreen_2017</vt:lpstr>
      <vt:lpstr>Aikakausmedioiden someyleisöt / huhtikuu 2020</vt:lpstr>
      <vt:lpstr>Yleisömäärien kehitys 4/2019 – 4/2020</vt:lpstr>
      <vt:lpstr>Yleisömäärien kasvu / huhtikuu 2020</vt:lpstr>
      <vt:lpstr>Eniten seuraajia kaikissa kanavissa TOP 20 / huhtikuu 2020</vt:lpstr>
      <vt:lpstr>Eniten seuraajia Facebookissa TOP 20 / huhtikuu 2020</vt:lpstr>
      <vt:lpstr>Eniten seuraajia Instagramissa TOP 20 / huhtikuu 2020</vt:lpstr>
      <vt:lpstr>Eniten seuraajia Twitterissä TOP 20 / huhtikuu 2020</vt:lpstr>
      <vt:lpstr>Eniten seuraajia YouTubessa ja Pinterestissä TOP 10 / huhtikuu 2020</vt:lpstr>
      <vt:lpstr>Eniten uusia seuraajia kaikissa kanavissa / huhtikuu 2020</vt:lpstr>
      <vt:lpstr>Eniten uusia seuraajia Facebookissa, Twitterissä ja Instagramissa / huhtikuu 2020</vt:lpstr>
      <vt:lpstr>Mukana olleet mediat (213 kpl) / huhtikuu 2020</vt:lpstr>
      <vt:lpstr>Mukana olleet mediat (213 kpl) / huhtikuu 2020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461</cp:revision>
  <cp:lastPrinted>2019-11-04T11:59:46Z</cp:lastPrinted>
  <dcterms:created xsi:type="dcterms:W3CDTF">2016-11-29T11:48:27Z</dcterms:created>
  <dcterms:modified xsi:type="dcterms:W3CDTF">2020-05-04T08:30:30Z</dcterms:modified>
  <cp:category/>
</cp:coreProperties>
</file>