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1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72" r:id="rId14"/>
    <p:sldId id="269" r:id="rId15"/>
    <p:sldId id="282" r:id="rId16"/>
    <p:sldId id="283" r:id="rId17"/>
    <p:sldId id="284" r:id="rId18"/>
    <p:sldId id="285" r:id="rId19"/>
    <p:sldId id="27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87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24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514</c:v>
                </c:pt>
                <c:pt idx="1">
                  <c:v>273</c:v>
                </c:pt>
                <c:pt idx="2">
                  <c:v>170</c:v>
                </c:pt>
                <c:pt idx="3">
                  <c:v>29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07/2019</c:v>
                </c:pt>
                <c:pt idx="1">
                  <c:v>08/2019</c:v>
                </c:pt>
                <c:pt idx="2">
                  <c:v>09/2019</c:v>
                </c:pt>
                <c:pt idx="3">
                  <c:v>10/2019</c:v>
                </c:pt>
                <c:pt idx="4">
                  <c:v>11/2019</c:v>
                </c:pt>
                <c:pt idx="5">
                  <c:v>12/2019</c:v>
                </c:pt>
                <c:pt idx="6">
                  <c:v>1/2020</c:v>
                </c:pt>
                <c:pt idx="7">
                  <c:v>2/2020</c:v>
                </c:pt>
                <c:pt idx="8">
                  <c:v>3/2020</c:v>
                </c:pt>
                <c:pt idx="9">
                  <c:v>4/2020</c:v>
                </c:pt>
                <c:pt idx="10">
                  <c:v>5/2020</c:v>
                </c:pt>
                <c:pt idx="11">
                  <c:v>6/2020</c:v>
                </c:pt>
                <c:pt idx="12">
                  <c:v>7/2020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3795519</c:v>
                </c:pt>
                <c:pt idx="1">
                  <c:v>3834470</c:v>
                </c:pt>
                <c:pt idx="2">
                  <c:v>3871250</c:v>
                </c:pt>
                <c:pt idx="3">
                  <c:v>3915990</c:v>
                </c:pt>
                <c:pt idx="4">
                  <c:v>3956052</c:v>
                </c:pt>
                <c:pt idx="5">
                  <c:v>3992044</c:v>
                </c:pt>
                <c:pt idx="6">
                  <c:v>4033350</c:v>
                </c:pt>
                <c:pt idx="7">
                  <c:v>4069813</c:v>
                </c:pt>
                <c:pt idx="8">
                  <c:v>4113231</c:v>
                </c:pt>
                <c:pt idx="9">
                  <c:v>4169681</c:v>
                </c:pt>
                <c:pt idx="10">
                  <c:v>4233201</c:v>
                </c:pt>
                <c:pt idx="11">
                  <c:v>4270407</c:v>
                </c:pt>
                <c:pt idx="12">
                  <c:v>4302895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07/2019</c:v>
                </c:pt>
                <c:pt idx="1">
                  <c:v>08/2019</c:v>
                </c:pt>
                <c:pt idx="2">
                  <c:v>09/2019</c:v>
                </c:pt>
                <c:pt idx="3">
                  <c:v>10/2019</c:v>
                </c:pt>
                <c:pt idx="4">
                  <c:v>11/2019</c:v>
                </c:pt>
                <c:pt idx="5">
                  <c:v>12/2019</c:v>
                </c:pt>
                <c:pt idx="6">
                  <c:v>1/2020</c:v>
                </c:pt>
                <c:pt idx="7">
                  <c:v>2/2020</c:v>
                </c:pt>
                <c:pt idx="8">
                  <c:v>3/2020</c:v>
                </c:pt>
                <c:pt idx="9">
                  <c:v>4/2020</c:v>
                </c:pt>
                <c:pt idx="10">
                  <c:v>5/2020</c:v>
                </c:pt>
                <c:pt idx="11">
                  <c:v>6/2020</c:v>
                </c:pt>
                <c:pt idx="12">
                  <c:v>7/2020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2035110</c:v>
                </c:pt>
                <c:pt idx="1">
                  <c:v>2046836</c:v>
                </c:pt>
                <c:pt idx="2">
                  <c:v>2057072</c:v>
                </c:pt>
                <c:pt idx="3">
                  <c:v>2072340</c:v>
                </c:pt>
                <c:pt idx="4">
                  <c:v>2085525</c:v>
                </c:pt>
                <c:pt idx="5">
                  <c:v>2096346</c:v>
                </c:pt>
                <c:pt idx="6">
                  <c:v>2111007</c:v>
                </c:pt>
                <c:pt idx="7">
                  <c:v>2121224</c:v>
                </c:pt>
                <c:pt idx="8">
                  <c:v>2136430</c:v>
                </c:pt>
                <c:pt idx="9">
                  <c:v>2154378</c:v>
                </c:pt>
                <c:pt idx="10">
                  <c:v>2176324</c:v>
                </c:pt>
                <c:pt idx="11">
                  <c:v>2188328</c:v>
                </c:pt>
                <c:pt idx="12">
                  <c:v>2194490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07/2019</c:v>
                </c:pt>
                <c:pt idx="1">
                  <c:v>08/2019</c:v>
                </c:pt>
                <c:pt idx="2">
                  <c:v>09/2019</c:v>
                </c:pt>
                <c:pt idx="3">
                  <c:v>10/2019</c:v>
                </c:pt>
                <c:pt idx="4">
                  <c:v>11/2019</c:v>
                </c:pt>
                <c:pt idx="5">
                  <c:v>12/2019</c:v>
                </c:pt>
                <c:pt idx="6">
                  <c:v>1/2020</c:v>
                </c:pt>
                <c:pt idx="7">
                  <c:v>2/2020</c:v>
                </c:pt>
                <c:pt idx="8">
                  <c:v>3/2020</c:v>
                </c:pt>
                <c:pt idx="9">
                  <c:v>4/2020</c:v>
                </c:pt>
                <c:pt idx="10">
                  <c:v>5/2020</c:v>
                </c:pt>
                <c:pt idx="11">
                  <c:v>6/2020</c:v>
                </c:pt>
                <c:pt idx="12">
                  <c:v>7/2020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691333</c:v>
                </c:pt>
                <c:pt idx="1">
                  <c:v>693840</c:v>
                </c:pt>
                <c:pt idx="2">
                  <c:v>696228</c:v>
                </c:pt>
                <c:pt idx="3">
                  <c:v>698511</c:v>
                </c:pt>
                <c:pt idx="4">
                  <c:v>700548</c:v>
                </c:pt>
                <c:pt idx="5">
                  <c:v>702638</c:v>
                </c:pt>
                <c:pt idx="6">
                  <c:v>697180</c:v>
                </c:pt>
                <c:pt idx="7">
                  <c:v>699828</c:v>
                </c:pt>
                <c:pt idx="8">
                  <c:v>704302</c:v>
                </c:pt>
                <c:pt idx="9">
                  <c:v>708037</c:v>
                </c:pt>
                <c:pt idx="10">
                  <c:v>717887</c:v>
                </c:pt>
                <c:pt idx="11">
                  <c:v>718774</c:v>
                </c:pt>
                <c:pt idx="12">
                  <c:v>720173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07/2019</c:v>
                </c:pt>
                <c:pt idx="1">
                  <c:v>08/2019</c:v>
                </c:pt>
                <c:pt idx="2">
                  <c:v>09/2019</c:v>
                </c:pt>
                <c:pt idx="3">
                  <c:v>10/2019</c:v>
                </c:pt>
                <c:pt idx="4">
                  <c:v>11/2019</c:v>
                </c:pt>
                <c:pt idx="5">
                  <c:v>12/2019</c:v>
                </c:pt>
                <c:pt idx="6">
                  <c:v>1/2020</c:v>
                </c:pt>
                <c:pt idx="7">
                  <c:v>2/2020</c:v>
                </c:pt>
                <c:pt idx="8">
                  <c:v>3/2020</c:v>
                </c:pt>
                <c:pt idx="9">
                  <c:v>4/2020</c:v>
                </c:pt>
                <c:pt idx="10">
                  <c:v>5/2020</c:v>
                </c:pt>
                <c:pt idx="11">
                  <c:v>6/2020</c:v>
                </c:pt>
                <c:pt idx="12">
                  <c:v>7/2020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919167</c:v>
                </c:pt>
                <c:pt idx="1">
                  <c:v>941688</c:v>
                </c:pt>
                <c:pt idx="2">
                  <c:v>963448</c:v>
                </c:pt>
                <c:pt idx="3">
                  <c:v>987346</c:v>
                </c:pt>
                <c:pt idx="4">
                  <c:v>1008864</c:v>
                </c:pt>
                <c:pt idx="5">
                  <c:v>1028925</c:v>
                </c:pt>
                <c:pt idx="6">
                  <c:v>1057081</c:v>
                </c:pt>
                <c:pt idx="7">
                  <c:v>1075713</c:v>
                </c:pt>
                <c:pt idx="8">
                  <c:v>1096782</c:v>
                </c:pt>
                <c:pt idx="9">
                  <c:v>1127296</c:v>
                </c:pt>
                <c:pt idx="10">
                  <c:v>1154200</c:v>
                </c:pt>
                <c:pt idx="11">
                  <c:v>1174362</c:v>
                </c:pt>
                <c:pt idx="12">
                  <c:v>1195037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Heinäkuu 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32488</c:v>
                </c:pt>
                <c:pt idx="1">
                  <c:v>6162</c:v>
                </c:pt>
                <c:pt idx="2">
                  <c:v>20675</c:v>
                </c:pt>
                <c:pt idx="3">
                  <c:v>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45088.092592592591</c:v>
                </c:pt>
                <c:pt idx="1">
                  <c:v>18863.870370370369</c:v>
                </c:pt>
                <c:pt idx="2">
                  <c:v>17964.14814814815</c:v>
                </c:pt>
                <c:pt idx="3">
                  <c:v>5527.2407407407409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4.8.2020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7/2020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7/2020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ikakausmedia.fi/tietoa-tutkimuksia/aikakauslehtimainonnan-tietopankk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media.fi/media-mainonta/tunne-tekijaet/anni-valtonen-maailman-kuvalehti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096842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heinäkuu 2020,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heinäkuu 2019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51,0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-2,6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27,8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+3,6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16,7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-1,5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heinäkuu 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43758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4 302 895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74025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926685"/>
              </p:ext>
            </p:extLst>
          </p:nvPr>
        </p:nvGraphicFramePr>
        <p:xfrm>
          <a:off x="6179379" y="917624"/>
          <a:ext cx="2642910" cy="363057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472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Seura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1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heinäkuu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140485"/>
              </p:ext>
            </p:extLst>
          </p:nvPr>
        </p:nvGraphicFramePr>
        <p:xfrm>
          <a:off x="302882" y="917626"/>
          <a:ext cx="2642910" cy="368173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Seura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heinäkuu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Apu Juniori      Arkkitehti      Arkkitehtiuutiset      Aromi      Arvopaperi      Askel      Auto Bild Suomi      Automaatioväylä      Avotakka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Gluteeniton Keittiö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Kotiliesi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Linja      Lumo      Maailman Kuvalehti      Maalla      Maku      Markkinointi &amp; Mainonta     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Metsästys ja Kalastus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(215 kpl) / heinäkuu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Vauhdin Maailma      Vauva      Vegaanikeittiö      Vene      Verotus      Viherpiha      Viini      Vinkki      VIVA      Voi hyvin      X      Yhteishyvä      Yliopisto      Ylioppilaslehti      Ylioppilaslehti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Seurannasta poistuneet kanavat / heinäkuu 2020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85195"/>
              </p:ext>
            </p:extLst>
          </p:nvPr>
        </p:nvGraphicFramePr>
        <p:xfrm>
          <a:off x="302882" y="957744"/>
          <a:ext cx="8519406" cy="73152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19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endParaRPr lang="fi-FI" sz="10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Facebook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Instagram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Twitter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YouTube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Pinterest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Ammattiautot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81576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fi-FI" sz="1000" dirty="0"/>
                        <a:t>Urakointi Uutiset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00" dirty="0"/>
                        <a:t>x</a:t>
                      </a:r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000" dirty="0"/>
                    </a:p>
                  </a:txBody>
                  <a:tcPr>
                    <a:lnT w="12700" cmpd="sng"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45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99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 Tulokset päivittyvät jokaisen kuukauden alussa: </a:t>
            </a:r>
            <a:br>
              <a:rPr lang="fi-FI" dirty="0"/>
            </a:br>
            <a:r>
              <a:rPr lang="fi-FI" b="1" dirty="0" err="1"/>
              <a:t>www.aikakausmedia.fi</a:t>
            </a:r>
            <a:r>
              <a:rPr lang="fi-FI" b="1" dirty="0"/>
              <a:t>/</a:t>
            </a:r>
            <a:r>
              <a:rPr lang="fi-FI" b="1" dirty="0" err="1"/>
              <a:t>some</a:t>
            </a:r>
            <a:endParaRPr lang="fi-FI" b="1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562A49-2744-0549-974F-53DA0B26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802039"/>
            <a:ext cx="3465808" cy="35394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Uudistunut Aikakauslehtimainonnan tietopankki -raportti on nyt saatavilla!</a:t>
            </a:r>
          </a:p>
          <a:p>
            <a:endParaRPr lang="fi-FI" sz="1600" dirty="0"/>
          </a:p>
          <a:p>
            <a:r>
              <a:rPr lang="fi-FI" sz="1600" dirty="0"/>
              <a:t>Raportti tarjoaa tietoa ja tunnuslukuja aikakauslehtimainonnan toimivuudesta eri toimialoilla sekä esimerkkejä toimivista crossmedia-kampanjoista.</a:t>
            </a:r>
          </a:p>
          <a:p>
            <a:endParaRPr lang="fi-FI" sz="1600" dirty="0"/>
          </a:p>
          <a:p>
            <a:r>
              <a:rPr lang="fi-FI" sz="1600" dirty="0">
                <a:hlinkClick r:id="rId4"/>
              </a:rPr>
              <a:t>www.aikakausmedia.fi/tietoa-tutkimuksia/aikakauslehtimainonnan-tietopankki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60068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2E9F8-FACC-F241-A625-0F80E1E2E0F6}"/>
              </a:ext>
            </a:extLst>
          </p:cNvPr>
          <p:cNvSpPr txBox="1"/>
          <p:nvPr/>
        </p:nvSpPr>
        <p:spPr>
          <a:xfrm>
            <a:off x="5484463" y="617371"/>
            <a:ext cx="3465808" cy="3908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Tunne tekijät -sarjassa </a:t>
            </a:r>
            <a:br>
              <a:rPr lang="fi-FI" sz="2000" b="1" dirty="0"/>
            </a:br>
            <a:r>
              <a:rPr lang="fi-FI" sz="2000" b="1" dirty="0"/>
              <a:t>Eva </a:t>
            </a:r>
            <a:r>
              <a:rPr lang="fi-FI" sz="2000" b="1" dirty="0" err="1"/>
              <a:t>Agge</a:t>
            </a:r>
            <a:endParaRPr lang="fi-FI" sz="2000" b="1" dirty="0"/>
          </a:p>
          <a:p>
            <a:endParaRPr lang="fi-FI" sz="1600" dirty="0"/>
          </a:p>
          <a:p>
            <a:r>
              <a:rPr lang="fi-FI" sz="1600" dirty="0"/>
              <a:t>Sairaanhoitaja-lehti toimii sairaanhoitajien äänitorvena poikkeuksellisenakin aikana. Korona-ajan numeron reportaasissa yhdeksän </a:t>
            </a:r>
            <a:r>
              <a:rPr lang="fi-FI" sz="1600" dirty="0" err="1"/>
              <a:t>HUS:in</a:t>
            </a:r>
            <a:r>
              <a:rPr lang="fi-FI" sz="1600" dirty="0"/>
              <a:t> sairaanhoitajaa piti päiväkirjaa työstään viikon ajan koronaepidemian keskellä. 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/>
              <a:t>Lue lisää: </a:t>
            </a:r>
            <a:r>
              <a:rPr lang="fi-FI" sz="1600" dirty="0">
                <a:hlinkClick r:id="rId3"/>
              </a:rPr>
              <a:t>http://www.aikakausmedia.fi/media-mainonta/tunne-tekijaet/anni-valtonen-maailman-kuvalehti/</a:t>
            </a:r>
            <a:r>
              <a:rPr lang="fi-FI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FC0FB-DC04-574E-89AE-3EE5A2E7E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7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3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370271"/>
            <a:ext cx="34658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Miten 7–15-vuotiaat käyttävät mediaa?</a:t>
            </a:r>
          </a:p>
          <a:p>
            <a:endParaRPr lang="fi-FI" sz="1600" dirty="0"/>
          </a:p>
          <a:p>
            <a:r>
              <a:rPr lang="fi-FI" sz="1600" dirty="0" err="1"/>
              <a:t>Snäppi</a:t>
            </a:r>
            <a:r>
              <a:rPr lang="fi-FI" sz="1600" dirty="0"/>
              <a:t>, </a:t>
            </a:r>
            <a:r>
              <a:rPr lang="fi-FI" sz="1600" dirty="0" err="1"/>
              <a:t>Insta</a:t>
            </a:r>
            <a:r>
              <a:rPr lang="fi-FI" sz="1600" dirty="0"/>
              <a:t>, </a:t>
            </a:r>
            <a:r>
              <a:rPr lang="fi-FI" sz="1600" dirty="0" err="1"/>
              <a:t>Tube</a:t>
            </a:r>
            <a:r>
              <a:rPr lang="fi-FI" sz="1600" dirty="0"/>
              <a:t>…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+ 275 870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30 %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+ 28 840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7/2019 – 7/2020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153810535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47471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0269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459658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752961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74764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385635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6857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4 302 895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886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2 194 490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3247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1 195 037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119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720 173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46881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3 795 519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45674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2 035 110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08615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919 167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691 333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+ 159 380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8 %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+ 507 376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13 %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16747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heinäkuu 2020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540940464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357992"/>
              </p:ext>
            </p:extLst>
          </p:nvPr>
        </p:nvGraphicFramePr>
        <p:xfrm>
          <a:off x="4737616" y="994032"/>
          <a:ext cx="4175764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/>
                        <a:t>seuraajia* 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102 653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84 090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72 624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63 967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58 790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55 398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25208"/>
              </p:ext>
            </p:extLst>
          </p:nvPr>
        </p:nvGraphicFramePr>
        <p:xfrm>
          <a:off x="302882" y="994031"/>
          <a:ext cx="4175764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220 139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212 267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190 487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156 322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154 424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142 835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121 407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113 439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111 824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111 614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05145"/>
              </p:ext>
            </p:extLst>
          </p:nvPr>
        </p:nvGraphicFramePr>
        <p:xfrm>
          <a:off x="302882" y="994031"/>
          <a:ext cx="4175764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146 573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100 975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88 108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86 129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66 476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64 749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58 911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428263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39 849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38 938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34 768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30 098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29 045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94726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4025788239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73 816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59 303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53 056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52 040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47 364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44 077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37 214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34 585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heinäkuu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58934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712887561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33 474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31 592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29 493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↓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21 135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20 740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618335"/>
              </p:ext>
            </p:extLst>
          </p:nvPr>
        </p:nvGraphicFramePr>
        <p:xfrm>
          <a:off x="302882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71467880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175 302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126 890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49 058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20 094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11 725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2020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85120"/>
              </p:ext>
            </p:extLst>
          </p:nvPr>
        </p:nvGraphicFramePr>
        <p:xfrm>
          <a:off x="4737616" y="994031"/>
          <a:ext cx="4175764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908789188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9 438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9 231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8 677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6 037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5 789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277611"/>
              </p:ext>
            </p:extLst>
          </p:nvPr>
        </p:nvGraphicFramePr>
        <p:xfrm>
          <a:off x="4758347" y="917625"/>
          <a:ext cx="4063941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463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1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9251">
                  <a:extLst>
                    <a:ext uri="{9D8B030D-6E8A-4147-A177-3AD203B41FA5}">
                      <a16:colId xmlns:a16="http://schemas.microsoft.com/office/drawing/2014/main" val="2383768888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14 696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12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en-US" sz="12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heinäkuu 2020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319187"/>
              </p:ext>
            </p:extLst>
          </p:nvPr>
        </p:nvGraphicFramePr>
        <p:xfrm>
          <a:off x="353029" y="917626"/>
          <a:ext cx="4097100" cy="363057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7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5936">
                  <a:extLst>
                    <a:ext uri="{9D8B030D-6E8A-4147-A177-3AD203B41FA5}">
                      <a16:colId xmlns:a16="http://schemas.microsoft.com/office/drawing/2014/main" val="2780231987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36 400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fi-FI" sz="12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14 600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fi-FI" sz="12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6 250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3 740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</a:t>
                      </a:r>
                      <a:endParaRPr lang="fi-FI" sz="12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</a:t>
                      </a:r>
                      <a:endParaRPr lang="fi-FI" sz="12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heinäkuu 2020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7/2020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66417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 Käsityö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67755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3 770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1 840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1 510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1 488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1 425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1 197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</TotalTime>
  <Words>1933</Words>
  <Application>Microsoft Macintosh PowerPoint</Application>
  <PresentationFormat>On-screen Show (16:9)</PresentationFormat>
  <Paragraphs>683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Aikakausmedia_widescreen_2017</vt:lpstr>
      <vt:lpstr>Aikakausmedioiden someyleisöt / heinäkuu 2020</vt:lpstr>
      <vt:lpstr>Yleisömäärien kehitys 7/2019 – 7/2020</vt:lpstr>
      <vt:lpstr>Yleisömäärien kasvu / heinäkuu 2020</vt:lpstr>
      <vt:lpstr>Eniten seuraajia kaikissa kanavissa TOP 20 / heinäkuu 2020</vt:lpstr>
      <vt:lpstr>Eniten seuraajia Facebookissa TOP 20 / heinäkuu 2020</vt:lpstr>
      <vt:lpstr>Eniten seuraajia Instagramissa TOP 20 / heinäkuu 2020</vt:lpstr>
      <vt:lpstr>Eniten seuraajia Twitterissä TOP 20 / heinäkuu 2020</vt:lpstr>
      <vt:lpstr>Eniten seuraajia YouTubessa ja Pinterestissä TOP 10 / heinäkuu 2020</vt:lpstr>
      <vt:lpstr>Eniten uusia seuraajia kaikissa kanavissa / heinäkuu 2020</vt:lpstr>
      <vt:lpstr>Eniten uusia seuraajia Facebookissa, Twitterissä ja Instagramissa / heinäkuu 2020</vt:lpstr>
      <vt:lpstr>Mukana olleet mediat (215 kpl) / heinäkuu 2020</vt:lpstr>
      <vt:lpstr>Mukana olleet mediat (215 kpl) / heinäkuu 2020</vt:lpstr>
      <vt:lpstr>Seurannasta poistuneet kanavat / heinäkuu 2020</vt:lpstr>
      <vt:lpstr>Aikakausmediat somessa -seuranta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489</cp:revision>
  <cp:lastPrinted>2020-07-02T09:05:39Z</cp:lastPrinted>
  <dcterms:created xsi:type="dcterms:W3CDTF">2016-11-29T11:48:27Z</dcterms:created>
  <dcterms:modified xsi:type="dcterms:W3CDTF">2020-08-06T07:03:45Z</dcterms:modified>
  <cp:category/>
</cp:coreProperties>
</file>