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2"/>
  </p:notesMasterIdLst>
  <p:sldIdLst>
    <p:sldId id="257" r:id="rId2"/>
    <p:sldId id="260" r:id="rId3"/>
    <p:sldId id="262" r:id="rId4"/>
    <p:sldId id="259" r:id="rId5"/>
    <p:sldId id="289" r:id="rId6"/>
    <p:sldId id="290" r:id="rId7"/>
    <p:sldId id="291" r:id="rId8"/>
    <p:sldId id="292" r:id="rId9"/>
    <p:sldId id="294" r:id="rId10"/>
    <p:sldId id="295" r:id="rId11"/>
    <p:sldId id="258" r:id="rId12"/>
    <p:sldId id="268" r:id="rId13"/>
    <p:sldId id="273" r:id="rId14"/>
    <p:sldId id="272" r:id="rId15"/>
    <p:sldId id="269" r:id="rId16"/>
    <p:sldId id="282" r:id="rId17"/>
    <p:sldId id="283" r:id="rId18"/>
    <p:sldId id="284" r:id="rId19"/>
    <p:sldId id="285" r:id="rId20"/>
    <p:sldId id="271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1" autoAdjust="0"/>
    <p:restoredTop sz="94558" autoAdjust="0"/>
  </p:normalViewPr>
  <p:slideViewPr>
    <p:cSldViewPr snapToGrid="0" snapToObjects="1">
      <p:cViewPr varScale="1">
        <p:scale>
          <a:sx n="161" d="100"/>
          <a:sy n="161" d="100"/>
        </p:scale>
        <p:origin x="103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514</c:v>
                </c:pt>
                <c:pt idx="1">
                  <c:v>273</c:v>
                </c:pt>
                <c:pt idx="2">
                  <c:v>170</c:v>
                </c:pt>
                <c:pt idx="3">
                  <c:v>29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08/2019</c:v>
                </c:pt>
                <c:pt idx="1">
                  <c:v>09/2019</c:v>
                </c:pt>
                <c:pt idx="2">
                  <c:v>10/2019</c:v>
                </c:pt>
                <c:pt idx="3">
                  <c:v>11/2019</c:v>
                </c:pt>
                <c:pt idx="4">
                  <c:v>12/2019</c:v>
                </c:pt>
                <c:pt idx="5">
                  <c:v>1/2020</c:v>
                </c:pt>
                <c:pt idx="6">
                  <c:v>2/2020</c:v>
                </c:pt>
                <c:pt idx="7">
                  <c:v>3/2020</c:v>
                </c:pt>
                <c:pt idx="8">
                  <c:v>4/2020</c:v>
                </c:pt>
                <c:pt idx="9">
                  <c:v>5/2020</c:v>
                </c:pt>
                <c:pt idx="10">
                  <c:v>6/2020</c:v>
                </c:pt>
                <c:pt idx="11">
                  <c:v>7/2020</c:v>
                </c:pt>
                <c:pt idx="12">
                  <c:v>8/2020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3834470</c:v>
                </c:pt>
                <c:pt idx="1">
                  <c:v>3871250</c:v>
                </c:pt>
                <c:pt idx="2">
                  <c:v>3915990</c:v>
                </c:pt>
                <c:pt idx="3">
                  <c:v>3956052</c:v>
                </c:pt>
                <c:pt idx="4">
                  <c:v>3992044</c:v>
                </c:pt>
                <c:pt idx="5">
                  <c:v>4033350</c:v>
                </c:pt>
                <c:pt idx="6">
                  <c:v>4069813</c:v>
                </c:pt>
                <c:pt idx="7">
                  <c:v>4113231</c:v>
                </c:pt>
                <c:pt idx="8">
                  <c:v>4169681</c:v>
                </c:pt>
                <c:pt idx="9">
                  <c:v>4233201</c:v>
                </c:pt>
                <c:pt idx="10">
                  <c:v>4270407</c:v>
                </c:pt>
                <c:pt idx="11">
                  <c:v>4302895</c:v>
                </c:pt>
                <c:pt idx="12">
                  <c:v>4325893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08/2019</c:v>
                </c:pt>
                <c:pt idx="1">
                  <c:v>09/2019</c:v>
                </c:pt>
                <c:pt idx="2">
                  <c:v>10/2019</c:v>
                </c:pt>
                <c:pt idx="3">
                  <c:v>11/2019</c:v>
                </c:pt>
                <c:pt idx="4">
                  <c:v>12/2019</c:v>
                </c:pt>
                <c:pt idx="5">
                  <c:v>1/2020</c:v>
                </c:pt>
                <c:pt idx="6">
                  <c:v>2/2020</c:v>
                </c:pt>
                <c:pt idx="7">
                  <c:v>3/2020</c:v>
                </c:pt>
                <c:pt idx="8">
                  <c:v>4/2020</c:v>
                </c:pt>
                <c:pt idx="9">
                  <c:v>5/2020</c:v>
                </c:pt>
                <c:pt idx="10">
                  <c:v>6/2020</c:v>
                </c:pt>
                <c:pt idx="11">
                  <c:v>7/2020</c:v>
                </c:pt>
                <c:pt idx="12">
                  <c:v>8/2020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2046836</c:v>
                </c:pt>
                <c:pt idx="1">
                  <c:v>2057072</c:v>
                </c:pt>
                <c:pt idx="2">
                  <c:v>2072340</c:v>
                </c:pt>
                <c:pt idx="3">
                  <c:v>2085525</c:v>
                </c:pt>
                <c:pt idx="4">
                  <c:v>2096346</c:v>
                </c:pt>
                <c:pt idx="5">
                  <c:v>2111007</c:v>
                </c:pt>
                <c:pt idx="6">
                  <c:v>2121224</c:v>
                </c:pt>
                <c:pt idx="7">
                  <c:v>2136430</c:v>
                </c:pt>
                <c:pt idx="8">
                  <c:v>2154378</c:v>
                </c:pt>
                <c:pt idx="9">
                  <c:v>2176324</c:v>
                </c:pt>
                <c:pt idx="10">
                  <c:v>2188328</c:v>
                </c:pt>
                <c:pt idx="11">
                  <c:v>2194490</c:v>
                </c:pt>
                <c:pt idx="12">
                  <c:v>2191427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08/2019</c:v>
                </c:pt>
                <c:pt idx="1">
                  <c:v>09/2019</c:v>
                </c:pt>
                <c:pt idx="2">
                  <c:v>10/2019</c:v>
                </c:pt>
                <c:pt idx="3">
                  <c:v>11/2019</c:v>
                </c:pt>
                <c:pt idx="4">
                  <c:v>12/2019</c:v>
                </c:pt>
                <c:pt idx="5">
                  <c:v>1/2020</c:v>
                </c:pt>
                <c:pt idx="6">
                  <c:v>2/2020</c:v>
                </c:pt>
                <c:pt idx="7">
                  <c:v>3/2020</c:v>
                </c:pt>
                <c:pt idx="8">
                  <c:v>4/2020</c:v>
                </c:pt>
                <c:pt idx="9">
                  <c:v>5/2020</c:v>
                </c:pt>
                <c:pt idx="10">
                  <c:v>6/2020</c:v>
                </c:pt>
                <c:pt idx="11">
                  <c:v>7/2020</c:v>
                </c:pt>
                <c:pt idx="12">
                  <c:v>8/2020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693840</c:v>
                </c:pt>
                <c:pt idx="1">
                  <c:v>696228</c:v>
                </c:pt>
                <c:pt idx="2">
                  <c:v>698511</c:v>
                </c:pt>
                <c:pt idx="3">
                  <c:v>700548</c:v>
                </c:pt>
                <c:pt idx="4">
                  <c:v>702638</c:v>
                </c:pt>
                <c:pt idx="5">
                  <c:v>697180</c:v>
                </c:pt>
                <c:pt idx="6">
                  <c:v>699828</c:v>
                </c:pt>
                <c:pt idx="7">
                  <c:v>704302</c:v>
                </c:pt>
                <c:pt idx="8">
                  <c:v>708037</c:v>
                </c:pt>
                <c:pt idx="9">
                  <c:v>717887</c:v>
                </c:pt>
                <c:pt idx="10">
                  <c:v>718774</c:v>
                </c:pt>
                <c:pt idx="11">
                  <c:v>720173</c:v>
                </c:pt>
                <c:pt idx="12">
                  <c:v>721669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08/2019</c:v>
                </c:pt>
                <c:pt idx="1">
                  <c:v>09/2019</c:v>
                </c:pt>
                <c:pt idx="2">
                  <c:v>10/2019</c:v>
                </c:pt>
                <c:pt idx="3">
                  <c:v>11/2019</c:v>
                </c:pt>
                <c:pt idx="4">
                  <c:v>12/2019</c:v>
                </c:pt>
                <c:pt idx="5">
                  <c:v>1/2020</c:v>
                </c:pt>
                <c:pt idx="6">
                  <c:v>2/2020</c:v>
                </c:pt>
                <c:pt idx="7">
                  <c:v>3/2020</c:v>
                </c:pt>
                <c:pt idx="8">
                  <c:v>4/2020</c:v>
                </c:pt>
                <c:pt idx="9">
                  <c:v>5/2020</c:v>
                </c:pt>
                <c:pt idx="10">
                  <c:v>6/2020</c:v>
                </c:pt>
                <c:pt idx="11">
                  <c:v>7/2020</c:v>
                </c:pt>
                <c:pt idx="12">
                  <c:v>8/2020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941688</c:v>
                </c:pt>
                <c:pt idx="1">
                  <c:v>963448</c:v>
                </c:pt>
                <c:pt idx="2">
                  <c:v>987346</c:v>
                </c:pt>
                <c:pt idx="3">
                  <c:v>1008864</c:v>
                </c:pt>
                <c:pt idx="4">
                  <c:v>1028925</c:v>
                </c:pt>
                <c:pt idx="5">
                  <c:v>1057081</c:v>
                </c:pt>
                <c:pt idx="6">
                  <c:v>1075713</c:v>
                </c:pt>
                <c:pt idx="7">
                  <c:v>1096782</c:v>
                </c:pt>
                <c:pt idx="8">
                  <c:v>1127296</c:v>
                </c:pt>
                <c:pt idx="9">
                  <c:v>1154200</c:v>
                </c:pt>
                <c:pt idx="10">
                  <c:v>1174362</c:v>
                </c:pt>
                <c:pt idx="11">
                  <c:v>1195037</c:v>
                </c:pt>
                <c:pt idx="12">
                  <c:v>1218183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fi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Elokuu 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22998</c:v>
                </c:pt>
                <c:pt idx="1">
                  <c:v>-3063</c:v>
                </c:pt>
                <c:pt idx="2">
                  <c:v>23146</c:v>
                </c:pt>
                <c:pt idx="3">
                  <c:v>1496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44686.454545454544</c:v>
                </c:pt>
                <c:pt idx="1">
                  <c:v>18465.2</c:v>
                </c:pt>
                <c:pt idx="2">
                  <c:v>18058.363636363636</c:v>
                </c:pt>
                <c:pt idx="3">
                  <c:v>5453.9454545454546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fi-FI"/>
          </a:p>
        </c:txPr>
      </c:legendEntry>
      <c:overlay val="0"/>
      <c:txPr>
        <a:bodyPr/>
        <a:lstStyle/>
        <a:p>
          <a:pPr>
            <a:defRPr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3.9.2020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1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61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1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8/2020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9/3/20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9/3/20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9/3/20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" pitchFamily="2" charset="0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hart" Target="../charts/chart1.xm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kakausmedia.fi/tietoa-tutkimuksia/aikakauslehtimainonnan-tietopankki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media-mainonta/tunne-tekijaet/sanna-autio-yhteishyvae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aikakausmedia.fi/media-mainonta/vink-tutkimus-natiivimainonnas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media.fi/tietoa-tutkimuksia/lasten-ja-nuorten-mediankaeyttoetutkim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280774"/>
              </p:ext>
            </p:extLst>
          </p:nvPr>
        </p:nvGraphicFramePr>
        <p:xfrm>
          <a:off x="4570379" y="1041574"/>
          <a:ext cx="4156872" cy="345814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sz="130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elokuu 2020,</a:t>
                      </a:r>
                    </a:p>
                    <a:p>
                      <a:pPr algn="ctr"/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%-osuus</a:t>
                      </a:r>
                      <a:r>
                        <a:rPr lang="fi-FI" sz="1300" b="0" baseline="0" dirty="0">
                          <a:solidFill>
                            <a:sysClr val="windowText" lastClr="000000"/>
                          </a:solidFill>
                        </a:rPr>
                        <a:t> yleisöstä</a:t>
                      </a:r>
                      <a:endParaRPr lang="fi-FI" sz="13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muutos %-osuudessa</a:t>
                      </a:r>
                      <a:r>
                        <a:rPr lang="fi-FI" sz="1300" b="0" baseline="0" dirty="0">
                          <a:solidFill>
                            <a:sysClr val="windowText" lastClr="000000"/>
                          </a:solidFill>
                        </a:rPr>
                        <a:t> vrt. elokuu 2019</a:t>
                      </a:r>
                      <a:endParaRPr lang="fi-FI" sz="13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Facebook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50,7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chemeClr val="accent1"/>
                          </a:solidFill>
                        </a:rPr>
                        <a:t>-2,7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Instagram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28,2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+3,6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Twitter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16,7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chemeClr val="accent1"/>
                          </a:solidFill>
                        </a:rPr>
                        <a:t>-1,4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YouTube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2,9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+0,2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Pinterest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1,6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elokuu 2020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904861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/>
                </a:solidFill>
              </a:rPr>
              <a:t>Seuraajia kaikissa</a:t>
            </a:r>
            <a:br>
              <a:rPr lang="fi-FI" sz="1200" b="1" dirty="0">
                <a:solidFill>
                  <a:schemeClr val="accent6"/>
                </a:solidFill>
              </a:rPr>
            </a:br>
            <a:r>
              <a:rPr lang="fi-FI" sz="1200" b="1" dirty="0">
                <a:solidFill>
                  <a:schemeClr val="accent6"/>
                </a:solidFill>
              </a:rPr>
              <a:t> kanavissa* (kpl) </a:t>
            </a:r>
            <a:br>
              <a:rPr lang="fi-FI" b="1" dirty="0">
                <a:solidFill>
                  <a:schemeClr val="accent6"/>
                </a:solidFill>
              </a:rPr>
            </a:br>
            <a:r>
              <a:rPr lang="en-US" sz="4000" b="1" dirty="0">
                <a:solidFill>
                  <a:schemeClr val="accent6"/>
                </a:solidFill>
                <a:latin typeface="Times" pitchFamily="2" charset="0"/>
              </a:rPr>
              <a:t>4 325 893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8/2020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3905E4-EA1F-3942-B53A-55F95B01FB73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828194"/>
              </p:ext>
            </p:extLst>
          </p:nvPr>
        </p:nvGraphicFramePr>
        <p:xfrm>
          <a:off x="302882" y="1012868"/>
          <a:ext cx="2650572" cy="373511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7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FACEBOOK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3 455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1 981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1 609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1 396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8/2020</a:t>
            </a:r>
          </a:p>
        </p:txBody>
      </p:sp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53029" y="764374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BE3E195F-A654-174C-97E0-175A962C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0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Instagramissa ja Twitterissä / elokuu 2020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216A697-A57E-4C45-A24D-DFB7D9222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027385"/>
              </p:ext>
            </p:extLst>
          </p:nvPr>
        </p:nvGraphicFramePr>
        <p:xfrm>
          <a:off x="3262213" y="1012868"/>
          <a:ext cx="2650572" cy="365390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7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INSTAGRAM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2 484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1 771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1 680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1 008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380E624-2B00-DF45-87A4-D185B57A9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590763"/>
              </p:ext>
            </p:extLst>
          </p:nvPr>
        </p:nvGraphicFramePr>
        <p:xfrm>
          <a:off x="6221544" y="1012868"/>
          <a:ext cx="2650572" cy="365390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7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TWITTER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Demokraatti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52B15812-B085-8F4B-AB2A-6FF3D5091B54}"/>
              </a:ext>
            </a:extLst>
          </p:cNvPr>
          <p:cNvGrpSpPr/>
          <p:nvPr/>
        </p:nvGrpSpPr>
        <p:grpSpPr>
          <a:xfrm>
            <a:off x="4598435" y="1127449"/>
            <a:ext cx="184773" cy="184773"/>
            <a:chOff x="2537512" y="1646882"/>
            <a:chExt cx="597802" cy="5978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49924D4-0F50-8447-8D56-3A62FEA650EE}"/>
                </a:ext>
              </a:extLst>
            </p:cNvPr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0B8FFD2-EEEA-C044-8434-F253C12B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F59F07-0F3F-AF4C-BB10-636C18B0F739}"/>
              </a:ext>
            </a:extLst>
          </p:cNvPr>
          <p:cNvGrpSpPr/>
          <p:nvPr/>
        </p:nvGrpSpPr>
        <p:grpSpPr>
          <a:xfrm>
            <a:off x="7251697" y="1119705"/>
            <a:ext cx="184773" cy="184773"/>
            <a:chOff x="1893980" y="1646882"/>
            <a:chExt cx="597802" cy="59780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9A44E5-E015-1A4B-A017-2609AF5F897B}"/>
                </a:ext>
              </a:extLst>
            </p:cNvPr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C26CAD-9A11-8B43-A5D0-C9E7A3870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32EBA0-6B4D-3440-A1D8-8483E65E8C10}"/>
              </a:ext>
            </a:extLst>
          </p:cNvPr>
          <p:cNvGrpSpPr/>
          <p:nvPr/>
        </p:nvGrpSpPr>
        <p:grpSpPr>
          <a:xfrm>
            <a:off x="1503507" y="1121564"/>
            <a:ext cx="184773" cy="184773"/>
            <a:chOff x="1227668" y="1646882"/>
            <a:chExt cx="597802" cy="59780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0DECF27-2C8D-CF46-ACE9-6629C1A1C9CA}"/>
                </a:ext>
              </a:extLst>
            </p:cNvPr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4E3347F-38A0-4F46-9599-6D64120EA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61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8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(214 kpl) / elokuu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82" y="891681"/>
            <a:ext cx="8519407" cy="395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Apu Juniori      Arkkitehti      Arkkitehtiuutiset      Aromi      Arvopaperi      Askel      Auto Bild Suomi      Automaatioväylä      Avotakka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Gluteeniton Keittiö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Kaikkien aikojen Joulu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Kotiliesi      Kotiliesi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Linja      Lumo      Maailman Kuvalehti      Maalla      Maku      Markkinointi &amp; Mainonta     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Metsästys ja Kalastus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  <p:pic>
        <p:nvPicPr>
          <p:cNvPr id="5" name="Picture 4" descr="AM_logo_RGB.eps">
            <a:extLst>
              <a:ext uri="{FF2B5EF4-FFF2-40B4-BE49-F238E27FC236}">
                <a16:creationId xmlns:a16="http://schemas.microsoft.com/office/drawing/2014/main" id="{33E5D0EE-E563-0B40-A673-E7A434D5F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8339C9-434F-0C47-9B61-8E881A407062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8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(214 kpl) / elokuu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82" y="1040107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Urheilulehti      Uusiouutiset      V8-Magazine      Valitut Palat - Reader's Digest      Vapaa-ajan Kalastaja      Vapaussoturi      Vauhdin Maailma      Vauva      Vegaanikeittiö      Vene      Verotus      Viherpiha      Viini      Vinkki      VIVA      Voi hyvin      X      Yhteishyvä      Yliopisto      Ylioppilaslehti      Ylioppilaslehti Aino      Ympäristö ja Terveys</a:t>
            </a:r>
            <a:endParaRPr lang="fi-FI" sz="1400" dirty="0"/>
          </a:p>
        </p:txBody>
      </p:sp>
      <p:pic>
        <p:nvPicPr>
          <p:cNvPr id="5" name="Picture 4" descr="AM_logo_RGB.eps">
            <a:extLst>
              <a:ext uri="{FF2B5EF4-FFF2-40B4-BE49-F238E27FC236}">
                <a16:creationId xmlns:a16="http://schemas.microsoft.com/office/drawing/2014/main" id="{F745D598-09C3-7B46-A28C-849D75BDB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F51CAC-BB62-FA47-83D4-81C85D37DC76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Uudet kanavat seurannassa / elokuu 2020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646862"/>
              </p:ext>
            </p:extLst>
          </p:nvPr>
        </p:nvGraphicFramePr>
        <p:xfrm>
          <a:off x="586047" y="1122176"/>
          <a:ext cx="7971906" cy="5791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2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51">
                <a:tc>
                  <a:txBody>
                    <a:bodyPr/>
                    <a:lstStyle/>
                    <a:p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Pinterest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51">
                <a:tc>
                  <a:txBody>
                    <a:bodyPr/>
                    <a:lstStyle/>
                    <a:p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Koti ja maaseutu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21462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80F0AD-08EE-9640-B565-936BF75D21FB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58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Seurannasta poistuneet kanavat / elokuu 2020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27314"/>
              </p:ext>
            </p:extLst>
          </p:nvPr>
        </p:nvGraphicFramePr>
        <p:xfrm>
          <a:off x="586046" y="1124198"/>
          <a:ext cx="7971906" cy="1158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2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Pinterest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Leivotaan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87929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Oma PIHA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81576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Urakointi Uutiset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52206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B9FA78-93CD-564E-B965-5B8BA12B98E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99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15452" y="1682412"/>
            <a:ext cx="69572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 Tulokset päivittyvät jokaisen kuukauden alussa: </a:t>
            </a:r>
            <a:br>
              <a:rPr lang="fi-FI" dirty="0"/>
            </a:br>
            <a:r>
              <a:rPr lang="fi-FI" b="1" dirty="0" err="1"/>
              <a:t>www.aikakausmedia.fi</a:t>
            </a:r>
            <a:r>
              <a:rPr lang="fi-FI" b="1" dirty="0"/>
              <a:t>/</a:t>
            </a:r>
            <a:r>
              <a:rPr lang="fi-FI" b="1" dirty="0" err="1"/>
              <a:t>some</a:t>
            </a:r>
            <a:endParaRPr lang="fi-FI" b="1" dirty="0"/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4878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62A49-2744-0549-974F-53DA0B267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5484463" y="802039"/>
            <a:ext cx="3465808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>
                <a:latin typeface="Times" pitchFamily="2" charset="0"/>
              </a:rPr>
              <a:t>Uudistunut Aikakauslehtimainonnan tietopankki -raportti on nyt saatavilla!</a:t>
            </a:r>
          </a:p>
          <a:p>
            <a:endParaRPr lang="fi-FI" sz="1600" dirty="0"/>
          </a:p>
          <a:p>
            <a:r>
              <a:rPr lang="fi-FI" sz="1600" dirty="0"/>
              <a:t>Raportti tarjoaa tietoa ja tunnuslukuja aikakauslehtimainonnan toimivuudesta eri toimialoilla sekä esimerkkejä toimivista crossmedia-kampanjoista.</a:t>
            </a:r>
          </a:p>
          <a:p>
            <a:endParaRPr lang="fi-FI" sz="1600" dirty="0"/>
          </a:p>
          <a:p>
            <a:r>
              <a:rPr lang="fi-FI" sz="1600" dirty="0">
                <a:hlinkClick r:id="rId4"/>
              </a:rPr>
              <a:t>www.aikakausmedia.fi/tietoa-tutkimuksia/aikakauslehtimainonnan-tietopankki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060068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397074" y="740481"/>
            <a:ext cx="2974279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>
                <a:latin typeface="Times" pitchFamily="2" charset="0"/>
              </a:rPr>
              <a:t>Tunne tekijät -sarjassa </a:t>
            </a:r>
            <a:br>
              <a:rPr lang="fi-FI" sz="2000" b="1" dirty="0">
                <a:latin typeface="Times" pitchFamily="2" charset="0"/>
              </a:rPr>
            </a:br>
            <a:r>
              <a:rPr lang="fi-FI" sz="2000" b="1" dirty="0">
                <a:latin typeface="Times" pitchFamily="2" charset="0"/>
              </a:rPr>
              <a:t>herkutellaan</a:t>
            </a:r>
          </a:p>
          <a:p>
            <a:endParaRPr lang="fi-FI" sz="1600" dirty="0"/>
          </a:p>
          <a:p>
            <a:r>
              <a:rPr lang="fi-FI" sz="1600" dirty="0"/>
              <a:t>Helppoa, hyvää ja terveellistä – sitä on arkiruoka parhaimmillaan. 🤤 Yhteishyvän reseptit testataan useasti ja mietitään tarkkaan, jotta niistä saadaan mahdollisimman toimivia. 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/>
              <a:t>Lue lisää: </a:t>
            </a:r>
            <a:r>
              <a:rPr lang="fi-FI" sz="1600" dirty="0">
                <a:hlinkClick r:id="rId3"/>
              </a:rPr>
              <a:t>https://www.aikakausmedia.fi/media-mainonta/tunne-tekijaet/sanna-autio-yhteishyvae/</a:t>
            </a:r>
            <a:r>
              <a:rPr lang="fi-FI" sz="16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F73E38-8751-0E4C-A1EF-A76EEF248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pic>
        <p:nvPicPr>
          <p:cNvPr id="13" name="Picture 12" descr="AM_logo_RGB.eps">
            <a:extLst>
              <a:ext uri="{FF2B5EF4-FFF2-40B4-BE49-F238E27FC236}">
                <a16:creationId xmlns:a16="http://schemas.microsoft.com/office/drawing/2014/main" id="{D5EE6DBD-EEEB-F64B-A505-6D11FE127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4" y="4806865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7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740479"/>
            <a:ext cx="3465808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>
                <a:latin typeface="Times" pitchFamily="2" charset="0"/>
              </a:rPr>
              <a:t>Tutustu </a:t>
            </a:r>
            <a:r>
              <a:rPr lang="fi-FI" sz="2000" b="1" dirty="0" err="1">
                <a:latin typeface="Times" pitchFamily="2" charset="0"/>
              </a:rPr>
              <a:t>natiivimainos</a:t>
            </a:r>
            <a:r>
              <a:rPr lang="fi-FI" sz="2000" b="1" dirty="0">
                <a:latin typeface="Times" pitchFamily="2" charset="0"/>
              </a:rPr>
              <a:t>-tutkimukseemme! </a:t>
            </a:r>
          </a:p>
          <a:p>
            <a:endParaRPr lang="fi-FI" sz="1600" dirty="0"/>
          </a:p>
          <a:p>
            <a:r>
              <a:rPr lang="fi-FI" sz="1600" dirty="0"/>
              <a:t>Tutkimuksessa </a:t>
            </a:r>
            <a:r>
              <a:rPr lang="fi-FI" sz="1600" dirty="0" err="1"/>
              <a:t>syvähaastateltiin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25–65-vuotiaita naisia ja selvitettiin, millaisia asioita mainostajan tulee ottaa huomioon suunnitellessaan </a:t>
            </a:r>
            <a:r>
              <a:rPr lang="fi-FI" sz="1600" dirty="0" err="1"/>
              <a:t>natiivimainontaa</a:t>
            </a:r>
            <a:r>
              <a:rPr lang="fi-FI" sz="1600" dirty="0"/>
              <a:t> painettuihin aikakauslehtiin ja niiden digitaalisiin kanaviin.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www.aikakausmedia.fi/media-mainonta/vink-tutkimus-natiivimainonnasta/</a:t>
            </a:r>
            <a:endParaRPr lang="fi-FI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A9B5-0C83-1547-ACCA-703333E2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32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370271"/>
            <a:ext cx="3465808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>
                <a:latin typeface="Times" pitchFamily="2" charset="0"/>
              </a:rPr>
              <a:t>Miten 7–15-vuotiaat käyttävät mediaa?</a:t>
            </a:r>
          </a:p>
          <a:p>
            <a:endParaRPr lang="fi-FI" sz="1600" dirty="0"/>
          </a:p>
          <a:p>
            <a:r>
              <a:rPr lang="fi-FI" sz="1600" dirty="0" err="1"/>
              <a:t>Snäppi</a:t>
            </a:r>
            <a:r>
              <a:rPr lang="fi-FI" sz="1600" dirty="0"/>
              <a:t>, </a:t>
            </a:r>
            <a:r>
              <a:rPr lang="fi-FI" sz="1600" dirty="0" err="1"/>
              <a:t>Insta</a:t>
            </a:r>
            <a:r>
              <a:rPr lang="fi-FI" sz="1600" dirty="0"/>
              <a:t>, </a:t>
            </a:r>
            <a:r>
              <a:rPr lang="fi-FI" sz="1600" dirty="0" err="1"/>
              <a:t>Tube</a:t>
            </a:r>
            <a:r>
              <a:rPr lang="fi-FI" sz="1600" dirty="0"/>
              <a:t>… Mitä kanavia suositaan ja millaiset sisällöt kiinnostavat?</a:t>
            </a:r>
          </a:p>
          <a:p>
            <a:endParaRPr lang="fi-FI" sz="1600" dirty="0"/>
          </a:p>
          <a:p>
            <a:r>
              <a:rPr lang="fi-FI" sz="1600" dirty="0"/>
              <a:t>Aikakausmedia selvitti yhdessä </a:t>
            </a:r>
            <a:r>
              <a:rPr lang="fi-FI" sz="1600" dirty="0" err="1"/>
              <a:t>Inspiransin</a:t>
            </a:r>
            <a:r>
              <a:rPr lang="fi-FI" sz="1600" dirty="0"/>
              <a:t> ja Taloustutkimuksen kanssa 7–15-vuotiaiden mediankäyttötottumuksia sekä vanhempien asennoitumista siihen. 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www.aikakausmedia.fi/tietoa-tutkimuksia/lasten-ja-nuorten-mediankaeyttoetutkimus/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E61B1-12A9-2448-940E-AA02CD15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6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56989" y="3501830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+ 276 495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29 %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+ 27 829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4 %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8/2019 – 8/2020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8/2020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69825156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654615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502699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918044" y="1452514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6989" y="1738673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733360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371347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1161426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4 325 893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376007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2 191 427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925335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1 218 183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71199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721 669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454530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3 834 470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442453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2 046 836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07186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941 688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70374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693 840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+ 144 591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7 %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+ 491 423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13 %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209603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9F9E264-74F0-F54D-87B0-8E75F91DA9AF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  <a:latin typeface="Times" pitchFamily="2" charset="0"/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Times" pitchFamily="2" charset="0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  <a:latin typeface="Times" pitchFamily="2" charset="0"/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Times" pitchFamily="2" charset="0"/>
                </a:rPr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muutos / elokuu 2020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8/2020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4189378432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C63F5C-33AE-9145-94E3-D00E6CD4D2D2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452317"/>
              </p:ext>
            </p:extLst>
          </p:nvPr>
        </p:nvGraphicFramePr>
        <p:xfrm>
          <a:off x="277003" y="854653"/>
          <a:ext cx="4175764" cy="359323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559653095"/>
                    </a:ext>
                  </a:extLst>
                </a:gridCol>
              </a:tblGrid>
              <a:tr h="322483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1.</a:t>
                      </a:r>
                      <a:endParaRPr lang="fi-FI" sz="12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Talouselämä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220 636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2.</a:t>
                      </a:r>
                      <a:endParaRPr lang="fi-FI" sz="12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Aku Ankka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211 969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3.</a:t>
                      </a:r>
                      <a:endParaRPr lang="fi-FI" sz="12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Suomen Luonto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192 436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4.</a:t>
                      </a:r>
                      <a:endParaRPr lang="fi-FI" sz="12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Seiska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156 578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5.</a:t>
                      </a:r>
                      <a:endParaRPr lang="fi-FI" sz="12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Suomen Kuvalehti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155 851</a:t>
                      </a:r>
                      <a:endParaRPr lang="fi-FI" sz="13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6.</a:t>
                      </a:r>
                      <a:endParaRPr lang="fi-FI" sz="12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Yhteishyvä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145 722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7.</a:t>
                      </a:r>
                      <a:endParaRPr lang="fi-FI" sz="12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Meillä kotona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125 574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8.</a:t>
                      </a:r>
                      <a:endParaRPr lang="fi-FI" sz="12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Soppa365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114 579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9.</a:t>
                      </a:r>
                      <a:endParaRPr lang="fi-FI" sz="12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Me Naiset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112 965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10.</a:t>
                      </a:r>
                      <a:endParaRPr lang="fi-FI" sz="12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111 556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79" y="-8625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elokuu 2020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5173" y="929677"/>
            <a:ext cx="991080" cy="178493"/>
            <a:chOff x="3608172" y="680816"/>
            <a:chExt cx="1907502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2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6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9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8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728868"/>
              </p:ext>
            </p:extLst>
          </p:nvPr>
        </p:nvGraphicFramePr>
        <p:xfrm>
          <a:off x="4711737" y="854654"/>
          <a:ext cx="4175764" cy="359324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281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</a:rPr>
                        <a:t>11.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Kodin Kuvalehti</a:t>
                      </a:r>
                      <a:endParaRPr lang="fi-FI" sz="13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102 792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</a:rPr>
                        <a:t>12.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Maku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85 100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</a:rPr>
                        <a:t>13.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Kotivinkki</a:t>
                      </a:r>
                      <a:endParaRPr lang="fi-FI" sz="13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81 499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</a:rPr>
                        <a:t>14.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Markkinointi &amp; Mainonta</a:t>
                      </a:r>
                      <a:endParaRPr lang="fi-FI" sz="13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76 406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</a:rPr>
                        <a:t>15.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Tiede</a:t>
                      </a:r>
                      <a:endParaRPr lang="fi-FI" sz="13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72 847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</a:rPr>
                        <a:t>16.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Kotiliesi</a:t>
                      </a:r>
                      <a:endParaRPr lang="fi-FI" sz="13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66 725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</a:rPr>
                        <a:t>17.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Koti ja keittiö</a:t>
                      </a:r>
                      <a:endParaRPr lang="fi-FI" sz="13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63 596</a:t>
                      </a:r>
                      <a:endParaRPr lang="fi-FI" sz="13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</a:rPr>
                        <a:t>18.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Anna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61 567</a:t>
                      </a:r>
                      <a:endParaRPr lang="fi-FI" sz="13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</a:rPr>
                        <a:t>19.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Avotakka</a:t>
                      </a:r>
                      <a:endParaRPr lang="fi-FI" sz="13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60 079</a:t>
                      </a:r>
                      <a:endParaRPr lang="fi-FI" sz="13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</a:rPr>
                        <a:t>20.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Unelmien Talo &amp; Koti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57 093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3C213F6C-72A6-FC49-84D4-1C31DDDF2AC2}"/>
              </a:ext>
            </a:extLst>
          </p:cNvPr>
          <p:cNvGrpSpPr/>
          <p:nvPr/>
        </p:nvGrpSpPr>
        <p:grpSpPr>
          <a:xfrm>
            <a:off x="4899150" y="929677"/>
            <a:ext cx="991080" cy="178493"/>
            <a:chOff x="3608172" y="680816"/>
            <a:chExt cx="1907502" cy="3435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0E33E9-CC1E-6E49-9CB2-48AD065D34A3}"/>
                </a:ext>
              </a:extLst>
            </p:cNvPr>
            <p:cNvGrpSpPr/>
            <p:nvPr/>
          </p:nvGrpSpPr>
          <p:grpSpPr>
            <a:xfrm>
              <a:off x="3608172" y="680816"/>
              <a:ext cx="343540" cy="343540"/>
              <a:chOff x="1227668" y="1646882"/>
              <a:chExt cx="597802" cy="59780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68C7708-C5D1-2C4D-B59E-3DDC2ABAC426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4A0CCDD-2675-5C4D-8F27-345767C16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FFB44C-D20A-EC42-8E01-A025B954BA24}"/>
                </a:ext>
              </a:extLst>
            </p:cNvPr>
            <p:cNvGrpSpPr/>
            <p:nvPr/>
          </p:nvGrpSpPr>
          <p:grpSpPr>
            <a:xfrm>
              <a:off x="4003416" y="680816"/>
              <a:ext cx="343540" cy="343540"/>
              <a:chOff x="1893980" y="1646882"/>
              <a:chExt cx="597802" cy="59780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28CD793-17EB-EB44-A83B-C50BA0D6718B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627356D-7AB6-B04F-BF3D-71CA72BE2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0BD0DE6-3D4E-E448-BBAA-DCB7751E2B51}"/>
                </a:ext>
              </a:extLst>
            </p:cNvPr>
            <p:cNvGrpSpPr/>
            <p:nvPr/>
          </p:nvGrpSpPr>
          <p:grpSpPr>
            <a:xfrm>
              <a:off x="4394079" y="680816"/>
              <a:ext cx="343540" cy="343540"/>
              <a:chOff x="2537512" y="1646882"/>
              <a:chExt cx="597802" cy="59780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2CB25BE-20FC-8F4B-AFC0-363AF7061A74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485EC26-5865-494D-8F97-90EEEEFF3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F4BC64-F09F-964B-B262-A193CCA4FB5B}"/>
                </a:ext>
              </a:extLst>
            </p:cNvPr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BA7EAB4-DB62-7A45-AF68-291298423B3C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02611B5-F465-434C-A991-78F952582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DEC8DFB-37CF-4D48-9A42-F48743CF1795}"/>
                </a:ext>
              </a:extLst>
            </p:cNvPr>
            <p:cNvGrpSpPr/>
            <p:nvPr/>
          </p:nvGrpSpPr>
          <p:grpSpPr>
            <a:xfrm>
              <a:off x="4787028" y="680816"/>
              <a:ext cx="343540" cy="343540"/>
              <a:chOff x="3215214" y="1646882"/>
              <a:chExt cx="597802" cy="59780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4763CE6-98AE-1C4E-B435-6B672AA2217D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AAB2A28-298B-0B4E-8226-1A129C8ED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pic>
        <p:nvPicPr>
          <p:cNvPr id="55" name="Picture 54" descr="AM_logo_RGB.eps">
            <a:extLst>
              <a:ext uri="{FF2B5EF4-FFF2-40B4-BE49-F238E27FC236}">
                <a16:creationId xmlns:a16="http://schemas.microsoft.com/office/drawing/2014/main" id="{A17E72AE-21ED-7648-8D9B-5631849AE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898170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sivutykkäyksiä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effectLst/>
                        </a:rPr>
                        <a:t>1.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Aku Ankka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146 375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effectLst/>
                        </a:rPr>
                        <a:t>2.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Suomen Luonto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101 397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effectLst/>
                        </a:rPr>
                        <a:t>3.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Yhteishyvä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90 089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effectLst/>
                        </a:rPr>
                        <a:t>4.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Seiska</a:t>
                      </a:r>
                      <a:endParaRPr lang="fi-FI" sz="13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86 342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effectLst/>
                        </a:rPr>
                        <a:t>5.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Kodin Kuvalehti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66 490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effectLst/>
                        </a:rPr>
                        <a:t>6.</a:t>
                      </a:r>
                      <a:endParaRPr lang="fi-FI" sz="11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Meillä kotona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66 358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effectLst/>
                        </a:rPr>
                        <a:t>7.</a:t>
                      </a:r>
                      <a:endParaRPr lang="fi-FI" sz="11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 err="1">
                          <a:effectLst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58 791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effectLst/>
                        </a:rPr>
                        <a:t>8.</a:t>
                      </a:r>
                      <a:endParaRPr lang="fi-FI" sz="11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Me Naiset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54 407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effectLst/>
                        </a:rPr>
                        <a:t>9.</a:t>
                      </a:r>
                      <a:endParaRPr lang="fi-FI" sz="11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Soppa365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50 420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effectLst/>
                        </a:rPr>
                        <a:t>10.</a:t>
                      </a:r>
                      <a:endParaRPr lang="fi-FI" sz="11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Suomen Sotilas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50 272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elokuu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18018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sivutykkäyksiä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Tiede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39 892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Talouselämä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39 072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Meidän Perhe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38 292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Kotivinkki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36 138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Anna</a:t>
                      </a:r>
                      <a:endParaRPr lang="fi-FI" sz="13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35 012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Tehy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34 625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Vauva</a:t>
                      </a:r>
                      <a:endParaRPr lang="fi-FI" sz="13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34 504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Kotiliesi</a:t>
                      </a:r>
                      <a:endParaRPr lang="fi-FI" sz="13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30 989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Potilaan Lääkärilehti</a:t>
                      </a:r>
                      <a:endParaRPr lang="fi-FI" sz="13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30 968</a:t>
                      </a:r>
                      <a:endParaRPr lang="fi-FI" sz="13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Tekniikan Maailma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29 800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D9DB5FB-8C09-E34F-9FBC-D2A136A4CFD0}"/>
              </a:ext>
            </a:extLst>
          </p:cNvPr>
          <p:cNvGrpSpPr/>
          <p:nvPr/>
        </p:nvGrpSpPr>
        <p:grpSpPr>
          <a:xfrm>
            <a:off x="4453069" y="659450"/>
            <a:ext cx="292978" cy="292978"/>
            <a:chOff x="1227668" y="1646882"/>
            <a:chExt cx="597802" cy="59780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78DD31-0183-1948-86A4-7B74B3D287EC}"/>
                </a:ext>
              </a:extLst>
            </p:cNvPr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E43145-958D-834F-A5E6-592E8EEF8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698A57D-C6E0-6840-8187-94FC422CD130}"/>
              </a:ext>
            </a:extLst>
          </p:cNvPr>
          <p:cNvGrpSpPr/>
          <p:nvPr/>
        </p:nvGrpSpPr>
        <p:grpSpPr>
          <a:xfrm>
            <a:off x="4445627" y="659450"/>
            <a:ext cx="307862" cy="307862"/>
            <a:chOff x="2537512" y="1646882"/>
            <a:chExt cx="597802" cy="5978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58F25E-2CDE-994A-8FD5-EE657DAF9159}"/>
                </a:ext>
              </a:extLst>
            </p:cNvPr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CCA2A-B153-6340-8510-E883A0FD5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37006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75 218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60 281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55 540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52 940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48 106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46 944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45 301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39 345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37 830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34 710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elokuu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301653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33 939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32 947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30 170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28 782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25 765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25 362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23 715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21 501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↑+2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21 259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21 001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04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F6236AA-8377-9D41-A6D0-2985D1DE7348}"/>
              </a:ext>
            </a:extLst>
          </p:cNvPr>
          <p:cNvGrpSpPr/>
          <p:nvPr/>
        </p:nvGrpSpPr>
        <p:grpSpPr>
          <a:xfrm>
            <a:off x="4445627" y="659450"/>
            <a:ext cx="307862" cy="307862"/>
            <a:chOff x="1893980" y="1646882"/>
            <a:chExt cx="597802" cy="5978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B47250-9FE5-4949-906F-A46090024D9B}"/>
                </a:ext>
              </a:extLst>
            </p:cNvPr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57693A-6310-8E47-A8C4-D4D498E34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15632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175 588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127 311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74 046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48 977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20 054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19 061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17 883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13 201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 err="1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  <a:endParaRPr lang="fi-FI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11 727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9 744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elokuu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612644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9 438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9 272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8 804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8 330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Demokraatti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8 065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6 878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6 739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6 063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5 831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4 855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8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773226"/>
              </p:ext>
            </p:extLst>
          </p:nvPr>
        </p:nvGraphicFramePr>
        <p:xfrm>
          <a:off x="302882" y="1012868"/>
          <a:ext cx="4175764" cy="35932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YOUTUBE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kanavan tilaajia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Aku Ankka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36 300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 err="1">
                          <a:effectLst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19 900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Tuulilasi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14 900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Siivet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10 100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5.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Konepörssi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6 350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Koululainen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4 730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Suuri Käsityö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3 790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Yhteishyvä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3 430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Suomen Luonto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2 620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Meillä kotona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2 210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5934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elokuu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00410"/>
              </p:ext>
            </p:extLst>
          </p:nvPr>
        </p:nvGraphicFramePr>
        <p:xfrm>
          <a:off x="4737616" y="1012868"/>
          <a:ext cx="4175764" cy="359001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3494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700" noProof="0" dirty="0">
                          <a:solidFill>
                            <a:sysClr val="windowText" lastClr="000000"/>
                          </a:solidFill>
                        </a:rPr>
                        <a:t> PINTEREST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 err="1">
                          <a:effectLst/>
                        </a:rPr>
                        <a:t>Deko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14 716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Kotiliesi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14 601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Maku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7 959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Kotivinkki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6 755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Yhteishyvä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5 259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Kotipuutarha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5 255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Anna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2 055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Suuri Käsityö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1 743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Unelmien Talo &amp; Koti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1 661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Meillä kotona</a:t>
                      </a:r>
                      <a:endParaRPr lang="fi-FI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1 439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772683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AFC0CD-27C2-EC48-BAEC-C9676E6DBC98}"/>
              </a:ext>
            </a:extLst>
          </p:cNvPr>
          <p:cNvGrpSpPr/>
          <p:nvPr/>
        </p:nvGrpSpPr>
        <p:grpSpPr>
          <a:xfrm>
            <a:off x="5896974" y="1093658"/>
            <a:ext cx="173991" cy="173991"/>
            <a:chOff x="4787029" y="686141"/>
            <a:chExt cx="343540" cy="3435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2004BC-C03D-5645-920D-F5AC8659DB07}"/>
                </a:ext>
              </a:extLst>
            </p:cNvPr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51ACF58-8DF8-9E41-9010-A75BEE76C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76FD85-F932-EB40-87F7-F3A60714AEB6}"/>
              </a:ext>
            </a:extLst>
          </p:cNvPr>
          <p:cNvGrpSpPr/>
          <p:nvPr/>
        </p:nvGrpSpPr>
        <p:grpSpPr>
          <a:xfrm>
            <a:off x="1400806" y="1084074"/>
            <a:ext cx="191888" cy="191888"/>
            <a:chOff x="5324534" y="838541"/>
            <a:chExt cx="343540" cy="3435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0BE71B-5D5F-C540-8B6C-0089ECFDDB0D}"/>
                </a:ext>
              </a:extLst>
            </p:cNvPr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A142C4A-737A-6F47-8743-906656CCD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49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79" y="-8625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elokuu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9734"/>
              </p:ext>
            </p:extLst>
          </p:nvPr>
        </p:nvGraphicFramePr>
        <p:xfrm>
          <a:off x="4695111" y="881688"/>
          <a:ext cx="4175764" cy="365021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85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uusia 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Suomen Kuvalehti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1 427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Tieteen Kuvalehti Historia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1 396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Me Naiset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1 351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Avotakka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1 289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Soppa365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1 140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Anna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1 066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Maku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1 010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Koti ja keittiö</a:t>
                      </a:r>
                      <a:endParaRPr lang="fi-FI" sz="13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984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Kotiliesi Käsityö</a:t>
                      </a:r>
                      <a:endParaRPr lang="fi-FI" sz="13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929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Tekniikan Maailma</a:t>
                      </a:r>
                      <a:endParaRPr lang="fi-FI" sz="13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813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F47DB1C-2C5E-B34D-A665-EAEF1492C682}"/>
              </a:ext>
            </a:extLst>
          </p:cNvPr>
          <p:cNvGrpSpPr/>
          <p:nvPr/>
        </p:nvGrpSpPr>
        <p:grpSpPr>
          <a:xfrm>
            <a:off x="4882524" y="985640"/>
            <a:ext cx="991080" cy="178493"/>
            <a:chOff x="4899150" y="958606"/>
            <a:chExt cx="991080" cy="17849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0E33E9-CC1E-6E49-9CB2-48AD065D34A3}"/>
                </a:ext>
              </a:extLst>
            </p:cNvPr>
            <p:cNvGrpSpPr/>
            <p:nvPr/>
          </p:nvGrpSpPr>
          <p:grpSpPr>
            <a:xfrm>
              <a:off x="4899150" y="958606"/>
              <a:ext cx="178493" cy="178493"/>
              <a:chOff x="1227668" y="1646882"/>
              <a:chExt cx="597802" cy="59780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68C7708-C5D1-2C4D-B59E-3DDC2ABAC426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4A0CCDD-2675-5C4D-8F27-345767C16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FFB44C-D20A-EC42-8E01-A025B954BA24}"/>
                </a:ext>
              </a:extLst>
            </p:cNvPr>
            <p:cNvGrpSpPr/>
            <p:nvPr/>
          </p:nvGrpSpPr>
          <p:grpSpPr>
            <a:xfrm>
              <a:off x="5104507" y="958606"/>
              <a:ext cx="178493" cy="178493"/>
              <a:chOff x="1893980" y="1646882"/>
              <a:chExt cx="597802" cy="59780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28CD793-17EB-EB44-A83B-C50BA0D6718B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627356D-7AB6-B04F-BF3D-71CA72BE2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0BD0DE6-3D4E-E448-BBAA-DCB7751E2B51}"/>
                </a:ext>
              </a:extLst>
            </p:cNvPr>
            <p:cNvGrpSpPr/>
            <p:nvPr/>
          </p:nvGrpSpPr>
          <p:grpSpPr>
            <a:xfrm>
              <a:off x="5307483" y="958606"/>
              <a:ext cx="178493" cy="178493"/>
              <a:chOff x="2537512" y="1646882"/>
              <a:chExt cx="597802" cy="59780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2CB25BE-20FC-8F4B-AFC0-363AF7061A74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485EC26-5865-494D-8F97-90EEEEFF3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F4BC64-F09F-964B-B262-A193CCA4FB5B}"/>
                </a:ext>
              </a:extLst>
            </p:cNvPr>
            <p:cNvGrpSpPr/>
            <p:nvPr/>
          </p:nvGrpSpPr>
          <p:grpSpPr>
            <a:xfrm>
              <a:off x="5711737" y="958606"/>
              <a:ext cx="178493" cy="178493"/>
              <a:chOff x="3881527" y="1646882"/>
              <a:chExt cx="597802" cy="59780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BA7EAB4-DB62-7A45-AF68-291298423B3C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02611B5-F465-434C-A991-78F952582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DEC8DFB-37CF-4D48-9A42-F48743CF1795}"/>
                </a:ext>
              </a:extLst>
            </p:cNvPr>
            <p:cNvGrpSpPr/>
            <p:nvPr/>
          </p:nvGrpSpPr>
          <p:grpSpPr>
            <a:xfrm>
              <a:off x="5511648" y="958606"/>
              <a:ext cx="178493" cy="178493"/>
              <a:chOff x="3215214" y="1646882"/>
              <a:chExt cx="597802" cy="59780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4763CE6-98AE-1C4E-B435-6B672AA2217D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AAB2A28-298B-0B4E-8226-1A129C8ED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pic>
        <p:nvPicPr>
          <p:cNvPr id="55" name="Picture 54" descr="AM_logo_RGB.eps">
            <a:extLst>
              <a:ext uri="{FF2B5EF4-FFF2-40B4-BE49-F238E27FC236}">
                <a16:creationId xmlns:a16="http://schemas.microsoft.com/office/drawing/2014/main" id="{A17E72AE-21ED-7648-8D9B-5631849AE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0D33B6AD-3919-2543-A497-B5159CEB3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582593"/>
              </p:ext>
            </p:extLst>
          </p:nvPr>
        </p:nvGraphicFramePr>
        <p:xfrm>
          <a:off x="314303" y="881688"/>
          <a:ext cx="4175764" cy="365021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85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uusia 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Meillä kotona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4 167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2.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Konepörssi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3 586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3.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Yhteishyvä</a:t>
                      </a:r>
                      <a:endParaRPr lang="fi-FI" sz="13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2 887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Kotiliesi</a:t>
                      </a:r>
                      <a:endParaRPr lang="fi-FI" sz="13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2 758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Suomen Luonto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1 949</a:t>
                      </a:r>
                      <a:endParaRPr lang="fi-FI" sz="13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Meidän Mökki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1 824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Meidän Talo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1 697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8.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Unelmien Talo &amp; Koti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1 695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Siivet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1 643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10.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Viherpiha</a:t>
                      </a:r>
                      <a:endParaRPr lang="fi-FI" sz="13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1 474</a:t>
                      </a:r>
                      <a:endParaRPr lang="fi-FI" sz="13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1CD74F4-3898-8945-B00A-E57161711397}"/>
              </a:ext>
            </a:extLst>
          </p:cNvPr>
          <p:cNvGrpSpPr/>
          <p:nvPr/>
        </p:nvGrpSpPr>
        <p:grpSpPr>
          <a:xfrm>
            <a:off x="501716" y="985640"/>
            <a:ext cx="991080" cy="178493"/>
            <a:chOff x="518342" y="958606"/>
            <a:chExt cx="991080" cy="17849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6D252BC-4E14-B147-9D27-AC52C3D28229}"/>
                </a:ext>
              </a:extLst>
            </p:cNvPr>
            <p:cNvGrpSpPr/>
            <p:nvPr/>
          </p:nvGrpSpPr>
          <p:grpSpPr>
            <a:xfrm>
              <a:off x="518342" y="958606"/>
              <a:ext cx="178493" cy="178493"/>
              <a:chOff x="1227668" y="1646882"/>
              <a:chExt cx="597802" cy="597802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2B828DC-F3B5-1A4E-ACC5-224192DBD385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813171AC-DB90-9C4D-ACEA-01D342D4E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4BE16B8-57DD-E343-B8DA-6F43C19AE39B}"/>
                </a:ext>
              </a:extLst>
            </p:cNvPr>
            <p:cNvGrpSpPr/>
            <p:nvPr/>
          </p:nvGrpSpPr>
          <p:grpSpPr>
            <a:xfrm>
              <a:off x="723699" y="958606"/>
              <a:ext cx="178493" cy="178493"/>
              <a:chOff x="1893980" y="1646882"/>
              <a:chExt cx="597802" cy="597802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D7BBEA6-7B17-B642-9667-9932D42ABE90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AC43DF2-866A-D047-BCA7-BC1CD6C4B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E19BBBA-06A9-A24C-A0A3-9C44F3B26DAE}"/>
                </a:ext>
              </a:extLst>
            </p:cNvPr>
            <p:cNvGrpSpPr/>
            <p:nvPr/>
          </p:nvGrpSpPr>
          <p:grpSpPr>
            <a:xfrm>
              <a:off x="926675" y="958606"/>
              <a:ext cx="178493" cy="178493"/>
              <a:chOff x="2537512" y="1646882"/>
              <a:chExt cx="597802" cy="597802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0AC7DD6-F30D-0F4E-B5AB-9D2602B8B1D0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FA30041F-B966-B54D-845D-34EAB3733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6115CFD-C6D5-4E44-85C3-7029D6558F40}"/>
                </a:ext>
              </a:extLst>
            </p:cNvPr>
            <p:cNvGrpSpPr/>
            <p:nvPr/>
          </p:nvGrpSpPr>
          <p:grpSpPr>
            <a:xfrm>
              <a:off x="1330929" y="958606"/>
              <a:ext cx="178493" cy="178493"/>
              <a:chOff x="3881527" y="1646882"/>
              <a:chExt cx="597802" cy="597802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AD16C5F-2C4C-7F4F-A43B-02B723D4FF1A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1706153E-F9D1-474F-94E4-95415E8D05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0D52F9B-6A2A-0547-AA47-0AA1BD862F12}"/>
                </a:ext>
              </a:extLst>
            </p:cNvPr>
            <p:cNvGrpSpPr/>
            <p:nvPr/>
          </p:nvGrpSpPr>
          <p:grpSpPr>
            <a:xfrm>
              <a:off x="1130840" y="958606"/>
              <a:ext cx="178493" cy="178493"/>
              <a:chOff x="3215214" y="1646882"/>
              <a:chExt cx="597802" cy="597802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017D5B3-ED08-6A40-8629-FF4CE1863644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D50B9B4-6817-0845-AC56-77396C084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21492802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5175</TotalTime>
  <Words>1966</Words>
  <Application>Microsoft Macintosh PowerPoint</Application>
  <PresentationFormat>On-screen Show (16:9)</PresentationFormat>
  <Paragraphs>695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</vt:lpstr>
      <vt:lpstr>Wingdings</vt:lpstr>
      <vt:lpstr>Aikakausmedia_widescreen_2017</vt:lpstr>
      <vt:lpstr>Aikakausmedioiden someyleisöt / elokuu 2020</vt:lpstr>
      <vt:lpstr>Yleisömäärien kehitys 8/2019 – 8/2020</vt:lpstr>
      <vt:lpstr>Yleisömäärien muutos / elokuu 2020</vt:lpstr>
      <vt:lpstr>Eniten seuraajia kaikissa kanavissa TOP 20 / elokuu 2020</vt:lpstr>
      <vt:lpstr>Eniten seuraajia Facebookissa TOP 20 / elokuu 2020</vt:lpstr>
      <vt:lpstr>Eniten seuraajia Instagramissa TOP 20 / elokuu 2020</vt:lpstr>
      <vt:lpstr>Eniten seuraajia Twitterissä TOP 20 / elokuu 2020</vt:lpstr>
      <vt:lpstr>Eniten seuraajia YouTubessa ja Pinterestissä TOP 10 / elokuu 2020</vt:lpstr>
      <vt:lpstr>Eniten uusia seuraajia kaikissa kanavissa / elokuu 2020</vt:lpstr>
      <vt:lpstr>Eniten uusia seuraajia Facebookissa, Instagramissa ja Twitterissä / elokuu 2020</vt:lpstr>
      <vt:lpstr>Mukana olleet mediat (214 kpl) / elokuu 2020</vt:lpstr>
      <vt:lpstr>Mukana olleet mediat (214 kpl) / elokuu 2020</vt:lpstr>
      <vt:lpstr>Uudet kanavat seurannassa / elokuu 2020</vt:lpstr>
      <vt:lpstr>Seurannasta poistuneet kanavat / elokuu 2020</vt:lpstr>
      <vt:lpstr>Aikakausmediat somessa -seuranta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521</cp:revision>
  <cp:lastPrinted>2020-07-02T09:05:39Z</cp:lastPrinted>
  <dcterms:created xsi:type="dcterms:W3CDTF">2016-11-29T11:48:27Z</dcterms:created>
  <dcterms:modified xsi:type="dcterms:W3CDTF">2020-09-03T12:30:28Z</dcterms:modified>
  <cp:category/>
</cp:coreProperties>
</file>