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7" r:id="rId2"/>
    <p:sldId id="260" r:id="rId3"/>
    <p:sldId id="262" r:id="rId4"/>
    <p:sldId id="259" r:id="rId5"/>
    <p:sldId id="289" r:id="rId6"/>
    <p:sldId id="290" r:id="rId7"/>
    <p:sldId id="291" r:id="rId8"/>
    <p:sldId id="292" r:id="rId9"/>
    <p:sldId id="294" r:id="rId10"/>
    <p:sldId id="295" r:id="rId11"/>
    <p:sldId id="258" r:id="rId12"/>
    <p:sldId id="268" r:id="rId13"/>
    <p:sldId id="272" r:id="rId14"/>
    <p:sldId id="269" r:id="rId15"/>
    <p:sldId id="282" r:id="rId16"/>
    <p:sldId id="283" r:id="rId17"/>
    <p:sldId id="296" r:id="rId18"/>
    <p:sldId id="284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4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8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502</c:v>
                </c:pt>
                <c:pt idx="1">
                  <c:v>287</c:v>
                </c:pt>
                <c:pt idx="2">
                  <c:v>164</c:v>
                </c:pt>
                <c:pt idx="3">
                  <c:v>30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10/2019</c:v>
                </c:pt>
                <c:pt idx="1">
                  <c:v>11/2019</c:v>
                </c:pt>
                <c:pt idx="2">
                  <c:v>12/2019</c:v>
                </c:pt>
                <c:pt idx="3">
                  <c:v>1/2020</c:v>
                </c:pt>
                <c:pt idx="4">
                  <c:v>2/2020</c:v>
                </c:pt>
                <c:pt idx="5">
                  <c:v>3/2020</c:v>
                </c:pt>
                <c:pt idx="6">
                  <c:v>4/2020</c:v>
                </c:pt>
                <c:pt idx="7">
                  <c:v>5/2020</c:v>
                </c:pt>
                <c:pt idx="8">
                  <c:v>6/2020</c:v>
                </c:pt>
                <c:pt idx="9">
                  <c:v>7/2020</c:v>
                </c:pt>
                <c:pt idx="10">
                  <c:v>8/2020</c:v>
                </c:pt>
                <c:pt idx="11">
                  <c:v>9/2020</c:v>
                </c:pt>
                <c:pt idx="12">
                  <c:v>10/2020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3915990</c:v>
                </c:pt>
                <c:pt idx="1">
                  <c:v>3956052</c:v>
                </c:pt>
                <c:pt idx="2">
                  <c:v>3992044</c:v>
                </c:pt>
                <c:pt idx="3">
                  <c:v>4033350</c:v>
                </c:pt>
                <c:pt idx="4">
                  <c:v>4069813</c:v>
                </c:pt>
                <c:pt idx="5">
                  <c:v>4113231</c:v>
                </c:pt>
                <c:pt idx="6">
                  <c:v>4169681</c:v>
                </c:pt>
                <c:pt idx="7">
                  <c:v>4233201</c:v>
                </c:pt>
                <c:pt idx="8">
                  <c:v>4270407</c:v>
                </c:pt>
                <c:pt idx="9">
                  <c:v>4302895</c:v>
                </c:pt>
                <c:pt idx="10">
                  <c:v>4325893</c:v>
                </c:pt>
                <c:pt idx="11">
                  <c:v>4368933</c:v>
                </c:pt>
                <c:pt idx="12">
                  <c:v>4414452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10/2019</c:v>
                </c:pt>
                <c:pt idx="1">
                  <c:v>11/2019</c:v>
                </c:pt>
                <c:pt idx="2">
                  <c:v>12/2019</c:v>
                </c:pt>
                <c:pt idx="3">
                  <c:v>1/2020</c:v>
                </c:pt>
                <c:pt idx="4">
                  <c:v>2/2020</c:v>
                </c:pt>
                <c:pt idx="5">
                  <c:v>3/2020</c:v>
                </c:pt>
                <c:pt idx="6">
                  <c:v>4/2020</c:v>
                </c:pt>
                <c:pt idx="7">
                  <c:v>5/2020</c:v>
                </c:pt>
                <c:pt idx="8">
                  <c:v>6/2020</c:v>
                </c:pt>
                <c:pt idx="9">
                  <c:v>7/2020</c:v>
                </c:pt>
                <c:pt idx="10">
                  <c:v>8/2020</c:v>
                </c:pt>
                <c:pt idx="11">
                  <c:v>9/2020</c:v>
                </c:pt>
                <c:pt idx="12">
                  <c:v>10/2020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2072340</c:v>
                </c:pt>
                <c:pt idx="1">
                  <c:v>2085525</c:v>
                </c:pt>
                <c:pt idx="2">
                  <c:v>2096346</c:v>
                </c:pt>
                <c:pt idx="3">
                  <c:v>2111007</c:v>
                </c:pt>
                <c:pt idx="4">
                  <c:v>2121224</c:v>
                </c:pt>
                <c:pt idx="5">
                  <c:v>2136430</c:v>
                </c:pt>
                <c:pt idx="6">
                  <c:v>2154378</c:v>
                </c:pt>
                <c:pt idx="7">
                  <c:v>2176324</c:v>
                </c:pt>
                <c:pt idx="8">
                  <c:v>2188328</c:v>
                </c:pt>
                <c:pt idx="9">
                  <c:v>2194490</c:v>
                </c:pt>
                <c:pt idx="10">
                  <c:v>2191427</c:v>
                </c:pt>
                <c:pt idx="11">
                  <c:v>2205997</c:v>
                </c:pt>
                <c:pt idx="12">
                  <c:v>2217186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10/2019</c:v>
                </c:pt>
                <c:pt idx="1">
                  <c:v>11/2019</c:v>
                </c:pt>
                <c:pt idx="2">
                  <c:v>12/2019</c:v>
                </c:pt>
                <c:pt idx="3">
                  <c:v>1/2020</c:v>
                </c:pt>
                <c:pt idx="4">
                  <c:v>2/2020</c:v>
                </c:pt>
                <c:pt idx="5">
                  <c:v>3/2020</c:v>
                </c:pt>
                <c:pt idx="6">
                  <c:v>4/2020</c:v>
                </c:pt>
                <c:pt idx="7">
                  <c:v>5/2020</c:v>
                </c:pt>
                <c:pt idx="8">
                  <c:v>6/2020</c:v>
                </c:pt>
                <c:pt idx="9">
                  <c:v>7/2020</c:v>
                </c:pt>
                <c:pt idx="10">
                  <c:v>8/2020</c:v>
                </c:pt>
                <c:pt idx="11">
                  <c:v>9/2020</c:v>
                </c:pt>
                <c:pt idx="12">
                  <c:v>10/2020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698511</c:v>
                </c:pt>
                <c:pt idx="1">
                  <c:v>700548</c:v>
                </c:pt>
                <c:pt idx="2">
                  <c:v>702638</c:v>
                </c:pt>
                <c:pt idx="3">
                  <c:v>697180</c:v>
                </c:pt>
                <c:pt idx="4">
                  <c:v>699828</c:v>
                </c:pt>
                <c:pt idx="5">
                  <c:v>704302</c:v>
                </c:pt>
                <c:pt idx="6">
                  <c:v>708037</c:v>
                </c:pt>
                <c:pt idx="7">
                  <c:v>717887</c:v>
                </c:pt>
                <c:pt idx="8">
                  <c:v>718774</c:v>
                </c:pt>
                <c:pt idx="9">
                  <c:v>720173</c:v>
                </c:pt>
                <c:pt idx="10">
                  <c:v>721669</c:v>
                </c:pt>
                <c:pt idx="11">
                  <c:v>723489</c:v>
                </c:pt>
                <c:pt idx="12">
                  <c:v>725977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10/2019</c:v>
                </c:pt>
                <c:pt idx="1">
                  <c:v>11/2019</c:v>
                </c:pt>
                <c:pt idx="2">
                  <c:v>12/2019</c:v>
                </c:pt>
                <c:pt idx="3">
                  <c:v>1/2020</c:v>
                </c:pt>
                <c:pt idx="4">
                  <c:v>2/2020</c:v>
                </c:pt>
                <c:pt idx="5">
                  <c:v>3/2020</c:v>
                </c:pt>
                <c:pt idx="6">
                  <c:v>4/2020</c:v>
                </c:pt>
                <c:pt idx="7">
                  <c:v>5/2020</c:v>
                </c:pt>
                <c:pt idx="8">
                  <c:v>6/2020</c:v>
                </c:pt>
                <c:pt idx="9">
                  <c:v>7/2020</c:v>
                </c:pt>
                <c:pt idx="10">
                  <c:v>8/2020</c:v>
                </c:pt>
                <c:pt idx="11">
                  <c:v>9/2020</c:v>
                </c:pt>
                <c:pt idx="12">
                  <c:v>10/2020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987346</c:v>
                </c:pt>
                <c:pt idx="1">
                  <c:v>1008864</c:v>
                </c:pt>
                <c:pt idx="2">
                  <c:v>1028925</c:v>
                </c:pt>
                <c:pt idx="3">
                  <c:v>1057081</c:v>
                </c:pt>
                <c:pt idx="4">
                  <c:v>1075713</c:v>
                </c:pt>
                <c:pt idx="5">
                  <c:v>1096782</c:v>
                </c:pt>
                <c:pt idx="6">
                  <c:v>1127296</c:v>
                </c:pt>
                <c:pt idx="7">
                  <c:v>1154200</c:v>
                </c:pt>
                <c:pt idx="8">
                  <c:v>1174362</c:v>
                </c:pt>
                <c:pt idx="9">
                  <c:v>1195037</c:v>
                </c:pt>
                <c:pt idx="10">
                  <c:v>1218183</c:v>
                </c:pt>
                <c:pt idx="11">
                  <c:v>1240332</c:v>
                </c:pt>
                <c:pt idx="12">
                  <c:v>1268022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Lokakuu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45519</c:v>
                </c:pt>
                <c:pt idx="1">
                  <c:v>11189</c:v>
                </c:pt>
                <c:pt idx="2">
                  <c:v>27690</c:v>
                </c:pt>
                <c:pt idx="3">
                  <c:v>2488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44672.175438596489</c:v>
                </c:pt>
                <c:pt idx="1">
                  <c:v>18269.21052631579</c:v>
                </c:pt>
                <c:pt idx="2">
                  <c:v>18299.105263157893</c:v>
                </c:pt>
                <c:pt idx="3">
                  <c:v>5338.1578947368425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FI"/>
          </a:p>
        </c:txPr>
      </c:legendEntry>
      <c:overlay val="0"/>
      <c:txPr>
        <a:bodyPr/>
        <a:lstStyle/>
        <a:p>
          <a:pPr>
            <a:defRPr b="1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kansallinen-mediatutkimus/mainonnan-ja-lukemisen-vaeittaemia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tunne-tekijaet/jukka-ruukki-tiede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48145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lokakuu 2020,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lokakuu 2019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50,2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28,7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16,4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1,6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lokakuu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53683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4 414 452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72214"/>
              </p:ext>
            </p:extLst>
          </p:nvPr>
        </p:nvGraphicFramePr>
        <p:xfrm>
          <a:off x="302882" y="1012868"/>
          <a:ext cx="2650572" cy="37370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lokakuu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09489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Kauneus &amp; Terveys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63753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lokakuu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lokakuu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1040107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Urheilulehti      Uusiouutiset      V8-Magazine      Valitut Palat - Reader's Digest      Vapaa-ajan Kalastaja      Vapaussoturi      Vauhdin Maailma      Vauva      Vegaanikeittiö      Vene      Verotus      Viherpiha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lokakuu 2020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66004"/>
              </p:ext>
            </p:extLst>
          </p:nvPr>
        </p:nvGraphicFramePr>
        <p:xfrm>
          <a:off x="586046" y="1124198"/>
          <a:ext cx="7971906" cy="579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Ammattiautot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7929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9FA78-93CD-564E-B965-5B8BA12B98E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7350DB-4DBB-9944-A11E-C5BCB0935AAC}"/>
              </a:ext>
            </a:extLst>
          </p:cNvPr>
          <p:cNvCxnSpPr>
            <a:cxnSpLocks/>
          </p:cNvCxnSpPr>
          <p:nvPr/>
        </p:nvCxnSpPr>
        <p:spPr>
          <a:xfrm>
            <a:off x="302882" y="1012731"/>
            <a:ext cx="3114105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725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115452" y="1682412"/>
            <a:ext cx="695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  <a:p>
            <a:pPr algn="ctr"/>
            <a:endParaRPr lang="fi-FI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E825C5-1E8D-6D4B-87E4-B294441379EA}"/>
              </a:ext>
            </a:extLst>
          </p:cNvPr>
          <p:cNvCxnSpPr>
            <a:cxnSpLocks/>
          </p:cNvCxnSpPr>
          <p:nvPr/>
        </p:nvCxnSpPr>
        <p:spPr>
          <a:xfrm>
            <a:off x="5701818" y="1012731"/>
            <a:ext cx="3114105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888906" y="586594"/>
            <a:ext cx="7366188" cy="397031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br>
              <a:rPr lang="fi-FI" sz="1600" b="1" dirty="0">
                <a:latin typeface="Times" pitchFamily="2" charset="0"/>
              </a:rPr>
            </a:br>
            <a:r>
              <a:rPr lang="fi-FI" sz="2800" b="1" dirty="0">
                <a:latin typeface="Times" pitchFamily="2" charset="0"/>
              </a:rPr>
              <a:t>KMT-raporteissa paljon uutta tietoa!</a:t>
            </a:r>
          </a:p>
          <a:p>
            <a:pPr algn="ctr">
              <a:lnSpc>
                <a:spcPct val="150000"/>
              </a:lnSpc>
            </a:pPr>
            <a:r>
              <a:rPr lang="fi-FI" sz="1600" i="1" dirty="0">
                <a:latin typeface="Times" pitchFamily="2" charset="0"/>
              </a:rPr>
              <a:t>Poimintoja Mainontaan suhtautuminen -raportista:</a:t>
            </a:r>
          </a:p>
          <a:p>
            <a:pPr algn="ctr"/>
            <a:endParaRPr lang="fi-FI" sz="1600" dirty="0"/>
          </a:p>
          <a:p>
            <a:pPr algn="ctr"/>
            <a:r>
              <a:rPr lang="fi-FI" sz="1400" b="1" dirty="0">
                <a:latin typeface="Times" pitchFamily="2" charset="0"/>
              </a:rPr>
              <a:t>65 % </a:t>
            </a:r>
            <a:r>
              <a:rPr lang="fi-FI" sz="1400" dirty="0">
                <a:latin typeface="Times" pitchFamily="2" charset="0"/>
              </a:rPr>
              <a:t>mielestä suomalaiset aikakauslehdet tarjoavat luotettavia tuotesuosituksia </a:t>
            </a:r>
            <a:br>
              <a:rPr lang="fi-FI" sz="1400" dirty="0">
                <a:latin typeface="Times" pitchFamily="2" charset="0"/>
              </a:rPr>
            </a:br>
            <a:r>
              <a:rPr lang="fi-FI" sz="1400" dirty="0">
                <a:latin typeface="Times" pitchFamily="2" charset="0"/>
              </a:rPr>
              <a:t>(</a:t>
            </a:r>
            <a:r>
              <a:rPr lang="fi-FI" sz="1400" dirty="0" err="1">
                <a:latin typeface="Times" pitchFamily="2" charset="0"/>
              </a:rPr>
              <a:t>bloggaajien</a:t>
            </a:r>
            <a:r>
              <a:rPr lang="fi-FI" sz="1400" dirty="0">
                <a:latin typeface="Times" pitchFamily="2" charset="0"/>
              </a:rPr>
              <a:t> ja </a:t>
            </a:r>
            <a:r>
              <a:rPr lang="fi-FI" sz="1400" dirty="0" err="1">
                <a:latin typeface="Times" pitchFamily="2" charset="0"/>
              </a:rPr>
              <a:t>tubettajien</a:t>
            </a:r>
            <a:r>
              <a:rPr lang="fi-FI" sz="1400" dirty="0">
                <a:latin typeface="Times" pitchFamily="2" charset="0"/>
              </a:rPr>
              <a:t> tuotesuosituksiin luottaa 17 %)</a:t>
            </a:r>
            <a:br>
              <a:rPr lang="fi-FI" sz="1400" dirty="0">
                <a:latin typeface="Times" pitchFamily="2" charset="0"/>
              </a:rPr>
            </a:br>
            <a:endParaRPr lang="fi-FI" sz="1400" dirty="0">
              <a:latin typeface="Times" pitchFamily="2" charset="0"/>
            </a:endParaRPr>
          </a:p>
          <a:p>
            <a:pPr algn="ctr"/>
            <a:r>
              <a:rPr lang="fi-FI" sz="1400" b="1" dirty="0">
                <a:latin typeface="Times" pitchFamily="2" charset="0"/>
              </a:rPr>
              <a:t>86 % </a:t>
            </a:r>
            <a:r>
              <a:rPr lang="fi-FI" sz="1400" dirty="0">
                <a:latin typeface="Times" pitchFamily="2" charset="0"/>
              </a:rPr>
              <a:t>saa alan erikoislehdestä tietoa harrastuksistaan ja mielenkiinnon kohteistaan</a:t>
            </a:r>
            <a:br>
              <a:rPr lang="fi-FI" sz="1400" b="1" dirty="0">
                <a:latin typeface="Times" pitchFamily="2" charset="0"/>
              </a:rPr>
            </a:br>
            <a:endParaRPr lang="fi-FI" sz="1400" b="1" dirty="0">
              <a:latin typeface="Times" pitchFamily="2" charset="0"/>
            </a:endParaRPr>
          </a:p>
          <a:p>
            <a:pPr algn="ctr"/>
            <a:r>
              <a:rPr lang="fi-FI" sz="1400" b="1" dirty="0">
                <a:latin typeface="Times" pitchFamily="2" charset="0"/>
              </a:rPr>
              <a:t>50 % </a:t>
            </a:r>
            <a:r>
              <a:rPr lang="fi-FI" sz="1400" dirty="0">
                <a:latin typeface="Times" pitchFamily="2" charset="0"/>
              </a:rPr>
              <a:t>naisista on ostanut tuotteita aikakauslehtimainoksen perusteella</a:t>
            </a:r>
            <a:br>
              <a:rPr lang="fi-FI" sz="1400" b="1" dirty="0">
                <a:latin typeface="Times" pitchFamily="2" charset="0"/>
              </a:rPr>
            </a:br>
            <a:endParaRPr lang="fi-FI" sz="1400" b="1" dirty="0">
              <a:latin typeface="Times" pitchFamily="2" charset="0"/>
            </a:endParaRPr>
          </a:p>
          <a:p>
            <a:pPr algn="ctr"/>
            <a:r>
              <a:rPr lang="fi-FI" sz="1400" b="1" dirty="0">
                <a:latin typeface="Times" pitchFamily="2" charset="0"/>
              </a:rPr>
              <a:t>19 % </a:t>
            </a:r>
            <a:r>
              <a:rPr lang="fi-FI" sz="1400" dirty="0">
                <a:latin typeface="Times" pitchFamily="2" charset="0"/>
              </a:rPr>
              <a:t>suomalaisista estää mainontaa </a:t>
            </a:r>
            <a:r>
              <a:rPr lang="fi-FI" sz="1400" dirty="0" err="1">
                <a:latin typeface="Times" pitchFamily="2" charset="0"/>
              </a:rPr>
              <a:t>Adblockerilla</a:t>
            </a:r>
            <a:r>
              <a:rPr lang="fi-FI" sz="1400" dirty="0">
                <a:latin typeface="Times" pitchFamily="2" charset="0"/>
              </a:rPr>
              <a:t> tai vastaavalla sovelluksella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Katso lisää: </a:t>
            </a:r>
            <a:r>
              <a:rPr lang="fi-FI" sz="1400" dirty="0">
                <a:hlinkClick r:id="rId4"/>
              </a:rPr>
              <a:t>http://www.aikakausmedia.fi/tietoa-tutkimuksia/kansallinen-mediatutkimus/mainonnan-ja-lukemisen-vaeittaemiae/</a:t>
            </a:r>
            <a:br>
              <a:rPr lang="fi-FI" sz="1400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397073" y="529907"/>
            <a:ext cx="3999997" cy="3908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 tekijät -sarjassa </a:t>
            </a:r>
            <a:br>
              <a:rPr lang="fi-FI" sz="2000" b="1" dirty="0">
                <a:latin typeface="Times" pitchFamily="2" charset="0"/>
              </a:rPr>
            </a:br>
            <a:r>
              <a:rPr lang="fi-FI" sz="2000" b="1" dirty="0">
                <a:latin typeface="Times" pitchFamily="2" charset="0"/>
              </a:rPr>
              <a:t>Tiede-lehden </a:t>
            </a:r>
            <a:r>
              <a:rPr lang="fi-FI" sz="2000" b="1" i="1" dirty="0">
                <a:latin typeface="Times" pitchFamily="2" charset="0"/>
              </a:rPr>
              <a:t>Jukka Ruukki</a:t>
            </a:r>
          </a:p>
          <a:p>
            <a:endParaRPr lang="fi-FI" sz="1600" dirty="0"/>
          </a:p>
          <a:p>
            <a:r>
              <a:rPr lang="en-GB" sz="1600" dirty="0">
                <a:latin typeface="Times" pitchFamily="2" charset="0"/>
              </a:rPr>
              <a:t>“</a:t>
            </a:r>
            <a:r>
              <a:rPr lang="en-GB" sz="1600" dirty="0" err="1">
                <a:latin typeface="Times" pitchFamily="2" charset="0"/>
              </a:rPr>
              <a:t>Ihmiset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kaipaavat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tässä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ajassa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hunajaa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hoksottimille</a:t>
            </a:r>
            <a:r>
              <a:rPr lang="en-GB" sz="1600" dirty="0">
                <a:latin typeface="Times" pitchFamily="2" charset="0"/>
              </a:rPr>
              <a:t>. Me </a:t>
            </a:r>
            <a:r>
              <a:rPr lang="en-GB" sz="1600" dirty="0" err="1">
                <a:latin typeface="Times" pitchFamily="2" charset="0"/>
              </a:rPr>
              <a:t>kerromme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kuinka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maailma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makaa</a:t>
            </a:r>
            <a:r>
              <a:rPr lang="en-GB" sz="1600" dirty="0">
                <a:latin typeface="Times" pitchFamily="2" charset="0"/>
              </a:rPr>
              <a:t>, </a:t>
            </a:r>
            <a:r>
              <a:rPr lang="en-GB" sz="1600" dirty="0" err="1">
                <a:latin typeface="Times" pitchFamily="2" charset="0"/>
              </a:rPr>
              <a:t>mutta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pyrimme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tekemään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sen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viihteellisesti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ja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huumorin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kautta</a:t>
            </a:r>
            <a:r>
              <a:rPr lang="en-GB" sz="1600" dirty="0">
                <a:latin typeface="Times" pitchFamily="2" charset="0"/>
              </a:rPr>
              <a:t>. </a:t>
            </a:r>
            <a:r>
              <a:rPr lang="en-GB" sz="1600" dirty="0" err="1">
                <a:latin typeface="Times" pitchFamily="2" charset="0"/>
              </a:rPr>
              <a:t>Naureskelemme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maailmalle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ja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itsellemme</a:t>
            </a:r>
            <a:r>
              <a:rPr lang="en-GB" sz="1600" dirty="0">
                <a:latin typeface="Times" pitchFamily="2" charset="0"/>
              </a:rPr>
              <a:t>. On </a:t>
            </a:r>
            <a:r>
              <a:rPr lang="en-GB" sz="1600" dirty="0" err="1">
                <a:latin typeface="Times" pitchFamily="2" charset="0"/>
              </a:rPr>
              <a:t>tärkeää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pitää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tätä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henkeä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yllä</a:t>
            </a:r>
            <a:r>
              <a:rPr lang="en-GB" sz="1600" dirty="0">
                <a:latin typeface="Times" pitchFamily="2" charset="0"/>
              </a:rPr>
              <a:t>. </a:t>
            </a:r>
            <a:r>
              <a:rPr lang="en-GB" sz="1600" dirty="0" err="1">
                <a:latin typeface="Times" pitchFamily="2" charset="0"/>
              </a:rPr>
              <a:t>Nyt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tiedejournalismin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merkitys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korostuu</a:t>
            </a:r>
            <a:r>
              <a:rPr lang="en-GB" sz="1600" dirty="0">
                <a:latin typeface="Times" pitchFamily="2" charset="0"/>
              </a:rPr>
              <a:t>. </a:t>
            </a:r>
            <a:r>
              <a:rPr lang="en-GB" sz="1600" dirty="0" err="1">
                <a:latin typeface="Times" pitchFamily="2" charset="0"/>
              </a:rPr>
              <a:t>Näkee</a:t>
            </a:r>
            <a:r>
              <a:rPr lang="en-GB" sz="1600" dirty="0">
                <a:latin typeface="Times" pitchFamily="2" charset="0"/>
              </a:rPr>
              <a:t>, </a:t>
            </a:r>
            <a:r>
              <a:rPr lang="en-GB" sz="1600" dirty="0" err="1">
                <a:latin typeface="Times" pitchFamily="2" charset="0"/>
              </a:rPr>
              <a:t>että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meitä</a:t>
            </a:r>
            <a:r>
              <a:rPr lang="en-GB" sz="1600" dirty="0">
                <a:latin typeface="Times" pitchFamily="2" charset="0"/>
              </a:rPr>
              <a:t> </a:t>
            </a:r>
            <a:r>
              <a:rPr lang="en-GB" sz="1600" dirty="0" err="1">
                <a:latin typeface="Times" pitchFamily="2" charset="0"/>
              </a:rPr>
              <a:t>tarvitaan</a:t>
            </a:r>
            <a:r>
              <a:rPr lang="en-GB" sz="1600" dirty="0">
                <a:latin typeface="Times" pitchFamily="2" charset="0"/>
              </a:rPr>
              <a:t>.”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http://www.aikakausmedia.fi/media-mainonta/tunne-tekijaet/jukka-ruukki-tiede/</a:t>
            </a:r>
            <a:r>
              <a:rPr lang="fi-FI" sz="1600" dirty="0"/>
              <a:t> </a:t>
            </a:r>
          </a:p>
        </p:txBody>
      </p:sp>
      <p:pic>
        <p:nvPicPr>
          <p:cNvPr id="13" name="Picture 12" descr="AM_logo_RGB.eps">
            <a:extLst>
              <a:ext uri="{FF2B5EF4-FFF2-40B4-BE49-F238E27FC236}">
                <a16:creationId xmlns:a16="http://schemas.microsoft.com/office/drawing/2014/main" id="{D5EE6DBD-EEEB-F64B-A505-6D11FE12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4" y="4806865"/>
            <a:ext cx="1525194" cy="117323"/>
          </a:xfrm>
          <a:prstGeom prst="rect">
            <a:avLst/>
          </a:prstGeom>
        </p:spPr>
      </p:pic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2075744-B2A3-7E47-B73A-48A8BCEC9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1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955927"/>
            <a:ext cx="346580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Tunnetko Aikakauslehtimainonnan tietopankin?</a:t>
            </a:r>
          </a:p>
          <a:p>
            <a:endParaRPr lang="fi-FI" sz="1600" dirty="0"/>
          </a:p>
          <a:p>
            <a:r>
              <a:rPr lang="fi-FI" sz="1600" dirty="0"/>
              <a:t>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2218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802036"/>
            <a:ext cx="346580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i="1" dirty="0">
                <a:latin typeface="Times" pitchFamily="2" charset="0"/>
              </a:rPr>
              <a:t>”Teen mitä älyttömämpiä testejä ihan vaan huvin vuoksi, että testillä saa minut kyllä koukkuun”</a:t>
            </a:r>
          </a:p>
          <a:p>
            <a:endParaRPr lang="fi-FI" sz="1600" dirty="0"/>
          </a:p>
          <a:p>
            <a:r>
              <a:rPr lang="fi-FI" sz="1600" dirty="0"/>
              <a:t>Tutkimuksemme kokoaa yhteen parhaat tavat </a:t>
            </a:r>
            <a:r>
              <a:rPr lang="fi-FI" sz="1600" dirty="0" err="1"/>
              <a:t>huokutella</a:t>
            </a:r>
            <a:r>
              <a:rPr lang="fi-FI" sz="1600" dirty="0"/>
              <a:t> naislukijat printissä ja digissä </a:t>
            </a:r>
            <a:r>
              <a:rPr lang="fi-FI" sz="1600" dirty="0" err="1"/>
              <a:t>natiivisisältöjen</a:t>
            </a:r>
            <a:r>
              <a:rPr lang="fi-FI" sz="1600" dirty="0"/>
              <a:t> pariin.</a:t>
            </a:r>
          </a:p>
          <a:p>
            <a:endParaRPr lang="fi-FI" sz="1600" dirty="0"/>
          </a:p>
          <a:p>
            <a:r>
              <a:rPr lang="fi-FI" sz="1600" dirty="0"/>
              <a:t>Tutustu: </a:t>
            </a:r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+ 280 676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28 %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+ 27 466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10/2019 – 10/2020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74875407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41167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9597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40544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691605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719912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44451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1435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4 414 452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6255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2 217 186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9843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1 268 022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0526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725 977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0746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3 915 990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2900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2 072 340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4496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987 346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698 511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+ 144 846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7 %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+ 498 462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82707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lokakuu 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236421383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73811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222 145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198 560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156 903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148 752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132 674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115 879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111 547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36300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82 197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38100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102 305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21196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9362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48509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  <a:endParaRPr lang="fi-FI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59276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128 124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9 829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52381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00973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lokakuu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05783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lokakuu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91904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↑+18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↓-6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↓-4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↓-6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↑+19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↓-14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1262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1 437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1 345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Kauneus &amp; Terveys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</TotalTime>
  <Words>2161</Words>
  <Application>Microsoft Macintosh PowerPoint</Application>
  <PresentationFormat>On-screen Show (16:9)</PresentationFormat>
  <Paragraphs>703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</vt:lpstr>
      <vt:lpstr>Wingdings</vt:lpstr>
      <vt:lpstr>Aikakausmedia_widescreen_2017</vt:lpstr>
      <vt:lpstr>Aikakausmedioiden someyleisöt / lokakuu 2020</vt:lpstr>
      <vt:lpstr>Yleisömäärien kehitys 10/2019 – 10/2020</vt:lpstr>
      <vt:lpstr>Yleisömäärien muutos / lokakuu 2020</vt:lpstr>
      <vt:lpstr>Eniten seuraajia kaikissa kanavissa TOP 20 / lokakuu 2020</vt:lpstr>
      <vt:lpstr>Eniten seuraajia Facebookissa TOP 20 / lokakuu 2020</vt:lpstr>
      <vt:lpstr>Eniten seuraajia Instagramissa TOP 20 / lokakuu 2020</vt:lpstr>
      <vt:lpstr>Eniten seuraajia Twitterissä TOP 20 / lokakuu 2020</vt:lpstr>
      <vt:lpstr>Eniten seuraajia YouTubessa ja Pinterestissä TOP 10 / lokakuu 2020</vt:lpstr>
      <vt:lpstr>Eniten uusia seuraajia kaikissa kanavissa / lokakuu 2020</vt:lpstr>
      <vt:lpstr>Eniten uusia seuraajia Facebookissa, Instagramissa ja Twitterissä / lokakuu 2020</vt:lpstr>
      <vt:lpstr>Mukana olleet mediat (214 kpl) / lokakuu 2020</vt:lpstr>
      <vt:lpstr>Mukana olleet mediat (214 kpl) / lokakuu 2020</vt:lpstr>
      <vt:lpstr>Seurannasta poistuneet kanavat / lokakuu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543</cp:revision>
  <cp:lastPrinted>2020-07-02T09:05:39Z</cp:lastPrinted>
  <dcterms:created xsi:type="dcterms:W3CDTF">2016-11-29T11:48:27Z</dcterms:created>
  <dcterms:modified xsi:type="dcterms:W3CDTF">2020-11-02T12:19:17Z</dcterms:modified>
  <cp:category/>
</cp:coreProperties>
</file>