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89" r:id="rId6"/>
    <p:sldId id="290" r:id="rId7"/>
    <p:sldId id="291" r:id="rId8"/>
    <p:sldId id="292" r:id="rId9"/>
    <p:sldId id="294" r:id="rId10"/>
    <p:sldId id="295" r:id="rId11"/>
    <p:sldId id="258" r:id="rId12"/>
    <p:sldId id="268" r:id="rId13"/>
    <p:sldId id="296" r:id="rId14"/>
    <p:sldId id="282" r:id="rId15"/>
    <p:sldId id="283" r:id="rId16"/>
    <p:sldId id="297" r:id="rId17"/>
    <p:sldId id="284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558" autoAdjust="0"/>
  </p:normalViewPr>
  <p:slideViewPr>
    <p:cSldViewPr snapToGrid="0" snapToObjects="1">
      <p:cViewPr varScale="1">
        <p:scale>
          <a:sx n="148" d="100"/>
          <a:sy n="148" d="100"/>
        </p:scale>
        <p:origin x="192" y="3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502</c:v>
                </c:pt>
                <c:pt idx="1">
                  <c:v>287</c:v>
                </c:pt>
                <c:pt idx="2">
                  <c:v>164</c:v>
                </c:pt>
                <c:pt idx="3">
                  <c:v>30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11/2019</c:v>
                </c:pt>
                <c:pt idx="1">
                  <c:v>12/2019</c:v>
                </c:pt>
                <c:pt idx="2">
                  <c:v>1/2020</c:v>
                </c:pt>
                <c:pt idx="3">
                  <c:v>2/2020</c:v>
                </c:pt>
                <c:pt idx="4">
                  <c:v>3/2020</c:v>
                </c:pt>
                <c:pt idx="5">
                  <c:v>4/2020</c:v>
                </c:pt>
                <c:pt idx="6">
                  <c:v>5/2020</c:v>
                </c:pt>
                <c:pt idx="7">
                  <c:v>6/2020</c:v>
                </c:pt>
                <c:pt idx="8">
                  <c:v>7/2020</c:v>
                </c:pt>
                <c:pt idx="9">
                  <c:v>8/2020</c:v>
                </c:pt>
                <c:pt idx="10">
                  <c:v>9/2020</c:v>
                </c:pt>
                <c:pt idx="11">
                  <c:v>10/2020</c:v>
                </c:pt>
                <c:pt idx="12">
                  <c:v>11/2020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3956052</c:v>
                </c:pt>
                <c:pt idx="1">
                  <c:v>3992044</c:v>
                </c:pt>
                <c:pt idx="2">
                  <c:v>4033350</c:v>
                </c:pt>
                <c:pt idx="3">
                  <c:v>4069813</c:v>
                </c:pt>
                <c:pt idx="4">
                  <c:v>4113231</c:v>
                </c:pt>
                <c:pt idx="5">
                  <c:v>4169681</c:v>
                </c:pt>
                <c:pt idx="6">
                  <c:v>4233201</c:v>
                </c:pt>
                <c:pt idx="7">
                  <c:v>4270407</c:v>
                </c:pt>
                <c:pt idx="8">
                  <c:v>4302895</c:v>
                </c:pt>
                <c:pt idx="9">
                  <c:v>4325893</c:v>
                </c:pt>
                <c:pt idx="10">
                  <c:v>4368933</c:v>
                </c:pt>
                <c:pt idx="11">
                  <c:v>4414452</c:v>
                </c:pt>
                <c:pt idx="12">
                  <c:v>4448276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11/2019</c:v>
                </c:pt>
                <c:pt idx="1">
                  <c:v>12/2019</c:v>
                </c:pt>
                <c:pt idx="2">
                  <c:v>1/2020</c:v>
                </c:pt>
                <c:pt idx="3">
                  <c:v>2/2020</c:v>
                </c:pt>
                <c:pt idx="4">
                  <c:v>3/2020</c:v>
                </c:pt>
                <c:pt idx="5">
                  <c:v>4/2020</c:v>
                </c:pt>
                <c:pt idx="6">
                  <c:v>5/2020</c:v>
                </c:pt>
                <c:pt idx="7">
                  <c:v>6/2020</c:v>
                </c:pt>
                <c:pt idx="8">
                  <c:v>7/2020</c:v>
                </c:pt>
                <c:pt idx="9">
                  <c:v>8/2020</c:v>
                </c:pt>
                <c:pt idx="10">
                  <c:v>9/2020</c:v>
                </c:pt>
                <c:pt idx="11">
                  <c:v>10/2020</c:v>
                </c:pt>
                <c:pt idx="12">
                  <c:v>11/2020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2085525</c:v>
                </c:pt>
                <c:pt idx="1">
                  <c:v>2096346</c:v>
                </c:pt>
                <c:pt idx="2">
                  <c:v>2111007</c:v>
                </c:pt>
                <c:pt idx="3">
                  <c:v>2121224</c:v>
                </c:pt>
                <c:pt idx="4">
                  <c:v>2136430</c:v>
                </c:pt>
                <c:pt idx="5">
                  <c:v>2154378</c:v>
                </c:pt>
                <c:pt idx="6">
                  <c:v>2176324</c:v>
                </c:pt>
                <c:pt idx="7">
                  <c:v>2188328</c:v>
                </c:pt>
                <c:pt idx="8">
                  <c:v>2194490</c:v>
                </c:pt>
                <c:pt idx="9">
                  <c:v>2191427</c:v>
                </c:pt>
                <c:pt idx="10">
                  <c:v>2205997</c:v>
                </c:pt>
                <c:pt idx="11">
                  <c:v>2217186</c:v>
                </c:pt>
                <c:pt idx="12">
                  <c:v>2229121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11/2019</c:v>
                </c:pt>
                <c:pt idx="1">
                  <c:v>12/2019</c:v>
                </c:pt>
                <c:pt idx="2">
                  <c:v>1/2020</c:v>
                </c:pt>
                <c:pt idx="3">
                  <c:v>2/2020</c:v>
                </c:pt>
                <c:pt idx="4">
                  <c:v>3/2020</c:v>
                </c:pt>
                <c:pt idx="5">
                  <c:v>4/2020</c:v>
                </c:pt>
                <c:pt idx="6">
                  <c:v>5/2020</c:v>
                </c:pt>
                <c:pt idx="7">
                  <c:v>6/2020</c:v>
                </c:pt>
                <c:pt idx="8">
                  <c:v>7/2020</c:v>
                </c:pt>
                <c:pt idx="9">
                  <c:v>8/2020</c:v>
                </c:pt>
                <c:pt idx="10">
                  <c:v>9/2020</c:v>
                </c:pt>
                <c:pt idx="11">
                  <c:v>10/2020</c:v>
                </c:pt>
                <c:pt idx="12">
                  <c:v>11/2020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700548</c:v>
                </c:pt>
                <c:pt idx="1">
                  <c:v>702638</c:v>
                </c:pt>
                <c:pt idx="2">
                  <c:v>697180</c:v>
                </c:pt>
                <c:pt idx="3">
                  <c:v>699828</c:v>
                </c:pt>
                <c:pt idx="4">
                  <c:v>704302</c:v>
                </c:pt>
                <c:pt idx="5">
                  <c:v>708037</c:v>
                </c:pt>
                <c:pt idx="6">
                  <c:v>717887</c:v>
                </c:pt>
                <c:pt idx="7">
                  <c:v>718774</c:v>
                </c:pt>
                <c:pt idx="8">
                  <c:v>720173</c:v>
                </c:pt>
                <c:pt idx="9">
                  <c:v>721669</c:v>
                </c:pt>
                <c:pt idx="10">
                  <c:v>723489</c:v>
                </c:pt>
                <c:pt idx="11">
                  <c:v>725977</c:v>
                </c:pt>
                <c:pt idx="12">
                  <c:v>728270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11/2019</c:v>
                </c:pt>
                <c:pt idx="1">
                  <c:v>12/2019</c:v>
                </c:pt>
                <c:pt idx="2">
                  <c:v>1/2020</c:v>
                </c:pt>
                <c:pt idx="3">
                  <c:v>2/2020</c:v>
                </c:pt>
                <c:pt idx="4">
                  <c:v>3/2020</c:v>
                </c:pt>
                <c:pt idx="5">
                  <c:v>4/2020</c:v>
                </c:pt>
                <c:pt idx="6">
                  <c:v>5/2020</c:v>
                </c:pt>
                <c:pt idx="7">
                  <c:v>6/2020</c:v>
                </c:pt>
                <c:pt idx="8">
                  <c:v>7/2020</c:v>
                </c:pt>
                <c:pt idx="9">
                  <c:v>8/2020</c:v>
                </c:pt>
                <c:pt idx="10">
                  <c:v>9/2020</c:v>
                </c:pt>
                <c:pt idx="11">
                  <c:v>10/2020</c:v>
                </c:pt>
                <c:pt idx="12">
                  <c:v>11/2020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1008864</c:v>
                </c:pt>
                <c:pt idx="1">
                  <c:v>1028925</c:v>
                </c:pt>
                <c:pt idx="2">
                  <c:v>1057081</c:v>
                </c:pt>
                <c:pt idx="3">
                  <c:v>1075713</c:v>
                </c:pt>
                <c:pt idx="4">
                  <c:v>1096782</c:v>
                </c:pt>
                <c:pt idx="5">
                  <c:v>1127296</c:v>
                </c:pt>
                <c:pt idx="6">
                  <c:v>1154200</c:v>
                </c:pt>
                <c:pt idx="7">
                  <c:v>1174362</c:v>
                </c:pt>
                <c:pt idx="8">
                  <c:v>1195037</c:v>
                </c:pt>
                <c:pt idx="9">
                  <c:v>1218183</c:v>
                </c:pt>
                <c:pt idx="10">
                  <c:v>1240332</c:v>
                </c:pt>
                <c:pt idx="11">
                  <c:v>1268022</c:v>
                </c:pt>
                <c:pt idx="12">
                  <c:v>1283955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Marraskuu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33824</c:v>
                </c:pt>
                <c:pt idx="1">
                  <c:v>11935</c:v>
                </c:pt>
                <c:pt idx="2">
                  <c:v>15933</c:v>
                </c:pt>
                <c:pt idx="3">
                  <c:v>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44485.137931034486</c:v>
                </c:pt>
                <c:pt idx="1">
                  <c:v>18160</c:v>
                </c:pt>
                <c:pt idx="2">
                  <c:v>18258.310344827587</c:v>
                </c:pt>
                <c:pt idx="3">
                  <c:v>5285.6551724137935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FI"/>
          </a:p>
        </c:txPr>
      </c:legendEntry>
      <c:overlay val="0"/>
      <c:txPr>
        <a:bodyPr/>
        <a:lstStyle/>
        <a:p>
          <a:pPr>
            <a:defRPr b="1"/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kansallinen-mediatutkimus/mainonnan-ja-lukemisen-vaeittaemia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ikakausmedia.fi/media-mainonta/tunne-tekijaet/kari-otso-nevaluoma-kaikkien-aikojen-joul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8318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>
                          <a:solidFill>
                            <a:sysClr val="windowText" lastClr="000000"/>
                          </a:solidFill>
                        </a:rPr>
                        <a:t>marraskuu 2020,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marraskuu 2019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50,1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28,9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16,4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3,0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1,6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marraskuu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69652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4 448 276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85561"/>
              </p:ext>
            </p:extLst>
          </p:nvPr>
        </p:nvGraphicFramePr>
        <p:xfrm>
          <a:off x="302882" y="1012868"/>
          <a:ext cx="2650572" cy="37370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19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marraskuu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59447"/>
              </p:ext>
            </p:extLst>
          </p:nvPr>
        </p:nvGraphicFramePr>
        <p:xfrm>
          <a:off x="3262213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54179"/>
              </p:ext>
            </p:extLst>
          </p:nvPr>
        </p:nvGraphicFramePr>
        <p:xfrm>
          <a:off x="6221544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</a:t>
            </a:r>
            <a:r>
              <a:rPr lang="fi-FI" sz="2800">
                <a:solidFill>
                  <a:schemeClr val="accent6">
                    <a:lumMod val="85000"/>
                    <a:lumOff val="15000"/>
                  </a:schemeClr>
                </a:solidFill>
              </a:rPr>
              <a:t>/ marraskuu 2020</a:t>
            </a:r>
            <a:endParaRPr lang="fi-FI" sz="28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Kotiliesi      Kotiliesi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</a:t>
            </a:r>
            <a:r>
              <a:rPr lang="fi-FI" sz="2800">
                <a:solidFill>
                  <a:schemeClr val="accent6">
                    <a:lumMod val="85000"/>
                    <a:lumOff val="15000"/>
                  </a:schemeClr>
                </a:solidFill>
              </a:rPr>
              <a:t>/ marraskuu 2020</a:t>
            </a:r>
            <a:endParaRPr lang="fi-FI" sz="28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82" y="1040107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Urheilulehti      Uusiouutiset      V8-Magazine      Valitut Palat - Reader's Digest      Vapaa-ajan Kalastaja      Vapaussoturi      Vauhdin Maailma      Vauva      Vegaanikeittiö      Vene      Verotus      Viherpiha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7350DB-4DBB-9944-A11E-C5BCB0935AAC}"/>
              </a:ext>
            </a:extLst>
          </p:cNvPr>
          <p:cNvCxnSpPr>
            <a:cxnSpLocks/>
          </p:cNvCxnSpPr>
          <p:nvPr/>
        </p:nvCxnSpPr>
        <p:spPr>
          <a:xfrm>
            <a:off x="302882" y="1012731"/>
            <a:ext cx="3114105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725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115452" y="1495538"/>
            <a:ext cx="6957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 Tulokset päivittyvät jokaisen kuukauden alussa: </a:t>
            </a:r>
            <a:br>
              <a:rPr lang="fi-FI" dirty="0"/>
            </a:br>
            <a:r>
              <a:rPr lang="fi-FI" b="1" dirty="0" err="1"/>
              <a:t>www.aikakausmedia.fi</a:t>
            </a:r>
            <a:r>
              <a:rPr lang="fi-FI" b="1" dirty="0"/>
              <a:t>/</a:t>
            </a:r>
            <a:r>
              <a:rPr lang="fi-FI" b="1" dirty="0" err="1"/>
              <a:t>some</a:t>
            </a:r>
            <a:endParaRPr lang="fi-FI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E825C5-1E8D-6D4B-87E4-B294441379EA}"/>
              </a:ext>
            </a:extLst>
          </p:cNvPr>
          <p:cNvCxnSpPr>
            <a:cxnSpLocks/>
          </p:cNvCxnSpPr>
          <p:nvPr/>
        </p:nvCxnSpPr>
        <p:spPr>
          <a:xfrm>
            <a:off x="5701818" y="1012731"/>
            <a:ext cx="3114105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M_logo_RGB.eps">
            <a:extLst>
              <a:ext uri="{FF2B5EF4-FFF2-40B4-BE49-F238E27FC236}">
                <a16:creationId xmlns:a16="http://schemas.microsoft.com/office/drawing/2014/main" id="{8161141F-3BA7-4F4B-BF54-0A65067CB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759096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888906" y="586594"/>
            <a:ext cx="7366188" cy="397031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br>
              <a:rPr lang="fi-FI" sz="1600" b="1" dirty="0">
                <a:latin typeface="Times" pitchFamily="2" charset="0"/>
              </a:rPr>
            </a:br>
            <a:r>
              <a:rPr lang="fi-FI" sz="2800" b="1" dirty="0">
                <a:latin typeface="Times" pitchFamily="2" charset="0"/>
              </a:rPr>
              <a:t>KMT-raporteissa paljon uutta tietoa!</a:t>
            </a:r>
          </a:p>
          <a:p>
            <a:pPr algn="ctr">
              <a:lnSpc>
                <a:spcPct val="150000"/>
              </a:lnSpc>
            </a:pPr>
            <a:r>
              <a:rPr lang="fi-FI" sz="1600" i="1" dirty="0">
                <a:latin typeface="Times" pitchFamily="2" charset="0"/>
              </a:rPr>
              <a:t>Poimintoja Mainontaan suhtautuminen -raportista:</a:t>
            </a:r>
          </a:p>
          <a:p>
            <a:pPr algn="ctr"/>
            <a:endParaRPr lang="fi-FI" sz="1600" dirty="0"/>
          </a:p>
          <a:p>
            <a:pPr algn="ctr"/>
            <a:r>
              <a:rPr lang="fi-FI" sz="1400" b="1" dirty="0">
                <a:latin typeface="Times" pitchFamily="2" charset="0"/>
              </a:rPr>
              <a:t>65 % </a:t>
            </a:r>
            <a:r>
              <a:rPr lang="fi-FI" sz="1400" dirty="0">
                <a:latin typeface="Times" pitchFamily="2" charset="0"/>
              </a:rPr>
              <a:t>mielestä suomalaiset aikakauslehdet tarjoavat luotettavia tuotesuosituksia </a:t>
            </a:r>
            <a:br>
              <a:rPr lang="fi-FI" sz="1400" dirty="0">
                <a:latin typeface="Times" pitchFamily="2" charset="0"/>
              </a:rPr>
            </a:br>
            <a:r>
              <a:rPr lang="fi-FI" sz="1400" dirty="0">
                <a:latin typeface="Times" pitchFamily="2" charset="0"/>
              </a:rPr>
              <a:t>(</a:t>
            </a:r>
            <a:r>
              <a:rPr lang="fi-FI" sz="1400" dirty="0" err="1">
                <a:latin typeface="Times" pitchFamily="2" charset="0"/>
              </a:rPr>
              <a:t>bloggaajien</a:t>
            </a:r>
            <a:r>
              <a:rPr lang="fi-FI" sz="1400" dirty="0">
                <a:latin typeface="Times" pitchFamily="2" charset="0"/>
              </a:rPr>
              <a:t> ja </a:t>
            </a:r>
            <a:r>
              <a:rPr lang="fi-FI" sz="1400" dirty="0" err="1">
                <a:latin typeface="Times" pitchFamily="2" charset="0"/>
              </a:rPr>
              <a:t>tubettajien</a:t>
            </a:r>
            <a:r>
              <a:rPr lang="fi-FI" sz="1400" dirty="0">
                <a:latin typeface="Times" pitchFamily="2" charset="0"/>
              </a:rPr>
              <a:t> tuotesuosituksiin luottaa 17 %)</a:t>
            </a:r>
            <a:br>
              <a:rPr lang="fi-FI" sz="1400" dirty="0">
                <a:latin typeface="Times" pitchFamily="2" charset="0"/>
              </a:rPr>
            </a:br>
            <a:endParaRPr lang="fi-FI" sz="1400" dirty="0">
              <a:latin typeface="Times" pitchFamily="2" charset="0"/>
            </a:endParaRPr>
          </a:p>
          <a:p>
            <a:pPr algn="ctr"/>
            <a:r>
              <a:rPr lang="fi-FI" sz="1400" b="1" dirty="0">
                <a:latin typeface="Times" pitchFamily="2" charset="0"/>
              </a:rPr>
              <a:t>86 % </a:t>
            </a:r>
            <a:r>
              <a:rPr lang="fi-FI" sz="1400" dirty="0">
                <a:latin typeface="Times" pitchFamily="2" charset="0"/>
              </a:rPr>
              <a:t>saa alan erikoislehdestä tietoa harrastuksistaan ja mielenkiinnon kohteistaan</a:t>
            </a:r>
            <a:br>
              <a:rPr lang="fi-FI" sz="1400" b="1" dirty="0">
                <a:latin typeface="Times" pitchFamily="2" charset="0"/>
              </a:rPr>
            </a:br>
            <a:endParaRPr lang="fi-FI" sz="1400" b="1" dirty="0">
              <a:latin typeface="Times" pitchFamily="2" charset="0"/>
            </a:endParaRPr>
          </a:p>
          <a:p>
            <a:pPr algn="ctr"/>
            <a:r>
              <a:rPr lang="fi-FI" sz="1400" b="1" dirty="0">
                <a:latin typeface="Times" pitchFamily="2" charset="0"/>
              </a:rPr>
              <a:t>50 % </a:t>
            </a:r>
            <a:r>
              <a:rPr lang="fi-FI" sz="1400" dirty="0">
                <a:latin typeface="Times" pitchFamily="2" charset="0"/>
              </a:rPr>
              <a:t>naisista on ostanut tuotteita aikakauslehtimainoksen perusteella</a:t>
            </a:r>
            <a:br>
              <a:rPr lang="fi-FI" sz="1400" b="1" dirty="0">
                <a:latin typeface="Times" pitchFamily="2" charset="0"/>
              </a:rPr>
            </a:br>
            <a:endParaRPr lang="fi-FI" sz="1400" b="1" dirty="0">
              <a:latin typeface="Times" pitchFamily="2" charset="0"/>
            </a:endParaRPr>
          </a:p>
          <a:p>
            <a:pPr algn="ctr"/>
            <a:r>
              <a:rPr lang="fi-FI" sz="1400" b="1" dirty="0">
                <a:latin typeface="Times" pitchFamily="2" charset="0"/>
              </a:rPr>
              <a:t>19 % </a:t>
            </a:r>
            <a:r>
              <a:rPr lang="fi-FI" sz="1400" dirty="0">
                <a:latin typeface="Times" pitchFamily="2" charset="0"/>
              </a:rPr>
              <a:t>suomalaisista estää mainontaa </a:t>
            </a:r>
            <a:r>
              <a:rPr lang="fi-FI" sz="1400" dirty="0" err="1">
                <a:latin typeface="Times" pitchFamily="2" charset="0"/>
              </a:rPr>
              <a:t>Adblockerilla</a:t>
            </a:r>
            <a:r>
              <a:rPr lang="fi-FI" sz="1400" dirty="0">
                <a:latin typeface="Times" pitchFamily="2" charset="0"/>
              </a:rPr>
              <a:t> tai vastaavalla sovelluksella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Katso lisää: </a:t>
            </a:r>
            <a:r>
              <a:rPr lang="fi-FI" sz="1400" dirty="0">
                <a:hlinkClick r:id="rId4"/>
              </a:rPr>
              <a:t>http://www.aikakausmedia.fi/tietoa-tutkimuksia/kansallinen-mediatutkimus/mainonnan-ja-lukemisen-vaeittaemiae/</a:t>
            </a:r>
            <a:br>
              <a:rPr lang="fi-FI" sz="1400" dirty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52106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äätoimittaja Kari-Otso Nevaluoma pitelee käsissään lahjapaketteja.">
            <a:extLst>
              <a:ext uri="{FF2B5EF4-FFF2-40B4-BE49-F238E27FC236}">
                <a16:creationId xmlns:a16="http://schemas.microsoft.com/office/drawing/2014/main" id="{1AE429A6-0CF9-FA41-B966-2C83BB41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397073" y="437573"/>
            <a:ext cx="3640089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Tunne tekijät -sarjassa </a:t>
            </a:r>
            <a:br>
              <a:rPr lang="fi-FI" sz="2000" b="1" dirty="0">
                <a:latin typeface="Times" pitchFamily="2" charset="0"/>
              </a:rPr>
            </a:br>
            <a:r>
              <a:rPr lang="fi-FI" sz="2000" b="1" dirty="0" err="1">
                <a:latin typeface="Times" pitchFamily="2" charset="0"/>
              </a:rPr>
              <a:t>fiilistellään</a:t>
            </a:r>
            <a:r>
              <a:rPr lang="fi-FI" sz="2000" b="1" dirty="0">
                <a:latin typeface="Times" pitchFamily="2" charset="0"/>
              </a:rPr>
              <a:t> joululehtiä </a:t>
            </a:r>
            <a:r>
              <a:rPr lang="en-FI" sz="2000" dirty="0"/>
              <a:t>🎄</a:t>
            </a:r>
            <a:endParaRPr lang="fi-FI" sz="2000" b="1" dirty="0">
              <a:latin typeface="Times" pitchFamily="2" charset="0"/>
            </a:endParaRPr>
          </a:p>
          <a:p>
            <a:endParaRPr lang="fi-FI" sz="1600" dirty="0"/>
          </a:p>
          <a:p>
            <a:r>
              <a:rPr lang="en-GB" sz="1600" dirty="0"/>
              <a:t>”</a:t>
            </a:r>
            <a:r>
              <a:rPr lang="en-GB" sz="1600" dirty="0" err="1"/>
              <a:t>Kodeista</a:t>
            </a:r>
            <a:r>
              <a:rPr lang="en-GB" sz="1600" dirty="0"/>
              <a:t>, </a:t>
            </a:r>
            <a:r>
              <a:rPr lang="en-GB" sz="1600" dirty="0" err="1"/>
              <a:t>joissa</a:t>
            </a:r>
            <a:r>
              <a:rPr lang="en-GB" sz="1600" dirty="0"/>
              <a:t> </a:t>
            </a:r>
            <a:r>
              <a:rPr lang="en-GB" sz="1600" dirty="0" err="1"/>
              <a:t>rakastetaan</a:t>
            </a:r>
            <a:r>
              <a:rPr lang="en-GB" sz="1600" dirty="0"/>
              <a:t> </a:t>
            </a:r>
            <a:r>
              <a:rPr lang="en-GB" sz="1600" dirty="0" err="1"/>
              <a:t>joulua</a:t>
            </a:r>
            <a:r>
              <a:rPr lang="en-GB" sz="1600" dirty="0"/>
              <a:t>, </a:t>
            </a:r>
            <a:r>
              <a:rPr lang="en-GB" sz="1600" dirty="0" err="1"/>
              <a:t>välittyy</a:t>
            </a:r>
            <a:r>
              <a:rPr lang="en-GB" sz="1600" dirty="0"/>
              <a:t> </a:t>
            </a:r>
            <a:r>
              <a:rPr lang="en-GB" sz="1600" dirty="0" err="1"/>
              <a:t>erityinen</a:t>
            </a:r>
            <a:r>
              <a:rPr lang="en-GB" sz="1600" dirty="0"/>
              <a:t> </a:t>
            </a:r>
            <a:r>
              <a:rPr lang="en-GB" sz="1600" dirty="0" err="1"/>
              <a:t>lämpö</a:t>
            </a:r>
            <a:r>
              <a:rPr lang="en-GB" sz="1600" dirty="0"/>
              <a:t>”, </a:t>
            </a:r>
            <a:r>
              <a:rPr lang="en-GB" sz="1600" dirty="0" err="1"/>
              <a:t>kertoo</a:t>
            </a:r>
            <a:r>
              <a:rPr lang="en-GB" sz="1600" dirty="0"/>
              <a:t> </a:t>
            </a:r>
            <a:r>
              <a:rPr lang="en-GB" sz="1600" dirty="0" err="1"/>
              <a:t>Kaikkien</a:t>
            </a:r>
            <a:r>
              <a:rPr lang="en-GB" sz="1600" dirty="0"/>
              <a:t> </a:t>
            </a:r>
            <a:r>
              <a:rPr lang="en-GB" sz="1600" dirty="0" err="1"/>
              <a:t>aikojen</a:t>
            </a:r>
            <a:r>
              <a:rPr lang="en-GB" sz="1600" dirty="0"/>
              <a:t> </a:t>
            </a:r>
            <a:r>
              <a:rPr lang="en-GB" sz="1600" dirty="0" err="1"/>
              <a:t>joulu</a:t>
            </a:r>
            <a:r>
              <a:rPr lang="en-GB" sz="1600" dirty="0"/>
              <a:t> -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Kaikkien</a:t>
            </a:r>
            <a:r>
              <a:rPr lang="en-GB" sz="1600" dirty="0"/>
              <a:t> </a:t>
            </a:r>
            <a:r>
              <a:rPr lang="en-GB" sz="1600" dirty="0" err="1"/>
              <a:t>aikojen</a:t>
            </a:r>
            <a:r>
              <a:rPr lang="en-GB" sz="1600" dirty="0"/>
              <a:t> </a:t>
            </a:r>
            <a:r>
              <a:rPr lang="en-GB" sz="1600" dirty="0" err="1"/>
              <a:t>jouluherkut</a:t>
            </a:r>
            <a:r>
              <a:rPr lang="en-GB" sz="1600" dirty="0"/>
              <a:t> -</a:t>
            </a:r>
            <a:r>
              <a:rPr lang="en-GB" sz="1600" dirty="0" err="1"/>
              <a:t>lehtien</a:t>
            </a:r>
            <a:r>
              <a:rPr lang="en-GB" sz="1600" dirty="0"/>
              <a:t> </a:t>
            </a:r>
            <a:r>
              <a:rPr lang="en-GB" sz="1600" dirty="0" err="1"/>
              <a:t>päätoimittaja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b="1" dirty="0"/>
              <a:t>Kari-</a:t>
            </a:r>
            <a:r>
              <a:rPr lang="en-GB" sz="1600" b="1" dirty="0" err="1"/>
              <a:t>Otso</a:t>
            </a:r>
            <a:r>
              <a:rPr lang="en-GB" sz="1600" b="1" dirty="0"/>
              <a:t> </a:t>
            </a:r>
            <a:r>
              <a:rPr lang="en-GB" sz="1600" b="1" dirty="0" err="1"/>
              <a:t>Nevaluoma</a:t>
            </a:r>
            <a:r>
              <a:rPr lang="en-GB" sz="1600" dirty="0"/>
              <a:t>. </a:t>
            </a:r>
            <a:endParaRPr lang="en-FI" sz="1600" dirty="0"/>
          </a:p>
          <a:p>
            <a:br>
              <a:rPr lang="en-FI" sz="1600" dirty="0"/>
            </a:br>
            <a:r>
              <a:rPr lang="en-GB" sz="1600" dirty="0" err="1"/>
              <a:t>Nevaluoman</a:t>
            </a:r>
            <a:r>
              <a:rPr lang="en-GB" sz="1600" dirty="0"/>
              <a:t> </a:t>
            </a:r>
            <a:r>
              <a:rPr lang="en-GB" sz="1600" dirty="0" err="1"/>
              <a:t>mukaan</a:t>
            </a:r>
            <a:r>
              <a:rPr lang="en-GB" sz="1600" dirty="0"/>
              <a:t> </a:t>
            </a:r>
            <a:r>
              <a:rPr lang="en-GB" sz="1600" dirty="0" err="1"/>
              <a:t>joululehtiä</a:t>
            </a:r>
            <a:r>
              <a:rPr lang="en-GB" sz="1600" dirty="0"/>
              <a:t> </a:t>
            </a:r>
            <a:r>
              <a:rPr lang="en-GB" sz="1600" dirty="0" err="1"/>
              <a:t>tehdään</a:t>
            </a:r>
            <a:r>
              <a:rPr lang="en-GB" sz="1600" dirty="0"/>
              <a:t> </a:t>
            </a:r>
            <a:r>
              <a:rPr lang="en-GB" sz="1600" dirty="0" err="1"/>
              <a:t>ihmisille</a:t>
            </a:r>
            <a:r>
              <a:rPr lang="en-GB" sz="1600" dirty="0"/>
              <a:t>, </a:t>
            </a:r>
            <a:r>
              <a:rPr lang="en-GB" sz="1600" dirty="0" err="1"/>
              <a:t>joille</a:t>
            </a:r>
            <a:r>
              <a:rPr lang="en-GB" sz="1600" dirty="0"/>
              <a:t> </a:t>
            </a:r>
            <a:r>
              <a:rPr lang="en-GB" sz="1600" dirty="0" err="1"/>
              <a:t>joulu</a:t>
            </a:r>
            <a:r>
              <a:rPr lang="en-GB" sz="1600" dirty="0"/>
              <a:t> </a:t>
            </a:r>
            <a:r>
              <a:rPr lang="en-GB" sz="1600" dirty="0" err="1"/>
              <a:t>merkitsee</a:t>
            </a:r>
            <a:r>
              <a:rPr lang="en-GB" sz="1600" dirty="0"/>
              <a:t> </a:t>
            </a:r>
            <a:r>
              <a:rPr lang="en-GB" sz="1600" dirty="0" err="1"/>
              <a:t>valmistelua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runsautta</a:t>
            </a:r>
            <a:r>
              <a:rPr lang="en-GB" sz="1600" dirty="0"/>
              <a:t>,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puuhailua</a:t>
            </a:r>
            <a:r>
              <a:rPr lang="en-GB" sz="1600" dirty="0"/>
              <a:t> </a:t>
            </a:r>
            <a:r>
              <a:rPr lang="en-GB" sz="1600" dirty="0" err="1"/>
              <a:t>karttaville</a:t>
            </a:r>
            <a:r>
              <a:rPr lang="en-GB" sz="1600" dirty="0"/>
              <a:t> </a:t>
            </a:r>
            <a:r>
              <a:rPr lang="en-GB" sz="1600" dirty="0" err="1"/>
              <a:t>minimalisteille</a:t>
            </a:r>
            <a:r>
              <a:rPr lang="en-GB" sz="1600" dirty="0"/>
              <a:t>. </a:t>
            </a:r>
            <a:br>
              <a:rPr lang="fi-FI" sz="1600" dirty="0"/>
            </a:br>
            <a:br>
              <a:rPr lang="fi-FI" sz="1600" dirty="0"/>
            </a:br>
            <a:r>
              <a:rPr lang="fi-FI" sz="2400" dirty="0"/>
              <a:t>» </a:t>
            </a:r>
            <a:r>
              <a:rPr lang="fi-FI" sz="2400" dirty="0">
                <a:hlinkClick r:id="rId4"/>
              </a:rPr>
              <a:t>Lue lisää</a:t>
            </a:r>
            <a:endParaRPr lang="fi-FI" sz="2400" dirty="0"/>
          </a:p>
        </p:txBody>
      </p:sp>
      <p:pic>
        <p:nvPicPr>
          <p:cNvPr id="13" name="Picture 12" descr="AM_logo_RGB.eps">
            <a:extLst>
              <a:ext uri="{FF2B5EF4-FFF2-40B4-BE49-F238E27FC236}">
                <a16:creationId xmlns:a16="http://schemas.microsoft.com/office/drawing/2014/main" id="{D5EE6DBD-EEEB-F64B-A505-6D11FE127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4" y="4806865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1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955927"/>
            <a:ext cx="346580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Tunnetko Aikakauslehtimainonnan tietopankin?</a:t>
            </a:r>
          </a:p>
          <a:p>
            <a:endParaRPr lang="fi-FI" sz="1600" dirty="0"/>
          </a:p>
          <a:p>
            <a:r>
              <a:rPr lang="fi-FI" sz="1600" dirty="0"/>
              <a:t>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19148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802036"/>
            <a:ext cx="346580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i="1" dirty="0">
                <a:latin typeface="Times" pitchFamily="2" charset="0"/>
              </a:rPr>
              <a:t>”Teen mitä älyttömämpiä testejä ihan vaan huvin vuoksi, että testillä saa minut kyllä koukkuun”</a:t>
            </a:r>
          </a:p>
          <a:p>
            <a:endParaRPr lang="fi-FI" sz="1600" dirty="0"/>
          </a:p>
          <a:p>
            <a:r>
              <a:rPr lang="fi-FI" sz="1600" dirty="0"/>
              <a:t>Tutkimuksemme kokoaa yhteen parhaat tavat </a:t>
            </a:r>
            <a:r>
              <a:rPr lang="fi-FI" sz="1600" dirty="0" err="1"/>
              <a:t>huokutella</a:t>
            </a:r>
            <a:r>
              <a:rPr lang="fi-FI" sz="1600" dirty="0"/>
              <a:t> naislukijat printissä ja digissä </a:t>
            </a:r>
            <a:r>
              <a:rPr lang="fi-FI" sz="1600" dirty="0" err="1"/>
              <a:t>natiivisisältöjen</a:t>
            </a:r>
            <a:r>
              <a:rPr lang="fi-FI" sz="1600" dirty="0"/>
              <a:t> pariin.</a:t>
            </a:r>
          </a:p>
          <a:p>
            <a:endParaRPr lang="fi-FI" sz="1600" dirty="0"/>
          </a:p>
          <a:p>
            <a:r>
              <a:rPr lang="fi-FI" sz="1600" dirty="0"/>
              <a:t>Tutustu: </a:t>
            </a:r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+ 275 091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27 %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+ 27 722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11/2019 – 11/2020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85945974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34443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9597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38527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671433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71318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31003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09418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4 448 276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5583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2 229 121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8499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1 283 955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0526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728 270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8729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3 956 052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2228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2 085 525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3152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1 008 864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700 548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+ 143 596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7 %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+ 492 224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12 %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6925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</a:t>
            </a:r>
            <a:r>
              <a:rPr lang="fi-FI" sz="3200">
                <a:solidFill>
                  <a:schemeClr val="accent6">
                    <a:lumMod val="85000"/>
                    <a:lumOff val="15000"/>
                  </a:schemeClr>
                </a:solidFill>
              </a:rPr>
              <a:t>/ marraskuu 2020</a:t>
            </a:r>
            <a:endParaRPr lang="fi-FI" sz="32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908097204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76947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222 890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200 681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160 576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156 982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149 924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136 510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116 394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111 466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6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marraskuu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61807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82 643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64 241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36649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145 832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102 586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marraskuu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80380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56469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81 937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41 224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marraskuu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197155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28 939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63029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176 778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128 606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marraskuu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02722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2022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8 840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marraskuu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93077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17 748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700">
                <a:solidFill>
                  <a:schemeClr val="accent6">
                    <a:lumMod val="85000"/>
                    <a:lumOff val="15000"/>
                  </a:schemeClr>
                </a:solidFill>
              </a:rPr>
              <a:t>/ marraskuu 2020</a:t>
            </a:r>
            <a:endParaRPr lang="fi-FI" sz="27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94609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↓-7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59666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3 836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2127</Words>
  <Application>Microsoft Macintosh PowerPoint</Application>
  <PresentationFormat>On-screen Show (16:9)</PresentationFormat>
  <Paragraphs>696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Wingdings</vt:lpstr>
      <vt:lpstr>Aikakausmedia_widescreen_2017</vt:lpstr>
      <vt:lpstr>Aikakausmedioiden someyleisöt / marraskuu 2020</vt:lpstr>
      <vt:lpstr>Yleisömäärien kehitys 11/2019 – 11/2020</vt:lpstr>
      <vt:lpstr>Yleisömäärien muutos / marraskuu 2020</vt:lpstr>
      <vt:lpstr>Eniten seuraajia kaikissa kanavissa TOP 20 / marraskuu 2020</vt:lpstr>
      <vt:lpstr>Eniten seuraajia Facebookissa TOP 20 / marraskuu 2020</vt:lpstr>
      <vt:lpstr>Eniten seuraajia Instagramissa TOP 20 / marraskuu 2020</vt:lpstr>
      <vt:lpstr>Eniten seuraajia Twitterissä TOP 20 / marraskuu 2020</vt:lpstr>
      <vt:lpstr>Eniten seuraajia YouTubessa ja Pinterestissä TOP 10 / marraskuu 2020</vt:lpstr>
      <vt:lpstr>Eniten uusia seuraajia kaikissa kanavissa / marraskuu 2020</vt:lpstr>
      <vt:lpstr>Eniten uusia seuraajia Facebookissa, Instagramissa ja Twitterissä / marraskuu 2020</vt:lpstr>
      <vt:lpstr>Mukana olleet mediat (214 kpl) / marraskuu 2020</vt:lpstr>
      <vt:lpstr>Mukana olleet mediat (214 kpl) / marraskuu 2020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546</cp:revision>
  <cp:lastPrinted>2020-07-02T09:05:39Z</cp:lastPrinted>
  <dcterms:created xsi:type="dcterms:W3CDTF">2016-11-29T11:48:27Z</dcterms:created>
  <dcterms:modified xsi:type="dcterms:W3CDTF">2020-12-03T07:56:13Z</dcterms:modified>
  <cp:category/>
</cp:coreProperties>
</file>