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9"/>
  </p:notesMasterIdLst>
  <p:sldIdLst>
    <p:sldId id="257" r:id="rId2"/>
    <p:sldId id="260" r:id="rId3"/>
    <p:sldId id="262" r:id="rId4"/>
    <p:sldId id="259" r:id="rId5"/>
    <p:sldId id="289" r:id="rId6"/>
    <p:sldId id="290" r:id="rId7"/>
    <p:sldId id="291" r:id="rId8"/>
    <p:sldId id="292" r:id="rId9"/>
    <p:sldId id="294" r:id="rId10"/>
    <p:sldId id="295" r:id="rId11"/>
    <p:sldId id="258" r:id="rId12"/>
    <p:sldId id="268" r:id="rId13"/>
    <p:sldId id="269" r:id="rId14"/>
    <p:sldId id="282" r:id="rId15"/>
    <p:sldId id="283" r:id="rId16"/>
    <p:sldId id="285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8" autoAdjust="0"/>
    <p:restoredTop sz="94558" autoAdjust="0"/>
  </p:normalViewPr>
  <p:slideViewPr>
    <p:cSldViewPr snapToGrid="0" snapToObjects="1">
      <p:cViewPr varScale="1">
        <p:scale>
          <a:sx n="161" d="100"/>
          <a:sy n="161" d="100"/>
        </p:scale>
        <p:origin x="220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500</c:v>
                </c:pt>
                <c:pt idx="1">
                  <c:v>290</c:v>
                </c:pt>
                <c:pt idx="2">
                  <c:v>163</c:v>
                </c:pt>
                <c:pt idx="3">
                  <c:v>30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12/2019</c:v>
                </c:pt>
                <c:pt idx="1">
                  <c:v>1/2020</c:v>
                </c:pt>
                <c:pt idx="2">
                  <c:v>2/2020</c:v>
                </c:pt>
                <c:pt idx="3">
                  <c:v>3/2020</c:v>
                </c:pt>
                <c:pt idx="4">
                  <c:v>4/2020</c:v>
                </c:pt>
                <c:pt idx="5">
                  <c:v>5/2020</c:v>
                </c:pt>
                <c:pt idx="6">
                  <c:v>6/2020</c:v>
                </c:pt>
                <c:pt idx="7">
                  <c:v>7/2020</c:v>
                </c:pt>
                <c:pt idx="8">
                  <c:v>8/2020</c:v>
                </c:pt>
                <c:pt idx="9">
                  <c:v>9/2020</c:v>
                </c:pt>
                <c:pt idx="10">
                  <c:v>10/2020</c:v>
                </c:pt>
                <c:pt idx="11">
                  <c:v>11/2020</c:v>
                </c:pt>
                <c:pt idx="12">
                  <c:v>12/2020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3992044</c:v>
                </c:pt>
                <c:pt idx="1">
                  <c:v>4033350</c:v>
                </c:pt>
                <c:pt idx="2">
                  <c:v>4069813</c:v>
                </c:pt>
                <c:pt idx="3">
                  <c:v>4113231</c:v>
                </c:pt>
                <c:pt idx="4">
                  <c:v>4169681</c:v>
                </c:pt>
                <c:pt idx="5">
                  <c:v>4233201</c:v>
                </c:pt>
                <c:pt idx="6">
                  <c:v>4270407</c:v>
                </c:pt>
                <c:pt idx="7">
                  <c:v>4302895</c:v>
                </c:pt>
                <c:pt idx="8">
                  <c:v>4325893</c:v>
                </c:pt>
                <c:pt idx="9">
                  <c:v>4368933</c:v>
                </c:pt>
                <c:pt idx="10">
                  <c:v>4414452</c:v>
                </c:pt>
                <c:pt idx="11">
                  <c:v>4448276</c:v>
                </c:pt>
                <c:pt idx="12">
                  <c:v>4482528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12/2019</c:v>
                </c:pt>
                <c:pt idx="1">
                  <c:v>1/2020</c:v>
                </c:pt>
                <c:pt idx="2">
                  <c:v>2/2020</c:v>
                </c:pt>
                <c:pt idx="3">
                  <c:v>3/2020</c:v>
                </c:pt>
                <c:pt idx="4">
                  <c:v>4/2020</c:v>
                </c:pt>
                <c:pt idx="5">
                  <c:v>5/2020</c:v>
                </c:pt>
                <c:pt idx="6">
                  <c:v>6/2020</c:v>
                </c:pt>
                <c:pt idx="7">
                  <c:v>7/2020</c:v>
                </c:pt>
                <c:pt idx="8">
                  <c:v>8/2020</c:v>
                </c:pt>
                <c:pt idx="9">
                  <c:v>9/2020</c:v>
                </c:pt>
                <c:pt idx="10">
                  <c:v>10/2020</c:v>
                </c:pt>
                <c:pt idx="11">
                  <c:v>11/2020</c:v>
                </c:pt>
                <c:pt idx="12">
                  <c:v>12/2020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2096346</c:v>
                </c:pt>
                <c:pt idx="1">
                  <c:v>2111007</c:v>
                </c:pt>
                <c:pt idx="2">
                  <c:v>2121224</c:v>
                </c:pt>
                <c:pt idx="3">
                  <c:v>2136430</c:v>
                </c:pt>
                <c:pt idx="4">
                  <c:v>2154378</c:v>
                </c:pt>
                <c:pt idx="5">
                  <c:v>2176324</c:v>
                </c:pt>
                <c:pt idx="6">
                  <c:v>2188328</c:v>
                </c:pt>
                <c:pt idx="7">
                  <c:v>2194490</c:v>
                </c:pt>
                <c:pt idx="8">
                  <c:v>2191427</c:v>
                </c:pt>
                <c:pt idx="9">
                  <c:v>2205997</c:v>
                </c:pt>
                <c:pt idx="10">
                  <c:v>2217186</c:v>
                </c:pt>
                <c:pt idx="11">
                  <c:v>2229121</c:v>
                </c:pt>
                <c:pt idx="12">
                  <c:v>2242873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12/2019</c:v>
                </c:pt>
                <c:pt idx="1">
                  <c:v>1/2020</c:v>
                </c:pt>
                <c:pt idx="2">
                  <c:v>2/2020</c:v>
                </c:pt>
                <c:pt idx="3">
                  <c:v>3/2020</c:v>
                </c:pt>
                <c:pt idx="4">
                  <c:v>4/2020</c:v>
                </c:pt>
                <c:pt idx="5">
                  <c:v>5/2020</c:v>
                </c:pt>
                <c:pt idx="6">
                  <c:v>6/2020</c:v>
                </c:pt>
                <c:pt idx="7">
                  <c:v>7/2020</c:v>
                </c:pt>
                <c:pt idx="8">
                  <c:v>8/2020</c:v>
                </c:pt>
                <c:pt idx="9">
                  <c:v>9/2020</c:v>
                </c:pt>
                <c:pt idx="10">
                  <c:v>10/2020</c:v>
                </c:pt>
                <c:pt idx="11">
                  <c:v>11/2020</c:v>
                </c:pt>
                <c:pt idx="12">
                  <c:v>12/2020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702638</c:v>
                </c:pt>
                <c:pt idx="1">
                  <c:v>697180</c:v>
                </c:pt>
                <c:pt idx="2">
                  <c:v>699828</c:v>
                </c:pt>
                <c:pt idx="3">
                  <c:v>704302</c:v>
                </c:pt>
                <c:pt idx="4">
                  <c:v>708037</c:v>
                </c:pt>
                <c:pt idx="5">
                  <c:v>717887</c:v>
                </c:pt>
                <c:pt idx="6">
                  <c:v>718774</c:v>
                </c:pt>
                <c:pt idx="7">
                  <c:v>720173</c:v>
                </c:pt>
                <c:pt idx="8">
                  <c:v>721669</c:v>
                </c:pt>
                <c:pt idx="9">
                  <c:v>723489</c:v>
                </c:pt>
                <c:pt idx="10">
                  <c:v>725977</c:v>
                </c:pt>
                <c:pt idx="11">
                  <c:v>728270</c:v>
                </c:pt>
                <c:pt idx="12">
                  <c:v>729880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12/2019</c:v>
                </c:pt>
                <c:pt idx="1">
                  <c:v>1/2020</c:v>
                </c:pt>
                <c:pt idx="2">
                  <c:v>2/2020</c:v>
                </c:pt>
                <c:pt idx="3">
                  <c:v>3/2020</c:v>
                </c:pt>
                <c:pt idx="4">
                  <c:v>4/2020</c:v>
                </c:pt>
                <c:pt idx="5">
                  <c:v>5/2020</c:v>
                </c:pt>
                <c:pt idx="6">
                  <c:v>6/2020</c:v>
                </c:pt>
                <c:pt idx="7">
                  <c:v>7/2020</c:v>
                </c:pt>
                <c:pt idx="8">
                  <c:v>8/2020</c:v>
                </c:pt>
                <c:pt idx="9">
                  <c:v>9/2020</c:v>
                </c:pt>
                <c:pt idx="10">
                  <c:v>10/2020</c:v>
                </c:pt>
                <c:pt idx="11">
                  <c:v>11/2020</c:v>
                </c:pt>
                <c:pt idx="12">
                  <c:v>12/2020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1028925</c:v>
                </c:pt>
                <c:pt idx="1">
                  <c:v>1057081</c:v>
                </c:pt>
                <c:pt idx="2">
                  <c:v>1075713</c:v>
                </c:pt>
                <c:pt idx="3">
                  <c:v>1096782</c:v>
                </c:pt>
                <c:pt idx="4">
                  <c:v>1127296</c:v>
                </c:pt>
                <c:pt idx="5">
                  <c:v>1154200</c:v>
                </c:pt>
                <c:pt idx="6">
                  <c:v>1174362</c:v>
                </c:pt>
                <c:pt idx="7">
                  <c:v>1195037</c:v>
                </c:pt>
                <c:pt idx="8">
                  <c:v>1218183</c:v>
                </c:pt>
                <c:pt idx="9">
                  <c:v>1240332</c:v>
                </c:pt>
                <c:pt idx="10">
                  <c:v>1268022</c:v>
                </c:pt>
                <c:pt idx="11">
                  <c:v>1283955</c:v>
                </c:pt>
                <c:pt idx="12">
                  <c:v>1300240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Joulukuu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34252</c:v>
                </c:pt>
                <c:pt idx="1">
                  <c:v>13752</c:v>
                </c:pt>
                <c:pt idx="2">
                  <c:v>16285</c:v>
                </c:pt>
                <c:pt idx="3">
                  <c:v>1610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44311.694915254237</c:v>
                </c:pt>
                <c:pt idx="1">
                  <c:v>18085.288135593219</c:v>
                </c:pt>
                <c:pt idx="2">
                  <c:v>18224.864406779659</c:v>
                </c:pt>
                <c:pt idx="3">
                  <c:v>5223.3559322033898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en-FI"/>
          </a:p>
        </c:txPr>
      </c:legendEntry>
      <c:overlay val="0"/>
      <c:txPr>
        <a:bodyPr/>
        <a:lstStyle/>
        <a:p>
          <a:pPr>
            <a:defRPr b="1"/>
          </a:pPr>
          <a:endParaRPr lang="en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1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61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1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12/2020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12/2020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hart" Target="../charts/chart1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tietoa-tutkimuksia/kansallinen-mediatutkimus/lukijamaeaeraet-ja-kokonaistavoittavuus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kakausmedia.fi/media-mainonta/tunne-tekijaet/meri-nykaenen-tunne-miel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editkilpailu.fi/kansi20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461801"/>
              </p:ext>
            </p:extLst>
          </p:nvPr>
        </p:nvGraphicFramePr>
        <p:xfrm>
          <a:off x="4570379" y="1041574"/>
          <a:ext cx="4156872" cy="345814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joulukuu 2020,</a:t>
                      </a:r>
                    </a:p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%-osuus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yleisöstä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muutos %-osuudessa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vrt. joulukuu 2019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Facebook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50,0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Instagram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29,0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+3,2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Twitter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16,3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-1,3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YouTube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3,0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Pinterest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1,6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joulukuu 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651404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/>
                </a:solidFill>
              </a:rPr>
              <a:t>Seuraajia kaikissa</a:t>
            </a:r>
            <a:br>
              <a:rPr lang="fi-FI" sz="1200" b="1" dirty="0">
                <a:solidFill>
                  <a:schemeClr val="accent6"/>
                </a:solidFill>
              </a:rPr>
            </a:br>
            <a:r>
              <a:rPr lang="fi-FI" sz="1200" b="1" dirty="0">
                <a:solidFill>
                  <a:schemeClr val="accent6"/>
                </a:solidFill>
              </a:rPr>
              <a:t> kanavissa* (kpl) </a:t>
            </a:r>
            <a:br>
              <a:rPr lang="fi-FI" b="1" dirty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  <a:latin typeface="Times" pitchFamily="2" charset="0"/>
              </a:rPr>
              <a:t>4 482 528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12/2020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3905E4-EA1F-3942-B53A-55F95B01FB73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347910"/>
              </p:ext>
            </p:extLst>
          </p:nvPr>
        </p:nvGraphicFramePr>
        <p:xfrm>
          <a:off x="302882" y="1012868"/>
          <a:ext cx="2650572" cy="38201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FACEBOOK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prometalli - metallialan ammattilehti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12/2020</a:t>
            </a:r>
          </a:p>
        </p:txBody>
      </p:sp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53029" y="764374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E3E195F-A654-174C-97E0-175A962C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19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19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19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Instagramissa ja Twitterissä / joulukuu 2020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216A697-A57E-4C45-A24D-DFB7D9222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34904"/>
              </p:ext>
            </p:extLst>
          </p:nvPr>
        </p:nvGraphicFramePr>
        <p:xfrm>
          <a:off x="3262213" y="1012868"/>
          <a:ext cx="2650572" cy="3735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INSTAGRAM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2 570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380E624-2B00-DF45-87A4-D185B57A9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863843"/>
              </p:ext>
            </p:extLst>
          </p:nvPr>
        </p:nvGraphicFramePr>
        <p:xfrm>
          <a:off x="6221544" y="1012868"/>
          <a:ext cx="2650572" cy="3735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TWITTER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6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52B15812-B085-8F4B-AB2A-6FF3D5091B54}"/>
              </a:ext>
            </a:extLst>
          </p:cNvPr>
          <p:cNvGrpSpPr/>
          <p:nvPr/>
        </p:nvGrpSpPr>
        <p:grpSpPr>
          <a:xfrm>
            <a:off x="4598435" y="1127449"/>
            <a:ext cx="184773" cy="184773"/>
            <a:chOff x="2537512" y="1646882"/>
            <a:chExt cx="597802" cy="5978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49924D4-0F50-8447-8D56-3A62FEA650EE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B8FFD2-EEEA-C044-8434-F253C12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F59F07-0F3F-AF4C-BB10-636C18B0F739}"/>
              </a:ext>
            </a:extLst>
          </p:cNvPr>
          <p:cNvGrpSpPr/>
          <p:nvPr/>
        </p:nvGrpSpPr>
        <p:grpSpPr>
          <a:xfrm>
            <a:off x="7251697" y="1119705"/>
            <a:ext cx="184773" cy="184773"/>
            <a:chOff x="1893980" y="1646882"/>
            <a:chExt cx="597802" cy="5978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9A44E5-E015-1A4B-A017-2609AF5F897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C26CAD-9A11-8B43-A5D0-C9E7A3870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32EBA0-6B4D-3440-A1D8-8483E65E8C10}"/>
              </a:ext>
            </a:extLst>
          </p:cNvPr>
          <p:cNvGrpSpPr/>
          <p:nvPr/>
        </p:nvGrpSpPr>
        <p:grpSpPr>
          <a:xfrm>
            <a:off x="1503507" y="1121564"/>
            <a:ext cx="184773" cy="184773"/>
            <a:chOff x="1227668" y="1646882"/>
            <a:chExt cx="597802" cy="5978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0DECF27-2C8D-CF46-ACE9-6629C1A1C9CA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4E3347F-38A0-4F46-9599-6D64120EA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61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(214 kpl) / joulukuu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82" y="891681"/>
            <a:ext cx="8519407" cy="39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Apu Juniori      Arkkitehti      Arkkitehtiuutiset      Aromi      Arvopaperi      Askel      Auto Bild Suomi      Automaatioväylä      Avotakka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Gluteeniton Keittiö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Kaikkien aikojen Joulu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Kotiliesi      Kotiliesi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Linja      Lumo      Maailman Kuvalehti      Maalla      Maku      Markkinointi &amp; Mainonta     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Metsästys ja Kalastus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33E5D0EE-E563-0B40-A673-E7A434D5F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8339C9-434F-0C47-9B61-8E881A407062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(214 kpl) / joulukuu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82" y="1040107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Urheilulehti      Uusiouutiset      V8-Magazine      Valitut Palat - Reader's Digest      Vapaa-ajan Kalastaja      Vapaussoturi      Vauhdin Maailma      Vauva      Vegaanikeittiö      Vene      Verotus      Viherpiha      Viini      Vinkki      VIVA      Voi hyvin      X      Yhteishyvä      Yliopisto      Ylioppilaslehti      Ylioppilaslehti Aino      Ympäristö ja Terveys</a:t>
            </a:r>
            <a:endParaRPr lang="fi-FI" sz="1400" dirty="0"/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F745D598-09C3-7B46-A28C-849D75BD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F51CAC-BB62-FA47-83D4-81C85D37DC76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1115452" y="1483630"/>
            <a:ext cx="69572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 Tulokset päivittyvät jokaisen kuukauden alussa: </a:t>
            </a:r>
            <a:br>
              <a:rPr lang="fi-FI" dirty="0"/>
            </a:br>
            <a:r>
              <a:rPr lang="fi-FI" b="1" dirty="0" err="1"/>
              <a:t>www.aikakausmedia.fi</a:t>
            </a:r>
            <a:r>
              <a:rPr lang="fi-FI" b="1" dirty="0"/>
              <a:t>/</a:t>
            </a:r>
            <a:r>
              <a:rPr lang="fi-FI" b="1" dirty="0" err="1"/>
              <a:t>some</a:t>
            </a:r>
            <a:endParaRPr lang="fi-FI" b="1" dirty="0"/>
          </a:p>
          <a:p>
            <a:pPr algn="ctr"/>
            <a:endParaRPr lang="fi-FI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48A18A-19F8-C04D-8F60-5DEA6EB1E711}"/>
              </a:ext>
            </a:extLst>
          </p:cNvPr>
          <p:cNvCxnSpPr>
            <a:cxnSpLocks/>
          </p:cNvCxnSpPr>
          <p:nvPr/>
        </p:nvCxnSpPr>
        <p:spPr>
          <a:xfrm>
            <a:off x="302882" y="1023540"/>
            <a:ext cx="3124130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9A6E74-EF77-DE4F-A04E-15AC2A28CD25}"/>
              </a:ext>
            </a:extLst>
          </p:cNvPr>
          <p:cNvCxnSpPr>
            <a:cxnSpLocks/>
          </p:cNvCxnSpPr>
          <p:nvPr/>
        </p:nvCxnSpPr>
        <p:spPr>
          <a:xfrm>
            <a:off x="5732890" y="1023540"/>
            <a:ext cx="3180490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709708"/>
            <a:ext cx="3465808" cy="37240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i-FI" sz="2000" b="1" dirty="0">
              <a:latin typeface="Times" pitchFamily="2" charset="0"/>
            </a:endParaRPr>
          </a:p>
          <a:p>
            <a:r>
              <a:rPr lang="fi-FI" sz="2000" b="1" dirty="0" err="1">
                <a:latin typeface="Times" pitchFamily="2" charset="0"/>
              </a:rPr>
              <a:t>Aikakausmedioiden</a:t>
            </a:r>
            <a:r>
              <a:rPr lang="fi-FI" sz="2000" b="1" dirty="0">
                <a:latin typeface="Times" pitchFamily="2" charset="0"/>
              </a:rPr>
              <a:t> </a:t>
            </a:r>
            <a:br>
              <a:rPr lang="fi-FI" sz="2000" b="1" dirty="0">
                <a:latin typeface="Times" pitchFamily="2" charset="0"/>
              </a:rPr>
            </a:br>
            <a:r>
              <a:rPr lang="fi-FI" sz="2000" b="1" dirty="0">
                <a:latin typeface="Times" pitchFamily="2" charset="0"/>
              </a:rPr>
              <a:t>KMT 2020 -luvut päivitetty</a:t>
            </a:r>
          </a:p>
          <a:p>
            <a:endParaRPr lang="fi-FI" sz="1600" dirty="0"/>
          </a:p>
          <a:p>
            <a:r>
              <a:rPr lang="fi-FI" sz="1600" dirty="0" err="1"/>
              <a:t>Aikakausmedian</a:t>
            </a:r>
            <a:r>
              <a:rPr lang="fi-FI" sz="1600" dirty="0"/>
              <a:t> raportteihin sekä </a:t>
            </a:r>
            <a:r>
              <a:rPr lang="fi-FI" sz="1600" dirty="0" err="1"/>
              <a:t>Mediakortit.fi</a:t>
            </a:r>
            <a:r>
              <a:rPr lang="fi-FI" sz="1600" dirty="0"/>
              <a:t>-palveluun on nyt lisätty Kansallisen Mediatutkimuksen tuoreet tiedot lehtien kokonaistavoittavuudesta ja digiyleisöistä.</a:t>
            </a:r>
          </a:p>
          <a:p>
            <a:endParaRPr lang="fi-FI" sz="1600" dirty="0"/>
          </a:p>
          <a:p>
            <a:r>
              <a:rPr lang="fi-FI" sz="1600" dirty="0">
                <a:hlinkClick r:id="rId3"/>
              </a:rPr>
              <a:t>www.aikakausmedia.fi/tietoa-tutkimuksia/kansallinen-mediatutkimus/lukijamaeaeraet-ja-kokonaistavoittavuus/</a:t>
            </a:r>
            <a:r>
              <a:rPr lang="fi-FI" sz="16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76E40-0BE2-4C47-A8AB-EA26DAB3D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6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äätoimittaja Meri Nykänen.">
            <a:extLst>
              <a:ext uri="{FF2B5EF4-FFF2-40B4-BE49-F238E27FC236}">
                <a16:creationId xmlns:a16="http://schemas.microsoft.com/office/drawing/2014/main" id="{32A0D05E-6E2D-E646-AD28-377BAD732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389" y="1"/>
            <a:ext cx="4635610" cy="463561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397074" y="371148"/>
            <a:ext cx="4604296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Tunne tekijät -sarjassa puhutaan mielenterveydestä</a:t>
            </a:r>
          </a:p>
          <a:p>
            <a:endParaRPr lang="fi-FI" sz="1600" dirty="0"/>
          </a:p>
          <a:p>
            <a:r>
              <a:rPr lang="en-GB" sz="1600" dirty="0" err="1"/>
              <a:t>Suomalaisista</a:t>
            </a:r>
            <a:r>
              <a:rPr lang="en-GB" sz="1600" dirty="0"/>
              <a:t> </a:t>
            </a:r>
            <a:r>
              <a:rPr lang="en-GB" sz="1600" dirty="0" err="1"/>
              <a:t>joka</a:t>
            </a:r>
            <a:r>
              <a:rPr lang="en-GB" sz="1600" dirty="0"/>
              <a:t> </a:t>
            </a:r>
            <a:r>
              <a:rPr lang="en-GB" sz="1600" dirty="0" err="1"/>
              <a:t>toinen</a:t>
            </a:r>
            <a:r>
              <a:rPr lang="en-GB" sz="1600" dirty="0"/>
              <a:t> </a:t>
            </a:r>
            <a:r>
              <a:rPr lang="en-GB" sz="1600" dirty="0" err="1"/>
              <a:t>kokee</a:t>
            </a:r>
            <a:r>
              <a:rPr lang="en-GB" sz="1600" dirty="0"/>
              <a:t> </a:t>
            </a:r>
            <a:r>
              <a:rPr lang="en-GB" sz="1600" dirty="0" err="1"/>
              <a:t>elämänsä</a:t>
            </a:r>
            <a:r>
              <a:rPr lang="en-GB" sz="1600" dirty="0"/>
              <a:t> </a:t>
            </a:r>
            <a:r>
              <a:rPr lang="en-GB" sz="1600" dirty="0" err="1"/>
              <a:t>aikana</a:t>
            </a:r>
            <a:r>
              <a:rPr lang="en-GB" sz="1600" dirty="0"/>
              <a:t> </a:t>
            </a:r>
            <a:r>
              <a:rPr lang="en-GB" sz="1600" dirty="0" err="1"/>
              <a:t>jonkin</a:t>
            </a:r>
            <a:r>
              <a:rPr lang="en-GB" sz="1600" dirty="0"/>
              <a:t> </a:t>
            </a:r>
            <a:r>
              <a:rPr lang="en-GB" sz="1600" dirty="0" err="1"/>
              <a:t>mielenterveyden</a:t>
            </a:r>
            <a:r>
              <a:rPr lang="en-GB" sz="1600" dirty="0"/>
              <a:t> </a:t>
            </a:r>
            <a:r>
              <a:rPr lang="en-GB" sz="1600" dirty="0" err="1"/>
              <a:t>häiriön</a:t>
            </a:r>
            <a:r>
              <a:rPr lang="en-GB" sz="1600" dirty="0"/>
              <a:t>. </a:t>
            </a:r>
            <a:r>
              <a:rPr lang="en-GB" sz="1600" dirty="0" err="1"/>
              <a:t>Silti</a:t>
            </a:r>
            <a:r>
              <a:rPr lang="en-GB" sz="1600" dirty="0"/>
              <a:t> </a:t>
            </a:r>
            <a:r>
              <a:rPr lang="en-GB" sz="1600" dirty="0" err="1"/>
              <a:t>aiheesta</a:t>
            </a:r>
            <a:r>
              <a:rPr lang="en-GB" sz="1600" dirty="0"/>
              <a:t> </a:t>
            </a:r>
            <a:r>
              <a:rPr lang="en-GB" sz="1600" dirty="0" err="1"/>
              <a:t>puhumista</a:t>
            </a:r>
            <a:r>
              <a:rPr lang="en-GB" sz="1600" dirty="0"/>
              <a:t> </a:t>
            </a:r>
            <a:r>
              <a:rPr lang="en-GB" sz="1600" dirty="0" err="1"/>
              <a:t>kartetaan</a:t>
            </a:r>
            <a:r>
              <a:rPr lang="en-GB" sz="1600" dirty="0"/>
              <a:t>, </a:t>
            </a:r>
            <a:r>
              <a:rPr lang="en-GB" sz="1600" dirty="0" err="1"/>
              <a:t>tietää</a:t>
            </a:r>
            <a:r>
              <a:rPr lang="en-GB" sz="1600" dirty="0"/>
              <a:t> </a:t>
            </a:r>
            <a:r>
              <a:rPr lang="en-GB" sz="1600" i="1" dirty="0" err="1"/>
              <a:t>Tunne</a:t>
            </a:r>
            <a:r>
              <a:rPr lang="en-GB" sz="1600" i="1" dirty="0"/>
              <a:t> &amp; </a:t>
            </a:r>
            <a:r>
              <a:rPr lang="en-GB" sz="1600" i="1" dirty="0" err="1"/>
              <a:t>Mieli</a:t>
            </a:r>
            <a:r>
              <a:rPr lang="en-GB" sz="1600" dirty="0"/>
              <a:t> -</a:t>
            </a:r>
            <a:r>
              <a:rPr lang="en-GB" sz="1600" dirty="0" err="1"/>
              <a:t>lehden</a:t>
            </a:r>
            <a:r>
              <a:rPr lang="en-GB" sz="1600" dirty="0"/>
              <a:t> </a:t>
            </a:r>
            <a:r>
              <a:rPr lang="en-GB" sz="1600" dirty="0" err="1"/>
              <a:t>päätoimittaja</a:t>
            </a:r>
            <a:r>
              <a:rPr lang="en-GB" sz="1600" dirty="0"/>
              <a:t> </a:t>
            </a:r>
            <a:r>
              <a:rPr lang="en-GB" sz="1600" b="1" dirty="0"/>
              <a:t>Meri </a:t>
            </a:r>
            <a:r>
              <a:rPr lang="en-GB" sz="1600" b="1" dirty="0" err="1"/>
              <a:t>Nykänen</a:t>
            </a:r>
            <a:r>
              <a:rPr lang="en-GB" sz="1600" dirty="0"/>
              <a:t>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"</a:t>
            </a:r>
            <a:r>
              <a:rPr lang="en-GB" sz="1600" dirty="0" err="1"/>
              <a:t>Suuri</a:t>
            </a:r>
            <a:r>
              <a:rPr lang="en-GB" sz="1600" dirty="0"/>
              <a:t> </a:t>
            </a:r>
            <a:r>
              <a:rPr lang="en-GB" sz="1600" dirty="0" err="1"/>
              <a:t>osa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ole </a:t>
            </a:r>
            <a:r>
              <a:rPr lang="en-GB" sz="1600" dirty="0" err="1"/>
              <a:t>valmis</a:t>
            </a:r>
            <a:r>
              <a:rPr lang="en-GB" sz="1600" dirty="0"/>
              <a:t> </a:t>
            </a:r>
            <a:r>
              <a:rPr lang="en-GB" sz="1600" dirty="0" err="1"/>
              <a:t>kertomaan</a:t>
            </a:r>
            <a:r>
              <a:rPr lang="en-GB" sz="1600" dirty="0"/>
              <a:t> </a:t>
            </a:r>
            <a:r>
              <a:rPr lang="en-GB" sz="1600" dirty="0" err="1"/>
              <a:t>ongelmistaan</a:t>
            </a:r>
            <a:r>
              <a:rPr lang="en-GB" sz="1600" dirty="0"/>
              <a:t> </a:t>
            </a:r>
            <a:r>
              <a:rPr lang="en-GB" sz="1600" dirty="0" err="1"/>
              <a:t>töissä</a:t>
            </a:r>
            <a:r>
              <a:rPr lang="en-GB" sz="1600" dirty="0"/>
              <a:t>,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moni</a:t>
            </a:r>
            <a:r>
              <a:rPr lang="en-GB" sz="1600" dirty="0"/>
              <a:t> </a:t>
            </a:r>
            <a:r>
              <a:rPr lang="en-GB" sz="1600" dirty="0" err="1"/>
              <a:t>häpeää</a:t>
            </a:r>
            <a:r>
              <a:rPr lang="en-GB" sz="1600" dirty="0"/>
              <a:t> </a:t>
            </a:r>
            <a:r>
              <a:rPr lang="en-GB" sz="1600" dirty="0" err="1"/>
              <a:t>hoitoon</a:t>
            </a:r>
            <a:r>
              <a:rPr lang="en-GB" sz="1600" dirty="0"/>
              <a:t> </a:t>
            </a:r>
            <a:r>
              <a:rPr lang="en-GB" sz="1600" dirty="0" err="1"/>
              <a:t>hakeutumistaan</a:t>
            </a:r>
            <a:r>
              <a:rPr lang="en-GB" sz="1600" dirty="0"/>
              <a:t>. </a:t>
            </a:r>
            <a:r>
              <a:rPr lang="en-GB" sz="1600" dirty="0" err="1"/>
              <a:t>Helpompi</a:t>
            </a:r>
            <a:r>
              <a:rPr lang="en-GB" sz="1600" dirty="0"/>
              <a:t> on </a:t>
            </a:r>
            <a:r>
              <a:rPr lang="en-GB" sz="1600" dirty="0" err="1"/>
              <a:t>kertoa</a:t>
            </a:r>
            <a:r>
              <a:rPr lang="en-GB" sz="1600" dirty="0"/>
              <a:t>, </a:t>
            </a:r>
            <a:r>
              <a:rPr lang="en-GB" sz="1600" dirty="0" err="1"/>
              <a:t>että</a:t>
            </a:r>
            <a:r>
              <a:rPr lang="en-GB" sz="1600" dirty="0"/>
              <a:t> </a:t>
            </a:r>
            <a:r>
              <a:rPr lang="en-GB" sz="1600" dirty="0" err="1"/>
              <a:t>käsi</a:t>
            </a:r>
            <a:r>
              <a:rPr lang="en-GB" sz="1600" dirty="0"/>
              <a:t> on </a:t>
            </a:r>
            <a:r>
              <a:rPr lang="en-GB" sz="1600" dirty="0" err="1"/>
              <a:t>murtunut</a:t>
            </a:r>
            <a:r>
              <a:rPr lang="en-GB" sz="1600" dirty="0"/>
              <a:t>." 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 err="1"/>
              <a:t>Nykänen</a:t>
            </a:r>
            <a:r>
              <a:rPr lang="en-GB" sz="1600" dirty="0"/>
              <a:t> </a:t>
            </a:r>
            <a:r>
              <a:rPr lang="en-GB" sz="1600" dirty="0" err="1"/>
              <a:t>kuitenkin</a:t>
            </a:r>
            <a:r>
              <a:rPr lang="en-GB" sz="1600" dirty="0"/>
              <a:t> </a:t>
            </a:r>
            <a:r>
              <a:rPr lang="en-GB" sz="1600" dirty="0" err="1"/>
              <a:t>kannustaa</a:t>
            </a:r>
            <a:r>
              <a:rPr lang="en-GB" sz="1600" dirty="0"/>
              <a:t> </a:t>
            </a:r>
            <a:r>
              <a:rPr lang="en-GB" sz="1600" dirty="0" err="1"/>
              <a:t>avoimuuteen</a:t>
            </a:r>
            <a:r>
              <a:rPr lang="en-GB" sz="1600" dirty="0"/>
              <a:t>, </a:t>
            </a:r>
            <a:r>
              <a:rPr lang="en-GB" sz="1600" dirty="0" err="1"/>
              <a:t>jotta</a:t>
            </a:r>
            <a:r>
              <a:rPr lang="en-GB" sz="1600" dirty="0"/>
              <a:t> </a:t>
            </a:r>
            <a:r>
              <a:rPr lang="en-GB" sz="1600" dirty="0" err="1"/>
              <a:t>apua</a:t>
            </a:r>
            <a:r>
              <a:rPr lang="en-GB" sz="1600" dirty="0"/>
              <a:t> </a:t>
            </a:r>
            <a:r>
              <a:rPr lang="en-GB" sz="1600" dirty="0" err="1"/>
              <a:t>uskaltaisi</a:t>
            </a:r>
            <a:r>
              <a:rPr lang="en-GB" sz="1600" dirty="0"/>
              <a:t> hakea </a:t>
            </a:r>
            <a:r>
              <a:rPr lang="en-GB" sz="1600" dirty="0" err="1"/>
              <a:t>mahdollisimman</a:t>
            </a:r>
            <a:r>
              <a:rPr lang="en-GB" sz="1600" dirty="0"/>
              <a:t> </a:t>
            </a:r>
            <a:r>
              <a:rPr lang="en-GB" sz="1600" dirty="0" err="1"/>
              <a:t>moni</a:t>
            </a:r>
            <a:r>
              <a:rPr lang="en-GB" sz="1600" dirty="0"/>
              <a:t>.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Lue lisää: </a:t>
            </a:r>
            <a:r>
              <a:rPr lang="fi-FI" sz="1600" dirty="0">
                <a:hlinkClick r:id="rId4"/>
              </a:rPr>
              <a:t>www.aikakausmedia.fi/media-mainonta/tunne-tekijaet/meri-nykaenen-tunne-mieli</a:t>
            </a:r>
            <a:r>
              <a:rPr lang="fi-FI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6673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1355156"/>
            <a:ext cx="3465808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Äänestä suosikkiasi vuoden 2020 aikakauslehtikansista!</a:t>
            </a:r>
          </a:p>
          <a:p>
            <a:endParaRPr lang="fi-FI" sz="1600" dirty="0"/>
          </a:p>
          <a:p>
            <a:r>
              <a:rPr lang="fi-FI" sz="1600" dirty="0"/>
              <a:t>Arvomme äänestäneiden kesken 600 euron lahjakortin Tikettiin sekä aikakauslehden vuositilauksen.</a:t>
            </a:r>
          </a:p>
          <a:p>
            <a:r>
              <a:rPr lang="fi-FI" sz="1600" dirty="0"/>
              <a:t> </a:t>
            </a:r>
          </a:p>
          <a:p>
            <a:r>
              <a:rPr lang="fi-FI" sz="1600" dirty="0">
                <a:hlinkClick r:id="rId2"/>
              </a:rPr>
              <a:t>www.editkilpailu.fi/kansi2020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5" name="Picture 4" descr="A picture containing text, newspaper, booth, many&#10;&#10;Description automatically generated">
            <a:extLst>
              <a:ext uri="{FF2B5EF4-FFF2-40B4-BE49-F238E27FC236}">
                <a16:creationId xmlns:a16="http://schemas.microsoft.com/office/drawing/2014/main" id="{980ACA91-C32B-E145-A64E-719D9DF53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1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Times" pitchFamily="2" charset="0"/>
                </a:rPr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501830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+ 271 315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26 %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+ 27 242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4 %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12/2019 – 12/2020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12/2020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67276833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627719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95975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918044" y="1365102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6989" y="1651261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706464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317555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07401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4 482 528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34911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2 242 873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87826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1 300 240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70526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729 880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36711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3 992 044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41555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2 096 346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01807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1 028 925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70374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702 638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+ 146 527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7 %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+ 490 484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12 %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162535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9F9E264-74F0-F54D-87B0-8E75F91DA9AF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muutos / joulukuu 2020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351248539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C63F5C-33AE-9145-94E3-D00E6CD4D2D2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017548"/>
              </p:ext>
            </p:extLst>
          </p:nvPr>
        </p:nvGraphicFramePr>
        <p:xfrm>
          <a:off x="277003" y="854653"/>
          <a:ext cx="4175764" cy="359323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223 510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210 985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204 043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162 271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157 329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151 002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139 496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116 830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114 929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111 152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6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joulukuu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5173" y="929677"/>
            <a:ext cx="991080" cy="178493"/>
            <a:chOff x="3608172" y="680816"/>
            <a:chExt cx="1907502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1232"/>
              </p:ext>
            </p:extLst>
          </p:nvPr>
        </p:nvGraphicFramePr>
        <p:xfrm>
          <a:off x="4711737" y="854654"/>
          <a:ext cx="4175764" cy="359324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103 720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88 234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82 819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73 980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66 596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64 883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63 267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3C213F6C-72A6-FC49-84D4-1C31DDDF2AC2}"/>
              </a:ext>
            </a:extLst>
          </p:cNvPr>
          <p:cNvGrpSpPr/>
          <p:nvPr/>
        </p:nvGrpSpPr>
        <p:grpSpPr>
          <a:xfrm>
            <a:off x="4899150" y="929677"/>
            <a:ext cx="991080" cy="178493"/>
            <a:chOff x="3608172" y="680816"/>
            <a:chExt cx="1907502" cy="3435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25697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145 706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103 260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92 338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86 934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72 764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7.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9.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50 919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50 380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joulukuu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333857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36 796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34 074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30 989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9DB5FB-8C09-E34F-9FBC-D2A136A4CFD0}"/>
              </a:ext>
            </a:extLst>
          </p:cNvPr>
          <p:cNvGrpSpPr/>
          <p:nvPr/>
        </p:nvGrpSpPr>
        <p:grpSpPr>
          <a:xfrm>
            <a:off x="4453069" y="659450"/>
            <a:ext cx="292978" cy="292978"/>
            <a:chOff x="1227668" y="1646882"/>
            <a:chExt cx="597802" cy="59780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78DD31-0183-1948-86A4-7B74B3D287EC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E43145-958D-834F-A5E6-592E8EEF8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698A57D-C6E0-6840-8187-94FC422CD130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2537512" y="1646882"/>
            <a:chExt cx="597802" cy="597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58F25E-2CDE-994A-8FD5-EE657DAF9159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CCA2A-B153-6340-8510-E883A0FD5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509699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84 507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62 683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62 031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41 617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38 697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joulukuu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11012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35 455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34 781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25 814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25 734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22 987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22 908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4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F6236AA-8377-9D41-A6D0-2985D1DE7348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1893980" y="1646882"/>
            <a:chExt cx="597802" cy="5978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B47250-9FE5-4949-906F-A46090024D9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57693A-6310-8E47-A8C4-D4D498E34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46713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176 948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128 902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73 995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48 850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19 987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13 546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11 733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9 918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joulukuu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575916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9 646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9 375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6 071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239747"/>
              </p:ext>
            </p:extLst>
          </p:nvPr>
        </p:nvGraphicFramePr>
        <p:xfrm>
          <a:off x="302882" y="1012868"/>
          <a:ext cx="4175764" cy="35932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YOUTUBE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kanavan tilaajia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3 690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5934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joulukuu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93590"/>
              </p:ext>
            </p:extLst>
          </p:nvPr>
        </p:nvGraphicFramePr>
        <p:xfrm>
          <a:off x="4737616" y="1012868"/>
          <a:ext cx="4175764" cy="359001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349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700" noProof="0" dirty="0">
                          <a:solidFill>
                            <a:sysClr val="windowText" lastClr="000000"/>
                          </a:solidFill>
                        </a:rPr>
                        <a:t> PINTEREST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18 734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14 832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772683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FC0CD-27C2-EC48-BAEC-C9676E6DBC98}"/>
              </a:ext>
            </a:extLst>
          </p:cNvPr>
          <p:cNvGrpSpPr/>
          <p:nvPr/>
        </p:nvGrpSpPr>
        <p:grpSpPr>
          <a:xfrm>
            <a:off x="5896974" y="1093658"/>
            <a:ext cx="173991" cy="173991"/>
            <a:chOff x="4787029" y="686141"/>
            <a:chExt cx="343540" cy="3435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2004BC-C03D-5645-920D-F5AC8659DB07}"/>
                </a:ext>
              </a:extLst>
            </p:cNvPr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1ACF58-8DF8-9E41-9010-A75BEE76C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76FD85-F932-EB40-87F7-F3A60714AEB6}"/>
              </a:ext>
            </a:extLst>
          </p:cNvPr>
          <p:cNvGrpSpPr/>
          <p:nvPr/>
        </p:nvGrpSpPr>
        <p:grpSpPr>
          <a:xfrm>
            <a:off x="1400806" y="1084074"/>
            <a:ext cx="191888" cy="191888"/>
            <a:chOff x="5324534" y="838541"/>
            <a:chExt cx="343540" cy="3435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0BE71B-5D5F-C540-8B6C-0089ECFDDB0D}"/>
                </a:ext>
              </a:extLst>
            </p:cNvPr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A142C4A-737A-6F47-8743-906656CCD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49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joulukuu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12/2020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489672"/>
              </p:ext>
            </p:extLst>
          </p:nvPr>
        </p:nvGraphicFramePr>
        <p:xfrm>
          <a:off x="4695111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↑+5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↑+7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↑+18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↑+3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↓-8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Voi hyvin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↑+3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F47DB1C-2C5E-B34D-A665-EAEF1492C682}"/>
              </a:ext>
            </a:extLst>
          </p:cNvPr>
          <p:cNvGrpSpPr/>
          <p:nvPr/>
        </p:nvGrpSpPr>
        <p:grpSpPr>
          <a:xfrm>
            <a:off x="4882524" y="985640"/>
            <a:ext cx="991080" cy="178493"/>
            <a:chOff x="4899150" y="958606"/>
            <a:chExt cx="991080" cy="17849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4899150" y="958606"/>
              <a:ext cx="178493" cy="178493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5104507" y="958606"/>
              <a:ext cx="178493" cy="178493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5307483" y="958606"/>
              <a:ext cx="178493" cy="178493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711737" y="958606"/>
              <a:ext cx="178493" cy="178493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5511648" y="958606"/>
              <a:ext cx="178493" cy="178493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0D33B6AD-3919-2543-A497-B5159CEB3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53024"/>
              </p:ext>
            </p:extLst>
          </p:nvPr>
        </p:nvGraphicFramePr>
        <p:xfrm>
          <a:off x="314303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3 362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2 767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1 471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1 099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↑+7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↑+7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1CD74F4-3898-8945-B00A-E57161711397}"/>
              </a:ext>
            </a:extLst>
          </p:cNvPr>
          <p:cNvGrpSpPr/>
          <p:nvPr/>
        </p:nvGrpSpPr>
        <p:grpSpPr>
          <a:xfrm>
            <a:off x="501716" y="985640"/>
            <a:ext cx="991080" cy="178493"/>
            <a:chOff x="518342" y="958606"/>
            <a:chExt cx="991080" cy="17849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6D252BC-4E14-B147-9D27-AC52C3D28229}"/>
                </a:ext>
              </a:extLst>
            </p:cNvPr>
            <p:cNvGrpSpPr/>
            <p:nvPr/>
          </p:nvGrpSpPr>
          <p:grpSpPr>
            <a:xfrm>
              <a:off x="518342" y="958606"/>
              <a:ext cx="178493" cy="178493"/>
              <a:chOff x="1227668" y="1646882"/>
              <a:chExt cx="597802" cy="597802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2B828DC-F3B5-1A4E-ACC5-224192DBD385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813171AC-DB90-9C4D-ACEA-01D342D4E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4BE16B8-57DD-E343-B8DA-6F43C19AE39B}"/>
                </a:ext>
              </a:extLst>
            </p:cNvPr>
            <p:cNvGrpSpPr/>
            <p:nvPr/>
          </p:nvGrpSpPr>
          <p:grpSpPr>
            <a:xfrm>
              <a:off x="723699" y="958606"/>
              <a:ext cx="178493" cy="178493"/>
              <a:chOff x="1893980" y="1646882"/>
              <a:chExt cx="597802" cy="597802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D7BBEA6-7B17-B642-9667-9932D42ABE90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AC43DF2-866A-D047-BCA7-BC1CD6C4B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E19BBBA-06A9-A24C-A0A3-9C44F3B26DAE}"/>
                </a:ext>
              </a:extLst>
            </p:cNvPr>
            <p:cNvGrpSpPr/>
            <p:nvPr/>
          </p:nvGrpSpPr>
          <p:grpSpPr>
            <a:xfrm>
              <a:off x="926675" y="958606"/>
              <a:ext cx="178493" cy="178493"/>
              <a:chOff x="2537512" y="1646882"/>
              <a:chExt cx="597802" cy="59780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0AC7DD6-F30D-0F4E-B5AB-9D2602B8B1D0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FA30041F-B966-B54D-845D-34EAB3733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6115CFD-C6D5-4E44-85C3-7029D6558F40}"/>
                </a:ext>
              </a:extLst>
            </p:cNvPr>
            <p:cNvGrpSpPr/>
            <p:nvPr/>
          </p:nvGrpSpPr>
          <p:grpSpPr>
            <a:xfrm>
              <a:off x="1330929" y="958606"/>
              <a:ext cx="178493" cy="178493"/>
              <a:chOff x="3881527" y="1646882"/>
              <a:chExt cx="597802" cy="59780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AD16C5F-2C4C-7F4F-A43B-02B723D4FF1A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1706153E-F9D1-474F-94E4-95415E8D0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0D52F9B-6A2A-0547-AA47-0AA1BD862F12}"/>
                </a:ext>
              </a:extLst>
            </p:cNvPr>
            <p:cNvGrpSpPr/>
            <p:nvPr/>
          </p:nvGrpSpPr>
          <p:grpSpPr>
            <a:xfrm>
              <a:off x="1130840" y="958606"/>
              <a:ext cx="178493" cy="178493"/>
              <a:chOff x="3215214" y="1646882"/>
              <a:chExt cx="597802" cy="597802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017D5B3-ED08-6A40-8629-FF4CE1863644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D50B9B4-6817-0845-AC56-77396C084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21492802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5350</TotalTime>
  <Words>2073</Words>
  <Application>Microsoft Macintosh PowerPoint</Application>
  <PresentationFormat>On-screen Show (16:9)</PresentationFormat>
  <Paragraphs>687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</vt:lpstr>
      <vt:lpstr>Wingdings</vt:lpstr>
      <vt:lpstr>Aikakausmedia_widescreen_2017</vt:lpstr>
      <vt:lpstr>Aikakausmedioiden someyleisöt / joulukuu 2020</vt:lpstr>
      <vt:lpstr>Yleisömäärien kehitys 12/2019 – 12/2020</vt:lpstr>
      <vt:lpstr>Yleisömäärien muutos / joulukuu 2020</vt:lpstr>
      <vt:lpstr>Eniten seuraajia kaikissa kanavissa TOP 20 / joulukuu 2020</vt:lpstr>
      <vt:lpstr>Eniten seuraajia Facebookissa TOP 20 / joulukuu 2020</vt:lpstr>
      <vt:lpstr>Eniten seuraajia Instagramissa TOP 20 / joulukuu 2020</vt:lpstr>
      <vt:lpstr>Eniten seuraajia Twitterissä TOP 20 / joulukuu 2020</vt:lpstr>
      <vt:lpstr>Eniten seuraajia YouTubessa ja Pinterestissä TOP 10 / joulukuu 2020</vt:lpstr>
      <vt:lpstr>Eniten uusia seuraajia kaikissa kanavissa / joulukuu 2020</vt:lpstr>
      <vt:lpstr>Eniten uusia seuraajia Facebookissa, Instagramissa ja Twitterissä / joulukuu 2020</vt:lpstr>
      <vt:lpstr>Mukana olleet mediat (214 kpl) / joulukuu 2020</vt:lpstr>
      <vt:lpstr>Mukana olleet mediat (214 kpl) / joulukuu 2020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550</cp:revision>
  <cp:lastPrinted>2020-07-02T09:05:39Z</cp:lastPrinted>
  <dcterms:created xsi:type="dcterms:W3CDTF">2016-11-29T11:48:27Z</dcterms:created>
  <dcterms:modified xsi:type="dcterms:W3CDTF">2021-02-01T17:47:57Z</dcterms:modified>
  <cp:category/>
</cp:coreProperties>
</file>