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9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6.xml" ContentType="application/vnd.openxmlformats-officedocument.presentationml.notesSlide+xml"/>
  <Override PartName="/ppt/charts/chart10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35"/>
  </p:notesMasterIdLst>
  <p:sldIdLst>
    <p:sldId id="257" r:id="rId2"/>
    <p:sldId id="302" r:id="rId3"/>
    <p:sldId id="301" r:id="rId4"/>
    <p:sldId id="299" r:id="rId5"/>
    <p:sldId id="262" r:id="rId6"/>
    <p:sldId id="300" r:id="rId7"/>
    <p:sldId id="307" r:id="rId8"/>
    <p:sldId id="309" r:id="rId9"/>
    <p:sldId id="308" r:id="rId10"/>
    <p:sldId id="311" r:id="rId11"/>
    <p:sldId id="313" r:id="rId12"/>
    <p:sldId id="310" r:id="rId13"/>
    <p:sldId id="323" r:id="rId14"/>
    <p:sldId id="324" r:id="rId15"/>
    <p:sldId id="319" r:id="rId16"/>
    <p:sldId id="327" r:id="rId17"/>
    <p:sldId id="326" r:id="rId18"/>
    <p:sldId id="328" r:id="rId19"/>
    <p:sldId id="320" r:id="rId20"/>
    <p:sldId id="322" r:id="rId21"/>
    <p:sldId id="329" r:id="rId22"/>
    <p:sldId id="338" r:id="rId23"/>
    <p:sldId id="331" r:id="rId24"/>
    <p:sldId id="332" r:id="rId25"/>
    <p:sldId id="333" r:id="rId26"/>
    <p:sldId id="334" r:id="rId27"/>
    <p:sldId id="335" r:id="rId28"/>
    <p:sldId id="336" r:id="rId29"/>
    <p:sldId id="337" r:id="rId30"/>
    <p:sldId id="258" r:id="rId31"/>
    <p:sldId id="268" r:id="rId32"/>
    <p:sldId id="306" r:id="rId33"/>
    <p:sldId id="271" r:id="rId3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6F7"/>
    <a:srgbClr val="F9DAD4"/>
    <a:srgbClr val="E4F3F1"/>
    <a:srgbClr val="FBF7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07" autoAdjust="0"/>
    <p:restoredTop sz="94150" autoAdjust="0"/>
  </p:normalViewPr>
  <p:slideViewPr>
    <p:cSldViewPr snapToGrid="0" snapToObjects="1">
      <p:cViewPr varScale="1">
        <p:scale>
          <a:sx n="160" d="100"/>
          <a:sy n="160" d="100"/>
        </p:scale>
        <p:origin x="880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148891807355697E-2"/>
          <c:y val="3.0008206968940101E-2"/>
          <c:w val="0.91284048946791496"/>
          <c:h val="0.9266466051870350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osuus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9C8-468D-8D11-630A9811572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2-0533-4C6A-9024-8938C62E239D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4-0533-4C6A-9024-8938C62E239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1-39C8-468D-8D11-630A98115723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2-39C8-468D-8D11-630A98115723}"/>
              </c:ext>
            </c:extLst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Instagram</c:v>
                </c:pt>
                <c:pt idx="2">
                  <c:v>Twitter</c:v>
                </c:pt>
                <c:pt idx="3">
                  <c:v>YouTube</c:v>
                </c:pt>
                <c:pt idx="4">
                  <c:v>Pinterest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500</c:v>
                </c:pt>
                <c:pt idx="1">
                  <c:v>290</c:v>
                </c:pt>
                <c:pt idx="2">
                  <c:v>163</c:v>
                </c:pt>
                <c:pt idx="3">
                  <c:v>30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C8-468D-8D11-630A9811572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16"/>
        <c:holeSize val="71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FI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801770829740723"/>
          <c:y val="0.16758484200917131"/>
          <c:w val="0.69334882161157829"/>
          <c:h val="0.7989957923176604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Facebook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Politiikka ja yhteiskunta</c:v>
                </c:pt>
                <c:pt idx="1">
                  <c:v>Matkailu ja muut maat</c:v>
                </c:pt>
                <c:pt idx="2">
                  <c:v>Naistenmediat</c:v>
                </c:pt>
                <c:pt idx="3">
                  <c:v>Luonto, maa- ja metsätalous</c:v>
                </c:pt>
                <c:pt idx="4">
                  <c:v>Rakentaminen ja kiinteistönhuolto</c:v>
                </c:pt>
                <c:pt idx="5">
                  <c:v>Yleismediat</c:v>
                </c:pt>
                <c:pt idx="6">
                  <c:v>Askartelu ja käsityöt</c:v>
                </c:pt>
                <c:pt idx="7">
                  <c:v>Ruoka ja juoma</c:v>
                </c:pt>
                <c:pt idx="8">
                  <c:v>Asuminen, puutarha, remontointi</c:v>
                </c:pt>
                <c:pt idx="9">
                  <c:v>Tekniikka ja tietotekniikka</c:v>
                </c:pt>
                <c:pt idx="10">
                  <c:v>Talous, markkinointi ja media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0.57095745678472065</c:v>
                </c:pt>
                <c:pt idx="1">
                  <c:v>0.52838714978226931</c:v>
                </c:pt>
                <c:pt idx="2">
                  <c:v>0.52490691540451917</c:v>
                </c:pt>
                <c:pt idx="3">
                  <c:v>0.51241474895839501</c:v>
                </c:pt>
                <c:pt idx="4">
                  <c:v>0.44012202435272341</c:v>
                </c:pt>
                <c:pt idx="5">
                  <c:v>0.40627507876264668</c:v>
                </c:pt>
                <c:pt idx="6">
                  <c:v>0.39571314580256989</c:v>
                </c:pt>
                <c:pt idx="7">
                  <c:v>0.39361194514322811</c:v>
                </c:pt>
                <c:pt idx="8">
                  <c:v>0.37375706276132425</c:v>
                </c:pt>
                <c:pt idx="9">
                  <c:v>0.3327077747989276</c:v>
                </c:pt>
                <c:pt idx="10">
                  <c:v>0.20946960272620788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72-2641-9E87-1F8CB3D24E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Instagram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Politiikka ja yhteiskunta</c:v>
                </c:pt>
                <c:pt idx="1">
                  <c:v>Matkailu ja muut maat</c:v>
                </c:pt>
                <c:pt idx="2">
                  <c:v>Naistenmediat</c:v>
                </c:pt>
                <c:pt idx="3">
                  <c:v>Luonto, maa- ja metsätalous</c:v>
                </c:pt>
                <c:pt idx="4">
                  <c:v>Rakentaminen ja kiinteistönhuolto</c:v>
                </c:pt>
                <c:pt idx="5">
                  <c:v>Yleismediat</c:v>
                </c:pt>
                <c:pt idx="6">
                  <c:v>Askartelu ja käsityöt</c:v>
                </c:pt>
                <c:pt idx="7">
                  <c:v>Ruoka ja juoma</c:v>
                </c:pt>
                <c:pt idx="8">
                  <c:v>Asuminen, puutarha, remontointi</c:v>
                </c:pt>
                <c:pt idx="9">
                  <c:v>Tekniikka ja tietotekniikka</c:v>
                </c:pt>
                <c:pt idx="10">
                  <c:v>Talous, markkinointi ja media</c:v>
                </c:pt>
              </c:strCache>
            </c:strRef>
          </c:cat>
          <c:val>
            <c:numRef>
              <c:f>Sheet1!$C$2:$C$12</c:f>
              <c:numCache>
                <c:formatCode>0%</c:formatCode>
                <c:ptCount val="11"/>
                <c:pt idx="0">
                  <c:v>9.6636554030821165E-2</c:v>
                </c:pt>
                <c:pt idx="1">
                  <c:v>0.38700188973790156</c:v>
                </c:pt>
                <c:pt idx="2">
                  <c:v>0.39404392223155804</c:v>
                </c:pt>
                <c:pt idx="3">
                  <c:v>0.38820387570038961</c:v>
                </c:pt>
                <c:pt idx="4">
                  <c:v>0.17722212082496805</c:v>
                </c:pt>
                <c:pt idx="5">
                  <c:v>5.4532838504158035E-2</c:v>
                </c:pt>
                <c:pt idx="6">
                  <c:v>0.54311159211600368</c:v>
                </c:pt>
                <c:pt idx="7">
                  <c:v>0.54672401201006249</c:v>
                </c:pt>
                <c:pt idx="8">
                  <c:v>0.57590471107303776</c:v>
                </c:pt>
                <c:pt idx="9">
                  <c:v>1.9475296821141325E-2</c:v>
                </c:pt>
                <c:pt idx="10">
                  <c:v>1.926684241277225E-2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72-2641-9E87-1F8CB3D24EC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Twitter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Politiikka ja yhteiskunta</c:v>
                </c:pt>
                <c:pt idx="1">
                  <c:v>Matkailu ja muut maat</c:v>
                </c:pt>
                <c:pt idx="2">
                  <c:v>Naistenmediat</c:v>
                </c:pt>
                <c:pt idx="3">
                  <c:v>Luonto, maa- ja metsätalous</c:v>
                </c:pt>
                <c:pt idx="4">
                  <c:v>Rakentaminen ja kiinteistönhuolto</c:v>
                </c:pt>
                <c:pt idx="5">
                  <c:v>Yleismediat</c:v>
                </c:pt>
                <c:pt idx="6">
                  <c:v>Askartelu ja käsityöt</c:v>
                </c:pt>
                <c:pt idx="7">
                  <c:v>Ruoka ja juoma</c:v>
                </c:pt>
                <c:pt idx="8">
                  <c:v>Asuminen, puutarha, remontointi</c:v>
                </c:pt>
                <c:pt idx="9">
                  <c:v>Tekniikka ja tietotekniikka</c:v>
                </c:pt>
                <c:pt idx="10">
                  <c:v>Talous, markkinointi ja media</c:v>
                </c:pt>
              </c:strCache>
            </c:strRef>
          </c:cat>
          <c:val>
            <c:numRef>
              <c:f>Sheet1!$D$2:$D$12</c:f>
              <c:numCache>
                <c:formatCode>0%</c:formatCode>
                <c:ptCount val="11"/>
                <c:pt idx="0">
                  <c:v>0.3288893751367572</c:v>
                </c:pt>
                <c:pt idx="1">
                  <c:v>7.4817188398652534E-2</c:v>
                </c:pt>
                <c:pt idx="2">
                  <c:v>2.5677817886608011E-2</c:v>
                </c:pt>
                <c:pt idx="3">
                  <c:v>7.7797121536082217E-2</c:v>
                </c:pt>
                <c:pt idx="4">
                  <c:v>0.35832920501655674</c:v>
                </c:pt>
                <c:pt idx="5">
                  <c:v>0.5316785292499413</c:v>
                </c:pt>
                <c:pt idx="6">
                  <c:v>0</c:v>
                </c:pt>
                <c:pt idx="7">
                  <c:v>3.1651383591657874E-2</c:v>
                </c:pt>
                <c:pt idx="8">
                  <c:v>1.3201110298706493E-3</c:v>
                </c:pt>
                <c:pt idx="9">
                  <c:v>0.64473381846036004</c:v>
                </c:pt>
                <c:pt idx="10">
                  <c:v>0.77121043965413616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72-2641-9E87-1F8CB3D24EC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Youtube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Politiikka ja yhteiskunta</c:v>
                </c:pt>
                <c:pt idx="1">
                  <c:v>Matkailu ja muut maat</c:v>
                </c:pt>
                <c:pt idx="2">
                  <c:v>Naistenmediat</c:v>
                </c:pt>
                <c:pt idx="3">
                  <c:v>Luonto, maa- ja metsätalous</c:v>
                </c:pt>
                <c:pt idx="4">
                  <c:v>Rakentaminen ja kiinteistönhuolto</c:v>
                </c:pt>
                <c:pt idx="5">
                  <c:v>Yleismediat</c:v>
                </c:pt>
                <c:pt idx="6">
                  <c:v>Askartelu ja käsityöt</c:v>
                </c:pt>
                <c:pt idx="7">
                  <c:v>Ruoka ja juoma</c:v>
                </c:pt>
                <c:pt idx="8">
                  <c:v>Asuminen, puutarha, remontointi</c:v>
                </c:pt>
                <c:pt idx="9">
                  <c:v>Tekniikka ja tietotekniikka</c:v>
                </c:pt>
                <c:pt idx="10">
                  <c:v>Talous, markkinointi ja media</c:v>
                </c:pt>
              </c:strCache>
            </c:strRef>
          </c:cat>
          <c:val>
            <c:numRef>
              <c:f>Sheet1!$E$2:$E$12</c:f>
              <c:numCache>
                <c:formatCode>0%</c:formatCode>
                <c:ptCount val="11"/>
                <c:pt idx="0">
                  <c:v>3.5166140477009161E-3</c:v>
                </c:pt>
                <c:pt idx="1">
                  <c:v>7.7232766411962864E-3</c:v>
                </c:pt>
                <c:pt idx="2">
                  <c:v>7.2195894422274155E-3</c:v>
                </c:pt>
                <c:pt idx="3">
                  <c:v>2.1584253805133232E-2</c:v>
                </c:pt>
                <c:pt idx="4">
                  <c:v>2.4222355487184835E-2</c:v>
                </c:pt>
                <c:pt idx="5">
                  <c:v>7.4574821886028084E-3</c:v>
                </c:pt>
                <c:pt idx="6">
                  <c:v>3.8851335858609018E-2</c:v>
                </c:pt>
                <c:pt idx="7">
                  <c:v>1.7690497443804268E-3</c:v>
                </c:pt>
                <c:pt idx="8">
                  <c:v>4.2832499828502684E-3</c:v>
                </c:pt>
                <c:pt idx="9">
                  <c:v>3.0448104174645731E-3</c:v>
                </c:pt>
                <c:pt idx="10">
                  <c:v>5.3115206883730811E-5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72-2641-9E87-1F8CB3D24EC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Pinterest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Politiikka ja yhteiskunta</c:v>
                </c:pt>
                <c:pt idx="1">
                  <c:v>Matkailu ja muut maat</c:v>
                </c:pt>
                <c:pt idx="2">
                  <c:v>Naistenmediat</c:v>
                </c:pt>
                <c:pt idx="3">
                  <c:v>Luonto, maa- ja metsätalous</c:v>
                </c:pt>
                <c:pt idx="4">
                  <c:v>Rakentaminen ja kiinteistönhuolto</c:v>
                </c:pt>
                <c:pt idx="5">
                  <c:v>Yleismediat</c:v>
                </c:pt>
                <c:pt idx="6">
                  <c:v>Askartelu ja käsityöt</c:v>
                </c:pt>
                <c:pt idx="7">
                  <c:v>Ruoka ja juoma</c:v>
                </c:pt>
                <c:pt idx="8">
                  <c:v>Asuminen, puutarha, remontointi</c:v>
                </c:pt>
                <c:pt idx="9">
                  <c:v>Tekniikka ja tietotekniikka</c:v>
                </c:pt>
                <c:pt idx="10">
                  <c:v>Talous, markkinointi ja media</c:v>
                </c:pt>
              </c:strCache>
            </c:strRef>
          </c:cat>
          <c:val>
            <c:numRef>
              <c:f>Sheet1!$F$2:$F$12</c:f>
              <c:numCache>
                <c:formatCode>0%</c:formatCode>
                <c:ptCount val="11"/>
                <c:pt idx="0">
                  <c:v>0</c:v>
                </c:pt>
                <c:pt idx="1">
                  <c:v>2.0704954399802808E-3</c:v>
                </c:pt>
                <c:pt idx="2">
                  <c:v>4.815175503508734E-2</c:v>
                </c:pt>
                <c:pt idx="3">
                  <c:v>0</c:v>
                </c:pt>
                <c:pt idx="4">
                  <c:v>1.0429431856699607E-4</c:v>
                </c:pt>
                <c:pt idx="5">
                  <c:v>5.6071294651148938E-5</c:v>
                </c:pt>
                <c:pt idx="6">
                  <c:v>2.2323926222817363E-2</c:v>
                </c:pt>
                <c:pt idx="7">
                  <c:v>2.6243609510671104E-2</c:v>
                </c:pt>
                <c:pt idx="8">
                  <c:v>4.4734865152917046E-2</c:v>
                </c:pt>
                <c:pt idx="9">
                  <c:v>3.8299502106472618E-5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72-2641-9E87-1F8CB3D24E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4058880"/>
        <c:axId val="389635184"/>
      </c:barChart>
      <c:catAx>
        <c:axId val="4140588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389635184"/>
        <c:crosses val="autoZero"/>
        <c:auto val="1"/>
        <c:lblAlgn val="ctr"/>
        <c:lblOffset val="100"/>
        <c:noMultiLvlLbl val="0"/>
      </c:catAx>
      <c:valAx>
        <c:axId val="38963518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414058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9767801489031059"/>
          <c:y val="2.2174168490506574E-2"/>
          <c:w val="0.80222178097989227"/>
          <c:h val="7.56098405584165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72363703020033"/>
          <c:y val="4.2399457259158752E-2"/>
          <c:w val="0.83517286393320878"/>
          <c:h val="0.71715983717774767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Facebook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101006025491391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6BB-3A4D-A4EF-D200A4260FAC}"/>
                </c:ext>
              </c:extLst>
            </c:dLbl>
            <c:dLbl>
              <c:idx val="1"/>
              <c:layout>
                <c:manualLayout>
                  <c:x val="0"/>
                  <c:y val="-0.10880734218789818"/>
                </c:manualLayout>
              </c:layout>
              <c:spPr>
                <a:solidFill>
                  <a:srgbClr val="F9DAD4">
                    <a:alpha val="80000"/>
                  </a:srgb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F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BB-3A4D-A4EF-D200A4260FAC}"/>
                </c:ext>
              </c:extLst>
            </c:dLbl>
            <c:dLbl>
              <c:idx val="2"/>
              <c:layout>
                <c:manualLayout>
                  <c:x val="0"/>
                  <c:y val="-0.11582717071614967"/>
                </c:manualLayout>
              </c:layout>
              <c:spPr>
                <a:solidFill>
                  <a:srgbClr val="F9DAD4">
                    <a:alpha val="80000"/>
                  </a:srgb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F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6BB-3A4D-A4EF-D200A4260FAC}"/>
                </c:ext>
              </c:extLst>
            </c:dLbl>
            <c:dLbl>
              <c:idx val="3"/>
              <c:layout>
                <c:manualLayout>
                  <c:x val="-8.0006310201118132E-17"/>
                  <c:y val="-0.12986682777265265"/>
                </c:manualLayout>
              </c:layout>
              <c:spPr>
                <a:solidFill>
                  <a:srgbClr val="F9DAD4">
                    <a:alpha val="80000"/>
                  </a:srgb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F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6BB-3A4D-A4EF-D200A4260FAC}"/>
                </c:ext>
              </c:extLst>
            </c:dLbl>
            <c:dLbl>
              <c:idx val="4"/>
              <c:layout>
                <c:manualLayout>
                  <c:x val="0"/>
                  <c:y val="-0.1413025780189959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BB-3A4D-A4EF-D200A4260FAC}"/>
                </c:ext>
              </c:extLst>
            </c:dLbl>
            <c:spPr>
              <a:solidFill>
                <a:srgbClr val="F9DAD4">
                  <a:alpha val="80000"/>
                </a:srgbClr>
              </a:solidFill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Joulu-19</c:v>
                </c:pt>
                <c:pt idx="1">
                  <c:v>Maalis -20</c:v>
                </c:pt>
                <c:pt idx="2">
                  <c:v>Kesä -20</c:v>
                </c:pt>
                <c:pt idx="3">
                  <c:v>Syys -20</c:v>
                </c:pt>
                <c:pt idx="4">
                  <c:v>Joulu -20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2096346</c:v>
                </c:pt>
                <c:pt idx="1">
                  <c:v>2136430</c:v>
                </c:pt>
                <c:pt idx="2">
                  <c:v>2188328</c:v>
                </c:pt>
                <c:pt idx="3">
                  <c:v>2205997</c:v>
                </c:pt>
                <c:pt idx="4">
                  <c:v>2242873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76-084C-AA10-523A6175DD0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Instagram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0001577550279533E-17"/>
                  <c:y val="-0.173634629532694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BB-3A4D-A4EF-D200A4260FAC}"/>
                </c:ext>
              </c:extLst>
            </c:dLbl>
            <c:dLbl>
              <c:idx val="1"/>
              <c:layout>
                <c:manualLayout>
                  <c:x val="0"/>
                  <c:y val="-0.161456056149784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6BB-3A4D-A4EF-D200A4260FAC}"/>
                </c:ext>
              </c:extLst>
            </c:dLbl>
            <c:dLbl>
              <c:idx val="2"/>
              <c:layout>
                <c:manualLayout>
                  <c:x val="-8.0006310201118132E-17"/>
                  <c:y val="-0.157946141885658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6BB-3A4D-A4EF-D200A4260FAC}"/>
                </c:ext>
              </c:extLst>
            </c:dLbl>
            <c:dLbl>
              <c:idx val="3"/>
              <c:layout>
                <c:manualLayout>
                  <c:x val="8.0006310201118132E-17"/>
                  <c:y val="-0.161456056149784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6BB-3A4D-A4EF-D200A4260FAC}"/>
                </c:ext>
              </c:extLst>
            </c:dLbl>
            <c:dLbl>
              <c:idx val="4"/>
              <c:layout>
                <c:manualLayout>
                  <c:x val="0"/>
                  <c:y val="-0.175766621438263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BB-3A4D-A4EF-D200A4260FAC}"/>
                </c:ext>
              </c:extLst>
            </c:dLbl>
            <c:spPr>
              <a:solidFill>
                <a:srgbClr val="FBF7DD">
                  <a:alpha val="80392"/>
                </a:srgb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Joulu-19</c:v>
                </c:pt>
                <c:pt idx="1">
                  <c:v>Maalis -20</c:v>
                </c:pt>
                <c:pt idx="2">
                  <c:v>Kesä -20</c:v>
                </c:pt>
                <c:pt idx="3">
                  <c:v>Syys -20</c:v>
                </c:pt>
                <c:pt idx="4">
                  <c:v>Joulu -20</c:v>
                </c:pt>
              </c:strCache>
            </c:strRef>
          </c:cat>
          <c:val>
            <c:numRef>
              <c:f>Sheet1!$D$2:$D$6</c:f>
              <c:numCache>
                <c:formatCode>#,##0</c:formatCode>
                <c:ptCount val="5"/>
                <c:pt idx="0">
                  <c:v>1028925</c:v>
                </c:pt>
                <c:pt idx="1">
                  <c:v>1096782</c:v>
                </c:pt>
                <c:pt idx="2">
                  <c:v>1174362</c:v>
                </c:pt>
                <c:pt idx="3">
                  <c:v>1240332</c:v>
                </c:pt>
                <c:pt idx="4">
                  <c:v>1300240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76-084C-AA10-523A6175DD0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Twitter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7530532849541653E-17"/>
                  <c:y val="-5.169606512890095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6BB-3A4D-A4EF-D200A4260FAC}"/>
                </c:ext>
              </c:extLst>
            </c:dLbl>
            <c:dLbl>
              <c:idx val="1"/>
              <c:layout>
                <c:manualLayout>
                  <c:x val="0"/>
                  <c:y val="-5.9668542490137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6BB-3A4D-A4EF-D200A4260FAC}"/>
                </c:ext>
              </c:extLst>
            </c:dLbl>
            <c:dLbl>
              <c:idx val="2"/>
              <c:layout>
                <c:manualLayout>
                  <c:x val="0"/>
                  <c:y val="-8.423794233901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6BB-3A4D-A4EF-D200A4260FAC}"/>
                </c:ext>
              </c:extLst>
            </c:dLbl>
            <c:dLbl>
              <c:idx val="3"/>
              <c:layout>
                <c:manualLayout>
                  <c:x val="0"/>
                  <c:y val="-8.77478566031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6BB-3A4D-A4EF-D200A4260FAC}"/>
                </c:ext>
              </c:extLst>
            </c:dLbl>
            <c:dLbl>
              <c:idx val="4"/>
              <c:layout>
                <c:manualLayout>
                  <c:x val="0"/>
                  <c:y val="-9.61205381934382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BB-3A4D-A4EF-D200A4260FAC}"/>
                </c:ext>
              </c:extLst>
            </c:dLbl>
            <c:spPr>
              <a:solidFill>
                <a:srgbClr val="E4F3F1">
                  <a:alpha val="80000"/>
                </a:srgb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Joulu-19</c:v>
                </c:pt>
                <c:pt idx="1">
                  <c:v>Maalis -20</c:v>
                </c:pt>
                <c:pt idx="2">
                  <c:v>Kesä -20</c:v>
                </c:pt>
                <c:pt idx="3">
                  <c:v>Syys -20</c:v>
                </c:pt>
                <c:pt idx="4">
                  <c:v>Joulu -20</c:v>
                </c:pt>
              </c:strCache>
            </c:strRef>
          </c:cat>
          <c:val>
            <c:numRef>
              <c:f>Sheet1!$E$2:$E$6</c:f>
              <c:numCache>
                <c:formatCode>#,##0</c:formatCode>
                <c:ptCount val="5"/>
                <c:pt idx="0">
                  <c:v>702638</c:v>
                </c:pt>
                <c:pt idx="1">
                  <c:v>704302</c:v>
                </c:pt>
                <c:pt idx="2">
                  <c:v>718774</c:v>
                </c:pt>
                <c:pt idx="3">
                  <c:v>723489</c:v>
                </c:pt>
                <c:pt idx="4">
                  <c:v>729880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76-084C-AA10-523A6175DD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3500704"/>
        <c:axId val="1220190864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1063876871099755"/>
                  <c:y val="-3.44634888768883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476-084C-AA10-523A6175DD08}"/>
                </c:ext>
              </c:extLst>
            </c:dLbl>
            <c:dLbl>
              <c:idx val="1"/>
              <c:layout>
                <c:manualLayout>
                  <c:x val="-6.5460464542506133E-2"/>
                  <c:y val="0"/>
                </c:manualLayout>
              </c:layout>
              <c:spPr>
                <a:solidFill>
                  <a:schemeClr val="tx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F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476-084C-AA10-523A6175DD08}"/>
                </c:ext>
              </c:extLst>
            </c:dLbl>
            <c:dLbl>
              <c:idx val="2"/>
              <c:layout>
                <c:manualLayout>
                  <c:x val="-6.7642480027256299E-2"/>
                  <c:y val="0"/>
                </c:manualLayout>
              </c:layout>
              <c:spPr>
                <a:solidFill>
                  <a:schemeClr val="tx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F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476-084C-AA10-523A6175DD08}"/>
                </c:ext>
              </c:extLst>
            </c:dLbl>
            <c:dLbl>
              <c:idx val="3"/>
              <c:layout>
                <c:manualLayout>
                  <c:x val="-7.2006510996756784E-2"/>
                  <c:y val="0"/>
                </c:manualLayout>
              </c:layout>
              <c:spPr>
                <a:solidFill>
                  <a:schemeClr val="tx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F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476-084C-AA10-523A6175DD08}"/>
                </c:ext>
              </c:extLst>
            </c:dLbl>
            <c:dLbl>
              <c:idx val="4"/>
              <c:layout>
                <c:manualLayout>
                  <c:x val="-3.462325956345601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476-084C-AA10-523A6175DD08}"/>
                </c:ext>
              </c:extLst>
            </c:dLbl>
            <c:spPr>
              <a:solidFill>
                <a:schemeClr val="tx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en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Joulu-19</c:v>
                </c:pt>
                <c:pt idx="1">
                  <c:v>Maalis -20</c:v>
                </c:pt>
                <c:pt idx="2">
                  <c:v>Kesä -20</c:v>
                </c:pt>
                <c:pt idx="3">
                  <c:v>Syys -20</c:v>
                </c:pt>
                <c:pt idx="4">
                  <c:v>Joulu -20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3992044</c:v>
                </c:pt>
                <c:pt idx="1">
                  <c:v>4113231</c:v>
                </c:pt>
                <c:pt idx="2">
                  <c:v>4270407</c:v>
                </c:pt>
                <c:pt idx="3">
                  <c:v>4368933</c:v>
                </c:pt>
                <c:pt idx="4">
                  <c:v>4482528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476-084C-AA10-523A6175DD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3500704"/>
        <c:axId val="1220190864"/>
      </c:lineChart>
      <c:catAx>
        <c:axId val="1313500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1220190864"/>
        <c:crosses val="autoZero"/>
        <c:auto val="1"/>
        <c:lblAlgn val="ctr"/>
        <c:lblOffset val="100"/>
        <c:tickLblSkip val="1"/>
        <c:noMultiLvlLbl val="0"/>
      </c:catAx>
      <c:valAx>
        <c:axId val="1220190864"/>
        <c:scaling>
          <c:orientation val="minMax"/>
          <c:max val="45000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  <a:alpha val="80000"/>
                </a:schemeClr>
              </a:solidFill>
              <a:prstDash val="dash"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1313500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31179884497502"/>
          <c:y val="0.89309188071155621"/>
          <c:w val="0.88756692731156617"/>
          <c:h val="7.1808976647186176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Kokonaisseuraajamäärän muutos</c:v>
                </c:pt>
              </c:strCache>
            </c:strRef>
          </c:tx>
          <c:invertIfNegative val="0"/>
          <c:dPt>
            <c:idx val="4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F406-6440-8A6B-077E66374B3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F406-6440-8A6B-077E66374B37}"/>
              </c:ext>
            </c:extLst>
          </c:dPt>
          <c:dLbls>
            <c:dLbl>
              <c:idx val="0"/>
              <c:layout>
                <c:manualLayout>
                  <c:x val="-1.8881685236185699E-3"/>
                  <c:y val="3.93579197406584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EC-406D-82AA-7358C6725749}"/>
                </c:ext>
              </c:extLst>
            </c:dLbl>
            <c:dLbl>
              <c:idx val="1"/>
              <c:layout>
                <c:manualLayout>
                  <c:x val="3.3222139442998099E-3"/>
                  <c:y val="8.77460863172760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EC-406D-82AA-7358C6725749}"/>
                </c:ext>
              </c:extLst>
            </c:dLbl>
            <c:dLbl>
              <c:idx val="2"/>
              <c:layout>
                <c:manualLayout>
                  <c:x val="-8.3055348607495305E-3"/>
                  <c:y val="4.38695885883105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EC-406D-82AA-7358C6725749}"/>
                </c:ext>
              </c:extLst>
            </c:dLbl>
            <c:dLbl>
              <c:idx val="3"/>
              <c:layout>
                <c:manualLayout>
                  <c:x val="5.4397983442295E-4"/>
                  <c:y val="-4.5185779883069702E-4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latin typeface="Calibri" charset="0"/>
                        <a:ea typeface="Calibri" charset="0"/>
                        <a:cs typeface="Calibri" charset="0"/>
                      </a:defRPr>
                    </a:pPr>
                    <a:fld id="{60D4950D-0C20-DF4A-AD6E-DE6770BF30ED}" type="VALUE">
                      <a:rPr lang="en-US" sz="1400">
                        <a:latin typeface="Calibri" charset="0"/>
                        <a:ea typeface="Calibri" charset="0"/>
                        <a:cs typeface="Calibri" charset="0"/>
                      </a:rPr>
                      <a:pPr>
                        <a:defRPr sz="1400" b="1">
                          <a:latin typeface="Calibri" charset="0"/>
                          <a:ea typeface="Calibri" charset="0"/>
                          <a:cs typeface="Calibri" charset="0"/>
                        </a:defRPr>
                      </a:pPr>
                      <a:t>[VALUE]</a:t>
                    </a:fld>
                    <a:endParaRPr lang="fi-FI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AEC-406D-82AA-7358C672574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+mn-lt"/>
                  </a:defRPr>
                </a:pPr>
                <a:endParaRPr lang="en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Tammi</c:v>
                </c:pt>
                <c:pt idx="1">
                  <c:v>Helmi</c:v>
                </c:pt>
                <c:pt idx="2">
                  <c:v>Maalis</c:v>
                </c:pt>
                <c:pt idx="3">
                  <c:v>Huhti</c:v>
                </c:pt>
                <c:pt idx="4">
                  <c:v>Touko</c:v>
                </c:pt>
                <c:pt idx="5">
                  <c:v>Kesä</c:v>
                </c:pt>
                <c:pt idx="6">
                  <c:v>Heinä</c:v>
                </c:pt>
                <c:pt idx="7">
                  <c:v>Elo</c:v>
                </c:pt>
                <c:pt idx="8">
                  <c:v>Syys</c:v>
                </c:pt>
                <c:pt idx="9">
                  <c:v>Loka</c:v>
                </c:pt>
                <c:pt idx="10">
                  <c:v>Marras</c:v>
                </c:pt>
                <c:pt idx="11">
                  <c:v>Joulu</c:v>
                </c:pt>
              </c:strCache>
            </c:strRef>
          </c:cat>
          <c:val>
            <c:numRef>
              <c:f>Sheet1!$B$2:$B$13</c:f>
              <c:numCache>
                <c:formatCode>#,##0</c:formatCode>
                <c:ptCount val="12"/>
                <c:pt idx="0">
                  <c:v>41306</c:v>
                </c:pt>
                <c:pt idx="1">
                  <c:v>36463</c:v>
                </c:pt>
                <c:pt idx="2">
                  <c:v>43418</c:v>
                </c:pt>
                <c:pt idx="3">
                  <c:v>56450</c:v>
                </c:pt>
                <c:pt idx="4">
                  <c:v>63620</c:v>
                </c:pt>
                <c:pt idx="5">
                  <c:v>37206</c:v>
                </c:pt>
                <c:pt idx="6">
                  <c:v>32488</c:v>
                </c:pt>
                <c:pt idx="7">
                  <c:v>22998</c:v>
                </c:pt>
                <c:pt idx="8">
                  <c:v>43040</c:v>
                </c:pt>
                <c:pt idx="9">
                  <c:v>45519</c:v>
                </c:pt>
                <c:pt idx="10">
                  <c:v>33824</c:v>
                </c:pt>
                <c:pt idx="11">
                  <c:v>34252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6568240"/>
        <c:axId val="-2116565920"/>
      </c:barChart>
      <c:catAx>
        <c:axId val="-2116568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FI"/>
          </a:p>
        </c:txPr>
        <c:crossAx val="-2116565920"/>
        <c:crosses val="autoZero"/>
        <c:auto val="1"/>
        <c:lblAlgn val="ctr"/>
        <c:lblOffset val="100"/>
        <c:noMultiLvlLbl val="0"/>
      </c:catAx>
      <c:valAx>
        <c:axId val="-211656592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FI"/>
          </a:p>
        </c:txPr>
        <c:crossAx val="-21165682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Kokonaisseuraajamäärä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8881685236185699E-3"/>
                  <c:y val="3.93579197406584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EC-406D-82AA-7358C6725749}"/>
                </c:ext>
              </c:extLst>
            </c:dLbl>
            <c:dLbl>
              <c:idx val="1"/>
              <c:layout>
                <c:manualLayout>
                  <c:x val="3.3222139442998099E-3"/>
                  <c:y val="8.77460863172760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EC-406D-82AA-7358C6725749}"/>
                </c:ext>
              </c:extLst>
            </c:dLbl>
            <c:dLbl>
              <c:idx val="2"/>
              <c:layout>
                <c:manualLayout>
                  <c:x val="-8.3055348607495305E-3"/>
                  <c:y val="4.38695885883105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EC-406D-82AA-7358C6725749}"/>
                </c:ext>
              </c:extLst>
            </c:dLbl>
            <c:dLbl>
              <c:idx val="3"/>
              <c:layout>
                <c:manualLayout>
                  <c:x val="5.4397983442295E-4"/>
                  <c:y val="-4.5185779883069702E-4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latin typeface="Calibri" charset="0"/>
                        <a:ea typeface="Calibri" charset="0"/>
                        <a:cs typeface="Calibri" charset="0"/>
                      </a:defRPr>
                    </a:pPr>
                    <a:fld id="{60D4950D-0C20-DF4A-AD6E-DE6770BF30ED}" type="VALUE">
                      <a:rPr lang="en-US" sz="1400">
                        <a:latin typeface="Calibri" charset="0"/>
                        <a:ea typeface="Calibri" charset="0"/>
                        <a:cs typeface="Calibri" charset="0"/>
                      </a:rPr>
                      <a:pPr>
                        <a:defRPr sz="1400" b="1">
                          <a:latin typeface="Calibri" charset="0"/>
                          <a:ea typeface="Calibri" charset="0"/>
                          <a:cs typeface="Calibri" charset="0"/>
                        </a:defRPr>
                      </a:pPr>
                      <a:t>[VALUE]</a:t>
                    </a:fld>
                    <a:endParaRPr lang="fi-FI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AEC-406D-82AA-7358C672574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+mn-lt"/>
                  </a:defRPr>
                </a:pPr>
                <a:endParaRPr lang="en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#,##0</c:formatCode>
                <c:ptCount val="5"/>
                <c:pt idx="0">
                  <c:v>2583267</c:v>
                </c:pt>
                <c:pt idx="1">
                  <c:v>3149774</c:v>
                </c:pt>
                <c:pt idx="2">
                  <c:v>3589283</c:v>
                </c:pt>
                <c:pt idx="3">
                  <c:v>3992044</c:v>
                </c:pt>
                <c:pt idx="4">
                  <c:v>4482528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6568240"/>
        <c:axId val="-2116565920"/>
      </c:barChart>
      <c:catAx>
        <c:axId val="-2116568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FI"/>
          </a:p>
        </c:txPr>
        <c:crossAx val="-2116565920"/>
        <c:crosses val="autoZero"/>
        <c:auto val="1"/>
        <c:lblAlgn val="ctr"/>
        <c:lblOffset val="100"/>
        <c:noMultiLvlLbl val="0"/>
      </c:catAx>
      <c:valAx>
        <c:axId val="-211656592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FI"/>
          </a:p>
        </c:txPr>
        <c:crossAx val="-21165682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Kokonaisseuraajamäärä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8881685236185699E-3"/>
                  <c:y val="3.93579197406584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EC-406D-82AA-7358C6725749}"/>
                </c:ext>
              </c:extLst>
            </c:dLbl>
            <c:dLbl>
              <c:idx val="1"/>
              <c:layout>
                <c:manualLayout>
                  <c:x val="3.3222139442998099E-3"/>
                  <c:y val="8.77460863172760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EC-406D-82AA-7358C6725749}"/>
                </c:ext>
              </c:extLst>
            </c:dLbl>
            <c:dLbl>
              <c:idx val="2"/>
              <c:layout>
                <c:manualLayout>
                  <c:x val="-8.3055348607495305E-3"/>
                  <c:y val="4.38695885883105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EC-406D-82AA-7358C6725749}"/>
                </c:ext>
              </c:extLst>
            </c:dLbl>
            <c:dLbl>
              <c:idx val="3"/>
              <c:layout>
                <c:manualLayout>
                  <c:x val="5.4397983442295E-4"/>
                  <c:y val="-4.5185779883069702E-4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latin typeface="Calibri" charset="0"/>
                        <a:ea typeface="Calibri" charset="0"/>
                        <a:cs typeface="Calibri" charset="0"/>
                      </a:defRPr>
                    </a:pPr>
                    <a:fld id="{60D4950D-0C20-DF4A-AD6E-DE6770BF30ED}" type="VALUE">
                      <a:rPr lang="en-US" sz="1400">
                        <a:latin typeface="Calibri" charset="0"/>
                        <a:ea typeface="Calibri" charset="0"/>
                        <a:cs typeface="Calibri" charset="0"/>
                      </a:rPr>
                      <a:pPr>
                        <a:defRPr sz="1400" b="1">
                          <a:latin typeface="Calibri" charset="0"/>
                          <a:ea typeface="Calibri" charset="0"/>
                          <a:cs typeface="Calibri" charset="0"/>
                        </a:defRPr>
                      </a:pPr>
                      <a:t>[VALUE]</a:t>
                    </a:fld>
                    <a:endParaRPr lang="fi-FI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AEC-406D-82AA-7358C672574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+mn-lt"/>
                  </a:defRPr>
                </a:pPr>
                <a:endParaRPr lang="en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Yleisömediat</c:v>
                </c:pt>
                <c:pt idx="1">
                  <c:v>Ammatti- ja järjestömediat</c:v>
                </c:pt>
                <c:pt idx="2">
                  <c:v>Asiakasmediat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>
                  <c:v>3567921</c:v>
                </c:pt>
                <c:pt idx="1">
                  <c:v>728151</c:v>
                </c:pt>
                <c:pt idx="2">
                  <c:v>186456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6568240"/>
        <c:axId val="-2116565920"/>
      </c:barChart>
      <c:catAx>
        <c:axId val="-2116568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FI"/>
          </a:p>
        </c:txPr>
        <c:crossAx val="-2116565920"/>
        <c:crosses val="autoZero"/>
        <c:auto val="1"/>
        <c:lblAlgn val="ctr"/>
        <c:lblOffset val="100"/>
        <c:noMultiLvlLbl val="0"/>
      </c:catAx>
      <c:valAx>
        <c:axId val="-211656592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FI"/>
          </a:p>
        </c:txPr>
        <c:crossAx val="-21165682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Facebook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Asiakaslehdet</c:v>
                </c:pt>
                <c:pt idx="1">
                  <c:v>Yleisölehdet</c:v>
                </c:pt>
                <c:pt idx="2">
                  <c:v>Ammatti- ja järjestölehdet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67</c:v>
                </c:pt>
                <c:pt idx="1">
                  <c:v>51</c:v>
                </c:pt>
                <c:pt idx="2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F6-0442-8404-EFA0F34260F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Instagram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Asiakaslehdet</c:v>
                </c:pt>
                <c:pt idx="1">
                  <c:v>Yleisölehdet</c:v>
                </c:pt>
                <c:pt idx="2">
                  <c:v>Ammatti- ja järjestölehdet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28</c:v>
                </c:pt>
                <c:pt idx="1">
                  <c:v>33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F6-0442-8404-EFA0F34260F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Twitter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0416666666666819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CF6-0442-8404-EFA0F34260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Asiakaslehdet</c:v>
                </c:pt>
                <c:pt idx="1">
                  <c:v>Yleisölehdet</c:v>
                </c:pt>
                <c:pt idx="2">
                  <c:v>Ammatti- ja järjestölehdet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</c:v>
                </c:pt>
                <c:pt idx="1">
                  <c:v>10</c:v>
                </c:pt>
                <c:pt idx="2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F6-0442-8404-EFA0F34260F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YouTube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Asiakaslehdet</c:v>
                </c:pt>
                <c:pt idx="1">
                  <c:v>Yleisölehdet</c:v>
                </c:pt>
                <c:pt idx="2">
                  <c:v>Ammatti- ja järjestölehdet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CF6-0442-8404-EFA0F34260F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Pinterest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7083333333333334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F6-0442-8404-EFA0F34260F0}"/>
                </c:ext>
              </c:extLst>
            </c:dLbl>
            <c:dLbl>
              <c:idx val="1"/>
              <c:layout>
                <c:manualLayout>
                  <c:x val="2.083333333333318E-2"/>
                  <c:y val="-6.7753621025380589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F6-0442-8404-EFA0F34260F0}"/>
                </c:ext>
              </c:extLst>
            </c:dLbl>
            <c:dLbl>
              <c:idx val="2"/>
              <c:layout>
                <c:manualLayout>
                  <c:x val="1.6666666666666514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F6-0442-8404-EFA0F34260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Asiakaslehdet</c:v>
                </c:pt>
                <c:pt idx="1">
                  <c:v>Yleisölehdet</c:v>
                </c:pt>
                <c:pt idx="2">
                  <c:v>Ammatti- ja järjestölehdet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CF6-0442-8404-EFA0F34260F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14058880"/>
        <c:axId val="389635184"/>
      </c:barChart>
      <c:catAx>
        <c:axId val="4140588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389635184"/>
        <c:crosses val="autoZero"/>
        <c:auto val="1"/>
        <c:lblAlgn val="ctr"/>
        <c:lblOffset val="100"/>
        <c:noMultiLvlLbl val="0"/>
      </c:catAx>
      <c:valAx>
        <c:axId val="3896351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414058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6978964387798146"/>
          <c:y val="2.2174168490506574E-2"/>
          <c:w val="0.83011014080441681"/>
          <c:h val="7.56098405584165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F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Kokonaisseuraajamäärä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8881685236185699E-3"/>
                  <c:y val="3.93579197406584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EC-406D-82AA-7358C6725749}"/>
                </c:ext>
              </c:extLst>
            </c:dLbl>
            <c:dLbl>
              <c:idx val="1"/>
              <c:layout>
                <c:manualLayout>
                  <c:x val="3.3222139442998099E-3"/>
                  <c:y val="8.77460863172760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EC-406D-82AA-7358C6725749}"/>
                </c:ext>
              </c:extLst>
            </c:dLbl>
            <c:dLbl>
              <c:idx val="2"/>
              <c:layout>
                <c:manualLayout>
                  <c:x val="2.2491349070154158E-3"/>
                  <c:y val="1.2154605232978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EC-406D-82AA-7358C6725749}"/>
                </c:ext>
              </c:extLst>
            </c:dLbl>
            <c:dLbl>
              <c:idx val="3"/>
              <c:layout>
                <c:manualLayout>
                  <c:x val="5.4397983442295E-4"/>
                  <c:y val="-4.5185779883069702E-4"/>
                </c:manualLayout>
              </c:layout>
              <c:tx>
                <c:rich>
                  <a:bodyPr/>
                  <a:lstStyle/>
                  <a:p>
                    <a:pPr>
                      <a:defRPr sz="1100" b="1">
                        <a:latin typeface="Calibri" charset="0"/>
                        <a:ea typeface="Calibri" charset="0"/>
                        <a:cs typeface="Calibri" charset="0"/>
                      </a:defRPr>
                    </a:pPr>
                    <a:fld id="{60D4950D-0C20-DF4A-AD6E-DE6770BF30ED}" type="VALUE">
                      <a:rPr lang="en-US" sz="1100">
                        <a:latin typeface="Calibri" charset="0"/>
                        <a:ea typeface="Calibri" charset="0"/>
                        <a:cs typeface="Calibri" charset="0"/>
                      </a:rPr>
                      <a:pPr>
                        <a:defRPr sz="1100" b="1">
                          <a:latin typeface="Calibri" charset="0"/>
                          <a:ea typeface="Calibri" charset="0"/>
                          <a:cs typeface="Calibri" charset="0"/>
                        </a:defRPr>
                      </a:pPr>
                      <a:t>[VALUE]</a:t>
                    </a:fld>
                    <a:endParaRPr lang="fi-FI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AEC-406D-82AA-7358C672574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latin typeface="+mn-lt"/>
                  </a:defRPr>
                </a:pPr>
                <a:endParaRPr lang="en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Naistenmediat</c:v>
                </c:pt>
                <c:pt idx="1">
                  <c:v>Asuminen, puutarha, remontointi</c:v>
                </c:pt>
                <c:pt idx="2">
                  <c:v>Talous, markkinointi ja media</c:v>
                </c:pt>
                <c:pt idx="3">
                  <c:v>Lapset ja nuoret</c:v>
                </c:pt>
                <c:pt idx="4">
                  <c:v>Ruoka ja juoma</c:v>
                </c:pt>
                <c:pt idx="5">
                  <c:v>Yleismediat</c:v>
                </c:pt>
                <c:pt idx="6">
                  <c:v>Luonto, maa- ja metsätalous</c:v>
                </c:pt>
                <c:pt idx="7">
                  <c:v>Autot, moottoriajoneuvot, kuljetus</c:v>
                </c:pt>
                <c:pt idx="8">
                  <c:v>Hyvinvointi, terveys, liikunta</c:v>
                </c:pt>
                <c:pt idx="9">
                  <c:v>TV ja viihde</c:v>
                </c:pt>
                <c:pt idx="10">
                  <c:v>Tiede ja opiskelu</c:v>
                </c:pt>
              </c:strCache>
            </c:strRef>
          </c:cat>
          <c:val>
            <c:numRef>
              <c:f>Sheet1!$B$2:$B$12</c:f>
              <c:numCache>
                <c:formatCode>#,##0;\-#,##0;;@</c:formatCode>
                <c:ptCount val="11"/>
                <c:pt idx="0">
                  <c:v>598649</c:v>
                </c:pt>
                <c:pt idx="1">
                  <c:v>597677</c:v>
                </c:pt>
                <c:pt idx="2">
                  <c:v>357713</c:v>
                </c:pt>
                <c:pt idx="3">
                  <c:v>331964</c:v>
                </c:pt>
                <c:pt idx="4">
                  <c:v>308075</c:v>
                </c:pt>
                <c:pt idx="5">
                  <c:v>285351</c:v>
                </c:pt>
                <c:pt idx="6">
                  <c:v>236654</c:v>
                </c:pt>
                <c:pt idx="7">
                  <c:v>204038</c:v>
                </c:pt>
                <c:pt idx="8">
                  <c:v>203380</c:v>
                </c:pt>
                <c:pt idx="9">
                  <c:v>167018</c:v>
                </c:pt>
                <c:pt idx="10">
                  <c:v>152088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6568240"/>
        <c:axId val="-2116565920"/>
      </c:barChart>
      <c:catAx>
        <c:axId val="-211656824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b="0"/>
            </a:pPr>
            <a:endParaRPr lang="en-FI"/>
          </a:p>
        </c:txPr>
        <c:crossAx val="-2116565920"/>
        <c:crosses val="autoZero"/>
        <c:auto val="0"/>
        <c:lblAlgn val="ctr"/>
        <c:lblOffset val="0"/>
        <c:noMultiLvlLbl val="0"/>
      </c:catAx>
      <c:valAx>
        <c:axId val="-2116565920"/>
        <c:scaling>
          <c:orientation val="minMax"/>
        </c:scaling>
        <c:delete val="1"/>
        <c:axPos val="t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#,##0;\-#,##0;;@" sourceLinked="1"/>
        <c:majorTickMark val="out"/>
        <c:minorTickMark val="none"/>
        <c:tickLblPos val="nextTo"/>
        <c:crossAx val="-2116568240"/>
        <c:crosses val="autoZero"/>
        <c:crossBetween val="between"/>
      </c:valAx>
    </c:plotArea>
    <c:plotVisOnly val="1"/>
    <c:dispBlanksAs val="gap"/>
    <c:showDLblsOverMax val="0"/>
  </c:chart>
  <c:txPr>
    <a:bodyPr rot="120000" anchor="ctr" anchorCtr="0"/>
    <a:lstStyle/>
    <a:p>
      <a:pPr>
        <a:defRPr sz="1800"/>
      </a:pPr>
      <a:endParaRPr lang="en-FI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Kokonaisseuraajamäärä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Perhe ja kasvatus</c:v>
                </c:pt>
                <c:pt idx="1">
                  <c:v>Potilaat ja terveydenhuolto</c:v>
                </c:pt>
                <c:pt idx="2">
                  <c:v>Askartelu ja käsityöt</c:v>
                </c:pt>
                <c:pt idx="3">
                  <c:v>Urheilu, veikkaus ja pelaaminen</c:v>
                </c:pt>
                <c:pt idx="4">
                  <c:v>Politiikka ja yhteiskunta</c:v>
                </c:pt>
                <c:pt idx="5">
                  <c:v>Matkailu ja muut maat</c:v>
                </c:pt>
                <c:pt idx="6">
                  <c:v>Tekniikka ja tietotekniikka</c:v>
                </c:pt>
                <c:pt idx="7">
                  <c:v>Rakentaminen ja kiinteistönhuolto</c:v>
                </c:pt>
                <c:pt idx="8">
                  <c:v>Taide, kulttuuri ja musiikki</c:v>
                </c:pt>
                <c:pt idx="9">
                  <c:v>Uskonto ja elämänkatsomus</c:v>
                </c:pt>
                <c:pt idx="10">
                  <c:v>Muut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en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Sheet1!$A$2:$A$12</c:f>
              <c:strCache>
                <c:ptCount val="11"/>
                <c:pt idx="0">
                  <c:v>Perhe ja kasvatus</c:v>
                </c:pt>
                <c:pt idx="1">
                  <c:v>Potilaat ja terveydenhuolto</c:v>
                </c:pt>
                <c:pt idx="2">
                  <c:v>Askartelu ja käsityöt</c:v>
                </c:pt>
                <c:pt idx="3">
                  <c:v>Urheilu, veikkaus ja pelaaminen</c:v>
                </c:pt>
                <c:pt idx="4">
                  <c:v>Politiikka ja yhteiskunta</c:v>
                </c:pt>
                <c:pt idx="5">
                  <c:v>Matkailu ja muut maat</c:v>
                </c:pt>
                <c:pt idx="6">
                  <c:v>Tekniikka ja tietotekniikka</c:v>
                </c:pt>
                <c:pt idx="7">
                  <c:v>Rakentaminen ja kiinteistönhuolto</c:v>
                </c:pt>
                <c:pt idx="8">
                  <c:v>Taide, kulttuuri ja musiikki</c:v>
                </c:pt>
                <c:pt idx="9">
                  <c:v>Uskonto ja elämänkatsomus</c:v>
                </c:pt>
                <c:pt idx="10">
                  <c:v>Muut</c:v>
                </c:pt>
              </c:strCache>
            </c:strRef>
          </c:cat>
          <c:val>
            <c:numRef>
              <c:f>Sheet1!$B$2:$B$12</c:f>
              <c:numCache>
                <c:formatCode>#,##0;\-#,##0;;@</c:formatCode>
                <c:ptCount val="11"/>
                <c:pt idx="0">
                  <c:v>148797</c:v>
                </c:pt>
                <c:pt idx="1">
                  <c:v>132747</c:v>
                </c:pt>
                <c:pt idx="2">
                  <c:v>109031</c:v>
                </c:pt>
                <c:pt idx="3">
                  <c:v>90261</c:v>
                </c:pt>
                <c:pt idx="4">
                  <c:v>63982</c:v>
                </c:pt>
                <c:pt idx="5">
                  <c:v>60855</c:v>
                </c:pt>
                <c:pt idx="6">
                  <c:v>52220</c:v>
                </c:pt>
                <c:pt idx="7">
                  <c:v>38353</c:v>
                </c:pt>
                <c:pt idx="8">
                  <c:v>29817</c:v>
                </c:pt>
                <c:pt idx="9">
                  <c:v>24839</c:v>
                </c:pt>
                <c:pt idx="10">
                  <c:v>289019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55-054D-BC12-195B98017D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6568240"/>
        <c:axId val="-2116565920"/>
      </c:barChart>
      <c:catAx>
        <c:axId val="-211656824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FI"/>
          </a:p>
        </c:txPr>
        <c:crossAx val="-2116565920"/>
        <c:crosses val="autoZero"/>
        <c:auto val="0"/>
        <c:lblAlgn val="ctr"/>
        <c:lblOffset val="0"/>
        <c:noMultiLvlLbl val="0"/>
      </c:catAx>
      <c:valAx>
        <c:axId val="-2116565920"/>
        <c:scaling>
          <c:orientation val="minMax"/>
          <c:max val="350000"/>
        </c:scaling>
        <c:delete val="1"/>
        <c:axPos val="t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crossAx val="-2116568240"/>
        <c:crosses val="autoZero"/>
        <c:crossBetween val="between"/>
      </c:valAx>
    </c:plotArea>
    <c:plotVisOnly val="1"/>
    <c:dispBlanksAs val="gap"/>
    <c:showDLblsOverMax val="0"/>
  </c:chart>
  <c:txPr>
    <a:bodyPr rot="120000" anchor="ctr" anchorCtr="0"/>
    <a:lstStyle/>
    <a:p>
      <a:pPr>
        <a:defRPr sz="1800"/>
      </a:pPr>
      <a:endParaRPr lang="en-FI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801770829740723"/>
          <c:y val="0.16758484200917131"/>
          <c:w val="0.69334882161157829"/>
          <c:h val="0.7989957923176604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Facebook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Perhe ja kasvatus</c:v>
                </c:pt>
                <c:pt idx="1">
                  <c:v>Tiede ja opiskelu</c:v>
                </c:pt>
                <c:pt idx="2">
                  <c:v>Taide, kulttuuri ja musiikki</c:v>
                </c:pt>
                <c:pt idx="3">
                  <c:v>Urheilu, veikkaus ja pelaaminen</c:v>
                </c:pt>
                <c:pt idx="4">
                  <c:v>Muut</c:v>
                </c:pt>
                <c:pt idx="5">
                  <c:v>Potilaat ja terveydenhuolto</c:v>
                </c:pt>
                <c:pt idx="6">
                  <c:v>Uskonto ja elämänkatsomus</c:v>
                </c:pt>
                <c:pt idx="7">
                  <c:v>Hyvinvointi, terveys, liikunta</c:v>
                </c:pt>
                <c:pt idx="8">
                  <c:v>Lapset ja nuoret</c:v>
                </c:pt>
                <c:pt idx="9">
                  <c:v>Autot, moottoriajoneuvot ja kuljetus</c:v>
                </c:pt>
                <c:pt idx="10">
                  <c:v>TV ja viihde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0.68647217349812162</c:v>
                </c:pt>
                <c:pt idx="1">
                  <c:v>0.68061254010835837</c:v>
                </c:pt>
                <c:pt idx="2">
                  <c:v>0.6756548277828085</c:v>
                </c:pt>
                <c:pt idx="3">
                  <c:v>0.67037812565781452</c:v>
                </c:pt>
                <c:pt idx="4">
                  <c:v>0.66229555842349463</c:v>
                </c:pt>
                <c:pt idx="5">
                  <c:v>0.65480952488568478</c:v>
                </c:pt>
                <c:pt idx="6">
                  <c:v>0.62224727243447808</c:v>
                </c:pt>
                <c:pt idx="7">
                  <c:v>0.62125577736257254</c:v>
                </c:pt>
                <c:pt idx="8">
                  <c:v>0.61487088961453651</c:v>
                </c:pt>
                <c:pt idx="9">
                  <c:v>0.58282770856409105</c:v>
                </c:pt>
                <c:pt idx="10">
                  <c:v>0.57649474906896259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F6-0442-8404-EFA0F34260F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Instagram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Perhe ja kasvatus</c:v>
                </c:pt>
                <c:pt idx="1">
                  <c:v>Tiede ja opiskelu</c:v>
                </c:pt>
                <c:pt idx="2">
                  <c:v>Taide, kulttuuri ja musiikki</c:v>
                </c:pt>
                <c:pt idx="3">
                  <c:v>Urheilu, veikkaus ja pelaaminen</c:v>
                </c:pt>
                <c:pt idx="4">
                  <c:v>Muut</c:v>
                </c:pt>
                <c:pt idx="5">
                  <c:v>Potilaat ja terveydenhuolto</c:v>
                </c:pt>
                <c:pt idx="6">
                  <c:v>Uskonto ja elämänkatsomus</c:v>
                </c:pt>
                <c:pt idx="7">
                  <c:v>Hyvinvointi, terveys, liikunta</c:v>
                </c:pt>
                <c:pt idx="8">
                  <c:v>Lapset ja nuoret</c:v>
                </c:pt>
                <c:pt idx="9">
                  <c:v>Autot, moottoriajoneuvot ja kuljetus</c:v>
                </c:pt>
                <c:pt idx="10">
                  <c:v>TV ja viihde</c:v>
                </c:pt>
              </c:strCache>
            </c:strRef>
          </c:cat>
          <c:val>
            <c:numRef>
              <c:f>Sheet1!$C$2:$C$12</c:f>
              <c:numCache>
                <c:formatCode>0%</c:formatCode>
                <c:ptCount val="11"/>
                <c:pt idx="0">
                  <c:v>0.2678817449276531</c:v>
                </c:pt>
                <c:pt idx="1">
                  <c:v>0.1248224712008837</c:v>
                </c:pt>
                <c:pt idx="2">
                  <c:v>0.17620820337391421</c:v>
                </c:pt>
                <c:pt idx="3">
                  <c:v>0.11354848716499928</c:v>
                </c:pt>
                <c:pt idx="4">
                  <c:v>0.26060224414311861</c:v>
                </c:pt>
                <c:pt idx="5">
                  <c:v>7.9587485969551106E-2</c:v>
                </c:pt>
                <c:pt idx="6">
                  <c:v>0.25105680582954226</c:v>
                </c:pt>
                <c:pt idx="7">
                  <c:v>0.33214672042482052</c:v>
                </c:pt>
                <c:pt idx="8">
                  <c:v>0.18009482955983178</c:v>
                </c:pt>
                <c:pt idx="9">
                  <c:v>0.12386418216214627</c:v>
                </c:pt>
                <c:pt idx="10">
                  <c:v>0.12899807206408889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F6-0442-8404-EFA0F34260F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Twitter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Perhe ja kasvatus</c:v>
                </c:pt>
                <c:pt idx="1">
                  <c:v>Tiede ja opiskelu</c:v>
                </c:pt>
                <c:pt idx="2">
                  <c:v>Taide, kulttuuri ja musiikki</c:v>
                </c:pt>
                <c:pt idx="3">
                  <c:v>Urheilu, veikkaus ja pelaaminen</c:v>
                </c:pt>
                <c:pt idx="4">
                  <c:v>Muut</c:v>
                </c:pt>
                <c:pt idx="5">
                  <c:v>Potilaat ja terveydenhuolto</c:v>
                </c:pt>
                <c:pt idx="6">
                  <c:v>Uskonto ja elämänkatsomus</c:v>
                </c:pt>
                <c:pt idx="7">
                  <c:v>Hyvinvointi, terveys, liikunta</c:v>
                </c:pt>
                <c:pt idx="8">
                  <c:v>Lapset ja nuoret</c:v>
                </c:pt>
                <c:pt idx="9">
                  <c:v>Autot, moottoriajoneuvot ja kuljetus</c:v>
                </c:pt>
                <c:pt idx="10">
                  <c:v>TV ja viihde</c:v>
                </c:pt>
              </c:strCache>
            </c:strRef>
          </c:cat>
          <c:val>
            <c:numRef>
              <c:f>Sheet1!$D$2:$D$12</c:f>
              <c:numCache>
                <c:formatCode>0%</c:formatCode>
                <c:ptCount val="11"/>
                <c:pt idx="0">
                  <c:v>4.1143302620348529E-2</c:v>
                </c:pt>
                <c:pt idx="1">
                  <c:v>0.193986376308453</c:v>
                </c:pt>
                <c:pt idx="2">
                  <c:v>0.14679545225877855</c:v>
                </c:pt>
                <c:pt idx="3">
                  <c:v>0.19797033048603493</c:v>
                </c:pt>
                <c:pt idx="4">
                  <c:v>4.3485030395925529E-2</c:v>
                </c:pt>
                <c:pt idx="5">
                  <c:v>0.26544479347932531</c:v>
                </c:pt>
                <c:pt idx="6">
                  <c:v>7.5767945569467365E-2</c:v>
                </c:pt>
                <c:pt idx="7">
                  <c:v>3.1124004326875798E-2</c:v>
                </c:pt>
                <c:pt idx="8">
                  <c:v>2.2897061127110169E-2</c:v>
                </c:pt>
                <c:pt idx="9">
                  <c:v>7.0016369499799058E-2</c:v>
                </c:pt>
                <c:pt idx="10">
                  <c:v>0.29450717886694849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F6-0442-8404-EFA0F34260F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Youtube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Perhe ja kasvatus</c:v>
                </c:pt>
                <c:pt idx="1">
                  <c:v>Tiede ja opiskelu</c:v>
                </c:pt>
                <c:pt idx="2">
                  <c:v>Taide, kulttuuri ja musiikki</c:v>
                </c:pt>
                <c:pt idx="3">
                  <c:v>Urheilu, veikkaus ja pelaaminen</c:v>
                </c:pt>
                <c:pt idx="4">
                  <c:v>Muut</c:v>
                </c:pt>
                <c:pt idx="5">
                  <c:v>Potilaat ja terveydenhuolto</c:v>
                </c:pt>
                <c:pt idx="6">
                  <c:v>Uskonto ja elämänkatsomus</c:v>
                </c:pt>
                <c:pt idx="7">
                  <c:v>Hyvinvointi, terveys, liikunta</c:v>
                </c:pt>
                <c:pt idx="8">
                  <c:v>Lapset ja nuoret</c:v>
                </c:pt>
                <c:pt idx="9">
                  <c:v>Autot, moottoriajoneuvot ja kuljetus</c:v>
                </c:pt>
                <c:pt idx="10">
                  <c:v>TV ja viihde</c:v>
                </c:pt>
              </c:strCache>
            </c:strRef>
          </c:cat>
          <c:val>
            <c:numRef>
              <c:f>Sheet1!$E$2:$E$12</c:f>
              <c:numCache>
                <c:formatCode>0%</c:formatCode>
                <c:ptCount val="11"/>
                <c:pt idx="0">
                  <c:v>3.8038401311854407E-3</c:v>
                </c:pt>
                <c:pt idx="1">
                  <c:v>5.7861238230498134E-4</c:v>
                </c:pt>
                <c:pt idx="2">
                  <c:v>1.3415165844987758E-3</c:v>
                </c:pt>
                <c:pt idx="3">
                  <c:v>1.8103056691151215E-2</c:v>
                </c:pt>
                <c:pt idx="4">
                  <c:v>1.5026693746777894E-2</c:v>
                </c:pt>
                <c:pt idx="5">
                  <c:v>1.5819566543876697E-4</c:v>
                </c:pt>
                <c:pt idx="6">
                  <c:v>5.0927976166512338E-2</c:v>
                </c:pt>
                <c:pt idx="7">
                  <c:v>8.9930179958698005E-3</c:v>
                </c:pt>
                <c:pt idx="8">
                  <c:v>0.1820980588256558</c:v>
                </c:pt>
                <c:pt idx="9">
                  <c:v>0.22329173977396366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CF6-0442-8404-EFA0F34260F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Pinterest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Perhe ja kasvatus</c:v>
                </c:pt>
                <c:pt idx="1">
                  <c:v>Tiede ja opiskelu</c:v>
                </c:pt>
                <c:pt idx="2">
                  <c:v>Taide, kulttuuri ja musiikki</c:v>
                </c:pt>
                <c:pt idx="3">
                  <c:v>Urheilu, veikkaus ja pelaaminen</c:v>
                </c:pt>
                <c:pt idx="4">
                  <c:v>Muut</c:v>
                </c:pt>
                <c:pt idx="5">
                  <c:v>Potilaat ja terveydenhuolto</c:v>
                </c:pt>
                <c:pt idx="6">
                  <c:v>Uskonto ja elämänkatsomus</c:v>
                </c:pt>
                <c:pt idx="7">
                  <c:v>Hyvinvointi, terveys, liikunta</c:v>
                </c:pt>
                <c:pt idx="8">
                  <c:v>Lapset ja nuoret</c:v>
                </c:pt>
                <c:pt idx="9">
                  <c:v>Autot, moottoriajoneuvot ja kuljetus</c:v>
                </c:pt>
                <c:pt idx="10">
                  <c:v>TV ja viihde</c:v>
                </c:pt>
              </c:strCache>
            </c:strRef>
          </c:cat>
          <c:val>
            <c:numRef>
              <c:f>Sheet1!$F$2:$F$12</c:f>
              <c:numCache>
                <c:formatCode>0%</c:formatCode>
                <c:ptCount val="11"/>
                <c:pt idx="0">
                  <c:v>6.9893882269131771E-4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1.859047329068331E-2</c:v>
                </c:pt>
                <c:pt idx="5">
                  <c:v>0</c:v>
                </c:pt>
                <c:pt idx="6">
                  <c:v>0</c:v>
                </c:pt>
                <c:pt idx="7">
                  <c:v>6.4804798898613434E-3</c:v>
                </c:pt>
                <c:pt idx="8">
                  <c:v>3.9160872865732429E-5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CF6-0442-8404-EFA0F34260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4058880"/>
        <c:axId val="389635184"/>
      </c:barChart>
      <c:catAx>
        <c:axId val="4140588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389635184"/>
        <c:crosses val="autoZero"/>
        <c:auto val="1"/>
        <c:lblAlgn val="ctr"/>
        <c:lblOffset val="100"/>
        <c:noMultiLvlLbl val="0"/>
      </c:catAx>
      <c:valAx>
        <c:axId val="38963518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41405888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9518232129972182"/>
          <c:y val="2.2174168490506574E-2"/>
          <c:w val="0.80471747211240086"/>
          <c:h val="7.56098405584165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28DAD-5AC3-4CC5-A29E-4DF5FBD0C187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88803-6FD5-48EA-BEE4-DBA655EB37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265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4102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91454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03952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78549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79835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54727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9345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9300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98003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5809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5554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59092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6649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04285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40326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95741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17291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29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2844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3349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7168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9193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8256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34184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5523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5669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290483-F3CD-0242-BDF6-34CED9F9A53B}"/>
              </a:ext>
            </a:extLst>
          </p:cNvPr>
          <p:cNvSpPr/>
          <p:nvPr userDrawn="1"/>
        </p:nvSpPr>
        <p:spPr>
          <a:xfrm>
            <a:off x="353029" y="4813017"/>
            <a:ext cx="234872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Aikakausmediat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vuosiraportti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60806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2/8/21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9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2/8/21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79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2/8/21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9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620000" cy="857250"/>
          </a:xfrm>
        </p:spPr>
        <p:txBody>
          <a:bodyPr/>
          <a:lstStyle>
            <a:lvl1pPr>
              <a:defRPr sz="2800"/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1508A0-9ECB-3148-91AC-D0F5745BC522}"/>
              </a:ext>
            </a:extLst>
          </p:cNvPr>
          <p:cNvSpPr/>
          <p:nvPr userDrawn="1"/>
        </p:nvSpPr>
        <p:spPr>
          <a:xfrm>
            <a:off x="353029" y="4813017"/>
            <a:ext cx="234872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Aikakausmediat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vuosiraportti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2020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866B209-1C16-9A4D-8DF8-4088B58F2EAC}"/>
              </a:ext>
            </a:extLst>
          </p:cNvPr>
          <p:cNvCxnSpPr/>
          <p:nvPr userDrawn="1"/>
        </p:nvCxnSpPr>
        <p:spPr>
          <a:xfrm>
            <a:off x="302882" y="795768"/>
            <a:ext cx="8519407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472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2/8/21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4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1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51335"/>
            <a:ext cx="3735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631156"/>
            <a:ext cx="37353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37369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37369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2/8/21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5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D4C89A-2A33-EB45-A6BE-3062BE592D8D}"/>
              </a:ext>
            </a:extLst>
          </p:cNvPr>
          <p:cNvSpPr/>
          <p:nvPr userDrawn="1"/>
        </p:nvSpPr>
        <p:spPr>
          <a:xfrm>
            <a:off x="353029" y="4813017"/>
            <a:ext cx="234872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Aikakausmediat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vuosiraportti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66589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359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B6394A0-27FC-FA49-9D16-6BB52CF27C7C}"/>
              </a:ext>
            </a:extLst>
          </p:cNvPr>
          <p:cNvSpPr/>
          <p:nvPr userDrawn="1"/>
        </p:nvSpPr>
        <p:spPr>
          <a:xfrm>
            <a:off x="353029" y="4813017"/>
            <a:ext cx="234872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Aikakausmediat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vuosiraportti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2020</a:t>
            </a:r>
          </a:p>
        </p:txBody>
      </p:sp>
      <p:pic>
        <p:nvPicPr>
          <p:cNvPr id="5" name="Picture 4" descr="AM_logo_RGB.eps">
            <a:extLst>
              <a:ext uri="{FF2B5EF4-FFF2-40B4-BE49-F238E27FC236}">
                <a16:creationId xmlns:a16="http://schemas.microsoft.com/office/drawing/2014/main" id="{A9302F66-F25A-554E-90A8-BCF26FB120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98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204787"/>
            <a:ext cx="2534181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9"/>
            <a:ext cx="4591435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1335" y="1076327"/>
            <a:ext cx="2534181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2/8/21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01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200151"/>
            <a:ext cx="7620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  <p:pic>
        <p:nvPicPr>
          <p:cNvPr id="4" name="Picture 3" descr="AM_logo_RGB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469829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1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5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Times" pitchFamily="2" charset="0"/>
          <a:ea typeface="+mj-ea"/>
          <a:cs typeface="Calibri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000000"/>
          </a:solidFill>
          <a:latin typeface="Calibri"/>
          <a:ea typeface="+mn-ea"/>
          <a:cs typeface="Calibri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rgbClr val="000000"/>
          </a:solidFill>
          <a:latin typeface="Calibri"/>
          <a:ea typeface="+mn-ea"/>
          <a:cs typeface="Calibri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rgbClr val="000000"/>
          </a:solidFill>
          <a:latin typeface="Calibri"/>
          <a:ea typeface="+mn-ea"/>
          <a:cs typeface="Calibri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chart" Target="../charts/chart1.xml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4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28DD313-2051-164F-B993-CE250EEDF571}"/>
              </a:ext>
            </a:extLst>
          </p:cNvPr>
          <p:cNvSpPr txBox="1"/>
          <p:nvPr/>
        </p:nvSpPr>
        <p:spPr>
          <a:xfrm>
            <a:off x="1078786" y="1232922"/>
            <a:ext cx="6400800" cy="2677656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fi-FI" sz="4200" b="1" dirty="0">
              <a:latin typeface="Times" pitchFamily="2" charset="0"/>
            </a:endParaRPr>
          </a:p>
          <a:p>
            <a:pPr algn="ctr"/>
            <a:r>
              <a:rPr lang="fi-FI" sz="4200" b="1" dirty="0">
                <a:latin typeface="Times" pitchFamily="2" charset="0"/>
              </a:rPr>
              <a:t>Aikakausmediat somessa</a:t>
            </a:r>
          </a:p>
          <a:p>
            <a:pPr algn="ctr"/>
            <a:r>
              <a:rPr lang="fi-FI" sz="4200" b="1" i="1" dirty="0">
                <a:latin typeface="Times" pitchFamily="2" charset="0"/>
              </a:rPr>
              <a:t>vuosiraportti 2020</a:t>
            </a:r>
          </a:p>
          <a:p>
            <a:pPr algn="ctr"/>
            <a:endParaRPr lang="fi-FI" sz="4200" b="1" i="1" dirty="0">
              <a:latin typeface="Times" pitchFamily="2" charset="0"/>
            </a:endParaRPr>
          </a:p>
        </p:txBody>
      </p:sp>
      <p:pic>
        <p:nvPicPr>
          <p:cNvPr id="17" name="Picture 16" descr="AM_logo_RGB.eps">
            <a:extLst>
              <a:ext uri="{FF2B5EF4-FFF2-40B4-BE49-F238E27FC236}">
                <a16:creationId xmlns:a16="http://schemas.microsoft.com/office/drawing/2014/main" id="{1EC7FCC1-EDB5-2141-930B-2BAC1A44E7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342165"/>
            <a:ext cx="1525194" cy="11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89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1FED9-5308-9747-A5AF-B6C961477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0"/>
            <a:ext cx="7620000" cy="4696287"/>
          </a:xfrm>
        </p:spPr>
        <p:txBody>
          <a:bodyPr>
            <a:noAutofit/>
          </a:bodyPr>
          <a:lstStyle/>
          <a:p>
            <a:pPr>
              <a:lnSpc>
                <a:spcPts val="2160"/>
              </a:lnSpc>
              <a:spcAft>
                <a:spcPts val="2400"/>
              </a:spcAft>
            </a:pPr>
            <a:r>
              <a:rPr lang="fi-FI" sz="1800" b="0" dirty="0"/>
              <a:t>Suurin osa someseuraajista seuraa </a:t>
            </a:r>
            <a:r>
              <a:rPr lang="fi-FI" sz="1800" dirty="0">
                <a:highlight>
                  <a:srgbClr val="F9DAD4"/>
                </a:highlight>
              </a:rPr>
              <a:t>yleisömedioita (80 %)</a:t>
            </a:r>
            <a:r>
              <a:rPr lang="fi-FI" sz="1800" dirty="0"/>
              <a:t>. </a:t>
            </a:r>
            <a:br>
              <a:rPr lang="fi-FI" sz="1800" dirty="0"/>
            </a:br>
            <a:r>
              <a:rPr lang="fi-FI" sz="1800" b="0" dirty="0"/>
              <a:t>Seurannassa oli mukana 133 yleisömediaa, joilla oli yhteensä 378 somekanavaa.</a:t>
            </a:r>
            <a:r>
              <a:rPr lang="fi-FI" sz="1800" b="0" dirty="0">
                <a:highlight>
                  <a:srgbClr val="F9DAD4"/>
                </a:highlight>
              </a:rPr>
              <a:t> </a:t>
            </a:r>
            <a:br>
              <a:rPr lang="fi-FI" sz="1800" dirty="0">
                <a:highlight>
                  <a:srgbClr val="F9DAD4"/>
                </a:highlight>
              </a:rPr>
            </a:br>
            <a:br>
              <a:rPr lang="fi-FI" sz="1800" dirty="0">
                <a:highlight>
                  <a:srgbClr val="F9DAD4"/>
                </a:highlight>
              </a:rPr>
            </a:br>
            <a:r>
              <a:rPr lang="fi-FI" sz="1800" dirty="0">
                <a:highlight>
                  <a:srgbClr val="F9DAD4"/>
                </a:highlight>
              </a:rPr>
              <a:t>Ammatti- ja järjestömedioiden yleisön osuus oli 16 %</a:t>
            </a:r>
            <a:r>
              <a:rPr lang="fi-FI" sz="1800" dirty="0"/>
              <a:t>. </a:t>
            </a:r>
            <a:br>
              <a:rPr lang="fi-FI" sz="1800" dirty="0"/>
            </a:br>
            <a:r>
              <a:rPr lang="fi-FI" sz="1800" b="0" dirty="0"/>
              <a:t>Näitä medioita oli seurannassa 77 kappaletta, ja niillä oli yhteensä </a:t>
            </a:r>
            <a:br>
              <a:rPr lang="fi-FI" sz="1800" b="0" dirty="0"/>
            </a:br>
            <a:r>
              <a:rPr lang="fi-FI" sz="1800" b="0" dirty="0"/>
              <a:t>164 somekanavaa.</a:t>
            </a:r>
            <a:br>
              <a:rPr lang="fi-FI" sz="1800" dirty="0"/>
            </a:br>
            <a:br>
              <a:rPr lang="fi-FI" sz="1800" dirty="0"/>
            </a:br>
            <a:r>
              <a:rPr lang="fi-FI" sz="1800" dirty="0">
                <a:highlight>
                  <a:srgbClr val="F9DAD4"/>
                </a:highlight>
              </a:rPr>
              <a:t>Asiakasmedioiden osuus seuraajista oli 4 %</a:t>
            </a:r>
            <a:r>
              <a:rPr lang="fi-FI" sz="1800" dirty="0"/>
              <a:t>. </a:t>
            </a:r>
            <a:br>
              <a:rPr lang="fi-FI" sz="1800" dirty="0"/>
            </a:br>
            <a:r>
              <a:rPr lang="fi-FI" sz="1800" b="0" dirty="0"/>
              <a:t>Asiakasmedioita oli mukana 4 kappaletta, ja niillä oli yhteensä 10 somekanavaa.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D45081-E66A-5D45-9144-F3EA204A5783}"/>
              </a:ext>
            </a:extLst>
          </p:cNvPr>
          <p:cNvSpPr/>
          <p:nvPr/>
        </p:nvSpPr>
        <p:spPr>
          <a:xfrm>
            <a:off x="2864574" y="4760793"/>
            <a:ext cx="39496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Instagramissa, Twitterissä, YouTubessa ja Pinterestissä. Luvut kerätty 31.12.2020.</a:t>
            </a:r>
          </a:p>
        </p:txBody>
      </p:sp>
    </p:spTree>
    <p:extLst>
      <p:ext uri="{BB962C8B-B14F-4D97-AF65-F5344CB8AC3E}">
        <p14:creationId xmlns:p14="http://schemas.microsoft.com/office/powerpoint/2010/main" val="1021270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Seuraajamäärä mediaryhmittäin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035401459"/>
              </p:ext>
            </p:extLst>
          </p:nvPr>
        </p:nvGraphicFramePr>
        <p:xfrm>
          <a:off x="720308" y="1534602"/>
          <a:ext cx="7645504" cy="271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Rectangle 16"/>
          <p:cNvSpPr/>
          <p:nvPr/>
        </p:nvSpPr>
        <p:spPr>
          <a:xfrm>
            <a:off x="302883" y="909225"/>
            <a:ext cx="867372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100" dirty="0"/>
              <a:t>Kaikki seuratut kanavat (Facebook, Instagram, Twitter, YouTube ja Pinterest) yhteensä. 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3C63F5C-33AE-9145-94E3-D00E6CD4D2D2}"/>
              </a:ext>
            </a:extLst>
          </p:cNvPr>
          <p:cNvCxnSpPr/>
          <p:nvPr/>
        </p:nvCxnSpPr>
        <p:spPr>
          <a:xfrm>
            <a:off x="302882" y="795768"/>
            <a:ext cx="8519407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311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379" y="-8625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4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Someyleisön jakauma eri mediaryhmissä</a:t>
            </a:r>
          </a:p>
        </p:txBody>
      </p:sp>
      <p:pic>
        <p:nvPicPr>
          <p:cNvPr id="55" name="Picture 54" descr="AM_logo_RGB.eps">
            <a:extLst>
              <a:ext uri="{FF2B5EF4-FFF2-40B4-BE49-F238E27FC236}">
                <a16:creationId xmlns:a16="http://schemas.microsoft.com/office/drawing/2014/main" id="{A17E72AE-21ED-7648-8D9B-5631849AE6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82DD0D0-2B0A-DA49-A87B-35C85E3B26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4653052"/>
              </p:ext>
            </p:extLst>
          </p:nvPr>
        </p:nvGraphicFramePr>
        <p:xfrm>
          <a:off x="467558" y="951874"/>
          <a:ext cx="7912962" cy="3436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5E7A8BC-57B5-0047-AAD3-7C7F1AC34F00}"/>
              </a:ext>
            </a:extLst>
          </p:cNvPr>
          <p:cNvCxnSpPr/>
          <p:nvPr/>
        </p:nvCxnSpPr>
        <p:spPr>
          <a:xfrm>
            <a:off x="302882" y="795768"/>
            <a:ext cx="8519407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881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1FED9-5308-9747-A5AF-B6C961477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0"/>
            <a:ext cx="7620000" cy="469628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2400"/>
              </a:spcAft>
            </a:pPr>
            <a:r>
              <a:rPr lang="fi-FI" sz="1800" dirty="0">
                <a:highlight>
                  <a:srgbClr val="F9DAD4"/>
                </a:highlight>
              </a:rPr>
              <a:t>Seuraajamäärältään suurimmat mediaryhmät aiheen mukaan: </a:t>
            </a:r>
            <a:br>
              <a:rPr lang="fi-FI" sz="1800" dirty="0">
                <a:highlight>
                  <a:srgbClr val="F9DAD4"/>
                </a:highlight>
              </a:rPr>
            </a:br>
            <a:r>
              <a:rPr lang="fi-FI" sz="1800" dirty="0">
                <a:highlight>
                  <a:srgbClr val="F9DAD4"/>
                </a:highlight>
              </a:rPr>
              <a:t> </a:t>
            </a:r>
            <a:br>
              <a:rPr lang="fi-FI" sz="1800" dirty="0"/>
            </a:br>
            <a:r>
              <a:rPr lang="fi-FI" sz="1800" b="0" dirty="0">
                <a:solidFill>
                  <a:schemeClr val="accent4"/>
                </a:solidFill>
              </a:rPr>
              <a:t>1. </a:t>
            </a:r>
            <a:r>
              <a:rPr lang="fi-FI" sz="1800" b="0" dirty="0"/>
              <a:t>Naistenmediat</a:t>
            </a:r>
            <a:br>
              <a:rPr lang="fi-FI" sz="1800" b="0" dirty="0"/>
            </a:br>
            <a:r>
              <a:rPr lang="fi-FI" sz="1800" b="0" dirty="0">
                <a:solidFill>
                  <a:schemeClr val="accent4"/>
                </a:solidFill>
              </a:rPr>
              <a:t>2. </a:t>
            </a:r>
            <a:r>
              <a:rPr lang="fi-FI" sz="1800" b="0" dirty="0"/>
              <a:t>Asuminen, puutarhanhoito ja remontointi</a:t>
            </a:r>
            <a:br>
              <a:rPr lang="fi-FI" sz="1800" b="0" dirty="0"/>
            </a:br>
            <a:r>
              <a:rPr lang="fi-FI" sz="1800" b="0" dirty="0">
                <a:solidFill>
                  <a:schemeClr val="accent4"/>
                </a:solidFill>
              </a:rPr>
              <a:t>3.</a:t>
            </a:r>
            <a:r>
              <a:rPr lang="fi-FI" sz="1800" b="0" dirty="0"/>
              <a:t> Talous, markkinointi ja media</a:t>
            </a:r>
            <a:br>
              <a:rPr lang="fi-FI" sz="1800" b="0" dirty="0"/>
            </a:br>
            <a:r>
              <a:rPr lang="fi-FI" sz="1800" b="0" dirty="0">
                <a:solidFill>
                  <a:schemeClr val="accent4"/>
                </a:solidFill>
              </a:rPr>
              <a:t>4. </a:t>
            </a:r>
            <a:r>
              <a:rPr lang="fi-FI" sz="1800" b="0" dirty="0"/>
              <a:t>Lasten ja nuorten mediat</a:t>
            </a:r>
            <a:br>
              <a:rPr lang="fi-FI" sz="1800" b="0" dirty="0"/>
            </a:br>
            <a:r>
              <a:rPr lang="fi-FI" sz="1800" b="0" dirty="0">
                <a:solidFill>
                  <a:schemeClr val="accent4"/>
                </a:solidFill>
              </a:rPr>
              <a:t>5. </a:t>
            </a:r>
            <a:r>
              <a:rPr lang="fi-FI" sz="1800" b="0" dirty="0"/>
              <a:t>Ruoka ja juoma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D45081-E66A-5D45-9144-F3EA204A5783}"/>
              </a:ext>
            </a:extLst>
          </p:cNvPr>
          <p:cNvSpPr/>
          <p:nvPr/>
        </p:nvSpPr>
        <p:spPr>
          <a:xfrm>
            <a:off x="2864574" y="4760793"/>
            <a:ext cx="39496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Instagramissa, Twitterissä, YouTubessa ja Pinterestissä. Luvut kerätty 31.12.2020.</a:t>
            </a:r>
          </a:p>
        </p:txBody>
      </p:sp>
    </p:spTree>
    <p:extLst>
      <p:ext uri="{BB962C8B-B14F-4D97-AF65-F5344CB8AC3E}">
        <p14:creationId xmlns:p14="http://schemas.microsoft.com/office/powerpoint/2010/main" val="748635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Someyleisö median aiheen mukaan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944720534"/>
              </p:ext>
            </p:extLst>
          </p:nvPr>
        </p:nvGraphicFramePr>
        <p:xfrm>
          <a:off x="399495" y="1284291"/>
          <a:ext cx="8422794" cy="3269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Rectangle 16"/>
          <p:cNvSpPr/>
          <p:nvPr/>
        </p:nvSpPr>
        <p:spPr>
          <a:xfrm>
            <a:off x="302883" y="909225"/>
            <a:ext cx="867372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100" dirty="0"/>
              <a:t>Seuraajamäärä kaikissa seuratuissa kanavissa (Facebook, Instagram, Twitter, YouTube ja Pinterest) yhteensä. 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3C63F5C-33AE-9145-94E3-D00E6CD4D2D2}"/>
              </a:ext>
            </a:extLst>
          </p:cNvPr>
          <p:cNvCxnSpPr/>
          <p:nvPr/>
        </p:nvCxnSpPr>
        <p:spPr>
          <a:xfrm>
            <a:off x="302882" y="795768"/>
            <a:ext cx="8519407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0280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Someyleisö median aiheen mukaan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262996396"/>
              </p:ext>
            </p:extLst>
          </p:nvPr>
        </p:nvGraphicFramePr>
        <p:xfrm>
          <a:off x="399495" y="1284291"/>
          <a:ext cx="8422794" cy="3269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3C63F5C-33AE-9145-94E3-D00E6CD4D2D2}"/>
              </a:ext>
            </a:extLst>
          </p:cNvPr>
          <p:cNvCxnSpPr/>
          <p:nvPr/>
        </p:nvCxnSpPr>
        <p:spPr>
          <a:xfrm>
            <a:off x="302882" y="795768"/>
            <a:ext cx="8519407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30C1B5DC-0B83-7140-AB6A-FD26F5F03F12}"/>
              </a:ext>
            </a:extLst>
          </p:cNvPr>
          <p:cNvSpPr/>
          <p:nvPr/>
        </p:nvSpPr>
        <p:spPr>
          <a:xfrm>
            <a:off x="302883" y="909225"/>
            <a:ext cx="867372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100" dirty="0"/>
              <a:t>Seuraajamäärä kaikissa seuratuissa kanavissa (Facebook, Instagram, Twitter, YouTube ja Pinterest) yhteensä. </a:t>
            </a:r>
          </a:p>
        </p:txBody>
      </p:sp>
    </p:spTree>
    <p:extLst>
      <p:ext uri="{BB962C8B-B14F-4D97-AF65-F5344CB8AC3E}">
        <p14:creationId xmlns:p14="http://schemas.microsoft.com/office/powerpoint/2010/main" val="2432593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1FED9-5308-9747-A5AF-B6C961477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0"/>
            <a:ext cx="7620000" cy="469628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2400"/>
              </a:spcAft>
            </a:pPr>
            <a:r>
              <a:rPr lang="fi-FI" sz="1800" dirty="0">
                <a:highlight>
                  <a:srgbClr val="F9DAD4"/>
                </a:highlight>
              </a:rPr>
              <a:t>Instagram</a:t>
            </a:r>
            <a:r>
              <a:rPr lang="fi-FI" sz="1800" dirty="0"/>
              <a:t> oli erityisen vahva seuraavien aiheiden medioissa:</a:t>
            </a:r>
            <a:br>
              <a:rPr lang="fi-FI" sz="1800" b="0" dirty="0"/>
            </a:br>
            <a:r>
              <a:rPr lang="fi-FI" sz="1800" b="0" i="1" dirty="0"/>
              <a:t>Asuminen, rakentaminen ja remontointi (58 % yleisöstä IG-seuraajia) </a:t>
            </a:r>
            <a:br>
              <a:rPr lang="fi-FI" sz="1800" b="0" i="1" dirty="0"/>
            </a:br>
            <a:r>
              <a:rPr lang="fi-FI" sz="1800" b="0" i="1" dirty="0"/>
              <a:t>Ruoka ja juoma (55 % yleisöstä IG-seuraajia)</a:t>
            </a:r>
            <a:br>
              <a:rPr lang="fi-FI" sz="1800" b="0" i="1" dirty="0"/>
            </a:br>
            <a:r>
              <a:rPr lang="fi-FI" sz="1800" b="0" i="1" dirty="0"/>
              <a:t>Askartelu ja käsityöt (54 % yleisöstä IG-seuraajia)</a:t>
            </a:r>
          </a:p>
        </p:txBody>
      </p:sp>
    </p:spTree>
    <p:extLst>
      <p:ext uri="{BB962C8B-B14F-4D97-AF65-F5344CB8AC3E}">
        <p14:creationId xmlns:p14="http://schemas.microsoft.com/office/powerpoint/2010/main" val="2841213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1FED9-5308-9747-A5AF-B6C961477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0"/>
            <a:ext cx="7620000" cy="469628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2400"/>
              </a:spcAft>
            </a:pPr>
            <a:r>
              <a:rPr lang="fi-FI" sz="1800" dirty="0">
                <a:highlight>
                  <a:srgbClr val="F9DAD4"/>
                </a:highlight>
              </a:rPr>
              <a:t>Twitter</a:t>
            </a:r>
            <a:r>
              <a:rPr lang="fi-FI" sz="1800" dirty="0"/>
              <a:t> oli hallitseva kanava näissä aiheissa:</a:t>
            </a:r>
            <a:br>
              <a:rPr lang="fi-FI" sz="1800" b="0" dirty="0"/>
            </a:br>
            <a:r>
              <a:rPr lang="fi-FI" sz="1800" b="0" i="1" dirty="0"/>
              <a:t>Talous, markkinointi ja media (77 % yleisöstä Twitter-seuraajia) </a:t>
            </a:r>
            <a:br>
              <a:rPr lang="fi-FI" sz="1800" b="0" i="1" dirty="0"/>
            </a:br>
            <a:r>
              <a:rPr lang="fi-FI" sz="1800" b="0" i="1" dirty="0"/>
              <a:t>Tekniikka ja tietotekniikka (64 % yleisöstä Twitter-seuraajia)</a:t>
            </a:r>
            <a:br>
              <a:rPr lang="fi-FI" sz="1800" b="0" i="1" dirty="0"/>
            </a:br>
            <a:r>
              <a:rPr lang="fi-FI" sz="1800" b="0" i="1" dirty="0"/>
              <a:t>Yleismediat (53 % yleisöstä Twitter-seuraajia)</a:t>
            </a:r>
          </a:p>
        </p:txBody>
      </p:sp>
    </p:spTree>
    <p:extLst>
      <p:ext uri="{BB962C8B-B14F-4D97-AF65-F5344CB8AC3E}">
        <p14:creationId xmlns:p14="http://schemas.microsoft.com/office/powerpoint/2010/main" val="1714984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1FED9-5308-9747-A5AF-B6C961477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0"/>
            <a:ext cx="7620000" cy="469628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2400"/>
              </a:spcAft>
            </a:pPr>
            <a:r>
              <a:rPr lang="fi-FI" sz="1800" dirty="0">
                <a:highlight>
                  <a:srgbClr val="F9DAD4"/>
                </a:highlight>
              </a:rPr>
              <a:t>YouTube</a:t>
            </a:r>
            <a:r>
              <a:rPr lang="fi-FI" sz="1800" dirty="0"/>
              <a:t>-seuraajien osuus yleisöstä oli suurimmillaan seuraavissa:</a:t>
            </a:r>
            <a:br>
              <a:rPr lang="fi-FI" sz="1800" b="0" dirty="0"/>
            </a:br>
            <a:r>
              <a:rPr lang="fi-FI" sz="1800" b="0" i="1" dirty="0"/>
              <a:t>Autot, moottoriajoneuvot ja kuljetus (22 % yleisöstä YouTube-kanavan tilaajia) </a:t>
            </a:r>
            <a:br>
              <a:rPr lang="fi-FI" sz="1800" b="0" i="1" dirty="0"/>
            </a:br>
            <a:r>
              <a:rPr lang="fi-FI" sz="1800" b="0" i="1" dirty="0"/>
              <a:t>Lasten ja nuorten mediat (18 % yleisöstä YouTube-kanavan tilaajia)</a:t>
            </a:r>
            <a:br>
              <a:rPr lang="fi-FI" sz="1800" b="0" i="1" dirty="0"/>
            </a:br>
            <a:br>
              <a:rPr lang="fi-FI" sz="1800" b="0" i="1" dirty="0"/>
            </a:br>
            <a:r>
              <a:rPr lang="fi-FI" sz="1800" dirty="0">
                <a:highlight>
                  <a:srgbClr val="F9DAD4"/>
                </a:highlight>
              </a:rPr>
              <a:t>Pinterestiä</a:t>
            </a:r>
            <a:r>
              <a:rPr lang="fi-FI" sz="1800" dirty="0"/>
              <a:t> käytettiin erityisesti näissä:</a:t>
            </a:r>
            <a:br>
              <a:rPr lang="fi-FI" sz="1800" b="0" dirty="0"/>
            </a:br>
            <a:r>
              <a:rPr lang="fi-FI" sz="1800" b="0" i="1" dirty="0"/>
              <a:t>Naistenmediat (5 % yleisöstä Pinterest-seuraajia) </a:t>
            </a:r>
            <a:br>
              <a:rPr lang="fi-FI" sz="1800" b="0" i="1" dirty="0"/>
            </a:br>
            <a:r>
              <a:rPr lang="fi-FI" sz="1800" b="0" i="1" dirty="0"/>
              <a:t>Asuminen, puutarhanhoito ja remontointi (4 % yleisöstä Pinterest-seuraajia)</a:t>
            </a:r>
            <a:br>
              <a:rPr lang="fi-FI" sz="1800" b="0" i="1" dirty="0"/>
            </a:br>
            <a:endParaRPr lang="fi-FI" sz="1800" b="0" i="1" dirty="0"/>
          </a:p>
        </p:txBody>
      </p:sp>
    </p:spTree>
    <p:extLst>
      <p:ext uri="{BB962C8B-B14F-4D97-AF65-F5344CB8AC3E}">
        <p14:creationId xmlns:p14="http://schemas.microsoft.com/office/powerpoint/2010/main" val="1961402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7938"/>
            <a:ext cx="9144000" cy="779463"/>
          </a:xfrm>
        </p:spPr>
        <p:txBody>
          <a:bodyPr anchor="ctr">
            <a:noAutofit/>
          </a:bodyPr>
          <a:lstStyle/>
          <a:p>
            <a:r>
              <a:rPr lang="fi-FI" sz="24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Someyleisön jakauma median aihealueen mukaan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82DD0D0-2B0A-DA49-A87B-35C85E3B26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9471452"/>
              </p:ext>
            </p:extLst>
          </p:nvPr>
        </p:nvGraphicFramePr>
        <p:xfrm>
          <a:off x="7379" y="685317"/>
          <a:ext cx="8502435" cy="4076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BB7ADE0-E374-C943-9EC9-BFFE137E367B}"/>
              </a:ext>
            </a:extLst>
          </p:cNvPr>
          <p:cNvCxnSpPr/>
          <p:nvPr/>
        </p:nvCxnSpPr>
        <p:spPr>
          <a:xfrm>
            <a:off x="302882" y="685317"/>
            <a:ext cx="8519407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8502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1FED9-5308-9747-A5AF-B6C961477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0"/>
            <a:ext cx="7620000" cy="4377447"/>
          </a:xfrm>
        </p:spPr>
        <p:txBody>
          <a:bodyPr>
            <a:noAutofit/>
          </a:bodyPr>
          <a:lstStyle/>
          <a:p>
            <a:r>
              <a:rPr lang="fi-FI" sz="1800" b="0" dirty="0" err="1"/>
              <a:t>Aikakausmedioilla</a:t>
            </a:r>
            <a:r>
              <a:rPr lang="fi-FI" sz="1800" b="0" dirty="0"/>
              <a:t> oli vuoden lopussa </a:t>
            </a:r>
            <a:r>
              <a:rPr lang="fi-FI" sz="3200" b="0" dirty="0">
                <a:highlight>
                  <a:srgbClr val="F9DAD4"/>
                </a:highlight>
              </a:rPr>
              <a:t>4 482 528 </a:t>
            </a:r>
            <a:r>
              <a:rPr lang="fi-FI" sz="1800" b="0" dirty="0" err="1">
                <a:highlight>
                  <a:srgbClr val="F9DAD4"/>
                </a:highlight>
              </a:rPr>
              <a:t>someseuraajaa</a:t>
            </a:r>
            <a:r>
              <a:rPr lang="fi-FI" sz="1800" b="0" dirty="0">
                <a:highlight>
                  <a:srgbClr val="F9DAD4"/>
                </a:highlight>
              </a:rPr>
              <a:t>*</a:t>
            </a:r>
            <a:r>
              <a:rPr lang="fi-FI" sz="1800" b="0" dirty="0"/>
              <a:t>. </a:t>
            </a:r>
            <a:br>
              <a:rPr lang="fi-FI" sz="1800" b="0" dirty="0">
                <a:highlight>
                  <a:srgbClr val="F9DAD4"/>
                </a:highlight>
              </a:rPr>
            </a:br>
            <a:r>
              <a:rPr lang="fi-FI" sz="1800" b="0" dirty="0"/>
              <a:t>Seuraajamäärä kasvoi vuoden aikana 490 484 uudella seuraajalla.</a:t>
            </a:r>
            <a:br>
              <a:rPr lang="fi-FI" sz="1800" b="0" dirty="0"/>
            </a:br>
            <a:br>
              <a:rPr lang="fi-FI" sz="1800" b="0" dirty="0"/>
            </a:br>
            <a:r>
              <a:rPr lang="fi-FI" sz="1800" b="0" dirty="0"/>
              <a:t> </a:t>
            </a:r>
            <a:r>
              <a:rPr lang="fi-FI" sz="1800" b="0" dirty="0" err="1"/>
              <a:t>Someyleisöstä</a:t>
            </a:r>
            <a:r>
              <a:rPr lang="fi-FI" sz="1800" b="0" dirty="0"/>
              <a:t> </a:t>
            </a:r>
            <a:r>
              <a:rPr lang="fi-FI" sz="1800" b="0" dirty="0">
                <a:highlight>
                  <a:srgbClr val="F9DAD4"/>
                </a:highlight>
              </a:rPr>
              <a:t>puolet seurasi </a:t>
            </a:r>
            <a:r>
              <a:rPr lang="fi-FI" sz="1800" b="0" dirty="0" err="1">
                <a:highlight>
                  <a:srgbClr val="F9DAD4"/>
                </a:highlight>
              </a:rPr>
              <a:t>aikkareita</a:t>
            </a:r>
            <a:r>
              <a:rPr lang="fi-FI" sz="1800" b="0" dirty="0">
                <a:highlight>
                  <a:srgbClr val="F9DAD4"/>
                </a:highlight>
              </a:rPr>
              <a:t> </a:t>
            </a:r>
            <a:r>
              <a:rPr lang="fi-FI" sz="1800" b="0" i="1" dirty="0">
                <a:highlight>
                  <a:srgbClr val="F9DAD4"/>
                </a:highlight>
              </a:rPr>
              <a:t>Facebookissa</a:t>
            </a:r>
            <a:r>
              <a:rPr lang="fi-FI" sz="1800" b="0" dirty="0"/>
              <a:t>. </a:t>
            </a:r>
            <a:br>
              <a:rPr lang="fi-FI" sz="1800" b="0" dirty="0"/>
            </a:br>
            <a:r>
              <a:rPr lang="fi-FI" sz="1800" b="0" dirty="0"/>
              <a:t>FB-seuraajien osuus yleisöstä on pienentynyt jokaisena seurantavuotena, </a:t>
            </a:r>
            <a:br>
              <a:rPr lang="fi-FI" sz="1800" b="0" dirty="0"/>
            </a:br>
            <a:r>
              <a:rPr lang="fi-FI" sz="1800" b="0" dirty="0"/>
              <a:t>mutta se on edelleen suurin kanava. </a:t>
            </a:r>
            <a:br>
              <a:rPr lang="fi-FI" sz="1800" b="0" dirty="0"/>
            </a:br>
            <a:br>
              <a:rPr lang="fi-FI" sz="1800" b="0" dirty="0"/>
            </a:br>
            <a:r>
              <a:rPr lang="fi-FI" sz="1800" b="0" dirty="0">
                <a:highlight>
                  <a:srgbClr val="F9DAD4"/>
                </a:highlight>
              </a:rPr>
              <a:t>Eniten uusia seuraajia</a:t>
            </a:r>
            <a:r>
              <a:rPr lang="fi-FI" sz="1800" b="0" dirty="0"/>
              <a:t> aikakausmediat saivat </a:t>
            </a:r>
            <a:r>
              <a:rPr lang="fi-FI" sz="1800" b="0" i="1" dirty="0"/>
              <a:t>Instagramissa</a:t>
            </a:r>
            <a:r>
              <a:rPr lang="fi-FI" sz="1800" b="0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E344E9-2CDB-2844-AD7B-6E4B5539026B}"/>
              </a:ext>
            </a:extLst>
          </p:cNvPr>
          <p:cNvSpPr txBox="1"/>
          <p:nvPr/>
        </p:nvSpPr>
        <p:spPr>
          <a:xfrm>
            <a:off x="0" y="4223558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dirty="0">
                <a:latin typeface="Times" pitchFamily="2" charset="0"/>
              </a:rPr>
              <a:t>*) seuraajien bruttoluku Facebookissa, Instagramissa, Twitterissä, YouTubessa ja Pinterestissä.</a:t>
            </a:r>
          </a:p>
        </p:txBody>
      </p:sp>
    </p:spTree>
    <p:extLst>
      <p:ext uri="{BB962C8B-B14F-4D97-AF65-F5344CB8AC3E}">
        <p14:creationId xmlns:p14="http://schemas.microsoft.com/office/powerpoint/2010/main" val="1319458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7938"/>
            <a:ext cx="9144000" cy="779463"/>
          </a:xfrm>
        </p:spPr>
        <p:txBody>
          <a:bodyPr anchor="ctr">
            <a:noAutofit/>
          </a:bodyPr>
          <a:lstStyle/>
          <a:p>
            <a:r>
              <a:rPr lang="fi-FI" sz="24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Someyleisön jakauma median aihealueen mukaan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BB7ADE0-E374-C943-9EC9-BFFE137E367B}"/>
              </a:ext>
            </a:extLst>
          </p:cNvPr>
          <p:cNvCxnSpPr/>
          <p:nvPr/>
        </p:nvCxnSpPr>
        <p:spPr>
          <a:xfrm>
            <a:off x="302882" y="685317"/>
            <a:ext cx="8519407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6134EFA5-825B-F44D-BD7F-B74D6DD4D6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008306"/>
              </p:ext>
            </p:extLst>
          </p:nvPr>
        </p:nvGraphicFramePr>
        <p:xfrm>
          <a:off x="-11450" y="685316"/>
          <a:ext cx="8652338" cy="4076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890104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379" y="-8625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200" dirty="0"/>
              <a:t>Suurimmat aikakausmediat somessa aiheen mukaan 2020</a:t>
            </a:r>
          </a:p>
        </p:txBody>
      </p:sp>
      <p:pic>
        <p:nvPicPr>
          <p:cNvPr id="55" name="Picture 54" descr="AM_logo_RGB.eps">
            <a:extLst>
              <a:ext uri="{FF2B5EF4-FFF2-40B4-BE49-F238E27FC236}">
                <a16:creationId xmlns:a16="http://schemas.microsoft.com/office/drawing/2014/main" id="{A17E72AE-21ED-7648-8D9B-5631849AE6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B452B1F-22EA-7C4E-B918-0FEC37861727}"/>
              </a:ext>
            </a:extLst>
          </p:cNvPr>
          <p:cNvSpPr/>
          <p:nvPr/>
        </p:nvSpPr>
        <p:spPr>
          <a:xfrm>
            <a:off x="353029" y="4813017"/>
            <a:ext cx="234872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/>
              <a:t>Lähde: Aikakausmediat </a:t>
            </a:r>
            <a:r>
              <a:rPr lang="en-US" sz="800" dirty="0" err="1"/>
              <a:t>somessa</a:t>
            </a:r>
            <a:r>
              <a:rPr lang="en-US" sz="800" dirty="0"/>
              <a:t>, </a:t>
            </a:r>
            <a:r>
              <a:rPr lang="en-US" sz="800" dirty="0" err="1"/>
              <a:t>vuosiraportti</a:t>
            </a:r>
            <a:r>
              <a:rPr lang="en-US" sz="800" dirty="0"/>
              <a:t> 2020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A655AB0-5051-AA41-A684-8062BFD226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255478"/>
              </p:ext>
            </p:extLst>
          </p:nvPr>
        </p:nvGraphicFramePr>
        <p:xfrm>
          <a:off x="353029" y="676430"/>
          <a:ext cx="8426397" cy="3899905"/>
        </p:xfrm>
        <a:graphic>
          <a:graphicData uri="http://schemas.openxmlformats.org/drawingml/2006/table">
            <a:tbl>
              <a:tblPr bandRow="1">
                <a:tableStyleId>{327F97BB-C833-4FB7-BDE5-3F7075034690}</a:tableStyleId>
              </a:tblPr>
              <a:tblGrid>
                <a:gridCol w="1224479">
                  <a:extLst>
                    <a:ext uri="{9D8B030D-6E8A-4147-A177-3AD203B41FA5}">
                      <a16:colId xmlns:a16="http://schemas.microsoft.com/office/drawing/2014/main" val="438144328"/>
                    </a:ext>
                  </a:extLst>
                </a:gridCol>
                <a:gridCol w="1224479">
                  <a:extLst>
                    <a:ext uri="{9D8B030D-6E8A-4147-A177-3AD203B41FA5}">
                      <a16:colId xmlns:a16="http://schemas.microsoft.com/office/drawing/2014/main" val="852460072"/>
                    </a:ext>
                  </a:extLst>
                </a:gridCol>
                <a:gridCol w="1079523">
                  <a:extLst>
                    <a:ext uri="{9D8B030D-6E8A-4147-A177-3AD203B41FA5}">
                      <a16:colId xmlns:a16="http://schemas.microsoft.com/office/drawing/2014/main" val="593904560"/>
                    </a:ext>
                  </a:extLst>
                </a:gridCol>
                <a:gridCol w="1224479">
                  <a:extLst>
                    <a:ext uri="{9D8B030D-6E8A-4147-A177-3AD203B41FA5}">
                      <a16:colId xmlns:a16="http://schemas.microsoft.com/office/drawing/2014/main" val="2172470892"/>
                    </a:ext>
                  </a:extLst>
                </a:gridCol>
                <a:gridCol w="1224479">
                  <a:extLst>
                    <a:ext uri="{9D8B030D-6E8A-4147-A177-3AD203B41FA5}">
                      <a16:colId xmlns:a16="http://schemas.microsoft.com/office/drawing/2014/main" val="1376549000"/>
                    </a:ext>
                  </a:extLst>
                </a:gridCol>
                <a:gridCol w="1224479">
                  <a:extLst>
                    <a:ext uri="{9D8B030D-6E8A-4147-A177-3AD203B41FA5}">
                      <a16:colId xmlns:a16="http://schemas.microsoft.com/office/drawing/2014/main" val="2467497787"/>
                    </a:ext>
                  </a:extLst>
                </a:gridCol>
                <a:gridCol w="1224479">
                  <a:extLst>
                    <a:ext uri="{9D8B030D-6E8A-4147-A177-3AD203B41FA5}">
                      <a16:colId xmlns:a16="http://schemas.microsoft.com/office/drawing/2014/main" val="525630596"/>
                    </a:ext>
                  </a:extLst>
                </a:gridCol>
              </a:tblGrid>
              <a:tr h="526311">
                <a:tc>
                  <a:txBody>
                    <a:bodyPr/>
                    <a:lstStyle/>
                    <a:p>
                      <a:pPr algn="ctr"/>
                      <a:r>
                        <a:rPr lang="fi-FI" sz="1000" b="1" dirty="0">
                          <a:solidFill>
                            <a:schemeClr val="tx1"/>
                          </a:solidFill>
                        </a:rPr>
                        <a:t>Naistenmediat</a:t>
                      </a:r>
                    </a:p>
                  </a:txBody>
                  <a:tcPr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dirty="0">
                          <a:solidFill>
                            <a:schemeClr val="tx1"/>
                          </a:solidFill>
                        </a:rPr>
                        <a:t>Asuminen, puutarhanhoito, remontointi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dirty="0">
                          <a:solidFill>
                            <a:schemeClr val="tx1"/>
                          </a:solidFill>
                        </a:rPr>
                        <a:t>Talous, markkinointi, media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>
                          <a:solidFill>
                            <a:schemeClr val="tx1"/>
                          </a:solidFill>
                        </a:rPr>
                        <a:t>Lapset ja nuoret </a:t>
                      </a:r>
                      <a:endParaRPr lang="fi-FI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>
                          <a:solidFill>
                            <a:schemeClr val="tx1"/>
                          </a:solidFill>
                        </a:rPr>
                        <a:t>Ruoka ja juoma </a:t>
                      </a:r>
                      <a:endParaRPr lang="fi-FI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>
                          <a:solidFill>
                            <a:schemeClr val="tx1"/>
                          </a:solidFill>
                        </a:rPr>
                        <a:t>Yleismediat</a:t>
                      </a:r>
                      <a:endParaRPr lang="fi-FI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dirty="0">
                          <a:solidFill>
                            <a:schemeClr val="tx1"/>
                          </a:solidFill>
                        </a:rPr>
                        <a:t>Luonto, maa- </a:t>
                      </a:r>
                      <a:br>
                        <a:rPr lang="fi-FI" sz="1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fi-FI" sz="1000" b="1" dirty="0">
                          <a:solidFill>
                            <a:schemeClr val="tx1"/>
                          </a:solidFill>
                        </a:rPr>
                        <a:t>ja metsätalous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235876"/>
                  </a:ext>
                </a:extLst>
              </a:tr>
              <a:tr h="818705"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Me Naiset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Kodin Kuvalehti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Kotivinkki</a:t>
                      </a:r>
                    </a:p>
                  </a:txBody>
                  <a:tcPr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Meillä kotona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Koti ja keittiö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Avotakka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Talouselämä Markkinointi &amp; Mainonta Tekniikka &amp; Talous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Aku Ankka</a:t>
                      </a:r>
                    </a:p>
                    <a:p>
                      <a:pPr algn="ctr"/>
                      <a:r>
                        <a:rPr lang="fi-FI" sz="1000" b="0" dirty="0" err="1">
                          <a:solidFill>
                            <a:schemeClr val="tx1"/>
                          </a:solidFill>
                        </a:rPr>
                        <a:t>Demi</a:t>
                      </a:r>
                      <a:endParaRPr lang="fi-FI" sz="10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Koululainen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Soppa365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Maku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Glorian ruoka &amp; viini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Suomen Kuvalehti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Image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ET-lehti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Suomen Luonto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Metsälehti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Erä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518207"/>
                  </a:ext>
                </a:extLst>
              </a:tr>
              <a:tr h="459417">
                <a:tc>
                  <a:txBody>
                    <a:bodyPr/>
                    <a:lstStyle/>
                    <a:p>
                      <a:pPr algn="ctr"/>
                      <a:r>
                        <a:rPr lang="fi-FI" sz="1000" b="1" dirty="0">
                          <a:solidFill>
                            <a:schemeClr val="tx1"/>
                          </a:solidFill>
                        </a:rPr>
                        <a:t>Autot, moottoriajo-neuvot &amp; kuljetus </a:t>
                      </a:r>
                    </a:p>
                  </a:txBody>
                  <a:tcPr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dirty="0">
                          <a:solidFill>
                            <a:schemeClr val="tx1"/>
                          </a:solidFill>
                        </a:rPr>
                        <a:t>Hyvinvointi, terveys, liikunta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dirty="0">
                          <a:solidFill>
                            <a:schemeClr val="tx1"/>
                          </a:solidFill>
                        </a:rPr>
                        <a:t>TV ja viihde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dirty="0">
                          <a:solidFill>
                            <a:schemeClr val="tx1"/>
                          </a:solidFill>
                        </a:rPr>
                        <a:t>Tiede ja opiskelu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dirty="0">
                          <a:solidFill>
                            <a:schemeClr val="tx1"/>
                          </a:solidFill>
                        </a:rPr>
                        <a:t>Perhe ja kasvatus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dirty="0">
                          <a:solidFill>
                            <a:schemeClr val="tx1"/>
                          </a:solidFill>
                        </a:rPr>
                        <a:t>Potilaat ja terveydenhuolto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dirty="0">
                          <a:solidFill>
                            <a:schemeClr val="tx1"/>
                          </a:solidFill>
                        </a:rPr>
                        <a:t>Askartelu ja käsityöt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73136"/>
                  </a:ext>
                </a:extLst>
              </a:tr>
              <a:tr h="818705"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Tekniikan Maailma</a:t>
                      </a:r>
                    </a:p>
                    <a:p>
                      <a:pPr algn="ctr"/>
                      <a:r>
                        <a:rPr lang="fi-FI" sz="1000" b="0" dirty="0" err="1">
                          <a:solidFill>
                            <a:schemeClr val="tx1"/>
                          </a:solidFill>
                        </a:rPr>
                        <a:t>GTi</a:t>
                      </a:r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-Magazine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Tuulilasi</a:t>
                      </a:r>
                    </a:p>
                  </a:txBody>
                  <a:tcPr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Kauneus &amp; Terveys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Voi hyvin</a:t>
                      </a:r>
                    </a:p>
                    <a:p>
                      <a:pPr algn="ctr"/>
                      <a:r>
                        <a:rPr lang="fi-FI" sz="1000" b="0" dirty="0" err="1">
                          <a:solidFill>
                            <a:schemeClr val="tx1"/>
                          </a:solidFill>
                        </a:rPr>
                        <a:t>Fit</a:t>
                      </a:r>
                      <a:endParaRPr lang="fi-FI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Seiska</a:t>
                      </a:r>
                    </a:p>
                    <a:p>
                      <a:pPr algn="ctr"/>
                      <a:r>
                        <a:rPr lang="fi-FI" sz="1000" b="0" dirty="0" err="1">
                          <a:solidFill>
                            <a:schemeClr val="tx1"/>
                          </a:solidFill>
                        </a:rPr>
                        <a:t>SuomiViihde</a:t>
                      </a:r>
                      <a:endParaRPr lang="fi-FI" sz="10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Katso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Tiede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Tieteen Kuvalehti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Tieteen Kuvalehti Historia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Meidän Perhe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Vauva</a:t>
                      </a:r>
                    </a:p>
                    <a:p>
                      <a:pPr algn="ctr"/>
                      <a:r>
                        <a:rPr lang="fi-FI" sz="1000" b="0" dirty="0" err="1">
                          <a:solidFill>
                            <a:schemeClr val="tx1"/>
                          </a:solidFill>
                        </a:rPr>
                        <a:t>Kaksplus</a:t>
                      </a:r>
                      <a:endParaRPr lang="fi-FI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Tehy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Potilaan Lääkärilehti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Suomen Lääkärilehti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Suuri Käsityö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TAITO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Ihana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201505"/>
                  </a:ext>
                </a:extLst>
              </a:tr>
              <a:tr h="483928">
                <a:tc>
                  <a:txBody>
                    <a:bodyPr/>
                    <a:lstStyle/>
                    <a:p>
                      <a:pPr algn="ctr"/>
                      <a:r>
                        <a:rPr lang="fi-FI" sz="1000" b="1" dirty="0">
                          <a:solidFill>
                            <a:schemeClr val="tx1"/>
                          </a:solidFill>
                        </a:rPr>
                        <a:t>Urheilu, veikkaus ja pelaaminen </a:t>
                      </a:r>
                    </a:p>
                  </a:txBody>
                  <a:tcPr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dirty="0">
                          <a:solidFill>
                            <a:schemeClr val="tx1"/>
                          </a:solidFill>
                        </a:rPr>
                        <a:t>Politiikka ja yhteiskunta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dirty="0">
                          <a:solidFill>
                            <a:schemeClr val="tx1"/>
                          </a:solidFill>
                        </a:rPr>
                        <a:t>Matkailu ja muut maat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dirty="0">
                          <a:solidFill>
                            <a:schemeClr val="tx1"/>
                          </a:solidFill>
                        </a:rPr>
                        <a:t>Tekniikka ja tietotekniikka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dirty="0">
                          <a:solidFill>
                            <a:schemeClr val="tx1"/>
                          </a:solidFill>
                        </a:rPr>
                        <a:t>Rakentaminen ja kiinteistönhuolto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dirty="0">
                          <a:solidFill>
                            <a:schemeClr val="tx1"/>
                          </a:solidFill>
                        </a:rPr>
                        <a:t>Taide, kulttuuri </a:t>
                      </a:r>
                      <a:br>
                        <a:rPr lang="fi-FI" sz="1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fi-FI" sz="1000" b="1" dirty="0">
                          <a:solidFill>
                            <a:schemeClr val="tx1"/>
                          </a:solidFill>
                        </a:rPr>
                        <a:t>ja musiikki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dirty="0">
                          <a:solidFill>
                            <a:schemeClr val="tx1"/>
                          </a:solidFill>
                        </a:rPr>
                        <a:t>Uskonto ja elämänkatsomus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608167"/>
                  </a:ext>
                </a:extLst>
              </a:tr>
              <a:tr h="672508"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Juoksija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Urheilulehti</a:t>
                      </a:r>
                    </a:p>
                  </a:txBody>
                  <a:tcPr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Maailman Kuvalehti Demokraatti Kuluttaja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Mondo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National </a:t>
                      </a:r>
                      <a:r>
                        <a:rPr lang="fi-FI" sz="1000" b="0" dirty="0" err="1">
                          <a:solidFill>
                            <a:schemeClr val="tx1"/>
                          </a:solidFill>
                        </a:rPr>
                        <a:t>Geo-graphic</a:t>
                      </a:r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 Suomi Matkaopas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Mikrobitti</a:t>
                      </a:r>
                    </a:p>
                    <a:p>
                      <a:pPr algn="ctr"/>
                      <a:r>
                        <a:rPr lang="fi-FI" sz="1000" b="0" dirty="0" err="1">
                          <a:solidFill>
                            <a:schemeClr val="tx1"/>
                          </a:solidFill>
                        </a:rPr>
                        <a:t>Tivi</a:t>
                      </a:r>
                      <a:endParaRPr lang="fi-FI" sz="10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i-FI" sz="1000" b="0" dirty="0" err="1">
                          <a:solidFill>
                            <a:schemeClr val="tx1"/>
                          </a:solidFill>
                        </a:rPr>
                        <a:t>KotiMikro</a:t>
                      </a:r>
                      <a:endParaRPr lang="fi-FI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Rakennuslehti</a:t>
                      </a:r>
                    </a:p>
                    <a:p>
                      <a:pPr algn="ctr"/>
                      <a:r>
                        <a:rPr lang="fi-FI" sz="1000" b="0" dirty="0" err="1">
                          <a:solidFill>
                            <a:schemeClr val="tx1"/>
                          </a:solidFill>
                        </a:rPr>
                        <a:t>Sähköala.Fi</a:t>
                      </a:r>
                      <a:endParaRPr lang="fi-FI" sz="10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Suomen Kiinteistölehti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 err="1">
                          <a:solidFill>
                            <a:schemeClr val="tx1"/>
                          </a:solidFill>
                        </a:rPr>
                        <a:t>DigiKuva</a:t>
                      </a:r>
                      <a:endParaRPr lang="fi-FI" sz="10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Kameralehti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Parnasso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Nuotta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Sana</a:t>
                      </a:r>
                    </a:p>
                    <a:p>
                      <a:pPr algn="ctr"/>
                      <a:r>
                        <a:rPr lang="fi-FI" sz="1000" b="0" dirty="0">
                          <a:solidFill>
                            <a:schemeClr val="tx1"/>
                          </a:solidFill>
                        </a:rPr>
                        <a:t>Minä Olen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5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959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4840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3CB142DE-AE34-3444-997B-BD8C8DEE4D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008328"/>
              </p:ext>
            </p:extLst>
          </p:nvPr>
        </p:nvGraphicFramePr>
        <p:xfrm>
          <a:off x="2484118" y="849408"/>
          <a:ext cx="4175764" cy="358057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6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123810799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noProof="0" dirty="0">
                          <a:solidFill>
                            <a:schemeClr val="tx1"/>
                          </a:solidFill>
                        </a:rPr>
                        <a:t>Eniten sivutykkäyksiä 2020</a:t>
                      </a:r>
                      <a:endParaRPr lang="fi-FI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noProof="0" dirty="0">
                          <a:solidFill>
                            <a:schemeClr val="tx1"/>
                          </a:solidFill>
                        </a:rPr>
                        <a:t>Eniten sivutykkäyksiä</a:t>
                      </a:r>
                      <a:endParaRPr lang="fi-FI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 vrt. 2019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145 706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2.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103 260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92 338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↑+1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4.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86 934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5.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72 764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↑+5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6.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66 665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7.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58 409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55 080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9.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50 919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50 380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379" y="-8625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Suurimmat yleisöt </a:t>
            </a:r>
            <a:r>
              <a:rPr lang="fi-FI" sz="22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Facebookissa</a:t>
            </a:r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vuonna 2020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0E33E9-CC1E-6E49-9CB2-48AD065D34A3}"/>
              </a:ext>
            </a:extLst>
          </p:cNvPr>
          <p:cNvGrpSpPr/>
          <p:nvPr/>
        </p:nvGrpSpPr>
        <p:grpSpPr>
          <a:xfrm>
            <a:off x="2612502" y="929677"/>
            <a:ext cx="178493" cy="178493"/>
            <a:chOff x="1227668" y="1646882"/>
            <a:chExt cx="597802" cy="597802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568C7708-C5D1-2C4D-B59E-3DDC2ABAC426}"/>
                </a:ext>
              </a:extLst>
            </p:cNvPr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84A0CCDD-2675-5C4D-8F27-345767C162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pic>
        <p:nvPicPr>
          <p:cNvPr id="55" name="Picture 54" descr="AM_logo_RGB.eps">
            <a:extLst>
              <a:ext uri="{FF2B5EF4-FFF2-40B4-BE49-F238E27FC236}">
                <a16:creationId xmlns:a16="http://schemas.microsoft.com/office/drawing/2014/main" id="{A17E72AE-21ED-7648-8D9B-5631849AE6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B452B1F-22EA-7C4E-B918-0FEC37861727}"/>
              </a:ext>
            </a:extLst>
          </p:cNvPr>
          <p:cNvSpPr/>
          <p:nvPr/>
        </p:nvSpPr>
        <p:spPr>
          <a:xfrm>
            <a:off x="353029" y="4813017"/>
            <a:ext cx="234872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Aikakausmediat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vuosiraportti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2020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2B73850-A122-CD44-AEA1-3C7AB21967CF}"/>
              </a:ext>
            </a:extLst>
          </p:cNvPr>
          <p:cNvSpPr/>
          <p:nvPr/>
        </p:nvSpPr>
        <p:spPr>
          <a:xfrm>
            <a:off x="2864574" y="4813017"/>
            <a:ext cx="394969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Luvut kerätty 31.12.2020 / 31.12.2019</a:t>
            </a:r>
          </a:p>
        </p:txBody>
      </p:sp>
    </p:spTree>
    <p:extLst>
      <p:ext uri="{BB962C8B-B14F-4D97-AF65-F5344CB8AC3E}">
        <p14:creationId xmlns:p14="http://schemas.microsoft.com/office/powerpoint/2010/main" val="39620626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F02F228-5B19-9D47-B5B7-18B20413E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37596"/>
              </p:ext>
            </p:extLst>
          </p:nvPr>
        </p:nvGraphicFramePr>
        <p:xfrm>
          <a:off x="2211564" y="854654"/>
          <a:ext cx="4720869" cy="3600342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15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769">
                  <a:extLst>
                    <a:ext uri="{9D8B030D-6E8A-4147-A177-3AD203B41FA5}">
                      <a16:colId xmlns:a16="http://schemas.microsoft.com/office/drawing/2014/main" val="3374487970"/>
                    </a:ext>
                  </a:extLst>
                </a:gridCol>
                <a:gridCol w="116732">
                  <a:extLst>
                    <a:ext uri="{9D8B030D-6E8A-4147-A177-3AD203B41FA5}">
                      <a16:colId xmlns:a16="http://schemas.microsoft.com/office/drawing/2014/main" val="3692918397"/>
                    </a:ext>
                  </a:extLst>
                </a:gridCol>
              </a:tblGrid>
              <a:tr h="328181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u="sng" noProof="0">
                          <a:solidFill>
                            <a:sysClr val="windowText" lastClr="000000"/>
                          </a:solidFill>
                        </a:rPr>
                        <a:t>Uusia tykkääjiä</a:t>
                      </a:r>
                      <a:r>
                        <a:rPr lang="fi-FI" sz="1100" u="none" noProof="0">
                          <a:solidFill>
                            <a:sysClr val="windowText" lastClr="000000"/>
                          </a:solidFill>
                        </a:rPr>
                        <a:t> 2020 </a:t>
                      </a:r>
                      <a:endParaRPr lang="fi-FI" sz="1100" b="0" u="none" noProof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u="sng" noProof="0" dirty="0">
                          <a:solidFill>
                            <a:sysClr val="windowText" lastClr="000000"/>
                          </a:solidFill>
                        </a:rPr>
                        <a:t>Uusia</a:t>
                      </a:r>
                      <a:r>
                        <a:rPr lang="fi-FI" sz="1100" noProof="0" dirty="0">
                          <a:solidFill>
                            <a:sysClr val="windowText" lastClr="000000"/>
                          </a:solidFill>
                        </a:rPr>
                        <a:t> seuraajia* </a:t>
                      </a:r>
                      <a:endParaRPr lang="fi-FI" sz="1100" b="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ysClr val="windowText" lastClr="000000"/>
                          </a:solidFill>
                        </a:rPr>
                        <a:t>muutos </a:t>
                      </a:r>
                      <a:br>
                        <a:rPr lang="fi-FI" sz="1100" b="0" noProof="0" dirty="0">
                          <a:solidFill>
                            <a:sysClr val="windowText" lastClr="000000"/>
                          </a:solidFill>
                        </a:rPr>
                      </a:br>
                      <a:r>
                        <a:rPr lang="fi-FI" sz="1100" b="0" noProof="0" dirty="0">
                          <a:solidFill>
                            <a:sysClr val="windowText" lastClr="000000"/>
                          </a:solidFill>
                        </a:rPr>
                        <a:t>vrt. 2019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fi-FI" sz="1100" b="0" noProof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1.</a:t>
                      </a: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+24 123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2.</a:t>
                      </a: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Kotiliesi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+12 144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55 %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3.</a:t>
                      </a: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Tieteen Kuvalehti Historia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+10 849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73 %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4.</a:t>
                      </a: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+9 448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300" b="1" i="0" u="none" strike="noStrike" noProof="0">
                        <a:solidFill>
                          <a:srgbClr val="00B05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5.</a:t>
                      </a: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Tekniikan Maailma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+8 486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36 %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300" b="1" i="0" u="none" strike="noStrike" noProof="0">
                        <a:solidFill>
                          <a:schemeClr val="accent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Suomen Kuvalehti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+8 102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44 %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Tehy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+5 230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8.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+4 901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+4 873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39 %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10.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Kaksplus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+4 636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 dirty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379" y="-8625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uusia tykkääjiä </a:t>
            </a:r>
            <a:r>
              <a:rPr lang="fi-FI" sz="22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Facebookissa</a:t>
            </a:r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vuonna 2020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813017"/>
            <a:ext cx="394969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Luvut kerätty 31.12.2020 / 31.12.2019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0E33E9-CC1E-6E49-9CB2-48AD065D34A3}"/>
              </a:ext>
            </a:extLst>
          </p:cNvPr>
          <p:cNvGrpSpPr/>
          <p:nvPr/>
        </p:nvGrpSpPr>
        <p:grpSpPr>
          <a:xfrm>
            <a:off x="2342338" y="929677"/>
            <a:ext cx="178493" cy="178493"/>
            <a:chOff x="1227668" y="1646882"/>
            <a:chExt cx="597802" cy="597802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568C7708-C5D1-2C4D-B59E-3DDC2ABAC426}"/>
                </a:ext>
              </a:extLst>
            </p:cNvPr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84A0CCDD-2675-5C4D-8F27-345767C162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pic>
        <p:nvPicPr>
          <p:cNvPr id="55" name="Picture 54" descr="AM_logo_RGB.eps">
            <a:extLst>
              <a:ext uri="{FF2B5EF4-FFF2-40B4-BE49-F238E27FC236}">
                <a16:creationId xmlns:a16="http://schemas.microsoft.com/office/drawing/2014/main" id="{A17E72AE-21ED-7648-8D9B-5631849AE6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B452B1F-22EA-7C4E-B918-0FEC37861727}"/>
              </a:ext>
            </a:extLst>
          </p:cNvPr>
          <p:cNvSpPr/>
          <p:nvPr/>
        </p:nvSpPr>
        <p:spPr>
          <a:xfrm>
            <a:off x="353029" y="4813017"/>
            <a:ext cx="234872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Aikakausmediat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vuosiraportti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3807037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3CB142DE-AE34-3444-997B-BD8C8DEE4D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494907"/>
              </p:ext>
            </p:extLst>
          </p:nvPr>
        </p:nvGraphicFramePr>
        <p:xfrm>
          <a:off x="2484118" y="849408"/>
          <a:ext cx="4175764" cy="358057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6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123810799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noProof="0" dirty="0">
                          <a:solidFill>
                            <a:schemeClr val="tx1"/>
                          </a:solidFill>
                        </a:rPr>
                        <a:t>Eniten seuraajia 2020</a:t>
                      </a:r>
                      <a:endParaRPr lang="fi-FI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noProof="0" dirty="0">
                          <a:solidFill>
                            <a:schemeClr val="tx1"/>
                          </a:solidFill>
                        </a:rPr>
                        <a:t>Eniten sivutykkäyksiä</a:t>
                      </a:r>
                      <a:endParaRPr lang="fi-FI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 vrt. 2019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84 507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62 683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↑+3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62 031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54 186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50 013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49 601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↑+1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48 228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41 617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↑+2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38 697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36 620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↑+3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1C7150A4-1430-E54C-9445-58F67FF00B9F}"/>
              </a:ext>
            </a:extLst>
          </p:cNvPr>
          <p:cNvGrpSpPr/>
          <p:nvPr/>
        </p:nvGrpSpPr>
        <p:grpSpPr>
          <a:xfrm>
            <a:off x="2628267" y="929677"/>
            <a:ext cx="178493" cy="178493"/>
            <a:chOff x="2537515" y="1646885"/>
            <a:chExt cx="597803" cy="597803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72380F8-984D-1243-A222-1D5535995036}"/>
                </a:ext>
              </a:extLst>
            </p:cNvPr>
            <p:cNvSpPr/>
            <p:nvPr/>
          </p:nvSpPr>
          <p:spPr>
            <a:xfrm>
              <a:off x="2537515" y="1646885"/>
              <a:ext cx="597803" cy="59780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9DE8110A-AEE2-514C-B11A-4D451D7C24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1" y="1785202"/>
              <a:ext cx="314959" cy="314959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379" y="-8625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Suurimmat yleisöt </a:t>
            </a:r>
            <a:r>
              <a:rPr lang="fi-FI" sz="22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Instagramissa</a:t>
            </a:r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vuonna 2020</a:t>
            </a:r>
          </a:p>
        </p:txBody>
      </p:sp>
      <p:pic>
        <p:nvPicPr>
          <p:cNvPr id="55" name="Picture 54" descr="AM_logo_RGB.eps">
            <a:extLst>
              <a:ext uri="{FF2B5EF4-FFF2-40B4-BE49-F238E27FC236}">
                <a16:creationId xmlns:a16="http://schemas.microsoft.com/office/drawing/2014/main" id="{A17E72AE-21ED-7648-8D9B-5631849AE6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B452B1F-22EA-7C4E-B918-0FEC37861727}"/>
              </a:ext>
            </a:extLst>
          </p:cNvPr>
          <p:cNvSpPr/>
          <p:nvPr/>
        </p:nvSpPr>
        <p:spPr>
          <a:xfrm>
            <a:off x="353029" y="4813017"/>
            <a:ext cx="234872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Aikakausmediat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vuosiraportti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2020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2B73850-A122-CD44-AEA1-3C7AB21967CF}"/>
              </a:ext>
            </a:extLst>
          </p:cNvPr>
          <p:cNvSpPr/>
          <p:nvPr/>
        </p:nvSpPr>
        <p:spPr>
          <a:xfrm>
            <a:off x="2864574" y="4813017"/>
            <a:ext cx="394969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Luvut kerätty 31.12.2020 / 31.12.2019</a:t>
            </a:r>
          </a:p>
        </p:txBody>
      </p:sp>
    </p:spTree>
    <p:extLst>
      <p:ext uri="{BB962C8B-B14F-4D97-AF65-F5344CB8AC3E}">
        <p14:creationId xmlns:p14="http://schemas.microsoft.com/office/powerpoint/2010/main" val="12554276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F02F228-5B19-9D47-B5B7-18B20413E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299096"/>
              </p:ext>
            </p:extLst>
          </p:nvPr>
        </p:nvGraphicFramePr>
        <p:xfrm>
          <a:off x="2211564" y="854654"/>
          <a:ext cx="4720869" cy="3600342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15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769">
                  <a:extLst>
                    <a:ext uri="{9D8B030D-6E8A-4147-A177-3AD203B41FA5}">
                      <a16:colId xmlns:a16="http://schemas.microsoft.com/office/drawing/2014/main" val="3374487970"/>
                    </a:ext>
                  </a:extLst>
                </a:gridCol>
                <a:gridCol w="116732">
                  <a:extLst>
                    <a:ext uri="{9D8B030D-6E8A-4147-A177-3AD203B41FA5}">
                      <a16:colId xmlns:a16="http://schemas.microsoft.com/office/drawing/2014/main" val="3692918397"/>
                    </a:ext>
                  </a:extLst>
                </a:gridCol>
              </a:tblGrid>
              <a:tr h="328181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u="sng" noProof="0">
                          <a:solidFill>
                            <a:sysClr val="windowText" lastClr="000000"/>
                          </a:solidFill>
                        </a:rPr>
                        <a:t>Uusia seuraajia</a:t>
                      </a:r>
                      <a:r>
                        <a:rPr lang="fi-FI" sz="1100" u="none" noProof="0">
                          <a:solidFill>
                            <a:sysClr val="windowText" lastClr="000000"/>
                          </a:solidFill>
                        </a:rPr>
                        <a:t> 2020 </a:t>
                      </a:r>
                      <a:endParaRPr lang="fi-FI" sz="1100" b="0" u="none" noProof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u="sng" noProof="0" dirty="0">
                          <a:solidFill>
                            <a:sysClr val="windowText" lastClr="000000"/>
                          </a:solidFill>
                        </a:rPr>
                        <a:t>Uusia</a:t>
                      </a:r>
                      <a:r>
                        <a:rPr lang="fi-FI" sz="1100" noProof="0" dirty="0">
                          <a:solidFill>
                            <a:sysClr val="windowText" lastClr="000000"/>
                          </a:solidFill>
                        </a:rPr>
                        <a:t> seuraajia* </a:t>
                      </a:r>
                      <a:endParaRPr lang="fi-FI" sz="1100" b="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ysClr val="windowText" lastClr="000000"/>
                          </a:solidFill>
                        </a:rPr>
                        <a:t>muutos </a:t>
                      </a:r>
                      <a:br>
                        <a:rPr lang="fi-FI" sz="1100" b="0" noProof="0" dirty="0">
                          <a:solidFill>
                            <a:sysClr val="windowText" lastClr="000000"/>
                          </a:solidFill>
                        </a:rPr>
                      </a:br>
                      <a:r>
                        <a:rPr lang="fi-FI" sz="1100" b="0" noProof="0" dirty="0">
                          <a:solidFill>
                            <a:sysClr val="windowText" lastClr="000000"/>
                          </a:solidFill>
                        </a:rPr>
                        <a:t>vrt. 2019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fi-FI" sz="1100" b="0" noProof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1.</a:t>
                      </a: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+22 613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56 %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2.</a:t>
                      </a: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+20 006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31 %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3.</a:t>
                      </a: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Meidän Mökki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+13 748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158 %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4.</a:t>
                      </a: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Meidän Talo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+11 849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115 %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300" b="1" i="0" u="none" strike="noStrike" noProof="0">
                        <a:solidFill>
                          <a:srgbClr val="00B05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5.</a:t>
                      </a: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+11 187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29 %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300" b="1" i="0" u="none" strike="noStrike" noProof="0">
                        <a:solidFill>
                          <a:schemeClr val="accent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Soppa365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+10 148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20 %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+9 983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32 %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8.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+9 768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+9 724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10.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Viherpiha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+9 212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56 %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 dirty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9CED9D37-A409-8D4C-BABB-154465D0DC0B}"/>
              </a:ext>
            </a:extLst>
          </p:cNvPr>
          <p:cNvGrpSpPr/>
          <p:nvPr/>
        </p:nvGrpSpPr>
        <p:grpSpPr>
          <a:xfrm>
            <a:off x="2341608" y="929677"/>
            <a:ext cx="178493" cy="178493"/>
            <a:chOff x="2537515" y="1646885"/>
            <a:chExt cx="597803" cy="597803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8E90BB5-A471-F144-863D-01F9B3198933}"/>
                </a:ext>
              </a:extLst>
            </p:cNvPr>
            <p:cNvSpPr/>
            <p:nvPr/>
          </p:nvSpPr>
          <p:spPr>
            <a:xfrm>
              <a:off x="2537515" y="1646885"/>
              <a:ext cx="597803" cy="59780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C980A129-65C5-EA40-9171-7DA2C6397B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1" y="1785202"/>
              <a:ext cx="314959" cy="314959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379" y="-8625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uusia seuraajia </a:t>
            </a:r>
            <a:r>
              <a:rPr lang="fi-FI" sz="22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Instagramissa</a:t>
            </a:r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vuonna 2020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813017"/>
            <a:ext cx="394969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Luvut kerätty 31.12.2020 / 31.12.2019</a:t>
            </a:r>
          </a:p>
        </p:txBody>
      </p:sp>
      <p:pic>
        <p:nvPicPr>
          <p:cNvPr id="55" name="Picture 54" descr="AM_logo_RGB.eps">
            <a:extLst>
              <a:ext uri="{FF2B5EF4-FFF2-40B4-BE49-F238E27FC236}">
                <a16:creationId xmlns:a16="http://schemas.microsoft.com/office/drawing/2014/main" id="{A17E72AE-21ED-7648-8D9B-5631849AE6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B452B1F-22EA-7C4E-B918-0FEC37861727}"/>
              </a:ext>
            </a:extLst>
          </p:cNvPr>
          <p:cNvSpPr/>
          <p:nvPr/>
        </p:nvSpPr>
        <p:spPr>
          <a:xfrm>
            <a:off x="353029" y="4813017"/>
            <a:ext cx="234872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Aikakausmediat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vuosiraportti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35119394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3CB142DE-AE34-3444-997B-BD8C8DEE4D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630616"/>
              </p:ext>
            </p:extLst>
          </p:nvPr>
        </p:nvGraphicFramePr>
        <p:xfrm>
          <a:off x="2484118" y="849408"/>
          <a:ext cx="4175764" cy="358057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6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123810799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noProof="0" dirty="0">
                          <a:solidFill>
                            <a:schemeClr val="tx1"/>
                          </a:solidFill>
                        </a:rPr>
                        <a:t>Eniten seuraajia 2020</a:t>
                      </a:r>
                      <a:endParaRPr lang="fi-FI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noProof="0" dirty="0">
                          <a:solidFill>
                            <a:schemeClr val="tx1"/>
                          </a:solidFill>
                        </a:rPr>
                        <a:t>Eniten sivutykkäyksiä</a:t>
                      </a:r>
                      <a:endParaRPr lang="fi-FI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 vrt. 2019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176 948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128 902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73 995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48 850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Mikrobitti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19 987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19 075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13 546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11 733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Urheilulehti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9 918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↑+1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DEB80D6C-A237-C948-8DC6-2FAE75265CE2}"/>
              </a:ext>
            </a:extLst>
          </p:cNvPr>
          <p:cNvGrpSpPr/>
          <p:nvPr/>
        </p:nvGrpSpPr>
        <p:grpSpPr>
          <a:xfrm>
            <a:off x="2628266" y="921588"/>
            <a:ext cx="178493" cy="178493"/>
            <a:chOff x="1893980" y="1646882"/>
            <a:chExt cx="597802" cy="597802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1D7F5F6E-9676-684C-B691-D1E150F9E44D}"/>
                </a:ext>
              </a:extLst>
            </p:cNvPr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D8F03ABA-D8E8-4D4B-AA23-3943982D57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379" y="-8625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Suurimmat yleisöt </a:t>
            </a:r>
            <a:r>
              <a:rPr lang="fi-FI" sz="22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Twitterissä</a:t>
            </a:r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vuonna 2020</a:t>
            </a:r>
          </a:p>
        </p:txBody>
      </p:sp>
      <p:pic>
        <p:nvPicPr>
          <p:cNvPr id="55" name="Picture 54" descr="AM_logo_RGB.eps">
            <a:extLst>
              <a:ext uri="{FF2B5EF4-FFF2-40B4-BE49-F238E27FC236}">
                <a16:creationId xmlns:a16="http://schemas.microsoft.com/office/drawing/2014/main" id="{A17E72AE-21ED-7648-8D9B-5631849AE6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B452B1F-22EA-7C4E-B918-0FEC37861727}"/>
              </a:ext>
            </a:extLst>
          </p:cNvPr>
          <p:cNvSpPr/>
          <p:nvPr/>
        </p:nvSpPr>
        <p:spPr>
          <a:xfrm>
            <a:off x="353029" y="4813017"/>
            <a:ext cx="234872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Aikakausmediat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vuosiraportti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2020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2B73850-A122-CD44-AEA1-3C7AB21967CF}"/>
              </a:ext>
            </a:extLst>
          </p:cNvPr>
          <p:cNvSpPr/>
          <p:nvPr/>
        </p:nvSpPr>
        <p:spPr>
          <a:xfrm>
            <a:off x="2864574" y="4813017"/>
            <a:ext cx="394969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Luvut kerätty 31.12.2020 / 31.12.2019</a:t>
            </a:r>
          </a:p>
        </p:txBody>
      </p:sp>
    </p:spTree>
    <p:extLst>
      <p:ext uri="{BB962C8B-B14F-4D97-AF65-F5344CB8AC3E}">
        <p14:creationId xmlns:p14="http://schemas.microsoft.com/office/powerpoint/2010/main" val="35383989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F02F228-5B19-9D47-B5B7-18B20413E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072776"/>
              </p:ext>
            </p:extLst>
          </p:nvPr>
        </p:nvGraphicFramePr>
        <p:xfrm>
          <a:off x="2211564" y="854654"/>
          <a:ext cx="4720869" cy="3600342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15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769">
                  <a:extLst>
                    <a:ext uri="{9D8B030D-6E8A-4147-A177-3AD203B41FA5}">
                      <a16:colId xmlns:a16="http://schemas.microsoft.com/office/drawing/2014/main" val="3374487970"/>
                    </a:ext>
                  </a:extLst>
                </a:gridCol>
                <a:gridCol w="116732">
                  <a:extLst>
                    <a:ext uri="{9D8B030D-6E8A-4147-A177-3AD203B41FA5}">
                      <a16:colId xmlns:a16="http://schemas.microsoft.com/office/drawing/2014/main" val="3692918397"/>
                    </a:ext>
                  </a:extLst>
                </a:gridCol>
              </a:tblGrid>
              <a:tr h="328181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u="sng" noProof="0">
                          <a:solidFill>
                            <a:sysClr val="windowText" lastClr="000000"/>
                          </a:solidFill>
                        </a:rPr>
                        <a:t>Uusia seuraajia</a:t>
                      </a:r>
                      <a:r>
                        <a:rPr lang="fi-FI" sz="1100" u="none" noProof="0">
                          <a:solidFill>
                            <a:sysClr val="windowText" lastClr="000000"/>
                          </a:solidFill>
                        </a:rPr>
                        <a:t> 2020 </a:t>
                      </a:r>
                      <a:endParaRPr lang="fi-FI" sz="1100" b="0" u="none" noProof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u="sng" noProof="0" dirty="0">
                          <a:solidFill>
                            <a:sysClr val="windowText" lastClr="000000"/>
                          </a:solidFill>
                        </a:rPr>
                        <a:t>Uusia</a:t>
                      </a:r>
                      <a:r>
                        <a:rPr lang="fi-FI" sz="1100" noProof="0" dirty="0">
                          <a:solidFill>
                            <a:sysClr val="windowText" lastClr="000000"/>
                          </a:solidFill>
                        </a:rPr>
                        <a:t> seuraajia* </a:t>
                      </a:r>
                      <a:endParaRPr lang="fi-FI" sz="1100" b="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ysClr val="windowText" lastClr="000000"/>
                          </a:solidFill>
                        </a:rPr>
                        <a:t>muutos </a:t>
                      </a:r>
                      <a:br>
                        <a:rPr lang="fi-FI" sz="1100" b="0" noProof="0" dirty="0">
                          <a:solidFill>
                            <a:sysClr val="windowText" lastClr="000000"/>
                          </a:solidFill>
                        </a:rPr>
                      </a:br>
                      <a:r>
                        <a:rPr lang="fi-FI" sz="1100" b="0" noProof="0" dirty="0">
                          <a:solidFill>
                            <a:sysClr val="windowText" lastClr="000000"/>
                          </a:solidFill>
                        </a:rPr>
                        <a:t>vrt. 2019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fi-FI" sz="1100" b="0" noProof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1.</a:t>
                      </a: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+6 235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2.</a:t>
                      </a: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+4 588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3.</a:t>
                      </a: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+2 326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33 %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4.</a:t>
                      </a: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Mediuutiset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+1 465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26 %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300" b="1" i="0" u="none" strike="noStrike" noProof="0">
                        <a:solidFill>
                          <a:srgbClr val="00B05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5.</a:t>
                      </a: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+1 411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12 %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300" b="1" i="0" u="none" strike="noStrike" noProof="0">
                        <a:solidFill>
                          <a:schemeClr val="accent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Tehy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+1 106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27 %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Arvopaperi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+974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8.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+876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+862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10.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kern="1200" noProof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Kuntalehti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+808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 dirty="0">
                        <a:solidFill>
                          <a:sysClr val="windowText" lastClr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C7E1ABEF-2AC6-744B-A060-AA6634C5A8F4}"/>
              </a:ext>
            </a:extLst>
          </p:cNvPr>
          <p:cNvGrpSpPr/>
          <p:nvPr/>
        </p:nvGrpSpPr>
        <p:grpSpPr>
          <a:xfrm>
            <a:off x="2341608" y="921588"/>
            <a:ext cx="178493" cy="178493"/>
            <a:chOff x="1893980" y="1646882"/>
            <a:chExt cx="597802" cy="597802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DA332E9-96BA-2C4C-A904-A6AE43BEF0C7}"/>
                </a:ext>
              </a:extLst>
            </p:cNvPr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1455BB4-B6C3-DC4A-B840-0D7A53C0E6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379" y="-8625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uusia seuraajia </a:t>
            </a:r>
            <a:r>
              <a:rPr lang="fi-FI" sz="22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Twitterissä</a:t>
            </a:r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vuonna 2020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813017"/>
            <a:ext cx="394969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Luvut kerätty 31.12.2020 / 31.12.2019</a:t>
            </a:r>
          </a:p>
        </p:txBody>
      </p:sp>
      <p:pic>
        <p:nvPicPr>
          <p:cNvPr id="55" name="Picture 54" descr="AM_logo_RGB.eps">
            <a:extLst>
              <a:ext uri="{FF2B5EF4-FFF2-40B4-BE49-F238E27FC236}">
                <a16:creationId xmlns:a16="http://schemas.microsoft.com/office/drawing/2014/main" id="{A17E72AE-21ED-7648-8D9B-5631849AE6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B452B1F-22EA-7C4E-B918-0FEC37861727}"/>
              </a:ext>
            </a:extLst>
          </p:cNvPr>
          <p:cNvSpPr/>
          <p:nvPr/>
        </p:nvSpPr>
        <p:spPr>
          <a:xfrm>
            <a:off x="353029" y="4813017"/>
            <a:ext cx="234872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Aikakausmediat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vuosiraportti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31105458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3CB142DE-AE34-3444-997B-BD8C8DEE4D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778278"/>
              </p:ext>
            </p:extLst>
          </p:nvPr>
        </p:nvGraphicFramePr>
        <p:xfrm>
          <a:off x="2484118" y="849408"/>
          <a:ext cx="4175764" cy="358057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6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123810799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noProof="0" dirty="0">
                          <a:solidFill>
                            <a:schemeClr val="tx1"/>
                          </a:solidFill>
                        </a:rPr>
                        <a:t>Eniten kanavan tilaajia 2020</a:t>
                      </a:r>
                      <a:endParaRPr lang="fi-FI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noProof="0" dirty="0">
                          <a:solidFill>
                            <a:schemeClr val="tx1"/>
                          </a:solidFill>
                        </a:rPr>
                        <a:t>Eniten sivutykkäyksiä</a:t>
                      </a:r>
                      <a:endParaRPr lang="fi-FI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 vrt. 2019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35 900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2.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19 900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Tuulilasi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16 700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Siivet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↑+4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5.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Konepörssi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Koululainen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4 650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3 690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2 730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↑+2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2 510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↑+6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5B498D95-104F-CC47-AF49-737F9FF72CBE}"/>
              </a:ext>
            </a:extLst>
          </p:cNvPr>
          <p:cNvGrpSpPr/>
          <p:nvPr/>
        </p:nvGrpSpPr>
        <p:grpSpPr>
          <a:xfrm>
            <a:off x="2621568" y="908193"/>
            <a:ext cx="191888" cy="191888"/>
            <a:chOff x="5324534" y="838541"/>
            <a:chExt cx="343540" cy="343540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AAC893D-8E8E-A14E-BB11-5288F30DA5B2}"/>
                </a:ext>
              </a:extLst>
            </p:cNvPr>
            <p:cNvSpPr/>
            <p:nvPr/>
          </p:nvSpPr>
          <p:spPr>
            <a:xfrm>
              <a:off x="5324534" y="838541"/>
              <a:ext cx="343540" cy="3435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A624FAE5-577B-AE49-9524-20177C5FC4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69645" y="960895"/>
              <a:ext cx="251063" cy="105096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379" y="-8625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Suurimmat yleisöt </a:t>
            </a:r>
            <a:r>
              <a:rPr lang="fi-FI" sz="22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YouTubessa</a:t>
            </a:r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vuonna 2020</a:t>
            </a:r>
          </a:p>
        </p:txBody>
      </p:sp>
      <p:pic>
        <p:nvPicPr>
          <p:cNvPr id="55" name="Picture 54" descr="AM_logo_RGB.eps">
            <a:extLst>
              <a:ext uri="{FF2B5EF4-FFF2-40B4-BE49-F238E27FC236}">
                <a16:creationId xmlns:a16="http://schemas.microsoft.com/office/drawing/2014/main" id="{A17E72AE-21ED-7648-8D9B-5631849AE6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B452B1F-22EA-7C4E-B918-0FEC37861727}"/>
              </a:ext>
            </a:extLst>
          </p:cNvPr>
          <p:cNvSpPr/>
          <p:nvPr/>
        </p:nvSpPr>
        <p:spPr>
          <a:xfrm>
            <a:off x="353029" y="4813017"/>
            <a:ext cx="234872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Aikakausmediat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vuosiraportti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2020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2B73850-A122-CD44-AEA1-3C7AB21967CF}"/>
              </a:ext>
            </a:extLst>
          </p:cNvPr>
          <p:cNvSpPr/>
          <p:nvPr/>
        </p:nvSpPr>
        <p:spPr>
          <a:xfrm>
            <a:off x="2864574" y="4813017"/>
            <a:ext cx="394969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Luvut kerätty 31.12.2020 / 31.12.2019</a:t>
            </a:r>
          </a:p>
        </p:txBody>
      </p:sp>
    </p:spTree>
    <p:extLst>
      <p:ext uri="{BB962C8B-B14F-4D97-AF65-F5344CB8AC3E}">
        <p14:creationId xmlns:p14="http://schemas.microsoft.com/office/powerpoint/2010/main" val="6274416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3CB142DE-AE34-3444-997B-BD8C8DEE4D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991517"/>
              </p:ext>
            </p:extLst>
          </p:nvPr>
        </p:nvGraphicFramePr>
        <p:xfrm>
          <a:off x="2484118" y="849408"/>
          <a:ext cx="4175764" cy="358057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6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123810799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noProof="0" dirty="0">
                          <a:solidFill>
                            <a:schemeClr val="tx1"/>
                          </a:solidFill>
                        </a:rPr>
                        <a:t>Eniten seuraajia 2020</a:t>
                      </a:r>
                      <a:endParaRPr lang="fi-FI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noProof="0" dirty="0">
                          <a:solidFill>
                            <a:schemeClr val="tx1"/>
                          </a:solidFill>
                        </a:rPr>
                        <a:t>Eniten sivutykkäyksiä</a:t>
                      </a:r>
                      <a:endParaRPr lang="fi-FI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 vrt. 2019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18 734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↑+2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  <a:endParaRPr lang="fi-FI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14 832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8 085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7 216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Kotipuutarha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5 601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↑+1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5 373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2 157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1 762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1 672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↑+1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6A58B67E-9FFE-EC45-B88E-96F516F64287}"/>
              </a:ext>
            </a:extLst>
          </p:cNvPr>
          <p:cNvGrpSpPr/>
          <p:nvPr/>
        </p:nvGrpSpPr>
        <p:grpSpPr>
          <a:xfrm>
            <a:off x="2632768" y="927281"/>
            <a:ext cx="173991" cy="173991"/>
            <a:chOff x="4787029" y="686141"/>
            <a:chExt cx="343540" cy="343540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29A4A4F-EAD6-E440-AF76-9D0FDBA2C13D}"/>
                </a:ext>
              </a:extLst>
            </p:cNvPr>
            <p:cNvSpPr/>
            <p:nvPr/>
          </p:nvSpPr>
          <p:spPr>
            <a:xfrm>
              <a:off x="4787029" y="686141"/>
              <a:ext cx="343540" cy="34354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2D4DF1CE-7BD4-B540-B16C-3D66289124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64867" y="759085"/>
              <a:ext cx="192676" cy="192676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379" y="-8625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Suurimmat yleisöt </a:t>
            </a:r>
            <a:r>
              <a:rPr lang="fi-FI" sz="22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Pinterestissä</a:t>
            </a:r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vuonna 2020</a:t>
            </a:r>
          </a:p>
        </p:txBody>
      </p:sp>
      <p:pic>
        <p:nvPicPr>
          <p:cNvPr id="55" name="Picture 54" descr="AM_logo_RGB.eps">
            <a:extLst>
              <a:ext uri="{FF2B5EF4-FFF2-40B4-BE49-F238E27FC236}">
                <a16:creationId xmlns:a16="http://schemas.microsoft.com/office/drawing/2014/main" id="{A17E72AE-21ED-7648-8D9B-5631849AE6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B452B1F-22EA-7C4E-B918-0FEC37861727}"/>
              </a:ext>
            </a:extLst>
          </p:cNvPr>
          <p:cNvSpPr/>
          <p:nvPr/>
        </p:nvSpPr>
        <p:spPr>
          <a:xfrm>
            <a:off x="353029" y="4813017"/>
            <a:ext cx="234872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Aikakausmediat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vuosiraportti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2020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2B73850-A122-CD44-AEA1-3C7AB21967CF}"/>
              </a:ext>
            </a:extLst>
          </p:cNvPr>
          <p:cNvSpPr/>
          <p:nvPr/>
        </p:nvSpPr>
        <p:spPr>
          <a:xfrm>
            <a:off x="2864574" y="4813017"/>
            <a:ext cx="394969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Luvut kerätty 31.12.2020 / 31.12.2019</a:t>
            </a:r>
          </a:p>
        </p:txBody>
      </p:sp>
    </p:spTree>
    <p:extLst>
      <p:ext uri="{BB962C8B-B14F-4D97-AF65-F5344CB8AC3E}">
        <p14:creationId xmlns:p14="http://schemas.microsoft.com/office/powerpoint/2010/main" val="3390266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906379"/>
              </p:ext>
            </p:extLst>
          </p:nvPr>
        </p:nvGraphicFramePr>
        <p:xfrm>
          <a:off x="4572000" y="1173210"/>
          <a:ext cx="4156872" cy="3056068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079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4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2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6198">
                <a:tc>
                  <a:txBody>
                    <a:bodyPr/>
                    <a:lstStyle/>
                    <a:p>
                      <a:endParaRPr lang="fi-FI" sz="13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dirty="0">
                          <a:solidFill>
                            <a:sysClr val="windowText" lastClr="000000"/>
                          </a:solidFill>
                        </a:rPr>
                        <a:t>2020,</a:t>
                      </a:r>
                    </a:p>
                    <a:p>
                      <a:pPr algn="ctr"/>
                      <a:r>
                        <a:rPr lang="fi-FI" sz="1300" b="0" dirty="0">
                          <a:solidFill>
                            <a:sysClr val="windowText" lastClr="000000"/>
                          </a:solidFill>
                        </a:rPr>
                        <a:t>%-osuus</a:t>
                      </a:r>
                      <a:r>
                        <a:rPr lang="fi-FI" sz="1300" b="0" baseline="0" dirty="0">
                          <a:solidFill>
                            <a:sysClr val="windowText" lastClr="000000"/>
                          </a:solidFill>
                        </a:rPr>
                        <a:t> yleisöstä</a:t>
                      </a:r>
                      <a:endParaRPr lang="fi-FI" sz="13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300" b="0" dirty="0">
                          <a:solidFill>
                            <a:sysClr val="windowText" lastClr="000000"/>
                          </a:solidFill>
                        </a:rPr>
                        <a:t>muutos %-osuudessa</a:t>
                      </a:r>
                      <a:r>
                        <a:rPr lang="fi-FI" sz="1300" b="0" baseline="0" dirty="0">
                          <a:solidFill>
                            <a:sysClr val="windowText" lastClr="000000"/>
                          </a:solidFill>
                        </a:rPr>
                        <a:t> vrt. 2019</a:t>
                      </a:r>
                      <a:endParaRPr lang="fi-FI" sz="13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97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dirty="0"/>
                        <a:t>Facebook</a:t>
                      </a:r>
                      <a:endParaRPr lang="fi-FI" sz="13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</a:rPr>
                        <a:t>50,0</a:t>
                      </a:r>
                      <a:endParaRPr lang="en-US" sz="1300" b="1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300" b="1" dirty="0">
                          <a:solidFill>
                            <a:schemeClr val="accent1"/>
                          </a:solidFill>
                        </a:rPr>
                        <a:t>-2,5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974">
                <a:tc>
                  <a:txBody>
                    <a:bodyPr/>
                    <a:lstStyle/>
                    <a:p>
                      <a:pPr algn="ctr"/>
                      <a:r>
                        <a:rPr lang="fi-FI" sz="1300" dirty="0"/>
                        <a:t>Instagram</a:t>
                      </a:r>
                      <a:endParaRPr lang="fi-FI" sz="13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</a:rPr>
                        <a:t>29,0</a:t>
                      </a:r>
                      <a:endParaRPr lang="en-US" sz="1300" b="1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300" b="1" dirty="0">
                          <a:solidFill>
                            <a:srgbClr val="00B050"/>
                          </a:solidFill>
                        </a:rPr>
                        <a:t>+3,2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97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dirty="0"/>
                        <a:t>Twitter</a:t>
                      </a:r>
                      <a:endParaRPr lang="fi-FI" sz="13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</a:rPr>
                        <a:t>16,3</a:t>
                      </a:r>
                      <a:endParaRPr lang="en-US" sz="1300" b="1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300" b="1" dirty="0">
                          <a:solidFill>
                            <a:schemeClr val="accent1"/>
                          </a:solidFill>
                        </a:rPr>
                        <a:t>-1,3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974">
                <a:tc>
                  <a:txBody>
                    <a:bodyPr/>
                    <a:lstStyle/>
                    <a:p>
                      <a:pPr algn="ctr"/>
                      <a:r>
                        <a:rPr lang="fi-FI" sz="1300" dirty="0"/>
                        <a:t>YouTube</a:t>
                      </a:r>
                      <a:endParaRPr lang="fi-FI" sz="13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</a:rPr>
                        <a:t>3,0</a:t>
                      </a:r>
                      <a:endParaRPr lang="en-US" sz="1300" b="1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300" b="1" dirty="0">
                          <a:solidFill>
                            <a:srgbClr val="00B050"/>
                          </a:solidFill>
                        </a:rPr>
                        <a:t>+0,3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974">
                <a:tc>
                  <a:txBody>
                    <a:bodyPr/>
                    <a:lstStyle/>
                    <a:p>
                      <a:pPr algn="ctr"/>
                      <a:r>
                        <a:rPr lang="fi-FI" sz="1300" dirty="0"/>
                        <a:t>Pinterest</a:t>
                      </a:r>
                      <a:endParaRPr lang="fi-FI" sz="13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</a:rPr>
                        <a:t>1,6</a:t>
                      </a:r>
                      <a:endParaRPr lang="en-US" sz="1300" b="1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300" b="1" dirty="0">
                          <a:solidFill>
                            <a:srgbClr val="00B050"/>
                          </a:solidFill>
                        </a:rPr>
                        <a:t>+0,3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Aikakausmedioiden someyleisö 2020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3029" y="882070"/>
          <a:ext cx="3866566" cy="380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1010" y="2152289"/>
            <a:ext cx="2398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6"/>
                </a:solidFill>
              </a:rPr>
              <a:t>Seuraajia kaikissa</a:t>
            </a:r>
            <a:br>
              <a:rPr lang="fi-FI" sz="1200" b="1" dirty="0">
                <a:solidFill>
                  <a:schemeClr val="accent6"/>
                </a:solidFill>
              </a:rPr>
            </a:br>
            <a:r>
              <a:rPr lang="fi-FI" sz="1200" b="1" dirty="0">
                <a:solidFill>
                  <a:schemeClr val="accent6"/>
                </a:solidFill>
              </a:rPr>
              <a:t> kanavissa yhteensä* (kpl) </a:t>
            </a:r>
            <a:br>
              <a:rPr lang="fi-FI" b="1" dirty="0">
                <a:solidFill>
                  <a:schemeClr val="accent6"/>
                </a:solidFill>
              </a:rPr>
            </a:br>
            <a:r>
              <a:rPr lang="en-US" sz="4000" b="1" dirty="0">
                <a:solidFill>
                  <a:schemeClr val="accent6"/>
                </a:solidFill>
                <a:latin typeface="Times" pitchFamily="2" charset="0"/>
              </a:rPr>
              <a:t>4 482 528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4209" y="1888922"/>
            <a:ext cx="314960" cy="31496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755" y="2629069"/>
            <a:ext cx="386080" cy="31496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10602" y="4071798"/>
            <a:ext cx="314960" cy="31496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6795" y="1844963"/>
            <a:ext cx="436880" cy="18288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40826" y="1385237"/>
            <a:ext cx="335280" cy="33528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8A1C8FF4-C51D-5D48-829A-B6365392CD13}"/>
              </a:ext>
            </a:extLst>
          </p:cNvPr>
          <p:cNvSpPr/>
          <p:nvPr/>
        </p:nvSpPr>
        <p:spPr>
          <a:xfrm>
            <a:off x="2864574" y="4760793"/>
            <a:ext cx="41757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Instagramissa, Twitterissä, YouTubessa ja Pinterestissä. Luvut kerätty 31.12.2020 / 31.12.2019.</a:t>
            </a:r>
          </a:p>
        </p:txBody>
      </p:sp>
    </p:spTree>
    <p:extLst>
      <p:ext uri="{BB962C8B-B14F-4D97-AF65-F5344CB8AC3E}">
        <p14:creationId xmlns:p14="http://schemas.microsoft.com/office/powerpoint/2010/main" val="14863972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8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(214 kpl) / joulukuu 2020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2882" y="1168764"/>
            <a:ext cx="8519407" cy="3437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3H+K      Aarre      Advokaatti      Aku Ankka      Alibi      Allergia, Iho &amp; Astma      Ammattiautot      Anna      Antiikki &amp; Design      Apteekkarilehti     Apu      Apu Juniori      Arkkitehti      Arkkitehtiuutiset      Aromi      Arvopaperi      Askel      Auto Bild Suomi      Automaatioväylä      Avotakka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Caravan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Cosmopolitan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Deko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Demokraatti      Diabetes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DigiKuva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Eeva      Elintarvike ja Terveys      Elle      Elämä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Enertec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Erä      ET-lehti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Fakta      FIT      GEO      Gloria      Glorian Koti      Glorian ruoka &amp; viini      Gluteeniton Keittiö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GTi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-Magazine      Hevoshullu      Hifimaailma      Hiihto      HR Viesti      Hymy      Hyvä Terveys      Ihana      Image      Improbatur      Insinööri      Juoksija      Jääkiekkolehti      Kaikkien aikojen Joulu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Kaksplus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Kameralehti      Katso      Kauneimmat Käsityöt      Kauneus &amp; Terveys      Kello &amp; Kulta      Kemia-Kemi      Kippari      KITA Kiinteistö &amp; Talotekniikka      Kodin Kuvalehti      Koiramme      Kolmiokirjan Ristikot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Kommuntorget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Finlands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kommuntidning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Konekuriiri      Konepörssi      Koneviesti      Koti ja keittiö      Koti ja maaseutu     Kotiliesi      Kotiliesi Käsityö      Kotilääkäri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KotiMikro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Kotipuutarha      Kotitalo      Kotivinkki      Koululainen      Kuluttaja      Kuntalehti      Kuntatekniikka      Kunto Plus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Kuriren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Lapsen Maailma      Leivotaan      Linja      Lumo      Maailman Kuvalehti      Maalla      Maku      Markkinointi &amp; Mainonta      Matkaopas      Me Naiset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Mediuutiset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Meidän Mökki      Meidän Perhe      Meidän Talo      Meillä kotona      Metsälehti      Metsästys ja Kalastus      Mikrobitti      Minä Olen      Mondo      Moodi      Moottori      Motiivi      National Geographic Suomi      Nuotta      Nyyrikki	 Oluelle     </a:t>
            </a:r>
            <a:r>
              <a:rPr lang="fi-FI" sz="1300" dirty="0"/>
              <a:t>….</a:t>
            </a:r>
          </a:p>
        </p:txBody>
      </p:sp>
      <p:pic>
        <p:nvPicPr>
          <p:cNvPr id="5" name="Picture 4" descr="AM_logo_RGB.eps">
            <a:extLst>
              <a:ext uri="{FF2B5EF4-FFF2-40B4-BE49-F238E27FC236}">
                <a16:creationId xmlns:a16="http://schemas.microsoft.com/office/drawing/2014/main" id="{33E5D0EE-E563-0B40-A673-E7A434D5F6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8339C9-434F-0C47-9B61-8E881A407062}"/>
              </a:ext>
            </a:extLst>
          </p:cNvPr>
          <p:cNvCxnSpPr>
            <a:cxnSpLocks/>
          </p:cNvCxnSpPr>
          <p:nvPr/>
        </p:nvCxnSpPr>
        <p:spPr>
          <a:xfrm>
            <a:off x="302882" y="805939"/>
            <a:ext cx="8610498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84310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8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(214 kpl) / joulukuu 2020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2882" y="1140404"/>
            <a:ext cx="8519407" cy="3197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fi-FI" sz="1300" dirty="0"/>
              <a:t>…	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Oma Aika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OMjooga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Ortodoksiviesti      Osuustoiminta      Palokuntalainen      Parnasso      Partiojohtaja      Pelastustieto      Pelit      Perhokalastus      Perusta      Pieni on Suurin      Pinni      Polemiikki      Positio      Potilaan Lääkärilehti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Print&amp;Media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prointerior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Promaint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prometalli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metallialan ammattilehti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PUUTARHA&amp;kauppa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Pyöräily+Triathlon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Rakennuslehti      Rakennustaito      Reserviläinen      Riffi      RONDO Classic      Sairaanhoitaja      Sana      Sanansaattaja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Secretarius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Seiska      Selkosanomat      Seura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Shaker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Siivet      Soppa365      Sport      Suomen Kiinteistölehti      Suomen Kuvalehti      Suomen Luonto      Suomen Lääkärilehti      Suomen Sotilas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SuomiViihde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Super      Suuri Käsityö      Systeri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Systole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Sähköala.Fi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Taide      TAITO      Talentia      Talotekniikka      Talouselämä      Taloustaito      Teatteri &amp; Tanssi -lehti      Tee Itse      Tehy      Tekniikan Historia      Tekniikan Maailma      Tekniikka &amp; Talous      Terveydeksi      Tiede      Tiede Luonto      Tieteen Kuvalehti      Tieteen Kuvalehti Historia      Tilisanomat      </a:t>
            </a:r>
            <a:r>
              <a:rPr lang="fi-FI" sz="1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Tivi</a:t>
            </a:r>
            <a:r>
              <a:rPr lang="fi-FI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TM Rakennusmaailma      Trendi      Tunne &amp; Mieli      Tuulilasi      TV-maailma      Työ Terveys Turvallisuus      Ulkopolitiikka      Ultra      Unelmien Talo &amp; Koti      Urheilulehti      Uusiouutiset      V8-Magazine      Valitut Palat - Reader's Digest      Vapaa-ajan Kalastaja      Vapaussoturi      Vauhdin Maailma      Vauva      Vegaanikeittiö      Vene      Verotus      Viherpiha      Viini      Vinkki      VIVA      Voi hyvin      X      Yhteishyvä      Yliopisto      Ylioppilaslehti      Ylioppilaslehti Aino      Ympäristö ja Terveys</a:t>
            </a:r>
            <a:endParaRPr lang="fi-FI" sz="1300" dirty="0"/>
          </a:p>
        </p:txBody>
      </p:sp>
      <p:pic>
        <p:nvPicPr>
          <p:cNvPr id="5" name="Picture 4" descr="AM_logo_RGB.eps">
            <a:extLst>
              <a:ext uri="{FF2B5EF4-FFF2-40B4-BE49-F238E27FC236}">
                <a16:creationId xmlns:a16="http://schemas.microsoft.com/office/drawing/2014/main" id="{F745D598-09C3-7B46-A28C-849D75BDB2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2F51CAC-BB62-FA47-83D4-81C85D37DC76}"/>
              </a:ext>
            </a:extLst>
          </p:cNvPr>
          <p:cNvCxnSpPr>
            <a:cxnSpLocks/>
          </p:cNvCxnSpPr>
          <p:nvPr/>
        </p:nvCxnSpPr>
        <p:spPr>
          <a:xfrm>
            <a:off x="302882" y="805939"/>
            <a:ext cx="8610498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8260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sp>
        <p:nvSpPr>
          <p:cNvPr id="4" name="TextBox 3"/>
          <p:cNvSpPr txBox="1"/>
          <p:nvPr/>
        </p:nvSpPr>
        <p:spPr>
          <a:xfrm>
            <a:off x="1115452" y="1483630"/>
            <a:ext cx="69572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Aikakausmedia seuraa kuukausittain suomalaisten aikakausmedioiden seuraaja-, tykkääjä- ja tilaajamääriä Facebookissa, Twitterissä, Instagramissa, YouTubessa ja Pinterestissä.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Seurannassa ovat mukana Aikakausmedian jäsenten mediat, joilla on käytössään yksi tai useampi mainittu sosiaalisen median kanava.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Seuranta tehdään jokaisen kuukauden viimeisenä päivänä. Tulokset päivittyvät jokaisen kuukauden alussa: </a:t>
            </a:r>
            <a:br>
              <a:rPr lang="fi-FI" dirty="0"/>
            </a:br>
            <a:r>
              <a:rPr lang="fi-FI" b="1" dirty="0" err="1"/>
              <a:t>www.aikakausmedia.fi</a:t>
            </a:r>
            <a:r>
              <a:rPr lang="fi-FI" b="1" dirty="0"/>
              <a:t>/</a:t>
            </a:r>
            <a:r>
              <a:rPr lang="fi-FI" b="1" dirty="0" err="1"/>
              <a:t>some</a:t>
            </a:r>
            <a:endParaRPr lang="fi-FI" b="1" dirty="0"/>
          </a:p>
          <a:p>
            <a:pPr algn="ctr"/>
            <a:endParaRPr lang="fi-FI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C48A18A-19F8-C04D-8F60-5DEA6EB1E711}"/>
              </a:ext>
            </a:extLst>
          </p:cNvPr>
          <p:cNvCxnSpPr>
            <a:cxnSpLocks/>
          </p:cNvCxnSpPr>
          <p:nvPr/>
        </p:nvCxnSpPr>
        <p:spPr>
          <a:xfrm>
            <a:off x="302882" y="1023540"/>
            <a:ext cx="3124130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9A6E74-EF77-DE4F-A04E-15AC2A28CD25}"/>
              </a:ext>
            </a:extLst>
          </p:cNvPr>
          <p:cNvCxnSpPr>
            <a:cxnSpLocks/>
          </p:cNvCxnSpPr>
          <p:nvPr/>
        </p:nvCxnSpPr>
        <p:spPr>
          <a:xfrm>
            <a:off x="5732890" y="1023540"/>
            <a:ext cx="3180490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7" name="Picture 26" descr="AM_logo_RGB.eps">
            <a:extLst>
              <a:ext uri="{FF2B5EF4-FFF2-40B4-BE49-F238E27FC236}">
                <a16:creationId xmlns:a16="http://schemas.microsoft.com/office/drawing/2014/main" id="{09D3D902-00F8-E443-819E-8B0033257F0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799432"/>
            <a:ext cx="1525194" cy="11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2954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495532"/>
            <a:ext cx="9144000" cy="2650226"/>
            <a:chOff x="0" y="1495532"/>
            <a:chExt cx="9144000" cy="2650226"/>
          </a:xfrm>
        </p:grpSpPr>
        <p:pic>
          <p:nvPicPr>
            <p:cNvPr id="26" name="Picture 25" descr="AM_logo_RGB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988" y="1495532"/>
              <a:ext cx="5618730" cy="43221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851064" y="3134675"/>
              <a:ext cx="3404004" cy="509106"/>
              <a:chOff x="3162699" y="2984185"/>
              <a:chExt cx="3369858" cy="503998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3162699" y="2984185"/>
                <a:ext cx="503998" cy="503998"/>
                <a:chOff x="1227668" y="1646882"/>
                <a:chExt cx="597802" cy="597802"/>
              </a:xfrm>
            </p:grpSpPr>
            <p:sp>
              <p:nvSpPr>
                <p:cNvPr id="12" name="Oval 11"/>
                <p:cNvSpPr/>
                <p:nvPr/>
              </p:nvSpPr>
              <p:spPr>
                <a:xfrm>
                  <a:off x="1227668" y="1646882"/>
                  <a:ext cx="597802" cy="59780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72121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19" name="Group 18"/>
              <p:cNvGrpSpPr/>
              <p:nvPr/>
            </p:nvGrpSpPr>
            <p:grpSpPr>
              <a:xfrm>
                <a:off x="3742548" y="2984185"/>
                <a:ext cx="503998" cy="503998"/>
                <a:chOff x="1893980" y="1646882"/>
                <a:chExt cx="597802" cy="597802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893980" y="1646882"/>
                  <a:ext cx="597802" cy="597802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020086" y="1785203"/>
                  <a:ext cx="38608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1" name="Group 20"/>
              <p:cNvGrpSpPr/>
              <p:nvPr/>
            </p:nvGrpSpPr>
            <p:grpSpPr>
              <a:xfrm>
                <a:off x="4315680" y="2984185"/>
                <a:ext cx="503998" cy="503998"/>
                <a:chOff x="2537512" y="1646882"/>
                <a:chExt cx="597802" cy="597802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2537512" y="1646882"/>
                  <a:ext cx="597802" cy="597802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84672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5457147" y="2984185"/>
                <a:ext cx="503998" cy="503998"/>
                <a:chOff x="3881527" y="1646882"/>
                <a:chExt cx="597802" cy="597802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3881527" y="1646882"/>
                  <a:ext cx="597802" cy="5978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60025" y="1859793"/>
                  <a:ext cx="436880" cy="182880"/>
                </a:xfrm>
                <a:prstGeom prst="rect">
                  <a:avLst/>
                </a:prstGeom>
              </p:spPr>
            </p:pic>
          </p:grpSp>
          <p:grpSp>
            <p:nvGrpSpPr>
              <p:cNvPr id="23" name="Group 22"/>
              <p:cNvGrpSpPr/>
              <p:nvPr/>
            </p:nvGrpSpPr>
            <p:grpSpPr>
              <a:xfrm>
                <a:off x="4892170" y="2984185"/>
                <a:ext cx="503998" cy="503998"/>
                <a:chOff x="3215214" y="1646882"/>
                <a:chExt cx="597802" cy="597802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3215214" y="1646882"/>
                  <a:ext cx="597802" cy="597802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350662" y="1773813"/>
                  <a:ext cx="335280" cy="335280"/>
                </a:xfrm>
                <a:prstGeom prst="rect">
                  <a:avLst/>
                </a:prstGeom>
              </p:spPr>
            </p:pic>
          </p:grpSp>
          <p:grpSp>
            <p:nvGrpSpPr>
              <p:cNvPr id="7" name="Group 6"/>
              <p:cNvGrpSpPr/>
              <p:nvPr/>
            </p:nvGrpSpPr>
            <p:grpSpPr>
              <a:xfrm>
                <a:off x="6028559" y="2984185"/>
                <a:ext cx="503998" cy="503998"/>
                <a:chOff x="6028559" y="2984185"/>
                <a:chExt cx="503998" cy="503998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6028559" y="2984185"/>
                  <a:ext cx="503998" cy="503998"/>
                </a:xfrm>
                <a:prstGeom prst="ellipse">
                  <a:avLst/>
                </a:prstGeom>
                <a:solidFill>
                  <a:schemeClr val="tx2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147801" y="3100801"/>
                  <a:ext cx="265538" cy="265538"/>
                </a:xfrm>
                <a:prstGeom prst="rect">
                  <a:avLst/>
                </a:prstGeom>
              </p:spPr>
            </p:pic>
          </p:grpSp>
        </p:grpSp>
        <p:sp>
          <p:nvSpPr>
            <p:cNvPr id="9" name="TextBox 8"/>
            <p:cNvSpPr txBox="1"/>
            <p:nvPr/>
          </p:nvSpPr>
          <p:spPr>
            <a:xfrm>
              <a:off x="0" y="2188990"/>
              <a:ext cx="914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>
                  <a:solidFill>
                    <a:schemeClr val="accent6"/>
                  </a:solidFill>
                  <a:latin typeface="Times" pitchFamily="2" charset="0"/>
                </a:rPr>
                <a:t>www.aikakausmedia.fi    </a:t>
              </a:r>
              <a:r>
                <a:rPr lang="fi-FI" dirty="0">
                  <a:solidFill>
                    <a:schemeClr val="accent6"/>
                  </a:solidFill>
                  <a:latin typeface="Times" pitchFamily="2" charset="0"/>
                  <a:ea typeface="Wingdings"/>
                  <a:cs typeface="Wingdings"/>
                  <a:sym typeface="Wingdings"/>
                </a:rPr>
                <a:t></a:t>
              </a:r>
              <a:r>
                <a:rPr lang="fi-FI" dirty="0">
                  <a:solidFill>
                    <a:schemeClr val="accent6"/>
                  </a:solidFill>
                  <a:latin typeface="Times" pitchFamily="2" charset="0"/>
                </a:rPr>
                <a:t>   www.mediakortit.fi</a:t>
              </a:r>
            </a:p>
            <a:p>
              <a:pPr algn="ctr"/>
              <a:endParaRPr lang="fi-FI" dirty="0">
                <a:solidFill>
                  <a:schemeClr val="accent6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0" y="3776426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>
                  <a:latin typeface="Times" pitchFamily="2" charset="0"/>
                </a:rPr>
                <a:t>@aikakausmedia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8740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30EC7937-125F-1947-95DB-8E9602FD4AAF}"/>
              </a:ext>
            </a:extLst>
          </p:cNvPr>
          <p:cNvSpPr txBox="1"/>
          <p:nvPr/>
        </p:nvSpPr>
        <p:spPr>
          <a:xfrm>
            <a:off x="6860330" y="1059214"/>
            <a:ext cx="1906691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txBody>
          <a:bodyPr wrap="square" rtlCol="0" anchor="ctr">
            <a:spAutoFit/>
          </a:bodyPr>
          <a:lstStyle/>
          <a:p>
            <a:r>
              <a:rPr lang="fi-FI" sz="1600" b="1" dirty="0"/>
              <a:t>+ 490 484</a:t>
            </a:r>
          </a:p>
          <a:p>
            <a:r>
              <a:rPr lang="fi-FI" sz="1200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dirty="0"/>
              <a:t> 12 %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6F3109-B88E-DB42-AFA8-861638BD5B23}"/>
              </a:ext>
            </a:extLst>
          </p:cNvPr>
          <p:cNvSpPr txBox="1"/>
          <p:nvPr/>
        </p:nvSpPr>
        <p:spPr>
          <a:xfrm>
            <a:off x="6860330" y="2597418"/>
            <a:ext cx="1870202" cy="584776"/>
          </a:xfrm>
          <a:prstGeom prst="rect">
            <a:avLst/>
          </a:prstGeom>
          <a:solidFill>
            <a:srgbClr val="FBF7DD">
              <a:alpha val="80000"/>
            </a:srgbClr>
          </a:solidFill>
        </p:spPr>
        <p:txBody>
          <a:bodyPr wrap="square" rtlCol="0" anchor="ctr">
            <a:spAutoFit/>
          </a:bodyPr>
          <a:lstStyle/>
          <a:p>
            <a:r>
              <a:rPr lang="fi-FI" sz="1600" b="1" dirty="0"/>
              <a:t>+ 271 315</a:t>
            </a:r>
            <a:br>
              <a:rPr lang="fi-FI" sz="1600" b="1" dirty="0"/>
            </a:br>
            <a:r>
              <a:rPr lang="fi-FI" sz="1200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dirty="0"/>
              <a:t> 26 %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04C991-2F59-0248-A5EB-6A778C8B63ED}"/>
              </a:ext>
            </a:extLst>
          </p:cNvPr>
          <p:cNvSpPr txBox="1"/>
          <p:nvPr/>
        </p:nvSpPr>
        <p:spPr>
          <a:xfrm>
            <a:off x="6860330" y="3404049"/>
            <a:ext cx="1870202" cy="584776"/>
          </a:xfrm>
          <a:prstGeom prst="rect">
            <a:avLst/>
          </a:prstGeom>
          <a:solidFill>
            <a:srgbClr val="E4F3F1">
              <a:alpha val="80000"/>
            </a:srgbClr>
          </a:solidFill>
        </p:spPr>
        <p:txBody>
          <a:bodyPr wrap="square" rtlCol="0" anchor="ctr">
            <a:spAutoFit/>
          </a:bodyPr>
          <a:lstStyle/>
          <a:p>
            <a:r>
              <a:rPr lang="fi-FI" sz="1600" b="1" dirty="0"/>
              <a:t>+ 27 242</a:t>
            </a:r>
            <a:br>
              <a:rPr lang="fi-FI" sz="1600" b="1" dirty="0"/>
            </a:br>
            <a:r>
              <a:rPr lang="fi-FI" sz="1200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dirty="0"/>
              <a:t> 4 %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268F8D7-620F-FF45-BAA1-1DAC8F62B0C7}"/>
              </a:ext>
            </a:extLst>
          </p:cNvPr>
          <p:cNvSpPr txBox="1"/>
          <p:nvPr/>
        </p:nvSpPr>
        <p:spPr>
          <a:xfrm>
            <a:off x="6860330" y="1800479"/>
            <a:ext cx="1870202" cy="584775"/>
          </a:xfrm>
          <a:prstGeom prst="rect">
            <a:avLst/>
          </a:prstGeom>
          <a:solidFill>
            <a:srgbClr val="F9DAD4">
              <a:alpha val="80000"/>
            </a:srgbClr>
          </a:solidFill>
        </p:spPr>
        <p:txBody>
          <a:bodyPr wrap="square" rtlCol="0" anchor="ctr">
            <a:spAutoFit/>
          </a:bodyPr>
          <a:lstStyle/>
          <a:p>
            <a:r>
              <a:rPr lang="fi-FI" sz="1600" b="1" dirty="0"/>
              <a:t>+ 146 527</a:t>
            </a:r>
          </a:p>
          <a:p>
            <a:r>
              <a:rPr lang="fi-FI" sz="1200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dirty="0"/>
              <a:t> 7 %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67116B7-21C0-D249-B9F0-A847B9116F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799706"/>
              </p:ext>
            </p:extLst>
          </p:nvPr>
        </p:nvGraphicFramePr>
        <p:xfrm>
          <a:off x="569342" y="1054040"/>
          <a:ext cx="5820307" cy="3618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2" name="Group 21">
            <a:extLst>
              <a:ext uri="{FF2B5EF4-FFF2-40B4-BE49-F238E27FC236}">
                <a16:creationId xmlns:a16="http://schemas.microsoft.com/office/drawing/2014/main" id="{CEF0BCE3-0320-6840-AA2A-AAE8EE5C566E}"/>
              </a:ext>
            </a:extLst>
          </p:cNvPr>
          <p:cNvGrpSpPr/>
          <p:nvPr/>
        </p:nvGrpSpPr>
        <p:grpSpPr>
          <a:xfrm>
            <a:off x="8009317" y="2634518"/>
            <a:ext cx="507473" cy="507473"/>
            <a:chOff x="6785425" y="2682333"/>
            <a:chExt cx="599465" cy="599465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41D8A47-D28E-EF40-8532-7E212BCD6B63}"/>
                </a:ext>
              </a:extLst>
            </p:cNvPr>
            <p:cNvSpPr/>
            <p:nvPr/>
          </p:nvSpPr>
          <p:spPr>
            <a:xfrm>
              <a:off x="6785425" y="2682333"/>
              <a:ext cx="599465" cy="59946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7A91E4AF-9983-4249-BCBB-0F0F326AAE2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932994" y="2821039"/>
              <a:ext cx="315836" cy="315836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13968A7-BC17-F347-8B43-4C753CA9FABE}"/>
              </a:ext>
            </a:extLst>
          </p:cNvPr>
          <p:cNvGrpSpPr/>
          <p:nvPr/>
        </p:nvGrpSpPr>
        <p:grpSpPr>
          <a:xfrm>
            <a:off x="8009317" y="3434749"/>
            <a:ext cx="507473" cy="507473"/>
            <a:chOff x="1893980" y="1646882"/>
            <a:chExt cx="597802" cy="597802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EDA61792-3492-3440-9596-D5BEFCB3D03B}"/>
                </a:ext>
              </a:extLst>
            </p:cNvPr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2329A053-212F-AE48-BAE3-E7FBC9897D5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14" name="Title 1">
            <a:extLst>
              <a:ext uri="{FF2B5EF4-FFF2-40B4-BE49-F238E27FC236}">
                <a16:creationId xmlns:a16="http://schemas.microsoft.com/office/drawing/2014/main" id="{0AB337BB-0F20-6845-BA0C-E48412476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Someyleisö kvartaaleittain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A6CE72B-AFDF-5246-B009-09D3E2AEB15D}"/>
              </a:ext>
            </a:extLst>
          </p:cNvPr>
          <p:cNvGrpSpPr/>
          <p:nvPr/>
        </p:nvGrpSpPr>
        <p:grpSpPr>
          <a:xfrm>
            <a:off x="8009317" y="1829890"/>
            <a:ext cx="507473" cy="507473"/>
            <a:chOff x="6785425" y="1887633"/>
            <a:chExt cx="599465" cy="599465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2F01E58-A7AB-7044-A5B5-5249A73BF9F0}"/>
                </a:ext>
              </a:extLst>
            </p:cNvPr>
            <p:cNvSpPr/>
            <p:nvPr/>
          </p:nvSpPr>
          <p:spPr>
            <a:xfrm>
              <a:off x="6785425" y="1887633"/>
              <a:ext cx="599465" cy="59946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0B3CEADB-77AB-0544-B17F-FF6B49A2800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930280" y="2026339"/>
              <a:ext cx="315836" cy="315836"/>
            </a:xfrm>
            <a:prstGeom prst="rect">
              <a:avLst/>
            </a:prstGeom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35E25DC0-3171-1840-B225-A46DD6338A06}"/>
              </a:ext>
            </a:extLst>
          </p:cNvPr>
          <p:cNvSpPr txBox="1"/>
          <p:nvPr/>
        </p:nvSpPr>
        <p:spPr>
          <a:xfrm>
            <a:off x="8009317" y="1074602"/>
            <a:ext cx="757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kaikki</a:t>
            </a:r>
            <a:br>
              <a:rPr lang="fi-FI" sz="1000" dirty="0"/>
            </a:br>
            <a:r>
              <a:rPr lang="fi-FI" sz="1000" dirty="0"/>
              <a:t>kanavat* yhteensä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D378492-27CA-524A-9EC3-D7EACE0FFB4E}"/>
              </a:ext>
            </a:extLst>
          </p:cNvPr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Instagramissa, Twitterissä, YouTubessa ja Pinterestissä.</a:t>
            </a:r>
          </a:p>
        </p:txBody>
      </p:sp>
    </p:spTree>
    <p:extLst>
      <p:ext uri="{BB962C8B-B14F-4D97-AF65-F5344CB8AC3E}">
        <p14:creationId xmlns:p14="http://schemas.microsoft.com/office/powerpoint/2010/main" val="2110508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Someyleisön kasvu kuukausittain vuonna 2020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202192670"/>
              </p:ext>
            </p:extLst>
          </p:nvPr>
        </p:nvGraphicFramePr>
        <p:xfrm>
          <a:off x="720308" y="1534602"/>
          <a:ext cx="7645504" cy="271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Rectangle 16"/>
          <p:cNvSpPr/>
          <p:nvPr/>
        </p:nvSpPr>
        <p:spPr>
          <a:xfrm>
            <a:off x="302883" y="909225"/>
            <a:ext cx="867372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100" dirty="0"/>
              <a:t>Kaikki seuratut kanavat (Facebook, Instagram, Twitter, YouTube ja Pinterest) yhteensä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3C63F5C-33AE-9145-94E3-D00E6CD4D2D2}"/>
              </a:ext>
            </a:extLst>
          </p:cNvPr>
          <p:cNvCxnSpPr/>
          <p:nvPr/>
        </p:nvCxnSpPr>
        <p:spPr>
          <a:xfrm>
            <a:off x="302882" y="795768"/>
            <a:ext cx="8519407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EDCDA83-A3B0-6B4A-95CE-D87CF39C4769}"/>
              </a:ext>
            </a:extLst>
          </p:cNvPr>
          <p:cNvSpPr txBox="1"/>
          <p:nvPr/>
        </p:nvSpPr>
        <p:spPr>
          <a:xfrm>
            <a:off x="7450376" y="1197160"/>
            <a:ext cx="1371913" cy="9233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i-FI" b="1" spc="300" dirty="0">
                <a:latin typeface="Times" pitchFamily="2" charset="0"/>
              </a:rPr>
              <a:t>+</a:t>
            </a:r>
            <a:r>
              <a:rPr lang="fi-FI" b="1" dirty="0">
                <a:latin typeface="Times" pitchFamily="2" charset="0"/>
              </a:rPr>
              <a:t>40 882 </a:t>
            </a:r>
            <a:br>
              <a:rPr lang="fi-FI" sz="1200" dirty="0"/>
            </a:br>
            <a:r>
              <a:rPr lang="fi-FI" sz="1200" dirty="0"/>
              <a:t>= keskimääräinen muutos kuukaudessa</a:t>
            </a:r>
          </a:p>
        </p:txBody>
      </p:sp>
    </p:spTree>
    <p:extLst>
      <p:ext uri="{BB962C8B-B14F-4D97-AF65-F5344CB8AC3E}">
        <p14:creationId xmlns:p14="http://schemas.microsoft.com/office/powerpoint/2010/main" val="2853314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Someyleisö aikakausmedioissa 2016 – 2020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715243595"/>
              </p:ext>
            </p:extLst>
          </p:nvPr>
        </p:nvGraphicFramePr>
        <p:xfrm>
          <a:off x="720308" y="1534602"/>
          <a:ext cx="7645504" cy="271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Rectangle 16"/>
          <p:cNvSpPr/>
          <p:nvPr/>
        </p:nvSpPr>
        <p:spPr>
          <a:xfrm>
            <a:off x="302883" y="909225"/>
            <a:ext cx="86737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100" dirty="0"/>
              <a:t>Kaikki seuratut kanavat (Facebook, Instagram, Twitter, YouTube ja Pinterest) yhteensä. </a:t>
            </a:r>
            <a:br>
              <a:rPr lang="fi-FI" sz="1100" dirty="0"/>
            </a:br>
            <a:r>
              <a:rPr lang="fi-FI" sz="1100" dirty="0"/>
              <a:t>Luvut on kerätty kunkin vuoden viimeisenä päivänä.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3C63F5C-33AE-9145-94E3-D00E6CD4D2D2}"/>
              </a:ext>
            </a:extLst>
          </p:cNvPr>
          <p:cNvCxnSpPr/>
          <p:nvPr/>
        </p:nvCxnSpPr>
        <p:spPr>
          <a:xfrm>
            <a:off x="302882" y="795768"/>
            <a:ext cx="8519407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737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1FED9-5308-9747-A5AF-B6C961477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0"/>
            <a:ext cx="7620000" cy="4696287"/>
          </a:xfrm>
        </p:spPr>
        <p:txBody>
          <a:bodyPr>
            <a:noAutofit/>
          </a:bodyPr>
          <a:lstStyle/>
          <a:p>
            <a:pPr>
              <a:spcAft>
                <a:spcPts val="2400"/>
              </a:spcAft>
            </a:pPr>
            <a:r>
              <a:rPr lang="fi-FI" sz="2000" b="0" dirty="0"/>
              <a:t>Suurin aikakausmedia somessa vuoden 2020 lopussa oli </a:t>
            </a:r>
            <a:br>
              <a:rPr lang="fi-FI" sz="2000" b="0" dirty="0"/>
            </a:br>
            <a:r>
              <a:rPr lang="fi-FI" sz="2000" b="0" dirty="0">
                <a:highlight>
                  <a:srgbClr val="F9DAD4"/>
                </a:highlight>
              </a:rPr>
              <a:t>Talouselämä</a:t>
            </a:r>
            <a:r>
              <a:rPr lang="fi-FI" sz="2000" b="0" dirty="0"/>
              <a:t>, jolla oli yhteensä 223 510 seuraajaa*. </a:t>
            </a:r>
            <a:br>
              <a:rPr lang="fi-FI" sz="2000" b="0" dirty="0"/>
            </a:br>
            <a:r>
              <a:rPr lang="fi-FI" sz="2000" b="0" dirty="0"/>
              <a:t> </a:t>
            </a:r>
            <a:br>
              <a:rPr lang="fi-FI" sz="2000" b="0" dirty="0">
                <a:highlight>
                  <a:srgbClr val="F9DAD4"/>
                </a:highlight>
              </a:rPr>
            </a:br>
            <a:r>
              <a:rPr lang="fi-FI" sz="2000" b="0" dirty="0"/>
              <a:t>Someyleisöään kasvatti vuoden aikana eniten </a:t>
            </a:r>
            <a:br>
              <a:rPr lang="fi-FI" sz="2000" b="0" dirty="0"/>
            </a:br>
            <a:r>
              <a:rPr lang="fi-FI" sz="2000" b="0" dirty="0">
                <a:highlight>
                  <a:srgbClr val="F9DAD4"/>
                </a:highlight>
              </a:rPr>
              <a:t>Meillä kotona</a:t>
            </a:r>
            <a:r>
              <a:rPr lang="fi-FI" sz="2000" b="0" dirty="0"/>
              <a:t>, joka sai </a:t>
            </a:r>
            <a:r>
              <a:rPr lang="en-FI" sz="2000" b="0" dirty="0"/>
              <a:t>48 167 uutta seuraajaa.</a:t>
            </a:r>
            <a:endParaRPr lang="fi-FI" sz="2000" b="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D45081-E66A-5D45-9144-F3EA204A5783}"/>
              </a:ext>
            </a:extLst>
          </p:cNvPr>
          <p:cNvSpPr/>
          <p:nvPr/>
        </p:nvSpPr>
        <p:spPr>
          <a:xfrm>
            <a:off x="2864574" y="4760793"/>
            <a:ext cx="39496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Instagramissa, Twitterissä, YouTubessa ja Pinterestissä. Luvut kerätty 31.12.2020.</a:t>
            </a:r>
          </a:p>
        </p:txBody>
      </p:sp>
    </p:spTree>
    <p:extLst>
      <p:ext uri="{BB962C8B-B14F-4D97-AF65-F5344CB8AC3E}">
        <p14:creationId xmlns:p14="http://schemas.microsoft.com/office/powerpoint/2010/main" val="3931540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34C2D655-9E07-6849-A7A4-CA398C5C2D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961744"/>
              </p:ext>
            </p:extLst>
          </p:nvPr>
        </p:nvGraphicFramePr>
        <p:xfrm>
          <a:off x="2484118" y="849408"/>
          <a:ext cx="4175764" cy="358057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6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123810799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noProof="0" dirty="0">
                          <a:solidFill>
                            <a:schemeClr val="tx1"/>
                          </a:solidFill>
                        </a:rPr>
                        <a:t>Seuraajamäärä vuonna 2020*</a:t>
                      </a:r>
                      <a:endParaRPr lang="fi-FI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noProof="0" dirty="0">
                          <a:solidFill>
                            <a:schemeClr val="tx1"/>
                          </a:solidFill>
                        </a:rPr>
                        <a:t>Eniten sivutykkäyksiä</a:t>
                      </a:r>
                      <a:endParaRPr lang="fi-FI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 vs. 2019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1.</a:t>
                      </a:r>
                      <a:endParaRPr lang="fi-FI" sz="1300" b="1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223 510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2.</a:t>
                      </a:r>
                      <a:endParaRPr lang="fi-FI" sz="1300" b="1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210 985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3.</a:t>
                      </a:r>
                      <a:endParaRPr lang="fi-FI" sz="1300" b="1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204 043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4.</a:t>
                      </a:r>
                      <a:endParaRPr lang="fi-FI" sz="1300" b="1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162 271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↑+1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5.</a:t>
                      </a:r>
                      <a:endParaRPr lang="fi-FI" sz="1300" b="1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157 329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6.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151 002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7.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139 496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↑+4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116 830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9.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114 929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111 152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↓-3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379" y="-8625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Suurimmat someyleisöt </a:t>
            </a:r>
            <a:r>
              <a:rPr lang="fi-FI" sz="22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kaikissa kanavissa</a:t>
            </a:r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vuonna 2020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41757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tykkääjät, seuraajat ja tilaajat Facebookissa, Instagramissa, Twitterissä, YouTubessa ja Pinterestissä. Luvut kerätty 31.12.2020 / 31.12.2019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C213F6C-72A6-FC49-84D4-1C31DDDF2AC2}"/>
              </a:ext>
            </a:extLst>
          </p:cNvPr>
          <p:cNvGrpSpPr/>
          <p:nvPr/>
        </p:nvGrpSpPr>
        <p:grpSpPr>
          <a:xfrm>
            <a:off x="2920534" y="929677"/>
            <a:ext cx="991080" cy="178493"/>
            <a:chOff x="3608172" y="680816"/>
            <a:chExt cx="1907502" cy="343540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DB0E33E9-CC1E-6E49-9CB2-48AD065D34A3}"/>
                </a:ext>
              </a:extLst>
            </p:cNvPr>
            <p:cNvGrpSpPr/>
            <p:nvPr/>
          </p:nvGrpSpPr>
          <p:grpSpPr>
            <a:xfrm>
              <a:off x="3608172" y="680816"/>
              <a:ext cx="343540" cy="343540"/>
              <a:chOff x="1227668" y="1646882"/>
              <a:chExt cx="597802" cy="597802"/>
            </a:xfrm>
          </p:grpSpPr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568C7708-C5D1-2C4D-B59E-3DDC2ABAC426}"/>
                  </a:ext>
                </a:extLst>
              </p:cNvPr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54" name="Picture 53">
                <a:extLst>
                  <a:ext uri="{FF2B5EF4-FFF2-40B4-BE49-F238E27FC236}">
                    <a16:creationId xmlns:a16="http://schemas.microsoft.com/office/drawing/2014/main" id="{84A0CCDD-2675-5C4D-8F27-345767C162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C1FFB44C-D20A-EC42-8E01-A025B954BA24}"/>
                </a:ext>
              </a:extLst>
            </p:cNvPr>
            <p:cNvGrpSpPr/>
            <p:nvPr/>
          </p:nvGrpSpPr>
          <p:grpSpPr>
            <a:xfrm>
              <a:off x="4003416" y="680816"/>
              <a:ext cx="343540" cy="343540"/>
              <a:chOff x="1893980" y="1646882"/>
              <a:chExt cx="597802" cy="597802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228CD793-17EB-EB44-A83B-C50BA0D6718B}"/>
                  </a:ext>
                </a:extLst>
              </p:cNvPr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49" name="Picture 48">
                <a:extLst>
                  <a:ext uri="{FF2B5EF4-FFF2-40B4-BE49-F238E27FC236}">
                    <a16:creationId xmlns:a16="http://schemas.microsoft.com/office/drawing/2014/main" id="{9627356D-7AB6-B04F-BF3D-71CA72BE2C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70BD0DE6-3D4E-E448-BBAA-DCB7751E2B51}"/>
                </a:ext>
              </a:extLst>
            </p:cNvPr>
            <p:cNvGrpSpPr/>
            <p:nvPr/>
          </p:nvGrpSpPr>
          <p:grpSpPr>
            <a:xfrm>
              <a:off x="4394079" y="680816"/>
              <a:ext cx="343540" cy="343540"/>
              <a:chOff x="2537512" y="1646882"/>
              <a:chExt cx="597802" cy="597802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32CB25BE-20FC-8F4B-AFC0-363AF7061A74}"/>
                  </a:ext>
                </a:extLst>
              </p:cNvPr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47" name="Picture 46">
                <a:extLst>
                  <a:ext uri="{FF2B5EF4-FFF2-40B4-BE49-F238E27FC236}">
                    <a16:creationId xmlns:a16="http://schemas.microsoft.com/office/drawing/2014/main" id="{0485EC26-5865-494D-8F97-90EEEEFF30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01F4BC64-F09F-964B-B262-A193CCA4FB5B}"/>
                </a:ext>
              </a:extLst>
            </p:cNvPr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ABA7EAB4-DB62-7A45-AF68-291298423B3C}"/>
                  </a:ext>
                </a:extLst>
              </p:cNvPr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45" name="Picture 44">
                <a:extLst>
                  <a:ext uri="{FF2B5EF4-FFF2-40B4-BE49-F238E27FC236}">
                    <a16:creationId xmlns:a16="http://schemas.microsoft.com/office/drawing/2014/main" id="{602611B5-F465-434C-A991-78F9525827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6DEC8DFB-37CF-4D48-9A42-F48743CF1795}"/>
                </a:ext>
              </a:extLst>
            </p:cNvPr>
            <p:cNvGrpSpPr/>
            <p:nvPr/>
          </p:nvGrpSpPr>
          <p:grpSpPr>
            <a:xfrm>
              <a:off x="4787028" y="680816"/>
              <a:ext cx="343540" cy="343540"/>
              <a:chOff x="3215214" y="1646882"/>
              <a:chExt cx="597802" cy="597802"/>
            </a:xfrm>
          </p:grpSpPr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44763CE6-98AE-1C4E-B435-6B672AA2217D}"/>
                  </a:ext>
                </a:extLst>
              </p:cNvPr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3AAB2A28-298B-0B4E-8226-1A129C8ED8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pic>
        <p:nvPicPr>
          <p:cNvPr id="55" name="Picture 54" descr="AM_logo_RGB.eps">
            <a:extLst>
              <a:ext uri="{FF2B5EF4-FFF2-40B4-BE49-F238E27FC236}">
                <a16:creationId xmlns:a16="http://schemas.microsoft.com/office/drawing/2014/main" id="{A17E72AE-21ED-7648-8D9B-5631849AE6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B452B1F-22EA-7C4E-B918-0FEC37861727}"/>
              </a:ext>
            </a:extLst>
          </p:cNvPr>
          <p:cNvSpPr/>
          <p:nvPr/>
        </p:nvSpPr>
        <p:spPr>
          <a:xfrm>
            <a:off x="353029" y="4813017"/>
            <a:ext cx="234872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Aikakausmediat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vuosiraportti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2091504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379" y="-8625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2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 kaikissa kanavissa</a:t>
            </a:r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vuonna 2020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13017"/>
            <a:ext cx="234872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Aikakausmediat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vuosiraportti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2020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9496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Instagramissa, Twitterissä, YouTubessa ja Pinterestissä. Luvut kerätty 31.12.2020.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61550"/>
              </p:ext>
            </p:extLst>
          </p:nvPr>
        </p:nvGraphicFramePr>
        <p:xfrm>
          <a:off x="2211564" y="854654"/>
          <a:ext cx="4720869" cy="3600342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15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769">
                  <a:extLst>
                    <a:ext uri="{9D8B030D-6E8A-4147-A177-3AD203B41FA5}">
                      <a16:colId xmlns:a16="http://schemas.microsoft.com/office/drawing/2014/main" val="3374487970"/>
                    </a:ext>
                  </a:extLst>
                </a:gridCol>
                <a:gridCol w="116732">
                  <a:extLst>
                    <a:ext uri="{9D8B030D-6E8A-4147-A177-3AD203B41FA5}">
                      <a16:colId xmlns:a16="http://schemas.microsoft.com/office/drawing/2014/main" val="3692918397"/>
                    </a:ext>
                  </a:extLst>
                </a:gridCol>
              </a:tblGrid>
              <a:tr h="328181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u="sng" noProof="0">
                          <a:solidFill>
                            <a:sysClr val="windowText" lastClr="000000"/>
                          </a:solidFill>
                        </a:rPr>
                        <a:t>Uusia seuraajia </a:t>
                      </a:r>
                      <a:r>
                        <a:rPr lang="fi-FI" sz="1100" u="none" noProof="0">
                          <a:solidFill>
                            <a:sysClr val="windowText" lastClr="000000"/>
                          </a:solidFill>
                        </a:rPr>
                        <a:t>vuonna 2020* </a:t>
                      </a:r>
                      <a:endParaRPr lang="fi-FI" sz="1100" b="0" u="none" noProof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u="sng" noProof="0" dirty="0">
                          <a:solidFill>
                            <a:sysClr val="windowText" lastClr="000000"/>
                          </a:solidFill>
                        </a:rPr>
                        <a:t>Uusia</a:t>
                      </a:r>
                      <a:r>
                        <a:rPr lang="fi-FI" sz="1100" noProof="0" dirty="0">
                          <a:solidFill>
                            <a:sysClr val="windowText" lastClr="000000"/>
                          </a:solidFill>
                        </a:rPr>
                        <a:t> seuraajia* </a:t>
                      </a:r>
                      <a:endParaRPr lang="fi-FI" sz="1100" b="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ysClr val="windowText" lastClr="000000"/>
                          </a:solidFill>
                        </a:rPr>
                        <a:t>muutos </a:t>
                      </a:r>
                      <a:br>
                        <a:rPr lang="fi-FI" sz="1100" b="0" noProof="0">
                          <a:solidFill>
                            <a:sysClr val="windowText" lastClr="000000"/>
                          </a:solidFill>
                        </a:rPr>
                      </a:br>
                      <a:r>
                        <a:rPr lang="fi-FI" sz="1100" b="0" noProof="0">
                          <a:solidFill>
                            <a:sysClr val="windowText" lastClr="000000"/>
                          </a:solidFill>
                        </a:rPr>
                        <a:t>vs. 2019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fi-FI" sz="1100" b="0" noProof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1.</a:t>
                      </a: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+48 167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53 %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2.</a:t>
                      </a: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Kotiliesi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+30 976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68 %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3.</a:t>
                      </a: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+26 823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15 %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4.</a:t>
                      </a: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+21 730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17 %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300" b="1" i="0" u="none" strike="noStrike" noProof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5.</a:t>
                      </a: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Suomen Kuvalehti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+18 444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13 % 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3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Meidän Mökki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+14 257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92 % 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+13 325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13 %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8.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Viherpiha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+13 132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40 %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9.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+12 577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26 %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10.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Meidän Talo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+12 114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88 %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35" name="Group 34">
            <a:extLst>
              <a:ext uri="{FF2B5EF4-FFF2-40B4-BE49-F238E27FC236}">
                <a16:creationId xmlns:a16="http://schemas.microsoft.com/office/drawing/2014/main" id="{3C213F6C-72A6-FC49-84D4-1C31DDDF2AC2}"/>
              </a:ext>
            </a:extLst>
          </p:cNvPr>
          <p:cNvGrpSpPr/>
          <p:nvPr/>
        </p:nvGrpSpPr>
        <p:grpSpPr>
          <a:xfrm>
            <a:off x="2398978" y="929677"/>
            <a:ext cx="991080" cy="178493"/>
            <a:chOff x="3608172" y="680816"/>
            <a:chExt cx="1907502" cy="343540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DB0E33E9-CC1E-6E49-9CB2-48AD065D34A3}"/>
                </a:ext>
              </a:extLst>
            </p:cNvPr>
            <p:cNvGrpSpPr/>
            <p:nvPr/>
          </p:nvGrpSpPr>
          <p:grpSpPr>
            <a:xfrm>
              <a:off x="3608172" y="680816"/>
              <a:ext cx="343540" cy="343540"/>
              <a:chOff x="1227668" y="1646882"/>
              <a:chExt cx="597802" cy="597802"/>
            </a:xfrm>
          </p:grpSpPr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568C7708-C5D1-2C4D-B59E-3DDC2ABAC426}"/>
                  </a:ext>
                </a:extLst>
              </p:cNvPr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54" name="Picture 53">
                <a:extLst>
                  <a:ext uri="{FF2B5EF4-FFF2-40B4-BE49-F238E27FC236}">
                    <a16:creationId xmlns:a16="http://schemas.microsoft.com/office/drawing/2014/main" id="{84A0CCDD-2675-5C4D-8F27-345767C162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C1FFB44C-D20A-EC42-8E01-A025B954BA24}"/>
                </a:ext>
              </a:extLst>
            </p:cNvPr>
            <p:cNvGrpSpPr/>
            <p:nvPr/>
          </p:nvGrpSpPr>
          <p:grpSpPr>
            <a:xfrm>
              <a:off x="4003416" y="680816"/>
              <a:ext cx="343540" cy="343540"/>
              <a:chOff x="1893980" y="1646882"/>
              <a:chExt cx="597802" cy="597802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228CD793-17EB-EB44-A83B-C50BA0D6718B}"/>
                  </a:ext>
                </a:extLst>
              </p:cNvPr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49" name="Picture 48">
                <a:extLst>
                  <a:ext uri="{FF2B5EF4-FFF2-40B4-BE49-F238E27FC236}">
                    <a16:creationId xmlns:a16="http://schemas.microsoft.com/office/drawing/2014/main" id="{9627356D-7AB6-B04F-BF3D-71CA72BE2C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70BD0DE6-3D4E-E448-BBAA-DCB7751E2B51}"/>
                </a:ext>
              </a:extLst>
            </p:cNvPr>
            <p:cNvGrpSpPr/>
            <p:nvPr/>
          </p:nvGrpSpPr>
          <p:grpSpPr>
            <a:xfrm>
              <a:off x="4394079" y="680816"/>
              <a:ext cx="343540" cy="343540"/>
              <a:chOff x="2537512" y="1646882"/>
              <a:chExt cx="597802" cy="597802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32CB25BE-20FC-8F4B-AFC0-363AF7061A74}"/>
                  </a:ext>
                </a:extLst>
              </p:cNvPr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47" name="Picture 46">
                <a:extLst>
                  <a:ext uri="{FF2B5EF4-FFF2-40B4-BE49-F238E27FC236}">
                    <a16:creationId xmlns:a16="http://schemas.microsoft.com/office/drawing/2014/main" id="{0485EC26-5865-494D-8F97-90EEEEFF30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01F4BC64-F09F-964B-B262-A193CCA4FB5B}"/>
                </a:ext>
              </a:extLst>
            </p:cNvPr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ABA7EAB4-DB62-7A45-AF68-291298423B3C}"/>
                  </a:ext>
                </a:extLst>
              </p:cNvPr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45" name="Picture 44">
                <a:extLst>
                  <a:ext uri="{FF2B5EF4-FFF2-40B4-BE49-F238E27FC236}">
                    <a16:creationId xmlns:a16="http://schemas.microsoft.com/office/drawing/2014/main" id="{602611B5-F465-434C-A991-78F9525827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6DEC8DFB-37CF-4D48-9A42-F48743CF1795}"/>
                </a:ext>
              </a:extLst>
            </p:cNvPr>
            <p:cNvGrpSpPr/>
            <p:nvPr/>
          </p:nvGrpSpPr>
          <p:grpSpPr>
            <a:xfrm>
              <a:off x="4787028" y="680816"/>
              <a:ext cx="343540" cy="343540"/>
              <a:chOff x="3215214" y="1646882"/>
              <a:chExt cx="597802" cy="597802"/>
            </a:xfrm>
          </p:grpSpPr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44763CE6-98AE-1C4E-B435-6B672AA2217D}"/>
                  </a:ext>
                </a:extLst>
              </p:cNvPr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3AAB2A28-298B-0B4E-8226-1A129C8ED8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pic>
        <p:nvPicPr>
          <p:cNvPr id="55" name="Picture 54" descr="AM_logo_RGB.eps">
            <a:extLst>
              <a:ext uri="{FF2B5EF4-FFF2-40B4-BE49-F238E27FC236}">
                <a16:creationId xmlns:a16="http://schemas.microsoft.com/office/drawing/2014/main" id="{A17E72AE-21ED-7648-8D9B-5631849AE6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786959"/>
      </p:ext>
    </p:extLst>
  </p:cSld>
  <p:clrMapOvr>
    <a:masterClrMapping/>
  </p:clrMapOvr>
</p:sld>
</file>

<file path=ppt/theme/theme1.xml><?xml version="1.0" encoding="utf-8"?>
<a:theme xmlns:a="http://schemas.openxmlformats.org/drawingml/2006/main" name="Aikakausmedia_widescreen_2017">
  <a:themeElements>
    <a:clrScheme name="Aikakausmedia 2016">
      <a:dk1>
        <a:srgbClr val="000000"/>
      </a:dk1>
      <a:lt1>
        <a:sysClr val="window" lastClr="FFFFFF"/>
      </a:lt1>
      <a:dk2>
        <a:srgbClr val="000000"/>
      </a:dk2>
      <a:lt2>
        <a:srgbClr val="F2F6F7"/>
      </a:lt2>
      <a:accent1>
        <a:srgbClr val="E24426"/>
      </a:accent1>
      <a:accent2>
        <a:srgbClr val="7AC3BB"/>
      </a:accent2>
      <a:accent3>
        <a:srgbClr val="EBD656"/>
      </a:accent3>
      <a:accent4>
        <a:srgbClr val="F4A89D"/>
      </a:accent4>
      <a:accent5>
        <a:srgbClr val="F2F6F7"/>
      </a:accent5>
      <a:accent6>
        <a:srgbClr val="000000"/>
      </a:accent6>
      <a:hlink>
        <a:srgbClr val="F4A89D"/>
      </a:hlink>
      <a:folHlink>
        <a:srgbClr val="7AC3B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11173</TotalTime>
  <Words>2503</Words>
  <Application>Microsoft Macintosh PowerPoint</Application>
  <PresentationFormat>On-screen Show (16:9)</PresentationFormat>
  <Paragraphs>666</Paragraphs>
  <Slides>33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Times</vt:lpstr>
      <vt:lpstr>Wingdings</vt:lpstr>
      <vt:lpstr>Aikakausmedia_widescreen_2017</vt:lpstr>
      <vt:lpstr>PowerPoint Presentation</vt:lpstr>
      <vt:lpstr>Aikakausmedioilla oli vuoden lopussa 4 482 528 someseuraajaa*.  Seuraajamäärä kasvoi vuoden aikana 490 484 uudella seuraajalla.   Someyleisöstä puolet seurasi aikkareita Facebookissa.  FB-seuraajien osuus yleisöstä on pienentynyt jokaisena seurantavuotena,  mutta se on edelleen suurin kanava.   Eniten uusia seuraajia aikakausmediat saivat Instagramissa.</vt:lpstr>
      <vt:lpstr>Aikakausmedioiden someyleisö 2020</vt:lpstr>
      <vt:lpstr>Someyleisö kvartaaleittain</vt:lpstr>
      <vt:lpstr>Someyleisön kasvu kuukausittain vuonna 2020</vt:lpstr>
      <vt:lpstr>Someyleisö aikakausmedioissa 2016 – 2020</vt:lpstr>
      <vt:lpstr>Suurin aikakausmedia somessa vuoden 2020 lopussa oli  Talouselämä, jolla oli yhteensä 223 510 seuraajaa*.    Someyleisöään kasvatti vuoden aikana eniten  Meillä kotona, joka sai 48 167 uutta seuraajaa.</vt:lpstr>
      <vt:lpstr>Suurimmat someyleisöt kaikissa kanavissa vuonna 2020</vt:lpstr>
      <vt:lpstr>Eniten uusia seuraajia kaikissa kanavissa vuonna 2020</vt:lpstr>
      <vt:lpstr>Suurin osa someseuraajista seuraa yleisömedioita (80 %).  Seurannassa oli mukana 133 yleisömediaa, joilla oli yhteensä 378 somekanavaa.   Ammatti- ja järjestömedioiden yleisön osuus oli 16 %.  Näitä medioita oli seurannassa 77 kappaletta, ja niillä oli yhteensä  164 somekanavaa.  Asiakasmedioiden osuus seuraajista oli 4 %.  Asiakasmedioita oli mukana 4 kappaletta, ja niillä oli yhteensä 10 somekanavaa.</vt:lpstr>
      <vt:lpstr>Seuraajamäärä mediaryhmittäin</vt:lpstr>
      <vt:lpstr>Someyleisön jakauma eri mediaryhmissä</vt:lpstr>
      <vt:lpstr>Seuraajamäärältään suurimmat mediaryhmät aiheen mukaan:    1. Naistenmediat 2. Asuminen, puutarhanhoito ja remontointi 3. Talous, markkinointi ja media 4. Lasten ja nuorten mediat 5. Ruoka ja juoma</vt:lpstr>
      <vt:lpstr>Someyleisö median aiheen mukaan</vt:lpstr>
      <vt:lpstr>Someyleisö median aiheen mukaan</vt:lpstr>
      <vt:lpstr>Instagram oli erityisen vahva seuraavien aiheiden medioissa: Asuminen, rakentaminen ja remontointi (58 % yleisöstä IG-seuraajia)  Ruoka ja juoma (55 % yleisöstä IG-seuraajia) Askartelu ja käsityöt (54 % yleisöstä IG-seuraajia)</vt:lpstr>
      <vt:lpstr>Twitter oli hallitseva kanava näissä aiheissa: Talous, markkinointi ja media (77 % yleisöstä Twitter-seuraajia)  Tekniikka ja tietotekniikka (64 % yleisöstä Twitter-seuraajia) Yleismediat (53 % yleisöstä Twitter-seuraajia)</vt:lpstr>
      <vt:lpstr>YouTube-seuraajien osuus yleisöstä oli suurimmillaan seuraavissa: Autot, moottoriajoneuvot ja kuljetus (22 % yleisöstä YouTube-kanavan tilaajia)  Lasten ja nuorten mediat (18 % yleisöstä YouTube-kanavan tilaajia)  Pinterestiä käytettiin erityisesti näissä: Naistenmediat (5 % yleisöstä Pinterest-seuraajia)  Asuminen, puutarhanhoito ja remontointi (4 % yleisöstä Pinterest-seuraajia) </vt:lpstr>
      <vt:lpstr>Someyleisön jakauma median aihealueen mukaan</vt:lpstr>
      <vt:lpstr>Someyleisön jakauma median aihealueen mukaan</vt:lpstr>
      <vt:lpstr>Suurimmat aikakausmediat somessa aiheen mukaan 2020</vt:lpstr>
      <vt:lpstr>Suurimmat yleisöt Facebookissa vuonna 2020</vt:lpstr>
      <vt:lpstr>Eniten uusia tykkääjiä Facebookissa vuonna 2020</vt:lpstr>
      <vt:lpstr>Suurimmat yleisöt Instagramissa vuonna 2020</vt:lpstr>
      <vt:lpstr>Eniten uusia seuraajia Instagramissa vuonna 2020</vt:lpstr>
      <vt:lpstr>Suurimmat yleisöt Twitterissä vuonna 2020</vt:lpstr>
      <vt:lpstr>Eniten uusia seuraajia Twitterissä vuonna 2020</vt:lpstr>
      <vt:lpstr>Suurimmat yleisöt YouTubessa vuonna 2020</vt:lpstr>
      <vt:lpstr>Suurimmat yleisöt Pinterestissä vuonna 2020</vt:lpstr>
      <vt:lpstr>Mukana olleet mediat (214 kpl) / joulukuu 2020</vt:lpstr>
      <vt:lpstr>Mukana olleet mediat (214 kpl) / joulukuu 2020</vt:lpstr>
      <vt:lpstr>Aikakausmediat somessa -seuranta</vt:lpstr>
      <vt:lpstr>PowerPoint Presentation</vt:lpstr>
    </vt:vector>
  </TitlesOfParts>
  <Manager/>
  <Company>Aikakausmedia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Aikakausmediat somessa 2016</dc:title>
  <dc:subject/>
  <dc:creator>Outi Sonkamuotka</dc:creator>
  <cp:keywords/>
  <dc:description/>
  <cp:lastModifiedBy>Outi Itävuo</cp:lastModifiedBy>
  <cp:revision>652</cp:revision>
  <cp:lastPrinted>2020-07-02T09:05:39Z</cp:lastPrinted>
  <dcterms:created xsi:type="dcterms:W3CDTF">2016-11-29T11:48:27Z</dcterms:created>
  <dcterms:modified xsi:type="dcterms:W3CDTF">2021-02-08T22:47:40Z</dcterms:modified>
  <cp:category/>
</cp:coreProperties>
</file>