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28"/>
  </p:notesMasterIdLst>
  <p:sldIdLst>
    <p:sldId id="257" r:id="rId5"/>
    <p:sldId id="300" r:id="rId6"/>
    <p:sldId id="260" r:id="rId7"/>
    <p:sldId id="262" r:id="rId8"/>
    <p:sldId id="259" r:id="rId9"/>
    <p:sldId id="289" r:id="rId10"/>
    <p:sldId id="290" r:id="rId11"/>
    <p:sldId id="291" r:id="rId12"/>
    <p:sldId id="292" r:id="rId13"/>
    <p:sldId id="294" r:id="rId14"/>
    <p:sldId id="295" r:id="rId15"/>
    <p:sldId id="258" r:id="rId16"/>
    <p:sldId id="268" r:id="rId17"/>
    <p:sldId id="273" r:id="rId18"/>
    <p:sldId id="296" r:id="rId19"/>
    <p:sldId id="297" r:id="rId20"/>
    <p:sldId id="272" r:id="rId21"/>
    <p:sldId id="298" r:id="rId22"/>
    <p:sldId id="299" r:id="rId23"/>
    <p:sldId id="285" r:id="rId24"/>
    <p:sldId id="282" r:id="rId25"/>
    <p:sldId id="283" r:id="rId26"/>
    <p:sldId id="271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C256B1-7728-4042-966B-98D0F7EF9099}" v="1" dt="2021-02-07T21:51:51.25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1" autoAdjust="0"/>
    <p:restoredTop sz="94558" autoAdjust="0"/>
  </p:normalViewPr>
  <p:slideViewPr>
    <p:cSldViewPr snapToGrid="0" snapToObjects="1">
      <p:cViewPr varScale="1">
        <p:scale>
          <a:sx n="161" d="100"/>
          <a:sy n="161" d="100"/>
        </p:scale>
        <p:origin x="1032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uti Itävuo" userId="e85fcc03-adc2-4393-9211-8bd3aed247b4" providerId="ADAL" clId="{21C256B1-7728-4042-966B-98D0F7EF9099}"/>
    <pc:docChg chg="modSld sldOrd">
      <pc:chgData name="Outi Itävuo" userId="e85fcc03-adc2-4393-9211-8bd3aed247b4" providerId="ADAL" clId="{21C256B1-7728-4042-966B-98D0F7EF9099}" dt="2021-02-07T21:52:56.731" v="2" actId="790"/>
      <pc:docMkLst>
        <pc:docMk/>
      </pc:docMkLst>
      <pc:sldChg chg="modSp mod">
        <pc:chgData name="Outi Itävuo" userId="e85fcc03-adc2-4393-9211-8bd3aed247b4" providerId="ADAL" clId="{21C256B1-7728-4042-966B-98D0F7EF9099}" dt="2021-02-07T21:52:56.731" v="2" actId="790"/>
        <pc:sldMkLst>
          <pc:docMk/>
          <pc:sldMk cId="816673742" sldId="283"/>
        </pc:sldMkLst>
        <pc:spChg chg="mod">
          <ac:chgData name="Outi Itävuo" userId="e85fcc03-adc2-4393-9211-8bd3aed247b4" providerId="ADAL" clId="{21C256B1-7728-4042-966B-98D0F7EF9099}" dt="2021-02-07T21:52:56.731" v="2" actId="790"/>
          <ac:spMkLst>
            <pc:docMk/>
            <pc:sldMk cId="816673742" sldId="283"/>
            <ac:spMk id="5" creationId="{0FF2E9F8-FACC-F241-A625-0F80E1E2E0F6}"/>
          </ac:spMkLst>
        </pc:spChg>
      </pc:sldChg>
      <pc:sldChg chg="modSp mod ord">
        <pc:chgData name="Outi Itävuo" userId="e85fcc03-adc2-4393-9211-8bd3aed247b4" providerId="ADAL" clId="{21C256B1-7728-4042-966B-98D0F7EF9099}" dt="2021-02-07T21:52:33.214" v="1" actId="20577"/>
        <pc:sldMkLst>
          <pc:docMk/>
          <pc:sldMk cId="2486361945" sldId="285"/>
        </pc:sldMkLst>
        <pc:spChg chg="mod">
          <ac:chgData name="Outi Itävuo" userId="e85fcc03-adc2-4393-9211-8bd3aed247b4" providerId="ADAL" clId="{21C256B1-7728-4042-966B-98D0F7EF9099}" dt="2021-02-07T21:52:33.214" v="1" actId="20577"/>
          <ac:spMkLst>
            <pc:docMk/>
            <pc:sldMk cId="2486361945" sldId="285"/>
            <ac:spMk id="4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148891807355697E-2"/>
          <c:y val="3.0008206968940101E-2"/>
          <c:w val="0.91284048946791496"/>
          <c:h val="0.926646605187035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osuus</c:v>
                </c:pt>
              </c:strCache>
            </c:strRef>
          </c:tx>
          <c:explosion val="1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9C8-468D-8D11-630A9811572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0533-4C6A-9024-8938C62E239D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0533-4C6A-9024-8938C62E239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1-39C8-468D-8D11-630A9811572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2-39C8-468D-8D11-630A98115723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505</c:v>
                </c:pt>
                <c:pt idx="1">
                  <c:v>297</c:v>
                </c:pt>
                <c:pt idx="2">
                  <c:v>150</c:v>
                </c:pt>
                <c:pt idx="3">
                  <c:v>31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C8-468D-8D11-630A9811572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16"/>
        <c:holeSize val="6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815936770992"/>
          <c:y val="4.22555743084553E-2"/>
          <c:w val="0.84276799474168695"/>
          <c:h val="0.774156686416600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1/2020</c:v>
                </c:pt>
                <c:pt idx="1">
                  <c:v>2/2020</c:v>
                </c:pt>
                <c:pt idx="2">
                  <c:v>3/2020</c:v>
                </c:pt>
                <c:pt idx="3">
                  <c:v>4/2020</c:v>
                </c:pt>
                <c:pt idx="4">
                  <c:v>5/2020</c:v>
                </c:pt>
                <c:pt idx="5">
                  <c:v>6/2020</c:v>
                </c:pt>
                <c:pt idx="6">
                  <c:v>7/2020</c:v>
                </c:pt>
                <c:pt idx="7">
                  <c:v>8/2020</c:v>
                </c:pt>
                <c:pt idx="8">
                  <c:v>9/2020</c:v>
                </c:pt>
                <c:pt idx="9">
                  <c:v>10/2020</c:v>
                </c:pt>
                <c:pt idx="10">
                  <c:v>11/2020</c:v>
                </c:pt>
                <c:pt idx="11">
                  <c:v>12/2020</c:v>
                </c:pt>
                <c:pt idx="12">
                  <c:v>1/2021</c:v>
                </c:pt>
              </c:strCache>
            </c:strRef>
          </c:cat>
          <c:val>
            <c:numRef>
              <c:f>Sheet1!$B$2:$B$14</c:f>
              <c:numCache>
                <c:formatCode>#,##0</c:formatCode>
                <c:ptCount val="13"/>
                <c:pt idx="0">
                  <c:v>4033350</c:v>
                </c:pt>
                <c:pt idx="1">
                  <c:v>4069813</c:v>
                </c:pt>
                <c:pt idx="2">
                  <c:v>4113231</c:v>
                </c:pt>
                <c:pt idx="3">
                  <c:v>4169681</c:v>
                </c:pt>
                <c:pt idx="4">
                  <c:v>4233201</c:v>
                </c:pt>
                <c:pt idx="5">
                  <c:v>4270407</c:v>
                </c:pt>
                <c:pt idx="6">
                  <c:v>4302895</c:v>
                </c:pt>
                <c:pt idx="7">
                  <c:v>4325893</c:v>
                </c:pt>
                <c:pt idx="8">
                  <c:v>4368933</c:v>
                </c:pt>
                <c:pt idx="9">
                  <c:v>4414452</c:v>
                </c:pt>
                <c:pt idx="10">
                  <c:v>4448276</c:v>
                </c:pt>
                <c:pt idx="11">
                  <c:v>4482528</c:v>
                </c:pt>
                <c:pt idx="12">
                  <c:v>4385055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8D-44E8-B1BE-A3179C9448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Facebook</c:v>
                </c:pt>
              </c:strCache>
            </c:strRef>
          </c:tx>
          <c:spPr>
            <a:ln>
              <a:solidFill>
                <a:srgbClr val="E2442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1/2020</c:v>
                </c:pt>
                <c:pt idx="1">
                  <c:v>2/2020</c:v>
                </c:pt>
                <c:pt idx="2">
                  <c:v>3/2020</c:v>
                </c:pt>
                <c:pt idx="3">
                  <c:v>4/2020</c:v>
                </c:pt>
                <c:pt idx="4">
                  <c:v>5/2020</c:v>
                </c:pt>
                <c:pt idx="5">
                  <c:v>6/2020</c:v>
                </c:pt>
                <c:pt idx="6">
                  <c:v>7/2020</c:v>
                </c:pt>
                <c:pt idx="7">
                  <c:v>8/2020</c:v>
                </c:pt>
                <c:pt idx="8">
                  <c:v>9/2020</c:v>
                </c:pt>
                <c:pt idx="9">
                  <c:v>10/2020</c:v>
                </c:pt>
                <c:pt idx="10">
                  <c:v>11/2020</c:v>
                </c:pt>
                <c:pt idx="11">
                  <c:v>12/2020</c:v>
                </c:pt>
                <c:pt idx="12">
                  <c:v>1/2021</c:v>
                </c:pt>
              </c:strCache>
            </c:strRef>
          </c:cat>
          <c:val>
            <c:numRef>
              <c:f>Sheet1!$C$2:$C$14</c:f>
              <c:numCache>
                <c:formatCode>#,##0</c:formatCode>
                <c:ptCount val="13"/>
                <c:pt idx="0">
                  <c:v>2111007</c:v>
                </c:pt>
                <c:pt idx="1">
                  <c:v>2121224</c:v>
                </c:pt>
                <c:pt idx="2">
                  <c:v>2136430</c:v>
                </c:pt>
                <c:pt idx="3">
                  <c:v>2154378</c:v>
                </c:pt>
                <c:pt idx="4">
                  <c:v>2176324</c:v>
                </c:pt>
                <c:pt idx="5">
                  <c:v>2188328</c:v>
                </c:pt>
                <c:pt idx="6">
                  <c:v>2194490</c:v>
                </c:pt>
                <c:pt idx="7">
                  <c:v>2191427</c:v>
                </c:pt>
                <c:pt idx="8">
                  <c:v>2205997</c:v>
                </c:pt>
                <c:pt idx="9">
                  <c:v>2217186</c:v>
                </c:pt>
                <c:pt idx="10">
                  <c:v>2229121</c:v>
                </c:pt>
                <c:pt idx="11">
                  <c:v>2242873</c:v>
                </c:pt>
                <c:pt idx="12">
                  <c:v>2215133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8D-44E8-B1BE-A3179C9448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Twitter</c:v>
                </c:pt>
              </c:strCache>
            </c:strRef>
          </c:tx>
          <c:spPr>
            <a:ln>
              <a:solidFill>
                <a:srgbClr val="7AC3BB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1/2020</c:v>
                </c:pt>
                <c:pt idx="1">
                  <c:v>2/2020</c:v>
                </c:pt>
                <c:pt idx="2">
                  <c:v>3/2020</c:v>
                </c:pt>
                <c:pt idx="3">
                  <c:v>4/2020</c:v>
                </c:pt>
                <c:pt idx="4">
                  <c:v>5/2020</c:v>
                </c:pt>
                <c:pt idx="5">
                  <c:v>6/2020</c:v>
                </c:pt>
                <c:pt idx="6">
                  <c:v>7/2020</c:v>
                </c:pt>
                <c:pt idx="7">
                  <c:v>8/2020</c:v>
                </c:pt>
                <c:pt idx="8">
                  <c:v>9/2020</c:v>
                </c:pt>
                <c:pt idx="9">
                  <c:v>10/2020</c:v>
                </c:pt>
                <c:pt idx="10">
                  <c:v>11/2020</c:v>
                </c:pt>
                <c:pt idx="11">
                  <c:v>12/2020</c:v>
                </c:pt>
                <c:pt idx="12">
                  <c:v>1/2021</c:v>
                </c:pt>
              </c:strCache>
            </c:strRef>
          </c:cat>
          <c:val>
            <c:numRef>
              <c:f>Sheet1!$D$2:$D$14</c:f>
              <c:numCache>
                <c:formatCode>#,##0</c:formatCode>
                <c:ptCount val="13"/>
                <c:pt idx="0">
                  <c:v>697180</c:v>
                </c:pt>
                <c:pt idx="1">
                  <c:v>699828</c:v>
                </c:pt>
                <c:pt idx="2">
                  <c:v>704302</c:v>
                </c:pt>
                <c:pt idx="3">
                  <c:v>708037</c:v>
                </c:pt>
                <c:pt idx="4">
                  <c:v>717887</c:v>
                </c:pt>
                <c:pt idx="5">
                  <c:v>718774</c:v>
                </c:pt>
                <c:pt idx="6">
                  <c:v>720173</c:v>
                </c:pt>
                <c:pt idx="7">
                  <c:v>721669</c:v>
                </c:pt>
                <c:pt idx="8">
                  <c:v>723489</c:v>
                </c:pt>
                <c:pt idx="9">
                  <c:v>725977</c:v>
                </c:pt>
                <c:pt idx="10">
                  <c:v>728270</c:v>
                </c:pt>
                <c:pt idx="11">
                  <c:v>729880</c:v>
                </c:pt>
                <c:pt idx="12">
                  <c:v>658259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8D-44E8-B1BE-A3179C94488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Instagram</c:v>
                </c:pt>
              </c:strCache>
            </c:strRef>
          </c:tx>
          <c:spPr>
            <a:ln>
              <a:solidFill>
                <a:srgbClr val="EBD65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1/2020</c:v>
                </c:pt>
                <c:pt idx="1">
                  <c:v>2/2020</c:v>
                </c:pt>
                <c:pt idx="2">
                  <c:v>3/2020</c:v>
                </c:pt>
                <c:pt idx="3">
                  <c:v>4/2020</c:v>
                </c:pt>
                <c:pt idx="4">
                  <c:v>5/2020</c:v>
                </c:pt>
                <c:pt idx="5">
                  <c:v>6/2020</c:v>
                </c:pt>
                <c:pt idx="6">
                  <c:v>7/2020</c:v>
                </c:pt>
                <c:pt idx="7">
                  <c:v>8/2020</c:v>
                </c:pt>
                <c:pt idx="8">
                  <c:v>9/2020</c:v>
                </c:pt>
                <c:pt idx="9">
                  <c:v>10/2020</c:v>
                </c:pt>
                <c:pt idx="10">
                  <c:v>11/2020</c:v>
                </c:pt>
                <c:pt idx="11">
                  <c:v>12/2020</c:v>
                </c:pt>
                <c:pt idx="12">
                  <c:v>1/2021</c:v>
                </c:pt>
              </c:strCache>
            </c:strRef>
          </c:cat>
          <c:val>
            <c:numRef>
              <c:f>Sheet1!$E$2:$E$14</c:f>
              <c:numCache>
                <c:formatCode>#,##0</c:formatCode>
                <c:ptCount val="13"/>
                <c:pt idx="0">
                  <c:v>1057081</c:v>
                </c:pt>
                <c:pt idx="1">
                  <c:v>1075713</c:v>
                </c:pt>
                <c:pt idx="2">
                  <c:v>1096782</c:v>
                </c:pt>
                <c:pt idx="3">
                  <c:v>1127296</c:v>
                </c:pt>
                <c:pt idx="4">
                  <c:v>1154200</c:v>
                </c:pt>
                <c:pt idx="5">
                  <c:v>1174362</c:v>
                </c:pt>
                <c:pt idx="6">
                  <c:v>1195037</c:v>
                </c:pt>
                <c:pt idx="7">
                  <c:v>1218183</c:v>
                </c:pt>
                <c:pt idx="8">
                  <c:v>1240332</c:v>
                </c:pt>
                <c:pt idx="9">
                  <c:v>1268022</c:v>
                </c:pt>
                <c:pt idx="10">
                  <c:v>1283955</c:v>
                </c:pt>
                <c:pt idx="11">
                  <c:v>1300240</c:v>
                </c:pt>
                <c:pt idx="12">
                  <c:v>1301423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C8D-44E8-B1BE-A3179C944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19788976"/>
        <c:axId val="-2119884656"/>
      </c:lineChart>
      <c:catAx>
        <c:axId val="-211978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FI"/>
          </a:p>
        </c:txPr>
        <c:crossAx val="-2119884656"/>
        <c:crosses val="autoZero"/>
        <c:auto val="1"/>
        <c:lblAlgn val="ctr"/>
        <c:lblOffset val="100"/>
        <c:noMultiLvlLbl val="0"/>
      </c:catAx>
      <c:valAx>
        <c:axId val="-2119884656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en-FI"/>
          </a:p>
        </c:txPr>
        <c:crossAx val="-2119788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Tammikuu 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881685236185699E-3"/>
                  <c:y val="3.9357919740658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EC-406D-82AA-7358C6725749}"/>
                </c:ext>
              </c:extLst>
            </c:dLbl>
            <c:dLbl>
              <c:idx val="1"/>
              <c:layout>
                <c:manualLayout>
                  <c:x val="3.3222139442998099E-3"/>
                  <c:y val="8.774608631727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EC-406D-82AA-7358C6725749}"/>
                </c:ext>
              </c:extLst>
            </c:dLbl>
            <c:dLbl>
              <c:idx val="2"/>
              <c:layout>
                <c:manualLayout>
                  <c:x val="-8.3055348607495305E-3"/>
                  <c:y val="4.3869588588310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EC-406D-82AA-7358C6725749}"/>
                </c:ext>
              </c:extLst>
            </c:dLbl>
            <c:dLbl>
              <c:idx val="3"/>
              <c:layout>
                <c:manualLayout>
                  <c:x val="5.4397983442295E-4"/>
                  <c:y val="-4.5185779883069702E-4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Calibri" charset="0"/>
                        <a:ea typeface="Calibri" charset="0"/>
                        <a:cs typeface="Calibri" charset="0"/>
                      </a:defRPr>
                    </a:pPr>
                    <a:fld id="{60D4950D-0C20-DF4A-AD6E-DE6770BF30ED}" type="VALUE">
                      <a:rPr lang="en-US" sz="1800">
                        <a:latin typeface="Calibri" charset="0"/>
                        <a:ea typeface="Calibri" charset="0"/>
                        <a:cs typeface="Calibri" charset="0"/>
                      </a:rPr>
                      <a:pPr>
                        <a:defRPr sz="1800" b="1">
                          <a:latin typeface="Calibri" charset="0"/>
                          <a:ea typeface="Calibri" charset="0"/>
                          <a:cs typeface="Calibri" charset="0"/>
                        </a:defRPr>
                      </a:pPr>
                      <a:t>[VALUE]</a:t>
                    </a:fld>
                    <a:endParaRPr lang="fi-FI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+mn-lt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-97473</c:v>
                </c:pt>
                <c:pt idx="1">
                  <c:v>-27740</c:v>
                </c:pt>
                <c:pt idx="2">
                  <c:v>1183</c:v>
                </c:pt>
                <c:pt idx="3">
                  <c:v>-71621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EC-406D-82AA-7358C67257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keskimääräinen kuukausi *</c:v>
                </c:pt>
              </c:strCache>
            </c:strRef>
          </c:tx>
          <c:spPr>
            <a:ln w="47625" cap="flat">
              <a:prstDash val="sysDash"/>
            </a:ln>
          </c:spPr>
          <c:invertIfNegative val="0"/>
          <c:dLbls>
            <c:dLbl>
              <c:idx val="0"/>
              <c:layout>
                <c:manualLayout>
                  <c:x val="2.1684639756908101E-2"/>
                  <c:y val="4.1617208734812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EC-406D-82AA-7358C6725749}"/>
                </c:ext>
              </c:extLst>
            </c:dLbl>
            <c:dLbl>
              <c:idx val="1"/>
              <c:layout>
                <c:manualLayout>
                  <c:x val="2.0416312645968101E-2"/>
                  <c:y val="8.2115136683528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EC-406D-82AA-7358C6725749}"/>
                </c:ext>
              </c:extLst>
            </c:dLbl>
            <c:dLbl>
              <c:idx val="2"/>
              <c:layout>
                <c:manualLayout>
                  <c:x val="2.1608908974476999E-2"/>
                  <c:y val="9.1069382972284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EC-406D-82AA-7358C6725749}"/>
                </c:ext>
              </c:extLst>
            </c:dLbl>
            <c:dLbl>
              <c:idx val="3"/>
              <c:layout>
                <c:manualLayout>
                  <c:x val="2.0733361724747001E-2"/>
                  <c:y val="8.4930611500402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41948.616666666669</c:v>
                </c:pt>
                <c:pt idx="1">
                  <c:v>17321.533333333333</c:v>
                </c:pt>
                <c:pt idx="2">
                  <c:v>17940.833333333332</c:v>
                </c:pt>
                <c:pt idx="3">
                  <c:v>3942.6166666666668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AEC-406D-82AA-7358C6725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568240"/>
        <c:axId val="-2116565920"/>
      </c:barChart>
      <c:catAx>
        <c:axId val="-21165682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16565920"/>
        <c:crosses val="autoZero"/>
        <c:auto val="1"/>
        <c:lblAlgn val="ctr"/>
        <c:lblOffset val="100"/>
        <c:noMultiLvlLbl val="0"/>
      </c:catAx>
      <c:valAx>
        <c:axId val="-21165659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en-FI"/>
          </a:p>
        </c:txPr>
        <c:crossAx val="-2116568240"/>
        <c:crosses val="autoZero"/>
        <c:crossBetween val="between"/>
      </c:valAx>
    </c:plotArea>
    <c:legend>
      <c:legendPos val="t"/>
      <c:legendEntry>
        <c:idx val="1"/>
        <c:txPr>
          <a:bodyPr/>
          <a:lstStyle/>
          <a:p>
            <a:pPr>
              <a:defRPr b="1">
                <a:solidFill>
                  <a:srgbClr val="A6A6A6"/>
                </a:solidFill>
              </a:defRPr>
            </a:pPr>
            <a:endParaRPr lang="en-FI"/>
          </a:p>
        </c:txPr>
      </c:legendEntry>
      <c:overlay val="0"/>
      <c:txPr>
        <a:bodyPr/>
        <a:lstStyle/>
        <a:p>
          <a:pPr>
            <a:defRPr b="1"/>
          </a:pPr>
          <a:endParaRPr lang="en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FI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28DAD-5AC3-4CC5-A29E-4DF5FBD0C187}" type="datetimeFigureOut">
              <a:rPr lang="fi-FI" smtClean="0"/>
              <a:t>14.2.2021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88803-6FD5-48EA-BEE4-DBA655EB37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65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410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997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2615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211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427297" y="4767264"/>
            <a:ext cx="23310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Lähde: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Aikakausmediat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somessa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1/2021</a:t>
            </a:r>
          </a:p>
        </p:txBody>
      </p:sp>
    </p:spTree>
    <p:extLst>
      <p:ext uri="{BB962C8B-B14F-4D97-AF65-F5344CB8AC3E}">
        <p14:creationId xmlns:p14="http://schemas.microsoft.com/office/powerpoint/2010/main" val="60806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2/14/21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7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2/14/21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9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4767264"/>
            <a:ext cx="2506203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/>
              <a:t>Lähde</a:t>
            </a:r>
            <a:r>
              <a:rPr lang="en-US" dirty="0"/>
              <a:t>: </a:t>
            </a:r>
            <a:r>
              <a:rPr lang="en-US" dirty="0" err="1"/>
              <a:t>Aikakausmediat</a:t>
            </a:r>
            <a:r>
              <a:rPr lang="en-US" dirty="0"/>
              <a:t> </a:t>
            </a:r>
            <a:r>
              <a:rPr lang="en-US" dirty="0" err="1"/>
              <a:t>somessa</a:t>
            </a:r>
            <a:r>
              <a:rPr lang="en-US" dirty="0"/>
              <a:t> 1/2021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2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2/14/21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4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1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151335"/>
            <a:ext cx="37353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631156"/>
            <a:ext cx="37353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37369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37369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2/14/21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5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2/14/21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9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2/14/21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9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204787"/>
            <a:ext cx="2534181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89"/>
            <a:ext cx="4591435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1335" y="1076327"/>
            <a:ext cx="2534181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2/14/21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0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2/14/21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9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00151"/>
            <a:ext cx="76200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pic>
        <p:nvPicPr>
          <p:cNvPr id="4" name="Picture 3" descr="AM_logo_RGB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469829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1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imes" pitchFamily="2" charset="0"/>
          <a:ea typeface="+mj-ea"/>
          <a:cs typeface="Calibri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000000"/>
          </a:solidFill>
          <a:latin typeface="Calibri"/>
          <a:ea typeface="+mn-ea"/>
          <a:cs typeface="Calibri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rgbClr val="000000"/>
          </a:solidFill>
          <a:latin typeface="Calibri"/>
          <a:ea typeface="+mn-ea"/>
          <a:cs typeface="Calibri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000000"/>
          </a:solidFill>
          <a:latin typeface="Calibri"/>
          <a:ea typeface="+mn-ea"/>
          <a:cs typeface="Calibri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chart" Target="../charts/chart1.xml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kakausmedia.fi/tietoa-tutkimuksia/someseuranta/someseuranta-2020/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editkilpailu.fi/kansi202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kakausmedia.fi/tietoa-tutkimuksia/kansallinen-mediatutkimus/lukijamaeaeraet-ja-kokonaistavoittavuus/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ikakausmedia.fi/media-mainonta/tunne-tekijaet/meri-nykaenen-tunne-mieli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361789"/>
              </p:ext>
            </p:extLst>
          </p:nvPr>
        </p:nvGraphicFramePr>
        <p:xfrm>
          <a:off x="4570379" y="1041574"/>
          <a:ext cx="4156872" cy="345814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079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208">
                <a:tc>
                  <a:txBody>
                    <a:bodyPr/>
                    <a:lstStyle/>
                    <a:p>
                      <a:endParaRPr lang="fi-FI" sz="130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dirty="0">
                          <a:solidFill>
                            <a:sysClr val="windowText" lastClr="000000"/>
                          </a:solidFill>
                        </a:rPr>
                        <a:t>tammikuu 2021,</a:t>
                      </a:r>
                    </a:p>
                    <a:p>
                      <a:pPr algn="ctr"/>
                      <a:r>
                        <a:rPr lang="fi-FI" sz="1300" b="0" dirty="0">
                          <a:solidFill>
                            <a:sysClr val="windowText" lastClr="000000"/>
                          </a:solidFill>
                        </a:rPr>
                        <a:t>%-osuus</a:t>
                      </a:r>
                      <a:r>
                        <a:rPr lang="fi-FI" sz="1300" b="0" baseline="0" dirty="0">
                          <a:solidFill>
                            <a:sysClr val="windowText" lastClr="000000"/>
                          </a:solidFill>
                        </a:rPr>
                        <a:t> yleisöstä</a:t>
                      </a:r>
                      <a:endParaRPr lang="fi-FI" sz="13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>
                          <a:solidFill>
                            <a:sysClr val="windowText" lastClr="000000"/>
                          </a:solidFill>
                        </a:rPr>
                        <a:t>muutos %-osuudessa</a:t>
                      </a:r>
                      <a:r>
                        <a:rPr lang="fi-FI" sz="1300" b="0" baseline="0" dirty="0">
                          <a:solidFill>
                            <a:sysClr val="windowText" lastClr="000000"/>
                          </a:solidFill>
                        </a:rPr>
                        <a:t> vrt. tammikuu 2020</a:t>
                      </a:r>
                      <a:endParaRPr lang="fi-FI" sz="13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/>
                        <a:t>Facebook</a:t>
                      </a:r>
                      <a:endParaRPr lang="fi-FI" sz="13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50,5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>
                          <a:solidFill>
                            <a:schemeClr val="accent1"/>
                          </a:solidFill>
                        </a:rPr>
                        <a:t>-1,8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300" dirty="0"/>
                        <a:t>Instagram</a:t>
                      </a:r>
                      <a:endParaRPr lang="fi-FI" sz="13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29,7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>
                          <a:solidFill>
                            <a:srgbClr val="00B050"/>
                          </a:solidFill>
                        </a:rPr>
                        <a:t>+3,5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/>
                        <a:t>Twitter</a:t>
                      </a:r>
                      <a:endParaRPr lang="fi-FI" sz="13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15,0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>
                          <a:solidFill>
                            <a:schemeClr val="accent1"/>
                          </a:solidFill>
                        </a:rPr>
                        <a:t>-2,3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300" dirty="0"/>
                        <a:t>YouTube</a:t>
                      </a:r>
                      <a:endParaRPr lang="fi-FI" sz="13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3,1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>
                          <a:solidFill>
                            <a:srgbClr val="00B050"/>
                          </a:solidFill>
                        </a:rPr>
                        <a:t>+0,4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300" dirty="0"/>
                        <a:t>Pinterest</a:t>
                      </a:r>
                      <a:endParaRPr lang="fi-FI" sz="13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1,7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>
                          <a:solidFill>
                            <a:srgbClr val="00B050"/>
                          </a:solidFill>
                        </a:rPr>
                        <a:t>+0,3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Aikakausmedioiden someyleisöt / tammikuu 2021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657392"/>
              </p:ext>
            </p:extLst>
          </p:nvPr>
        </p:nvGraphicFramePr>
        <p:xfrm>
          <a:off x="353029" y="882070"/>
          <a:ext cx="3866566" cy="380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81010" y="2152289"/>
            <a:ext cx="2398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chemeClr val="accent6"/>
                </a:solidFill>
              </a:rPr>
              <a:t>Seuraajia kaikissa</a:t>
            </a:r>
            <a:br>
              <a:rPr lang="fi-FI" sz="1200" b="1" dirty="0">
                <a:solidFill>
                  <a:schemeClr val="accent6"/>
                </a:solidFill>
              </a:rPr>
            </a:br>
            <a:r>
              <a:rPr lang="fi-FI" sz="1200" b="1" dirty="0">
                <a:solidFill>
                  <a:schemeClr val="accent6"/>
                </a:solidFill>
              </a:rPr>
              <a:t> kanavissa* (kpl) </a:t>
            </a:r>
            <a:br>
              <a:rPr lang="fi-FI" b="1" dirty="0">
                <a:solidFill>
                  <a:schemeClr val="accent6"/>
                </a:solidFill>
              </a:rPr>
            </a:br>
            <a:r>
              <a:rPr lang="en-US" sz="4000" b="1" dirty="0">
                <a:solidFill>
                  <a:schemeClr val="accent6"/>
                </a:solidFill>
                <a:latin typeface="Times" pitchFamily="2" charset="0"/>
              </a:rPr>
              <a:t>4 385 055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264" y="2002843"/>
            <a:ext cx="314960" cy="31496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302" y="2629069"/>
            <a:ext cx="386080" cy="31496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5246" y="3980433"/>
            <a:ext cx="314960" cy="31496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342" y="1795073"/>
            <a:ext cx="436880" cy="18288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3675" y="1437826"/>
            <a:ext cx="335280" cy="335280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1/2021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3905E4-EA1F-3942-B53A-55F95B01FB73}"/>
              </a:ext>
            </a:extLst>
          </p:cNvPr>
          <p:cNvCxnSpPr/>
          <p:nvPr/>
        </p:nvCxnSpPr>
        <p:spPr>
          <a:xfrm>
            <a:off x="302882" y="795768"/>
            <a:ext cx="8519407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89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379" y="-8625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27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 kaikissa kanavissa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/ tammikuu 2021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1/2021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2449"/>
              </p:ext>
            </p:extLst>
          </p:nvPr>
        </p:nvGraphicFramePr>
        <p:xfrm>
          <a:off x="4695111" y="881688"/>
          <a:ext cx="4175764" cy="365021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3374487970"/>
                    </a:ext>
                  </a:extLst>
                </a:gridCol>
              </a:tblGrid>
              <a:tr h="3851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uusia seuraajia* 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11.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↑+7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12.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↓-2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13.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↓-7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14.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↓-3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15.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↓-2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16.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Voi hyvin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↑+4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17.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Kauneimmat Käsityöt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↑+12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4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18.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↑+7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19.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20.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↑+4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1F47DB1C-2C5E-B34D-A665-EAEF1492C682}"/>
              </a:ext>
            </a:extLst>
          </p:cNvPr>
          <p:cNvGrpSpPr/>
          <p:nvPr/>
        </p:nvGrpSpPr>
        <p:grpSpPr>
          <a:xfrm>
            <a:off x="4882524" y="985640"/>
            <a:ext cx="991080" cy="178493"/>
            <a:chOff x="4899150" y="958606"/>
            <a:chExt cx="991080" cy="178493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B0E33E9-CC1E-6E49-9CB2-48AD065D34A3}"/>
                </a:ext>
              </a:extLst>
            </p:cNvPr>
            <p:cNvGrpSpPr/>
            <p:nvPr/>
          </p:nvGrpSpPr>
          <p:grpSpPr>
            <a:xfrm>
              <a:off x="4899150" y="958606"/>
              <a:ext cx="178493" cy="178493"/>
              <a:chOff x="1227668" y="1646882"/>
              <a:chExt cx="597802" cy="597802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568C7708-C5D1-2C4D-B59E-3DDC2ABAC426}"/>
                  </a:ext>
                </a:extLst>
              </p:cNvPr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84A0CCDD-2675-5C4D-8F27-345767C162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1FFB44C-D20A-EC42-8E01-A025B954BA24}"/>
                </a:ext>
              </a:extLst>
            </p:cNvPr>
            <p:cNvGrpSpPr/>
            <p:nvPr/>
          </p:nvGrpSpPr>
          <p:grpSpPr>
            <a:xfrm>
              <a:off x="5104507" y="958606"/>
              <a:ext cx="178493" cy="178493"/>
              <a:chOff x="1893980" y="1646882"/>
              <a:chExt cx="597802" cy="597802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28CD793-17EB-EB44-A83B-C50BA0D6718B}"/>
                  </a:ext>
                </a:extLst>
              </p:cNvPr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9627356D-7AB6-B04F-BF3D-71CA72BE2C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0BD0DE6-3D4E-E448-BBAA-DCB7751E2B51}"/>
                </a:ext>
              </a:extLst>
            </p:cNvPr>
            <p:cNvGrpSpPr/>
            <p:nvPr/>
          </p:nvGrpSpPr>
          <p:grpSpPr>
            <a:xfrm>
              <a:off x="5307483" y="958606"/>
              <a:ext cx="178493" cy="178493"/>
              <a:chOff x="2537512" y="1646882"/>
              <a:chExt cx="597802" cy="597802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2CB25BE-20FC-8F4B-AFC0-363AF7061A74}"/>
                  </a:ext>
                </a:extLst>
              </p:cNvPr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0485EC26-5865-494D-8F97-90EEEEFF30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1F4BC64-F09F-964B-B262-A193CCA4FB5B}"/>
                </a:ext>
              </a:extLst>
            </p:cNvPr>
            <p:cNvGrpSpPr/>
            <p:nvPr/>
          </p:nvGrpSpPr>
          <p:grpSpPr>
            <a:xfrm>
              <a:off x="5711737" y="958606"/>
              <a:ext cx="178493" cy="178493"/>
              <a:chOff x="3881527" y="1646882"/>
              <a:chExt cx="597802" cy="597802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BA7EAB4-DB62-7A45-AF68-291298423B3C}"/>
                  </a:ext>
                </a:extLst>
              </p:cNvPr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602611B5-F465-434C-A991-78F9525827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DEC8DFB-37CF-4D48-9A42-F48743CF1795}"/>
                </a:ext>
              </a:extLst>
            </p:cNvPr>
            <p:cNvGrpSpPr/>
            <p:nvPr/>
          </p:nvGrpSpPr>
          <p:grpSpPr>
            <a:xfrm>
              <a:off x="5511648" y="958606"/>
              <a:ext cx="178493" cy="178493"/>
              <a:chOff x="3215214" y="1646882"/>
              <a:chExt cx="597802" cy="597802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4763CE6-98AE-1C4E-B435-6B672AA2217D}"/>
                  </a:ext>
                </a:extLst>
              </p:cNvPr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3AAB2A28-298B-0B4E-8226-1A129C8ED8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pic>
        <p:nvPicPr>
          <p:cNvPr id="55" name="Picture 54" descr="AM_logo_RGB.eps">
            <a:extLst>
              <a:ext uri="{FF2B5EF4-FFF2-40B4-BE49-F238E27FC236}">
                <a16:creationId xmlns:a16="http://schemas.microsoft.com/office/drawing/2014/main" id="{A17E72AE-21ED-7648-8D9B-5631849AE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0D33B6AD-3919-2543-A497-B5159CEB3E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316203"/>
              </p:ext>
            </p:extLst>
          </p:nvPr>
        </p:nvGraphicFramePr>
        <p:xfrm>
          <a:off x="314303" y="881688"/>
          <a:ext cx="4175764" cy="365021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3374487970"/>
                    </a:ext>
                  </a:extLst>
                </a:gridCol>
              </a:tblGrid>
              <a:tr h="3851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uusia seuraajia* 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3 735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2.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2 823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3.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2 640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↓-2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2 087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↑+5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5.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1 819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↑+2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6.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1 732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↓-2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1 530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↓-2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4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8.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1 307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9.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↑+8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10.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↑+4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A1CD74F4-3898-8945-B00A-E57161711397}"/>
              </a:ext>
            </a:extLst>
          </p:cNvPr>
          <p:cNvGrpSpPr/>
          <p:nvPr/>
        </p:nvGrpSpPr>
        <p:grpSpPr>
          <a:xfrm>
            <a:off x="501716" y="985640"/>
            <a:ext cx="991080" cy="178493"/>
            <a:chOff x="518342" y="958606"/>
            <a:chExt cx="991080" cy="178493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6D252BC-4E14-B147-9D27-AC52C3D28229}"/>
                </a:ext>
              </a:extLst>
            </p:cNvPr>
            <p:cNvGrpSpPr/>
            <p:nvPr/>
          </p:nvGrpSpPr>
          <p:grpSpPr>
            <a:xfrm>
              <a:off x="518342" y="958606"/>
              <a:ext cx="178493" cy="178493"/>
              <a:chOff x="1227668" y="1646882"/>
              <a:chExt cx="597802" cy="597802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52B828DC-F3B5-1A4E-ACC5-224192DBD385}"/>
                  </a:ext>
                </a:extLst>
              </p:cNvPr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813171AC-DB90-9C4D-ACEA-01D342D4E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4BE16B8-57DD-E343-B8DA-6F43C19AE39B}"/>
                </a:ext>
              </a:extLst>
            </p:cNvPr>
            <p:cNvGrpSpPr/>
            <p:nvPr/>
          </p:nvGrpSpPr>
          <p:grpSpPr>
            <a:xfrm>
              <a:off x="723699" y="958606"/>
              <a:ext cx="178493" cy="178493"/>
              <a:chOff x="1893980" y="1646882"/>
              <a:chExt cx="597802" cy="597802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AD7BBEA6-7B17-B642-9667-9932D42ABE90}"/>
                  </a:ext>
                </a:extLst>
              </p:cNvPr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8AC43DF2-866A-D047-BCA7-BC1CD6C4BC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DE19BBBA-06A9-A24C-A0A3-9C44F3B26DAE}"/>
                </a:ext>
              </a:extLst>
            </p:cNvPr>
            <p:cNvGrpSpPr/>
            <p:nvPr/>
          </p:nvGrpSpPr>
          <p:grpSpPr>
            <a:xfrm>
              <a:off x="926675" y="958606"/>
              <a:ext cx="178493" cy="178493"/>
              <a:chOff x="2537512" y="1646882"/>
              <a:chExt cx="597802" cy="597802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F0AC7DD6-F30D-0F4E-B5AB-9D2602B8B1D0}"/>
                  </a:ext>
                </a:extLst>
              </p:cNvPr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FA30041F-B966-B54D-845D-34EAB3733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06115CFD-C6D5-4E44-85C3-7029D6558F40}"/>
                </a:ext>
              </a:extLst>
            </p:cNvPr>
            <p:cNvGrpSpPr/>
            <p:nvPr/>
          </p:nvGrpSpPr>
          <p:grpSpPr>
            <a:xfrm>
              <a:off x="1330929" y="958606"/>
              <a:ext cx="178493" cy="178493"/>
              <a:chOff x="3881527" y="1646882"/>
              <a:chExt cx="597802" cy="597802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CAD16C5F-2C4C-7F4F-A43B-02B723D4FF1A}"/>
                  </a:ext>
                </a:extLst>
              </p:cNvPr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1706153E-F9D1-474F-94E4-95415E8D05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A0D52F9B-6A2A-0547-AA47-0AA1BD862F12}"/>
                </a:ext>
              </a:extLst>
            </p:cNvPr>
            <p:cNvGrpSpPr/>
            <p:nvPr/>
          </p:nvGrpSpPr>
          <p:grpSpPr>
            <a:xfrm>
              <a:off x="1130840" y="958606"/>
              <a:ext cx="178493" cy="178493"/>
              <a:chOff x="3215214" y="1646882"/>
              <a:chExt cx="597802" cy="597802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9017D5B3-ED08-6A40-8629-FF4CE1863644}"/>
                  </a:ext>
                </a:extLst>
              </p:cNvPr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FD50B9B4-6817-0845-AC56-77396C084B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21492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412776"/>
              </p:ext>
            </p:extLst>
          </p:nvPr>
        </p:nvGraphicFramePr>
        <p:xfrm>
          <a:off x="302882" y="1012868"/>
          <a:ext cx="2650572" cy="373702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78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97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500" noProof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i-FI" sz="1700" noProof="0" dirty="0">
                          <a:solidFill>
                            <a:schemeClr val="tx1"/>
                          </a:solidFill>
                        </a:rPr>
                        <a:t>FACEBOOK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>
                          <a:solidFill>
                            <a:schemeClr val="tx1"/>
                          </a:solidFill>
                        </a:rPr>
                        <a:t>uusia seuraajia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1 530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1 327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3.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5.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6.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Apu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Kaksplus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1/2021</a:t>
            </a:r>
          </a:p>
        </p:txBody>
      </p:sp>
      <p:pic>
        <p:nvPicPr>
          <p:cNvPr id="20" name="Picture 19" descr="AM_logo_RGB.eps">
            <a:extLst>
              <a:ext uri="{FF2B5EF4-FFF2-40B4-BE49-F238E27FC236}">
                <a16:creationId xmlns:a16="http://schemas.microsoft.com/office/drawing/2014/main" id="{F52742F4-67A5-3B4A-BF65-B97CFE1CD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1DB6C4-A8A1-3941-A2F0-5BECF7D4410A}"/>
              </a:ext>
            </a:extLst>
          </p:cNvPr>
          <p:cNvCxnSpPr>
            <a:cxnSpLocks/>
          </p:cNvCxnSpPr>
          <p:nvPr/>
        </p:nvCxnSpPr>
        <p:spPr>
          <a:xfrm>
            <a:off x="353029" y="764374"/>
            <a:ext cx="861049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BE3E195F-A654-174C-97E0-175A962C2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19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19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</a:t>
            </a:r>
            <a:r>
              <a:rPr lang="fi-FI" sz="19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Facebookissa, Instagramissa ja Twitterissä / tammikuu 2021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D216A697-A57E-4C45-A24D-DFB7D9222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004377"/>
              </p:ext>
            </p:extLst>
          </p:nvPr>
        </p:nvGraphicFramePr>
        <p:xfrm>
          <a:off x="3262213" y="1012868"/>
          <a:ext cx="2650572" cy="373511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78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77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500" noProof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i-FI" sz="1700" noProof="0" dirty="0">
                          <a:solidFill>
                            <a:schemeClr val="tx1"/>
                          </a:solidFill>
                        </a:rPr>
                        <a:t>INSTAGRAM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>
                          <a:solidFill>
                            <a:schemeClr val="tx1"/>
                          </a:solidFill>
                        </a:rPr>
                        <a:t>uusia seuraajia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2 343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2 202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4.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5.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9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9.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10.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0380E624-2B00-DF45-87A4-D185B57A93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914818"/>
              </p:ext>
            </p:extLst>
          </p:nvPr>
        </p:nvGraphicFramePr>
        <p:xfrm>
          <a:off x="6221544" y="1012868"/>
          <a:ext cx="2650572" cy="373511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78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77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500" noProof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i-FI" sz="1700" noProof="0" dirty="0">
                          <a:solidFill>
                            <a:schemeClr val="tx1"/>
                          </a:solidFill>
                        </a:rPr>
                        <a:t>TWITTER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>
                          <a:solidFill>
                            <a:schemeClr val="tx1"/>
                          </a:solidFill>
                        </a:rPr>
                        <a:t>uusia seuraajia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96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Ulkopolitiikka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52B15812-B085-8F4B-AB2A-6FF3D5091B54}"/>
              </a:ext>
            </a:extLst>
          </p:cNvPr>
          <p:cNvGrpSpPr/>
          <p:nvPr/>
        </p:nvGrpSpPr>
        <p:grpSpPr>
          <a:xfrm>
            <a:off x="4598435" y="1127449"/>
            <a:ext cx="184773" cy="184773"/>
            <a:chOff x="2537512" y="1646882"/>
            <a:chExt cx="597802" cy="59780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49924D4-0F50-8447-8D56-3A62FEA650EE}"/>
                </a:ext>
              </a:extLst>
            </p:cNvPr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0B8FFD2-EEEA-C044-8434-F253C12BF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F59F07-0F3F-AF4C-BB10-636C18B0F739}"/>
              </a:ext>
            </a:extLst>
          </p:cNvPr>
          <p:cNvGrpSpPr/>
          <p:nvPr/>
        </p:nvGrpSpPr>
        <p:grpSpPr>
          <a:xfrm>
            <a:off x="7251697" y="1119705"/>
            <a:ext cx="184773" cy="184773"/>
            <a:chOff x="1893980" y="1646882"/>
            <a:chExt cx="597802" cy="59780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9A44E5-E015-1A4B-A017-2609AF5F897B}"/>
                </a:ext>
              </a:extLst>
            </p:cNvPr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8C26CAD-9A11-8B43-A5D0-C9E7A3870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132EBA0-6B4D-3440-A1D8-8483E65E8C10}"/>
              </a:ext>
            </a:extLst>
          </p:cNvPr>
          <p:cNvGrpSpPr/>
          <p:nvPr/>
        </p:nvGrpSpPr>
        <p:grpSpPr>
          <a:xfrm>
            <a:off x="1503507" y="1121564"/>
            <a:ext cx="184773" cy="184773"/>
            <a:chOff x="1227668" y="1646882"/>
            <a:chExt cx="597802" cy="59780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0DECF27-2C8D-CF46-ACE9-6629C1A1C9CA}"/>
                </a:ext>
              </a:extLst>
            </p:cNvPr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4E3347F-38A0-4F46-9599-6D64120EA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2616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28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(208 kpl) / tammikuu 2021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882" y="891681"/>
            <a:ext cx="8519407" cy="395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Aarre      Advokaatti      Aku Ankka      Alibi      Allergia, Iho &amp; Astma      Anna      Antiikki &amp; Design      Apteekkarilehti     Apu      Apu Juniori      Arkkitehti      Arkkitehtiuutiset      Aromi      Arvopaperi      Askel      Auto Bild Suomi      Automaatioväylä      Avotakka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Caravan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Demokraatti      Diabetes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Eeva      Elintarvike ja Terveys      Elmo      Elämä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Enertec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Erä      ET-lehti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Fakta      FIT      Gloria      Glorian Koti      Glorian ruoka &amp; viini      Gluteeniton Keittiö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 Hevoshullu      Hifimaailma      Hiihto      HR Viesti      Hymy      Hyvä Terveys      Ihana      Image      Improbatur      Insinööri      Juoksija      Jääkiekkolehti      Kaikkien aikojen Joulu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Kameralehti      Katso      Kauneimmat Käsityöt      Kauneus &amp; Terveys      Kello &amp; Kulta      Kemia-Kemi      Kippari      KITA Kiinteistö &amp; Talotekniikka      Kodin Kuvalehti      Kodin Pellervo      Koiramme      Kolmiokirjan Ristikot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Konekuriiri      Konepörssi      Koneviesti      Koti ja keittiö      Koti ja maaseutu      Kotiliesi      Kotiliesi Käsityö      Kotilääkäri      Kotimaa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Kotipuutarha      Kotitalo      Kotivinkki      Koululainen      Kuluttaja      Kuntalehti      Kuntatekniikka      Kunto Plus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Kuriren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Lapsen Maailma      Lastenkirkko      Leivotaan      Linja      Maailman Kuvalehti      Maalla      Maku      Matkaopas      Me Naiset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Meidän Mökki      Meidän Perhe      Meidän Talo      Meillä kotona      Metsälehti      Metsästys ja Kalastus      Metsästäjä      Mikrobitti      Minä Olen      Mondo      Moottori      Motiivi      Museo      Nuotta      </a:t>
            </a:r>
            <a:r>
              <a:rPr lang="fi-FI" sz="1400" dirty="0"/>
              <a:t>…</a:t>
            </a:r>
          </a:p>
        </p:txBody>
      </p:sp>
      <p:pic>
        <p:nvPicPr>
          <p:cNvPr id="5" name="Picture 4" descr="AM_logo_RGB.eps">
            <a:extLst>
              <a:ext uri="{FF2B5EF4-FFF2-40B4-BE49-F238E27FC236}">
                <a16:creationId xmlns:a16="http://schemas.microsoft.com/office/drawing/2014/main" id="{33E5D0EE-E563-0B40-A673-E7A434D5F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8339C9-434F-0C47-9B61-8E881A407062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861049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431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28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(208 kpl) / tammikuu 2021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882" y="886228"/>
            <a:ext cx="8519407" cy="369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fi-FI" sz="1400" dirty="0"/>
              <a:t>…      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Nyyrikki      Oma Aika      Oma PIHA      Ortodoksiviesti      Osuustoiminta      Palokuntalainen      Parnasso      Pelastustieto      Pelit      Perhokalastus      Perusta      Pieni on Suurin      Pinni      Polemiikki      Positio      Potilaan Lääkärilehti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prometalli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metallialan ammattilehti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Rakennuslehti      Rakennustaito      Reserviläinen      Riffi      RONDO Classic      Sairaanhoitaja      Sana      Sanansaattaja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Secretarius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Seiska      Selkosanomat      Seura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Siivet      Soppa365      Sport      Suomen Autolehti      Suomen Hammaslääkärilehti      Suomen Kiinteistölehti      Suomen Kuvalehti      Suomen Luonto      Suomen Lääkärilehti      Suomen Sotilas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Super      Suuri Käsityö      Systeri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Sähkömaailma      Taide      TAITO      Talentia      Talotekniikka      Talouselämä      Taloustaito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Teatteri&amp;Tanssi+Sirkus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Tee Itse      Tehy      Tekniikan Maailma      Tekniikka &amp; Talous      Tiede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Tiede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Luonto      Tieteen Kuvalehti      Tieteen Kuvalehti Historia      Tilisanomat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TM Rakennusmaailma      Trendi      Tunne &amp; Mieli      Tuulilasi      TV-maailma      Työ Terveys Turvallisuus      Ulkopolitiikka      Ultra      Unelmien Talo &amp; Koti      Urheilulehti      Uusiouutiset      V8-Magazine      Valitut Palat - Reader's Digest      Vapaa-ajan Kalastaja      Vapaussoturi      Vauhdin Maailma      Vauva      Vene      Verotus      Viherpiha      Viini      Vinkki      Vitriini      VIVA      Voi hyvin      X      Yhteishyvä      Yliopisto      Ylioppilaslehti      Ympäristö ja Terveys</a:t>
            </a:r>
            <a:endParaRPr lang="fi-FI" sz="1400" dirty="0"/>
          </a:p>
        </p:txBody>
      </p:sp>
      <p:pic>
        <p:nvPicPr>
          <p:cNvPr id="5" name="Picture 4" descr="AM_logo_RGB.eps">
            <a:extLst>
              <a:ext uri="{FF2B5EF4-FFF2-40B4-BE49-F238E27FC236}">
                <a16:creationId xmlns:a16="http://schemas.microsoft.com/office/drawing/2014/main" id="{F745D598-09C3-7B46-A28C-849D75BDB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F51CAC-BB62-FA47-83D4-81C85D37DC76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861049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826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26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Uudet kanavat seurannassa / </a:t>
            </a:r>
            <a:r>
              <a:rPr lang="fi-FI" sz="24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tammikuu 2021</a:t>
            </a:r>
            <a:endParaRPr lang="fi-FI" sz="2600" dirty="0">
              <a:solidFill>
                <a:schemeClr val="accent6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112460"/>
              </p:ext>
            </p:extLst>
          </p:nvPr>
        </p:nvGraphicFramePr>
        <p:xfrm>
          <a:off x="586047" y="1122176"/>
          <a:ext cx="7971906" cy="34498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328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4884">
                <a:tc>
                  <a:txBody>
                    <a:bodyPr/>
                    <a:lstStyle/>
                    <a:p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Facebook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Instagram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Twitter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YouTube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Pinterest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176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Arvopaperi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6214629"/>
                  </a:ext>
                </a:extLst>
              </a:tr>
              <a:tr h="283176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Elmo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6468268"/>
                  </a:ext>
                </a:extLst>
              </a:tr>
              <a:tr h="283176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Hevoshullu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8723419"/>
                  </a:ext>
                </a:extLst>
              </a:tr>
              <a:tr h="283176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Hymy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969377"/>
                  </a:ext>
                </a:extLst>
              </a:tr>
              <a:tr h="283176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4023759"/>
                  </a:ext>
                </a:extLst>
              </a:tr>
              <a:tr h="283176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Kodin Pellervo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212525"/>
                  </a:ext>
                </a:extLst>
              </a:tr>
              <a:tr h="283176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Kotimaa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372099"/>
                  </a:ext>
                </a:extLst>
              </a:tr>
              <a:tr h="283176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Kuntatekniikka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6438863"/>
                  </a:ext>
                </a:extLst>
              </a:tr>
              <a:tr h="283176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Lastenkirkko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2555575"/>
                  </a:ext>
                </a:extLst>
              </a:tr>
              <a:tr h="283176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Leivotaan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0119818"/>
                  </a:ext>
                </a:extLst>
              </a:tr>
              <a:tr h="283176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Meidän Perhe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62222275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80F0AD-08EE-9640-B565-936BF75D21FB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861049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587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26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Uudet kanavat seurannassa / </a:t>
            </a:r>
            <a:r>
              <a:rPr lang="fi-FI" sz="24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tammikuu 2021</a:t>
            </a:r>
            <a:endParaRPr lang="fi-FI" sz="2600" dirty="0">
              <a:solidFill>
                <a:schemeClr val="accent6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439763"/>
              </p:ext>
            </p:extLst>
          </p:nvPr>
        </p:nvGraphicFramePr>
        <p:xfrm>
          <a:off x="586047" y="1122175"/>
          <a:ext cx="7971906" cy="328895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328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1029">
                <a:tc>
                  <a:txBody>
                    <a:bodyPr/>
                    <a:lstStyle/>
                    <a:p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Facebook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Instagram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Twitter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YouTube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Pinterest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917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Metsästäjä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6214629"/>
                  </a:ext>
                </a:extLst>
              </a:tr>
              <a:tr h="279917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Museo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6468268"/>
                  </a:ext>
                </a:extLst>
              </a:tr>
              <a:tr h="279917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Oma PIHA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969377"/>
                  </a:ext>
                </a:extLst>
              </a:tr>
              <a:tr h="279917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Perusta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4023759"/>
                  </a:ext>
                </a:extLst>
              </a:tr>
              <a:tr h="279917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Prometalli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212525"/>
                  </a:ext>
                </a:extLst>
              </a:tr>
              <a:tr h="279917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372099"/>
                  </a:ext>
                </a:extLst>
              </a:tr>
              <a:tr h="279917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Suomen Autolehti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6438863"/>
                  </a:ext>
                </a:extLst>
              </a:tr>
              <a:tr h="42903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Suomen Hammaslääkärilehti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2555575"/>
                  </a:ext>
                </a:extLst>
              </a:tr>
              <a:tr h="279917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Sähkömaailma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0119818"/>
                  </a:ext>
                </a:extLst>
              </a:tr>
              <a:tr h="279917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Talotekniikka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99626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80F0AD-08EE-9640-B565-936BF75D21FB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861049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255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26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Uudet kanavat seurannassa / </a:t>
            </a:r>
            <a:r>
              <a:rPr lang="fi-FI" sz="24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tammikuu 2021</a:t>
            </a:r>
            <a:endParaRPr lang="fi-FI" sz="2600" dirty="0">
              <a:solidFill>
                <a:schemeClr val="accent6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740079"/>
              </p:ext>
            </p:extLst>
          </p:nvPr>
        </p:nvGraphicFramePr>
        <p:xfrm>
          <a:off x="586047" y="1122176"/>
          <a:ext cx="7971906" cy="127444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328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4851">
                <a:tc>
                  <a:txBody>
                    <a:bodyPr/>
                    <a:lstStyle/>
                    <a:p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Facebook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Instagram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Twitter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YouTube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Pinterest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51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Vapaa-ajan Kalastaja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468268"/>
                  </a:ext>
                </a:extLst>
              </a:tr>
              <a:tr h="244851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Vitriini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723419"/>
                  </a:ext>
                </a:extLst>
              </a:tr>
              <a:tr h="244851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Yliopisto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723115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80F0AD-08EE-9640-B565-936BF75D21FB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861049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242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26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Seurannasta poistuneet kanavat / </a:t>
            </a:r>
            <a:r>
              <a:rPr lang="fi-FI" sz="24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tammikuu 2021</a:t>
            </a:r>
            <a:endParaRPr lang="fi-FI" sz="2600" dirty="0">
              <a:solidFill>
                <a:schemeClr val="accent6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714364"/>
              </p:ext>
            </p:extLst>
          </p:nvPr>
        </p:nvGraphicFramePr>
        <p:xfrm>
          <a:off x="586046" y="1124197"/>
          <a:ext cx="7971906" cy="321336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328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6056">
                <a:tc>
                  <a:txBody>
                    <a:bodyPr/>
                    <a:lstStyle/>
                    <a:p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Facebook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Instagram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Twitter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YouTube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Pinterest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056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3H+K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879295"/>
                  </a:ext>
                </a:extLst>
              </a:tr>
              <a:tr h="274573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Ammattiautot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41428290"/>
                  </a:ext>
                </a:extLst>
              </a:tr>
              <a:tr h="274573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Cosmopolitan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054188"/>
                  </a:ext>
                </a:extLst>
              </a:tr>
              <a:tr h="274573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Elle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5784312"/>
                  </a:ext>
                </a:extLst>
              </a:tr>
              <a:tr h="274573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8659402"/>
                  </a:ext>
                </a:extLst>
              </a:tr>
              <a:tr h="274573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Lumo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9866513"/>
                  </a:ext>
                </a:extLst>
              </a:tr>
              <a:tr h="456907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Markkinointi &amp; Mainonta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716210"/>
                  </a:ext>
                </a:extLst>
              </a:tr>
              <a:tr h="274573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Moodi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7668587"/>
                  </a:ext>
                </a:extLst>
              </a:tr>
              <a:tr h="456907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National Geographic Suomi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0408670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B9FA78-93CD-564E-B965-5B8BA12B98EA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861049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995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26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Seurannasta poistuneet kanavat / </a:t>
            </a:r>
            <a:r>
              <a:rPr lang="fi-FI" sz="24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tammikuu 2021</a:t>
            </a:r>
            <a:endParaRPr lang="fi-FI" sz="2600" dirty="0">
              <a:solidFill>
                <a:schemeClr val="accent6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977452"/>
              </p:ext>
            </p:extLst>
          </p:nvPr>
        </p:nvGraphicFramePr>
        <p:xfrm>
          <a:off x="586046" y="1124198"/>
          <a:ext cx="7971906" cy="268131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328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86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9634">
                <a:tc>
                  <a:txBody>
                    <a:bodyPr/>
                    <a:lstStyle/>
                    <a:p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Facebook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Instagram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Twitter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YouTube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Pinterest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007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Oluelle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5879295"/>
                  </a:ext>
                </a:extLst>
              </a:tr>
              <a:tr h="286007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OMjooga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41428290"/>
                  </a:ext>
                </a:extLst>
              </a:tr>
              <a:tr h="286007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Partiojohtaja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054188"/>
                  </a:ext>
                </a:extLst>
              </a:tr>
              <a:tr h="286007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Sähköala.Fi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5784312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Tekniikan Historia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dirty="0">
                          <a:solidFill>
                            <a:sysClr val="windowText" lastClr="00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659402"/>
                  </a:ext>
                </a:extLst>
              </a:tr>
              <a:tr h="286007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Terveydeksi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9866513"/>
                  </a:ext>
                </a:extLst>
              </a:tr>
              <a:tr h="286007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Vegaanikeittiö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9716210"/>
                  </a:ext>
                </a:extLst>
              </a:tr>
              <a:tr h="286007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Ylioppilaslehti Aino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7668587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B9FA78-93CD-564E-B965-5B8BA12B98EA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861049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300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F2E9F8-FACC-F241-A625-0F80E1E2E0F6}"/>
              </a:ext>
            </a:extLst>
          </p:cNvPr>
          <p:cNvSpPr txBox="1"/>
          <p:nvPr/>
        </p:nvSpPr>
        <p:spPr>
          <a:xfrm>
            <a:off x="5484463" y="1079039"/>
            <a:ext cx="3465808" cy="29854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fi-FI" sz="2000" b="1" dirty="0">
              <a:latin typeface="Times" pitchFamily="2" charset="0"/>
            </a:endParaRPr>
          </a:p>
          <a:p>
            <a:r>
              <a:rPr lang="fi-FI" sz="2000" b="1" dirty="0">
                <a:latin typeface="Times" pitchFamily="2" charset="0"/>
              </a:rPr>
              <a:t>Tutustu Aikakausmediat </a:t>
            </a:r>
            <a:r>
              <a:rPr lang="fi-FI" sz="2000" b="1" dirty="0" err="1">
                <a:latin typeface="Times" pitchFamily="2" charset="0"/>
              </a:rPr>
              <a:t>somessa</a:t>
            </a:r>
            <a:r>
              <a:rPr lang="fi-FI" sz="2000" b="1" dirty="0">
                <a:latin typeface="Times" pitchFamily="2" charset="0"/>
              </a:rPr>
              <a:t> -vuosiraporttiin!</a:t>
            </a:r>
            <a:endParaRPr lang="fi-FI" sz="1600" dirty="0"/>
          </a:p>
          <a:p>
            <a:endParaRPr lang="fi-FI" sz="1600" dirty="0"/>
          </a:p>
          <a:p>
            <a:r>
              <a:rPr lang="en-GB" sz="1600" dirty="0" err="1"/>
              <a:t>Raportti</a:t>
            </a:r>
            <a:r>
              <a:rPr lang="en-GB" sz="1600" dirty="0"/>
              <a:t> </a:t>
            </a:r>
            <a:r>
              <a:rPr lang="en-GB" sz="1600" dirty="0" err="1"/>
              <a:t>sisältää</a:t>
            </a:r>
            <a:r>
              <a:rPr lang="en-GB" sz="1600" dirty="0"/>
              <a:t> </a:t>
            </a:r>
            <a:r>
              <a:rPr lang="en-GB" sz="1600" dirty="0" err="1"/>
              <a:t>kuukausiraportteja</a:t>
            </a:r>
            <a:r>
              <a:rPr lang="en-GB" sz="1600" dirty="0"/>
              <a:t> </a:t>
            </a:r>
            <a:r>
              <a:rPr lang="en-GB" sz="1600" dirty="0" err="1"/>
              <a:t>enemmän</a:t>
            </a:r>
            <a:r>
              <a:rPr lang="en-GB" sz="1600" dirty="0"/>
              <a:t> </a:t>
            </a:r>
            <a:r>
              <a:rPr lang="en-GB" sz="1600" dirty="0" err="1"/>
              <a:t>tietoa</a:t>
            </a:r>
            <a:r>
              <a:rPr lang="en-GB" sz="1600" dirty="0"/>
              <a:t> </a:t>
            </a:r>
            <a:r>
              <a:rPr lang="en-GB" sz="1600" dirty="0" err="1"/>
              <a:t>aikakausmedioiden</a:t>
            </a:r>
            <a:r>
              <a:rPr lang="en-GB" sz="1600" dirty="0"/>
              <a:t> </a:t>
            </a:r>
            <a:r>
              <a:rPr lang="en-GB" sz="1600" dirty="0" err="1"/>
              <a:t>someyleisön</a:t>
            </a:r>
            <a:r>
              <a:rPr lang="en-GB" sz="1600" dirty="0"/>
              <a:t> </a:t>
            </a:r>
            <a:r>
              <a:rPr lang="en-GB" sz="1600" dirty="0" err="1"/>
              <a:t>kehityksestä</a:t>
            </a:r>
            <a:r>
              <a:rPr lang="en-GB" sz="1600" dirty="0"/>
              <a:t>. </a:t>
            </a:r>
          </a:p>
          <a:p>
            <a:endParaRPr lang="fi-FI" sz="1600" dirty="0"/>
          </a:p>
          <a:p>
            <a:r>
              <a:rPr lang="fi-FI" sz="1600" dirty="0">
                <a:hlinkClick r:id="rId3"/>
              </a:rPr>
              <a:t>http://www.aikakausmedia.fi/tietoa-tutkimuksia/someseuranta/someseuranta-2020/</a:t>
            </a:r>
            <a:r>
              <a:rPr lang="fi-FI" sz="1600" dirty="0"/>
              <a:t> </a:t>
            </a:r>
          </a:p>
        </p:txBody>
      </p:sp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F276FBE7-FCEC-8840-AEF9-BD80AD952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1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C2DC9-D102-E242-9A93-10F952375FE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89937" y="0"/>
            <a:ext cx="7164125" cy="4707172"/>
          </a:xfrm>
        </p:spPr>
        <p:txBody>
          <a:bodyPr anchor="ctr">
            <a:normAutofit/>
          </a:bodyPr>
          <a:lstStyle/>
          <a:p>
            <a:pPr algn="ctr"/>
            <a:r>
              <a:rPr lang="fi-FI" sz="2200" dirty="0" err="1">
                <a:latin typeface="Times" pitchFamily="2" charset="0"/>
              </a:rPr>
              <a:t>Huom</a:t>
            </a:r>
            <a:r>
              <a:rPr lang="fi-FI" sz="2200" dirty="0">
                <a:latin typeface="Times" pitchFamily="2" charset="0"/>
              </a:rPr>
              <a:t>! </a:t>
            </a:r>
          </a:p>
          <a:p>
            <a:pPr algn="ctr"/>
            <a:r>
              <a:rPr lang="fi-FI" sz="2200" dirty="0">
                <a:latin typeface="Times" pitchFamily="2" charset="0"/>
              </a:rPr>
              <a:t>Tammikuun raportti ei ole seurattujen medioiden suuren vaihtuvuuden takia suoraan vertailukelpoinen edelliseen. Seurannasta poistuneet ja siihen uutena mukaan tulleet mediat on listattu esityksen loppuun. Twitterin osalta yleisömäärän laskuun vaikutti erityisesti </a:t>
            </a:r>
            <a:r>
              <a:rPr lang="fi-FI" sz="2200" i="1" dirty="0">
                <a:latin typeface="Times" pitchFamily="2" charset="0"/>
              </a:rPr>
              <a:t>Markkinointi &amp; Mainonnan</a:t>
            </a:r>
            <a:r>
              <a:rPr lang="fi-FI" sz="2200" dirty="0">
                <a:latin typeface="Times" pitchFamily="2" charset="0"/>
              </a:rPr>
              <a:t> poistuminen seurannasta.</a:t>
            </a:r>
          </a:p>
        </p:txBody>
      </p:sp>
    </p:spTree>
    <p:extLst>
      <p:ext uri="{BB962C8B-B14F-4D97-AF65-F5344CB8AC3E}">
        <p14:creationId xmlns:p14="http://schemas.microsoft.com/office/powerpoint/2010/main" val="3848881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1355156"/>
            <a:ext cx="3465808" cy="21852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>
                <a:latin typeface="Times" pitchFamily="2" charset="0"/>
              </a:rPr>
              <a:t>Äänestä suosikkiasi vuoden 2020 aikakauslehtikansista!</a:t>
            </a:r>
          </a:p>
          <a:p>
            <a:endParaRPr lang="fi-FI" sz="1600" dirty="0"/>
          </a:p>
          <a:p>
            <a:r>
              <a:rPr lang="fi-FI" sz="1600" dirty="0"/>
              <a:t>Arvomme äänestäneiden kesken </a:t>
            </a:r>
          </a:p>
          <a:p>
            <a:r>
              <a:rPr lang="fi-FI" sz="1600" dirty="0"/>
              <a:t>600 euron lahjakortin Tikettiin sekä aikakauslehden vuositilauksen.</a:t>
            </a:r>
          </a:p>
          <a:p>
            <a:r>
              <a:rPr lang="fi-FI" sz="1600" dirty="0"/>
              <a:t> </a:t>
            </a:r>
          </a:p>
          <a:p>
            <a:r>
              <a:rPr lang="fi-FI" sz="1600" dirty="0">
                <a:hlinkClick r:id="rId2"/>
              </a:rPr>
              <a:t>www.editkilpailu.fi/kansi2020</a:t>
            </a:r>
            <a:endParaRPr lang="fi-FI" sz="1600" dirty="0"/>
          </a:p>
        </p:txBody>
      </p:sp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pic>
        <p:nvPicPr>
          <p:cNvPr id="5" name="Picture 4" descr="A picture containing text, newspaper, booth, many&#10;&#10;Description automatically generated">
            <a:extLst>
              <a:ext uri="{FF2B5EF4-FFF2-40B4-BE49-F238E27FC236}">
                <a16:creationId xmlns:a16="http://schemas.microsoft.com/office/drawing/2014/main" id="{980ACA91-C32B-E145-A64E-719D9DF53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61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F2E9F8-FACC-F241-A625-0F80E1E2E0F6}"/>
              </a:ext>
            </a:extLst>
          </p:cNvPr>
          <p:cNvSpPr txBox="1"/>
          <p:nvPr/>
        </p:nvSpPr>
        <p:spPr>
          <a:xfrm>
            <a:off x="5484463" y="709708"/>
            <a:ext cx="3465808" cy="37240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fi-FI" sz="2000" b="1" dirty="0">
              <a:latin typeface="Times" pitchFamily="2" charset="0"/>
            </a:endParaRPr>
          </a:p>
          <a:p>
            <a:r>
              <a:rPr lang="fi-FI" sz="2000" b="1" dirty="0" err="1">
                <a:latin typeface="Times" pitchFamily="2" charset="0"/>
              </a:rPr>
              <a:t>Aikakausmedioiden</a:t>
            </a:r>
            <a:r>
              <a:rPr lang="fi-FI" sz="2000" b="1" dirty="0">
                <a:latin typeface="Times" pitchFamily="2" charset="0"/>
              </a:rPr>
              <a:t> </a:t>
            </a:r>
            <a:br>
              <a:rPr lang="fi-FI" sz="2000" b="1" dirty="0">
                <a:latin typeface="Times" pitchFamily="2" charset="0"/>
              </a:rPr>
            </a:br>
            <a:r>
              <a:rPr lang="fi-FI" sz="2000" b="1" dirty="0">
                <a:latin typeface="Times" pitchFamily="2" charset="0"/>
              </a:rPr>
              <a:t>KMT 2020 -luvut päivitetty</a:t>
            </a:r>
          </a:p>
          <a:p>
            <a:endParaRPr lang="fi-FI" sz="1600" dirty="0"/>
          </a:p>
          <a:p>
            <a:r>
              <a:rPr lang="fi-FI" sz="1600" dirty="0" err="1"/>
              <a:t>Aikakausmedian</a:t>
            </a:r>
            <a:r>
              <a:rPr lang="fi-FI" sz="1600" dirty="0"/>
              <a:t> raportteihin sekä </a:t>
            </a:r>
            <a:r>
              <a:rPr lang="fi-FI" sz="1600" dirty="0" err="1"/>
              <a:t>Mediakortit.fi</a:t>
            </a:r>
            <a:r>
              <a:rPr lang="fi-FI" sz="1600" dirty="0"/>
              <a:t>-palveluun on nyt lisätty Kansallisen Mediatutkimuksen tuoreet tiedot lehtien kokonaistavoittavuudesta ja digiyleisöistä.</a:t>
            </a:r>
          </a:p>
          <a:p>
            <a:endParaRPr lang="fi-FI" sz="1600" dirty="0"/>
          </a:p>
          <a:p>
            <a:r>
              <a:rPr lang="fi-FI" sz="1600" dirty="0">
                <a:hlinkClick r:id="rId3"/>
              </a:rPr>
              <a:t>www.aikakausmedia.fi/tietoa-tutkimuksia/kansallinen-mediatutkimus/lukijamaeaeraet-ja-kokonaistavoittavuus/</a:t>
            </a:r>
            <a:r>
              <a:rPr lang="fi-FI" sz="16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676E40-0BE2-4C47-A8AB-EA26DAB3D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68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äätoimittaja Meri Nykänen.">
            <a:extLst>
              <a:ext uri="{FF2B5EF4-FFF2-40B4-BE49-F238E27FC236}">
                <a16:creationId xmlns:a16="http://schemas.microsoft.com/office/drawing/2014/main" id="{32A0D05E-6E2D-E646-AD28-377BAD732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389" y="1"/>
            <a:ext cx="4635610" cy="4635610"/>
          </a:xfrm>
          <a:prstGeom prst="rect">
            <a:avLst/>
          </a:prstGeom>
        </p:spPr>
      </p:pic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F2E9F8-FACC-F241-A625-0F80E1E2E0F6}"/>
              </a:ext>
            </a:extLst>
          </p:cNvPr>
          <p:cNvSpPr txBox="1"/>
          <p:nvPr/>
        </p:nvSpPr>
        <p:spPr>
          <a:xfrm>
            <a:off x="397074" y="371148"/>
            <a:ext cx="4604296" cy="44012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>
                <a:latin typeface="Times" pitchFamily="2" charset="0"/>
              </a:rPr>
              <a:t>Tunne tekijät -sarjassa puhutaan mielenterveydestä</a:t>
            </a:r>
          </a:p>
          <a:p>
            <a:endParaRPr lang="fi-FI" sz="1600" dirty="0"/>
          </a:p>
          <a:p>
            <a:r>
              <a:rPr lang="fi-FI" sz="1600" dirty="0"/>
              <a:t>Suomalaisista joka toinen kokee elämänsä aikana jonkin mielenterveyden häiriön. Silti aiheesta puhumista kartetaan, tietää </a:t>
            </a:r>
            <a:r>
              <a:rPr lang="fi-FI" sz="1600" i="1" dirty="0"/>
              <a:t>Tunne &amp; Mieli</a:t>
            </a:r>
            <a:r>
              <a:rPr lang="fi-FI" sz="1600" dirty="0"/>
              <a:t> -lehden päätoimittaja </a:t>
            </a:r>
            <a:r>
              <a:rPr lang="fi-FI" sz="1600" b="1" dirty="0"/>
              <a:t>Meri Nykänen</a:t>
            </a:r>
            <a:r>
              <a:rPr lang="fi-FI" sz="1600" dirty="0"/>
              <a:t>.</a:t>
            </a:r>
            <a:br>
              <a:rPr lang="fi-FI" sz="1600" dirty="0"/>
            </a:br>
            <a:br>
              <a:rPr lang="fi-FI" sz="1600" dirty="0"/>
            </a:br>
            <a:r>
              <a:rPr lang="fi-FI" sz="1600" dirty="0"/>
              <a:t>"Suuri osa ei ole valmis kertomaan ongelmistaan töissä, ja moni häpeää hoitoon hakeutumistaan. Helpompi on kertoa, että käsi on murtunut." </a:t>
            </a:r>
            <a:br>
              <a:rPr lang="fi-FI" sz="1600" dirty="0"/>
            </a:br>
            <a:br>
              <a:rPr lang="fi-FI" sz="1600" dirty="0"/>
            </a:br>
            <a:r>
              <a:rPr lang="fi-FI" sz="1600" dirty="0"/>
              <a:t>Nykänen kuitenkin kannustaa avoimuuteen, jotta apua uskaltaisi hakea mahdollisimman moni.</a:t>
            </a:r>
            <a:br>
              <a:rPr lang="fi-FI" sz="1600" dirty="0"/>
            </a:br>
            <a:br>
              <a:rPr lang="fi-FI" sz="1600" dirty="0"/>
            </a:br>
            <a:r>
              <a:rPr lang="fi-FI" sz="1600" dirty="0"/>
              <a:t>Lue lisää: </a:t>
            </a:r>
            <a:r>
              <a:rPr lang="fi-FI" sz="1600" dirty="0">
                <a:hlinkClick r:id="rId4"/>
              </a:rPr>
              <a:t>www.aikakausmedia.fi/media-mainonta/tunne-tekijaet/meri-nykaenen-tunne-mieli</a:t>
            </a:r>
            <a:r>
              <a:rPr lang="fi-FI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6673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95532"/>
            <a:ext cx="9144000" cy="2650226"/>
            <a:chOff x="0" y="1495532"/>
            <a:chExt cx="9144000" cy="2650226"/>
          </a:xfrm>
        </p:grpSpPr>
        <p:pic>
          <p:nvPicPr>
            <p:cNvPr id="26" name="Picture 25" descr="AM_logo_RGB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988" y="1495532"/>
              <a:ext cx="5618730" cy="43221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851064" y="3134675"/>
              <a:ext cx="3404004" cy="509106"/>
              <a:chOff x="3162699" y="2984185"/>
              <a:chExt cx="3369858" cy="50399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162699" y="2984185"/>
                <a:ext cx="503998" cy="503998"/>
                <a:chOff x="1227668" y="1646882"/>
                <a:chExt cx="597802" cy="597802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1227668" y="1646882"/>
                  <a:ext cx="597802" cy="59780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72121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18"/>
              <p:cNvGrpSpPr/>
              <p:nvPr/>
            </p:nvGrpSpPr>
            <p:grpSpPr>
              <a:xfrm>
                <a:off x="3742548" y="2984185"/>
                <a:ext cx="503998" cy="503998"/>
                <a:chOff x="1893980" y="1646882"/>
                <a:chExt cx="597802" cy="597802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1893980" y="1646882"/>
                  <a:ext cx="597802" cy="59780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20086" y="1785203"/>
                  <a:ext cx="38608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/>
              <p:cNvGrpSpPr/>
              <p:nvPr/>
            </p:nvGrpSpPr>
            <p:grpSpPr>
              <a:xfrm>
                <a:off x="4315680" y="2984185"/>
                <a:ext cx="503998" cy="503998"/>
                <a:chOff x="2537512" y="1646882"/>
                <a:chExt cx="597802" cy="597802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2537512" y="1646882"/>
                  <a:ext cx="597802" cy="59780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84672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5457147" y="2984185"/>
                <a:ext cx="503998" cy="503998"/>
                <a:chOff x="3881527" y="1646882"/>
                <a:chExt cx="597802" cy="597802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3881527" y="1646882"/>
                  <a:ext cx="597802" cy="5978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60025" y="1859793"/>
                  <a:ext cx="436880" cy="182880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/>
              <p:cNvGrpSpPr/>
              <p:nvPr/>
            </p:nvGrpSpPr>
            <p:grpSpPr>
              <a:xfrm>
                <a:off x="4892170" y="2984185"/>
                <a:ext cx="503998" cy="503998"/>
                <a:chOff x="3215214" y="1646882"/>
                <a:chExt cx="597802" cy="597802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3215214" y="1646882"/>
                  <a:ext cx="597802" cy="59780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50662" y="1773813"/>
                  <a:ext cx="335280" cy="335280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oup 6"/>
              <p:cNvGrpSpPr/>
              <p:nvPr/>
            </p:nvGrpSpPr>
            <p:grpSpPr>
              <a:xfrm>
                <a:off x="6028559" y="2984185"/>
                <a:ext cx="503998" cy="503998"/>
                <a:chOff x="6028559" y="2984185"/>
                <a:chExt cx="503998" cy="503998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6028559" y="2984185"/>
                  <a:ext cx="503998" cy="503998"/>
                </a:xfrm>
                <a:prstGeom prst="ellipse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47801" y="3100801"/>
                  <a:ext cx="265538" cy="265538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TextBox 8"/>
            <p:cNvSpPr txBox="1"/>
            <p:nvPr/>
          </p:nvSpPr>
          <p:spPr>
            <a:xfrm>
              <a:off x="0" y="2188990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solidFill>
                    <a:schemeClr val="accent6"/>
                  </a:solidFill>
                  <a:latin typeface="Times" pitchFamily="2" charset="0"/>
                </a:rPr>
                <a:t>www.aikakausmedia.fi    </a:t>
              </a:r>
              <a:r>
                <a:rPr lang="fi-FI" dirty="0">
                  <a:solidFill>
                    <a:schemeClr val="accent6"/>
                  </a:solidFill>
                  <a:latin typeface="Times" pitchFamily="2" charset="0"/>
                  <a:ea typeface="Wingdings"/>
                  <a:cs typeface="Wingdings"/>
                  <a:sym typeface="Wingdings"/>
                </a:rPr>
                <a:t></a:t>
              </a:r>
              <a:r>
                <a:rPr lang="fi-FI" dirty="0">
                  <a:solidFill>
                    <a:schemeClr val="accent6"/>
                  </a:solidFill>
                  <a:latin typeface="Times" pitchFamily="2" charset="0"/>
                </a:rPr>
                <a:t>   www.mediakortit.fi</a:t>
              </a:r>
            </a:p>
            <a:p>
              <a:pPr algn="ctr"/>
              <a:endParaRPr lang="fi-FI" dirty="0">
                <a:solidFill>
                  <a:schemeClr val="accent6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0" y="3776426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latin typeface="Times" pitchFamily="2" charset="0"/>
                </a:rPr>
                <a:t>@aikakausmedia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8740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07499820"/>
              </p:ext>
            </p:extLst>
          </p:nvPr>
        </p:nvGraphicFramePr>
        <p:xfrm>
          <a:off x="131870" y="1028436"/>
          <a:ext cx="6189058" cy="370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8" name="Group 47"/>
          <p:cNvGrpSpPr/>
          <p:nvPr/>
        </p:nvGrpSpPr>
        <p:grpSpPr>
          <a:xfrm>
            <a:off x="1056989" y="3501830"/>
            <a:ext cx="265568" cy="265568"/>
            <a:chOff x="1893980" y="1646882"/>
            <a:chExt cx="597802" cy="597802"/>
          </a:xfrm>
        </p:grpSpPr>
        <p:sp>
          <p:nvSpPr>
            <p:cNvPr id="49" name="Oval 48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6785425" y="2682333"/>
            <a:ext cx="599465" cy="599465"/>
            <a:chOff x="2537512" y="1646882"/>
            <a:chExt cx="597802" cy="597802"/>
          </a:xfrm>
        </p:grpSpPr>
        <p:sp>
          <p:nvSpPr>
            <p:cNvPr id="73" name="Oval 72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88" name="TextBox 87"/>
          <p:cNvSpPr txBox="1"/>
          <p:nvPr/>
        </p:nvSpPr>
        <p:spPr>
          <a:xfrm>
            <a:off x="7500132" y="2684573"/>
            <a:ext cx="1575471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rgbClr val="7F7F7F"/>
                </a:solidFill>
              </a:rPr>
              <a:t>+ 244 342</a:t>
            </a:r>
            <a:br>
              <a:rPr lang="fi-FI" sz="1600" b="1" dirty="0">
                <a:solidFill>
                  <a:srgbClr val="7F7F7F"/>
                </a:solidFill>
              </a:rPr>
            </a:br>
            <a:r>
              <a:rPr lang="fi-FI" sz="1200" b="1" dirty="0">
                <a:solidFill>
                  <a:srgbClr val="7F7F7F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rgbClr val="7F7F7F"/>
                </a:solidFill>
              </a:rPr>
              <a:t> 23 %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85425" y="3501304"/>
            <a:ext cx="2290178" cy="616256"/>
            <a:chOff x="6785425" y="3501304"/>
            <a:chExt cx="2290178" cy="616256"/>
          </a:xfrm>
        </p:grpSpPr>
        <p:grpSp>
          <p:nvGrpSpPr>
            <p:cNvPr id="63" name="Group 62"/>
            <p:cNvGrpSpPr/>
            <p:nvPr/>
          </p:nvGrpSpPr>
          <p:grpSpPr>
            <a:xfrm>
              <a:off x="6785425" y="3501304"/>
              <a:ext cx="599465" cy="599465"/>
              <a:chOff x="1893980" y="1646882"/>
              <a:chExt cx="597802" cy="597802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sp>
          <p:nvSpPr>
            <p:cNvPr id="69" name="TextBox 68"/>
            <p:cNvSpPr txBox="1"/>
            <p:nvPr/>
          </p:nvSpPr>
          <p:spPr>
            <a:xfrm>
              <a:off x="7500132" y="3532784"/>
              <a:ext cx="1575471" cy="584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i-FI" sz="1600" b="1" dirty="0">
                  <a:solidFill>
                    <a:srgbClr val="7F7F7F"/>
                  </a:solidFill>
                </a:rPr>
                <a:t>- 38 921</a:t>
              </a:r>
              <a:br>
                <a:rPr lang="fi-FI" sz="1600" b="1" dirty="0">
                  <a:solidFill>
                    <a:srgbClr val="7F7F7F"/>
                  </a:solidFill>
                </a:rPr>
              </a:br>
              <a:r>
                <a:rPr lang="fi-FI" sz="1600" b="1" dirty="0">
                  <a:solidFill>
                    <a:srgbClr val="7F7F7F"/>
                  </a:solidFill>
                </a:rPr>
                <a:t>↓ 6 %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kehitys 1/2020 – 1/2021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92668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1/2021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876867" y="2641167"/>
            <a:ext cx="265568" cy="265568"/>
            <a:chOff x="1227668" y="1646882"/>
            <a:chExt cx="597802" cy="597802"/>
          </a:xfrm>
        </p:grpSpPr>
        <p:sp>
          <p:nvSpPr>
            <p:cNvPr id="39" name="Oval 3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876867" y="3536319"/>
            <a:ext cx="265568" cy="265568"/>
            <a:chOff x="1893980" y="1646882"/>
            <a:chExt cx="597802" cy="597802"/>
          </a:xfrm>
        </p:grpSpPr>
        <p:sp>
          <p:nvSpPr>
            <p:cNvPr id="37" name="Oval 36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sp>
        <p:nvSpPr>
          <p:cNvPr id="42" name="Oval 41"/>
          <p:cNvSpPr/>
          <p:nvPr/>
        </p:nvSpPr>
        <p:spPr>
          <a:xfrm>
            <a:off x="5918044" y="1418894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56989" y="1624365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056989" y="2699740"/>
            <a:ext cx="265568" cy="265568"/>
            <a:chOff x="1227668" y="1646882"/>
            <a:chExt cx="597802" cy="597802"/>
          </a:xfrm>
        </p:grpSpPr>
        <p:sp>
          <p:nvSpPr>
            <p:cNvPr id="46" name="Oval 45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1056989" y="3310831"/>
            <a:ext cx="265568" cy="265568"/>
            <a:chOff x="2537512" y="1646882"/>
            <a:chExt cx="597802" cy="597802"/>
          </a:xfrm>
        </p:grpSpPr>
        <p:sp>
          <p:nvSpPr>
            <p:cNvPr id="52" name="Oval 51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251553" y="1127806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4 385 055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51553" y="2362559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2 215 133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45720" y="2878267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1 301 423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1553" y="3745612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658 259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97237" y="1340222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4 033 350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95245" y="2408833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2 111 007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5246" y="3011348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1 057 081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97237" y="3703744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697 180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6785425" y="1887633"/>
            <a:ext cx="599465" cy="599465"/>
            <a:chOff x="1227668" y="1646882"/>
            <a:chExt cx="597802" cy="597802"/>
          </a:xfrm>
        </p:grpSpPr>
        <p:sp>
          <p:nvSpPr>
            <p:cNvPr id="79" name="Oval 7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>
            <a:off x="6785425" y="1004159"/>
            <a:ext cx="124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kaikki </a:t>
            </a:r>
            <a:br>
              <a:rPr lang="fi-FI" sz="1200" dirty="0"/>
            </a:br>
            <a:r>
              <a:rPr lang="fi-FI" sz="1200" dirty="0"/>
              <a:t>kanavat yhteensä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00132" y="188763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+ 104 126</a:t>
            </a:r>
          </a:p>
          <a:p>
            <a:r>
              <a:rPr lang="fi-FI" sz="12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 5 %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500132" y="105921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/>
              <a:t>+ 351 705</a:t>
            </a:r>
          </a:p>
          <a:p>
            <a:r>
              <a:rPr lang="fi-FI" sz="1200" b="1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/>
              <a:t> 9 %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880009" y="3162535"/>
            <a:ext cx="265568" cy="265568"/>
            <a:chOff x="2537512" y="1646882"/>
            <a:chExt cx="597802" cy="597802"/>
          </a:xfrm>
        </p:grpSpPr>
        <p:sp>
          <p:nvSpPr>
            <p:cNvPr id="35" name="Oval 34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9F9E264-74F0-F54D-87B0-8E75F91DA9AF}"/>
              </a:ext>
            </a:extLst>
          </p:cNvPr>
          <p:cNvCxnSpPr/>
          <p:nvPr/>
        </p:nvCxnSpPr>
        <p:spPr>
          <a:xfrm>
            <a:off x="302882" y="795768"/>
            <a:ext cx="8519407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645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muutos / tammikuu 2021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1/2021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20308" y="909225"/>
            <a:ext cx="7645504" cy="3695597"/>
            <a:chOff x="720308" y="909225"/>
            <a:chExt cx="7645504" cy="3695597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514233942"/>
                </p:ext>
              </p:extLst>
            </p:nvPr>
          </p:nvGraphicFramePr>
          <p:xfrm>
            <a:off x="720308" y="909225"/>
            <a:ext cx="7645504" cy="28947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64" name="Group 63"/>
            <p:cNvGrpSpPr/>
            <p:nvPr/>
          </p:nvGrpSpPr>
          <p:grpSpPr>
            <a:xfrm>
              <a:off x="3581203" y="3803941"/>
              <a:ext cx="800879" cy="800879"/>
              <a:chOff x="1227668" y="1646882"/>
              <a:chExt cx="597802" cy="597802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6963233" y="3803941"/>
              <a:ext cx="800879" cy="800879"/>
              <a:chOff x="3158233" y="1646882"/>
              <a:chExt cx="597802" cy="59780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158233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4340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5272218" y="3803942"/>
              <a:ext cx="800879" cy="800880"/>
              <a:chOff x="1275283" y="1646881"/>
              <a:chExt cx="597802" cy="597802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275283" y="1646881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6704" y="1782967"/>
                <a:ext cx="314960" cy="314960"/>
              </a:xfrm>
              <a:prstGeom prst="rect">
                <a:avLst/>
              </a:prstGeom>
            </p:spPr>
          </p:pic>
        </p:grpSp>
        <p:sp>
          <p:nvSpPr>
            <p:cNvPr id="93" name="TextBox 92"/>
            <p:cNvSpPr txBox="1"/>
            <p:nvPr/>
          </p:nvSpPr>
          <p:spPr>
            <a:xfrm>
              <a:off x="1812119" y="3759531"/>
              <a:ext cx="1245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/>
                <a:t>kaikki </a:t>
              </a:r>
              <a:br>
                <a:rPr lang="fi-FI" sz="1600" dirty="0"/>
              </a:br>
              <a:r>
                <a:rPr lang="fi-FI" sz="1600" dirty="0"/>
                <a:t>kanavat yhteensä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256114" y="4813017"/>
            <a:ext cx="22797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kuukausien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keskiarvo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2016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tammikuusta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alkaen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3C63F5C-33AE-9145-94E3-D00E6CD4D2D2}"/>
              </a:ext>
            </a:extLst>
          </p:cNvPr>
          <p:cNvCxnSpPr/>
          <p:nvPr/>
        </p:nvCxnSpPr>
        <p:spPr>
          <a:xfrm>
            <a:off x="302882" y="795768"/>
            <a:ext cx="8519407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314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928104"/>
              </p:ext>
            </p:extLst>
          </p:nvPr>
        </p:nvGraphicFramePr>
        <p:xfrm>
          <a:off x="277003" y="854653"/>
          <a:ext cx="4175764" cy="359323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559653095"/>
                    </a:ext>
                  </a:extLst>
                </a:gridCol>
              </a:tblGrid>
              <a:tr h="322483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seuraajia* 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1.</a:t>
                      </a:r>
                      <a:endParaRPr lang="fi-FI" sz="1300" b="1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224 711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2.</a:t>
                      </a:r>
                      <a:endParaRPr lang="fi-FI" sz="1300" b="1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211 083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51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3.</a:t>
                      </a:r>
                      <a:endParaRPr lang="fi-FI" sz="1300" b="1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206 683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4.</a:t>
                      </a:r>
                      <a:endParaRPr lang="fi-FI" sz="1300" b="1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164 003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5.</a:t>
                      </a:r>
                      <a:endParaRPr lang="fi-FI" sz="1300" b="1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157 339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6.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152 821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3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7.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143 231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117 565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9.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115 167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110 866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379" y="-8625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6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6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kaikissa kanavissa</a:t>
            </a:r>
            <a:r>
              <a:rPr lang="fi-FI" sz="26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tammikuu 2021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65173" y="929677"/>
            <a:ext cx="991080" cy="178493"/>
            <a:chOff x="3608172" y="680816"/>
            <a:chExt cx="1907502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2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6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9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8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1/2021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732661"/>
              </p:ext>
            </p:extLst>
          </p:nvPr>
        </p:nvGraphicFramePr>
        <p:xfrm>
          <a:off x="4711737" y="854654"/>
          <a:ext cx="4175764" cy="359324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3374487970"/>
                    </a:ext>
                  </a:extLst>
                </a:gridCol>
              </a:tblGrid>
              <a:tr h="32818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seuraajia* 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11.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103 908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12.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89 336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13.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83 076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14.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79 516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15.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74 165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16.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67 349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17.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65 813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4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64 259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19.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62 602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Perhe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55 018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3C213F6C-72A6-FC49-84D4-1C31DDDF2AC2}"/>
              </a:ext>
            </a:extLst>
          </p:cNvPr>
          <p:cNvGrpSpPr/>
          <p:nvPr/>
        </p:nvGrpSpPr>
        <p:grpSpPr>
          <a:xfrm>
            <a:off x="4899150" y="929677"/>
            <a:ext cx="991080" cy="178493"/>
            <a:chOff x="3608172" y="680816"/>
            <a:chExt cx="1907502" cy="34354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B0E33E9-CC1E-6E49-9CB2-48AD065D34A3}"/>
                </a:ext>
              </a:extLst>
            </p:cNvPr>
            <p:cNvGrpSpPr/>
            <p:nvPr/>
          </p:nvGrpSpPr>
          <p:grpSpPr>
            <a:xfrm>
              <a:off x="3608172" y="680816"/>
              <a:ext cx="343540" cy="343540"/>
              <a:chOff x="1227668" y="1646882"/>
              <a:chExt cx="597802" cy="597802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568C7708-C5D1-2C4D-B59E-3DDC2ABAC426}"/>
                  </a:ext>
                </a:extLst>
              </p:cNvPr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84A0CCDD-2675-5C4D-8F27-345767C162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1FFB44C-D20A-EC42-8E01-A025B954BA24}"/>
                </a:ext>
              </a:extLst>
            </p:cNvPr>
            <p:cNvGrpSpPr/>
            <p:nvPr/>
          </p:nvGrpSpPr>
          <p:grpSpPr>
            <a:xfrm>
              <a:off x="4003416" y="680816"/>
              <a:ext cx="343540" cy="343540"/>
              <a:chOff x="1893980" y="1646882"/>
              <a:chExt cx="597802" cy="597802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28CD793-17EB-EB44-A83B-C50BA0D6718B}"/>
                  </a:ext>
                </a:extLst>
              </p:cNvPr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9627356D-7AB6-B04F-BF3D-71CA72BE2C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0BD0DE6-3D4E-E448-BBAA-DCB7751E2B51}"/>
                </a:ext>
              </a:extLst>
            </p:cNvPr>
            <p:cNvGrpSpPr/>
            <p:nvPr/>
          </p:nvGrpSpPr>
          <p:grpSpPr>
            <a:xfrm>
              <a:off x="4394079" y="680816"/>
              <a:ext cx="343540" cy="343540"/>
              <a:chOff x="2537512" y="1646882"/>
              <a:chExt cx="597802" cy="597802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2CB25BE-20FC-8F4B-AFC0-363AF7061A74}"/>
                  </a:ext>
                </a:extLst>
              </p:cNvPr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0485EC26-5865-494D-8F97-90EEEEFF30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1F4BC64-F09F-964B-B262-A193CCA4FB5B}"/>
                </a:ext>
              </a:extLst>
            </p:cNvPr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BA7EAB4-DB62-7A45-AF68-291298423B3C}"/>
                  </a:ext>
                </a:extLst>
              </p:cNvPr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602611B5-F465-434C-A991-78F9525827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DEC8DFB-37CF-4D48-9A42-F48743CF1795}"/>
                </a:ext>
              </a:extLst>
            </p:cNvPr>
            <p:cNvGrpSpPr/>
            <p:nvPr/>
          </p:nvGrpSpPr>
          <p:grpSpPr>
            <a:xfrm>
              <a:off x="4787028" y="680816"/>
              <a:ext cx="343540" cy="343540"/>
              <a:chOff x="3215214" y="1646882"/>
              <a:chExt cx="597802" cy="597802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4763CE6-98AE-1C4E-B435-6B672AA2217D}"/>
                  </a:ext>
                </a:extLst>
              </p:cNvPr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3AAB2A28-298B-0B4E-8226-1A129C8ED8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pic>
        <p:nvPicPr>
          <p:cNvPr id="55" name="Picture 54" descr="AM_logo_RGB.eps">
            <a:extLst>
              <a:ext uri="{FF2B5EF4-FFF2-40B4-BE49-F238E27FC236}">
                <a16:creationId xmlns:a16="http://schemas.microsoft.com/office/drawing/2014/main" id="{A17E72AE-21ED-7648-8D9B-5631849AE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5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779961"/>
              </p:ext>
            </p:extLst>
          </p:nvPr>
        </p:nvGraphicFramePr>
        <p:xfrm>
          <a:off x="302882" y="1094848"/>
          <a:ext cx="4175764" cy="358057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238107992"/>
                    </a:ext>
                  </a:extLst>
                </a:gridCol>
              </a:tblGrid>
              <a:tr h="3226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chemeClr val="tx1"/>
                          </a:solidFill>
                        </a:rPr>
                        <a:t>sivutykkäyksiä</a:t>
                      </a: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145 577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103 590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3.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92 982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4.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87 006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5.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74 091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6.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66 707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7.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58 303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55 155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9.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51 253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50 391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1"/>
                </a:solidFill>
              </a:rPr>
              <a:t>Facebookissa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tammikuu 2021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1/2021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321437"/>
              </p:ext>
            </p:extLst>
          </p:nvPr>
        </p:nvGraphicFramePr>
        <p:xfrm>
          <a:off x="4737616" y="1094848"/>
          <a:ext cx="4175764" cy="358057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316810913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sivutykkäyksiä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11.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40 292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12.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39 826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13.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Perhe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37 942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14.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37 266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15.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36 186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16.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35 886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17.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35 195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18.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Vauva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34 458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19.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33 277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20.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31 004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0" name="Picture 19" descr="AM_logo_RGB.eps">
            <a:extLst>
              <a:ext uri="{FF2B5EF4-FFF2-40B4-BE49-F238E27FC236}">
                <a16:creationId xmlns:a16="http://schemas.microsoft.com/office/drawing/2014/main" id="{F52742F4-67A5-3B4A-BF65-B97CFE1CD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D9DB5FB-8C09-E34F-9FBC-D2A136A4CFD0}"/>
              </a:ext>
            </a:extLst>
          </p:cNvPr>
          <p:cNvGrpSpPr/>
          <p:nvPr/>
        </p:nvGrpSpPr>
        <p:grpSpPr>
          <a:xfrm>
            <a:off x="4453069" y="659450"/>
            <a:ext cx="292978" cy="292978"/>
            <a:chOff x="1227668" y="1646882"/>
            <a:chExt cx="597802" cy="59780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B78DD31-0183-1948-86A4-7B74B3D287EC}"/>
                </a:ext>
              </a:extLst>
            </p:cNvPr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8E43145-958D-834F-A5E6-592E8EEF8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1DB6C4-A8A1-3941-A2F0-5BECF7D4410A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4011423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1E07FD-B47D-0244-8B5E-CBE109A4624A}"/>
              </a:ext>
            </a:extLst>
          </p:cNvPr>
          <p:cNvCxnSpPr>
            <a:cxnSpLocks/>
          </p:cNvCxnSpPr>
          <p:nvPr/>
        </p:nvCxnSpPr>
        <p:spPr>
          <a:xfrm>
            <a:off x="4879571" y="805939"/>
            <a:ext cx="406211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79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698A57D-C6E0-6840-8187-94FC422CD130}"/>
              </a:ext>
            </a:extLst>
          </p:cNvPr>
          <p:cNvGrpSpPr/>
          <p:nvPr/>
        </p:nvGrpSpPr>
        <p:grpSpPr>
          <a:xfrm>
            <a:off x="4445627" y="659450"/>
            <a:ext cx="307862" cy="307862"/>
            <a:chOff x="2537512" y="1646882"/>
            <a:chExt cx="597802" cy="59780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E58F25E-2CDE-994A-8FD5-EE657DAF9159}"/>
                </a:ext>
              </a:extLst>
            </p:cNvPr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3DCCA2A-B153-6340-8510-E883A0FD5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265219"/>
              </p:ext>
            </p:extLst>
          </p:nvPr>
        </p:nvGraphicFramePr>
        <p:xfrm>
          <a:off x="302882" y="1094848"/>
          <a:ext cx="4175764" cy="358057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238107992"/>
                    </a:ext>
                  </a:extLst>
                </a:gridCol>
              </a:tblGrid>
              <a:tr h="3226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chemeClr val="tx1"/>
                          </a:solidFill>
                        </a:rPr>
                        <a:t>seuraajia</a:t>
                      </a: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86 709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65 026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62 429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54 344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50 807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50 715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49 161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42 293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38 791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37 410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3"/>
                </a:solidFill>
              </a:rPr>
              <a:t>Instagramissa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tammikuu 2021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1/2021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395104"/>
              </p:ext>
            </p:extLst>
          </p:nvPr>
        </p:nvGraphicFramePr>
        <p:xfrm>
          <a:off x="4737616" y="1094848"/>
          <a:ext cx="4175764" cy="358057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316810913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seuraajia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11.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35 598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12.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ruoka &amp; viini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35 114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13.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31 921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14.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28 637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15.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26 845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↑+2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16.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26 753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17.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25 965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18.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23 855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19.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Trendi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23 822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20.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23 608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0" name="Picture 19" descr="AM_logo_RGB.eps">
            <a:extLst>
              <a:ext uri="{FF2B5EF4-FFF2-40B4-BE49-F238E27FC236}">
                <a16:creationId xmlns:a16="http://schemas.microsoft.com/office/drawing/2014/main" id="{F52742F4-67A5-3B4A-BF65-B97CFE1CD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1DB6C4-A8A1-3941-A2F0-5BECF7D4410A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4011423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1E07FD-B47D-0244-8B5E-CBE109A4624A}"/>
              </a:ext>
            </a:extLst>
          </p:cNvPr>
          <p:cNvCxnSpPr>
            <a:cxnSpLocks/>
          </p:cNvCxnSpPr>
          <p:nvPr/>
        </p:nvCxnSpPr>
        <p:spPr>
          <a:xfrm>
            <a:off x="4879571" y="805939"/>
            <a:ext cx="406211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045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F6236AA-8377-9D41-A6D0-2985D1DE7348}"/>
              </a:ext>
            </a:extLst>
          </p:cNvPr>
          <p:cNvGrpSpPr/>
          <p:nvPr/>
        </p:nvGrpSpPr>
        <p:grpSpPr>
          <a:xfrm>
            <a:off x="4445627" y="659450"/>
            <a:ext cx="307862" cy="307862"/>
            <a:chOff x="1893980" y="1646882"/>
            <a:chExt cx="597802" cy="59780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9B47250-9FE5-4949-906F-A46090024D9B}"/>
                </a:ext>
              </a:extLst>
            </p:cNvPr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B57693A-6310-8E47-A8C4-D4D498E34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457205"/>
              </p:ext>
            </p:extLst>
          </p:nvPr>
        </p:nvGraphicFramePr>
        <p:xfrm>
          <a:off x="302882" y="1094848"/>
          <a:ext cx="4175764" cy="358057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238107992"/>
                    </a:ext>
                  </a:extLst>
                </a:gridCol>
              </a:tblGrid>
              <a:tr h="3226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chemeClr val="tx1"/>
                          </a:solidFill>
                        </a:rPr>
                        <a:t>seuraajia</a:t>
                      </a: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177 603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129 446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48 802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Mikrobitti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19 961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19 064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18 187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13 644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Tivi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11 745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Urheilulehti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9 977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9 762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2"/>
                </a:solidFill>
              </a:rPr>
              <a:t>Twitterissä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tammikuu 2021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1/2021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868801"/>
              </p:ext>
            </p:extLst>
          </p:nvPr>
        </p:nvGraphicFramePr>
        <p:xfrm>
          <a:off x="4737616" y="1094848"/>
          <a:ext cx="4175764" cy="358057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316810913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seuraajia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11.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9 606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↑+2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12.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9 477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13.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Tekniikka &amp; Talous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8 449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14.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Demokraatti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8 309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15.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7 232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16.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6 999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17.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Ylioppilaslehti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6 328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18.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6 153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19.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5 191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20.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Taloustaito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5 084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0" name="Picture 19" descr="AM_logo_RGB.eps">
            <a:extLst>
              <a:ext uri="{FF2B5EF4-FFF2-40B4-BE49-F238E27FC236}">
                <a16:creationId xmlns:a16="http://schemas.microsoft.com/office/drawing/2014/main" id="{F52742F4-67A5-3B4A-BF65-B97CFE1CD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1DB6C4-A8A1-3941-A2F0-5BECF7D4410A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4011423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1E07FD-B47D-0244-8B5E-CBE109A4624A}"/>
              </a:ext>
            </a:extLst>
          </p:cNvPr>
          <p:cNvCxnSpPr>
            <a:cxnSpLocks/>
          </p:cNvCxnSpPr>
          <p:nvPr/>
        </p:nvCxnSpPr>
        <p:spPr>
          <a:xfrm>
            <a:off x="4879571" y="805939"/>
            <a:ext cx="406211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88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130651"/>
              </p:ext>
            </p:extLst>
          </p:nvPr>
        </p:nvGraphicFramePr>
        <p:xfrm>
          <a:off x="302882" y="1012868"/>
          <a:ext cx="4175764" cy="359321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238107992"/>
                    </a:ext>
                  </a:extLst>
                </a:gridCol>
              </a:tblGrid>
              <a:tr h="32264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500" noProof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i-FI" sz="1700" noProof="0" dirty="0">
                          <a:solidFill>
                            <a:schemeClr val="tx1"/>
                          </a:solidFill>
                        </a:rPr>
                        <a:t>YOUTUBE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chemeClr val="tx1"/>
                          </a:solidFill>
                        </a:rPr>
                        <a:t>kanavan tilaajia</a:t>
                      </a: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35 900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3.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Tuulilasi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Siivet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13 300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5.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Konepörssi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9 520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6.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4 640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4 290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3 760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9.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2 740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2 570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05934"/>
          </a:xfrm>
        </p:spPr>
        <p:txBody>
          <a:bodyPr anchor="ctr">
            <a:noAutofit/>
          </a:bodyPr>
          <a:lstStyle/>
          <a:p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200" u="sng" dirty="0">
                <a:solidFill>
                  <a:schemeClr val="bg1">
                    <a:lumMod val="65000"/>
                  </a:schemeClr>
                </a:solidFill>
              </a:rPr>
              <a:t>YouTubessa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ja </a:t>
            </a:r>
            <a:r>
              <a:rPr lang="fi-FI" sz="2200" u="sng" dirty="0" err="1">
                <a:solidFill>
                  <a:schemeClr val="accent4"/>
                </a:solidFill>
              </a:rPr>
              <a:t>Pinterestissä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10 / tammikuu 2021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1/2021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025693"/>
              </p:ext>
            </p:extLst>
          </p:nvPr>
        </p:nvGraphicFramePr>
        <p:xfrm>
          <a:off x="4737616" y="1012868"/>
          <a:ext cx="4175764" cy="359001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316810913"/>
                    </a:ext>
                  </a:extLst>
                </a:gridCol>
              </a:tblGrid>
              <a:tr h="33494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700" noProof="0" dirty="0">
                          <a:solidFill>
                            <a:sysClr val="windowText" lastClr="000000"/>
                          </a:solidFill>
                        </a:rPr>
                        <a:t> PINTEREST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seuraajia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19 447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14 851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4.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7 316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5.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5 619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5 364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2 182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1 763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9.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1 675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10.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1 516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0" name="Picture 19" descr="AM_logo_RGB.eps">
            <a:extLst>
              <a:ext uri="{FF2B5EF4-FFF2-40B4-BE49-F238E27FC236}">
                <a16:creationId xmlns:a16="http://schemas.microsoft.com/office/drawing/2014/main" id="{F52742F4-67A5-3B4A-BF65-B97CFE1CD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1DB6C4-A8A1-3941-A2F0-5BECF7D4410A}"/>
              </a:ext>
            </a:extLst>
          </p:cNvPr>
          <p:cNvCxnSpPr>
            <a:cxnSpLocks/>
          </p:cNvCxnSpPr>
          <p:nvPr/>
        </p:nvCxnSpPr>
        <p:spPr>
          <a:xfrm>
            <a:off x="302882" y="772683"/>
            <a:ext cx="861049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AFC0CD-27C2-EC48-BAEC-C9676E6DBC98}"/>
              </a:ext>
            </a:extLst>
          </p:cNvPr>
          <p:cNvGrpSpPr/>
          <p:nvPr/>
        </p:nvGrpSpPr>
        <p:grpSpPr>
          <a:xfrm>
            <a:off x="5896974" y="1093658"/>
            <a:ext cx="173991" cy="173991"/>
            <a:chOff x="4787029" y="686141"/>
            <a:chExt cx="343540" cy="3435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D2004BC-C03D-5645-920D-F5AC8659DB07}"/>
                </a:ext>
              </a:extLst>
            </p:cNvPr>
            <p:cNvSpPr/>
            <p:nvPr/>
          </p:nvSpPr>
          <p:spPr>
            <a:xfrm>
              <a:off x="4787029" y="686141"/>
              <a:ext cx="343540" cy="3435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51ACF58-8DF8-9E41-9010-A75BEE76C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4867" y="759085"/>
              <a:ext cx="192676" cy="192676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76FD85-F932-EB40-87F7-F3A60714AEB6}"/>
              </a:ext>
            </a:extLst>
          </p:cNvPr>
          <p:cNvGrpSpPr/>
          <p:nvPr/>
        </p:nvGrpSpPr>
        <p:grpSpPr>
          <a:xfrm>
            <a:off x="1400806" y="1084074"/>
            <a:ext cx="191888" cy="191888"/>
            <a:chOff x="5324534" y="838541"/>
            <a:chExt cx="343540" cy="3435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F0BE71B-5D5F-C540-8B6C-0089ECFDDB0D}"/>
                </a:ext>
              </a:extLst>
            </p:cNvPr>
            <p:cNvSpPr/>
            <p:nvPr/>
          </p:nvSpPr>
          <p:spPr>
            <a:xfrm>
              <a:off x="5324534" y="838541"/>
              <a:ext cx="343540" cy="3435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A142C4A-737A-6F47-8743-906656CCD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9645" y="960895"/>
              <a:ext cx="251063" cy="105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5494029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_widescreen_2017">
  <a:themeElements>
    <a:clrScheme name="Aikakausmedia 2016">
      <a:dk1>
        <a:srgbClr val="000000"/>
      </a:dk1>
      <a:lt1>
        <a:sysClr val="window" lastClr="FFFFFF"/>
      </a:lt1>
      <a:dk2>
        <a:srgbClr val="000000"/>
      </a:dk2>
      <a:lt2>
        <a:srgbClr val="F2F6F7"/>
      </a:lt2>
      <a:accent1>
        <a:srgbClr val="E24426"/>
      </a:accent1>
      <a:accent2>
        <a:srgbClr val="7AC3BB"/>
      </a:accent2>
      <a:accent3>
        <a:srgbClr val="EBD656"/>
      </a:accent3>
      <a:accent4>
        <a:srgbClr val="F4A89D"/>
      </a:accent4>
      <a:accent5>
        <a:srgbClr val="F2F6F7"/>
      </a:accent5>
      <a:accent6>
        <a:srgbClr val="000000"/>
      </a:accent6>
      <a:hlink>
        <a:srgbClr val="F4A89D"/>
      </a:hlink>
      <a:folHlink>
        <a:srgbClr val="7AC3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ikakausmedia 2016">
    <a:dk1>
      <a:srgbClr val="000000"/>
    </a:dk1>
    <a:lt1>
      <a:sysClr val="window" lastClr="FFFFFF"/>
    </a:lt1>
    <a:dk2>
      <a:srgbClr val="000000"/>
    </a:dk2>
    <a:lt2>
      <a:srgbClr val="F2F6F7"/>
    </a:lt2>
    <a:accent1>
      <a:srgbClr val="E24426"/>
    </a:accent1>
    <a:accent2>
      <a:srgbClr val="7AC3BB"/>
    </a:accent2>
    <a:accent3>
      <a:srgbClr val="EBD656"/>
    </a:accent3>
    <a:accent4>
      <a:srgbClr val="F4A89D"/>
    </a:accent4>
    <a:accent5>
      <a:srgbClr val="F2F6F7"/>
    </a:accent5>
    <a:accent6>
      <a:srgbClr val="000000"/>
    </a:accent6>
    <a:hlink>
      <a:srgbClr val="F4A89D"/>
    </a:hlink>
    <a:folHlink>
      <a:srgbClr val="7AC3BB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F551B6AE0A94F47AE516944E2F00FE5" ma:contentTypeVersion="2" ma:contentTypeDescription="Luo uusi asiakirja." ma:contentTypeScope="" ma:versionID="b170d78914b1020d9b1054bd73ab8ecc">
  <xsd:schema xmlns:xsd="http://www.w3.org/2001/XMLSchema" xmlns:xs="http://www.w3.org/2001/XMLSchema" xmlns:p="http://schemas.microsoft.com/office/2006/metadata/properties" xmlns:ns2="b8458977-e6f2-40e9-9621-96f4298c6bbe" targetNamespace="http://schemas.microsoft.com/office/2006/metadata/properties" ma:root="true" ma:fieldsID="b69dd0eda3689b5aa3d2181cd1551088" ns2:_="">
    <xsd:import namespace="b8458977-e6f2-40e9-9621-96f4298c6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58977-e6f2-40e9-9621-96f4298c6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5D250C-8A54-446D-B860-F2E2461F122B}">
  <ds:schemaRefs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b8458977-e6f2-40e9-9621-96f4298c6bb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9E39AC7-924A-4804-8471-C27931E295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458977-e6f2-40e9-9621-96f4298c6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E09905-C50F-4CB9-A101-32ED27FAA9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5536</TotalTime>
  <Words>2252</Words>
  <Application>Microsoft Macintosh PowerPoint</Application>
  <PresentationFormat>On-screen Show (16:9)</PresentationFormat>
  <Paragraphs>829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</vt:lpstr>
      <vt:lpstr>Wingdings</vt:lpstr>
      <vt:lpstr>Aikakausmedia_widescreen_2017</vt:lpstr>
      <vt:lpstr>Aikakausmedioiden someyleisöt / tammikuu 2021</vt:lpstr>
      <vt:lpstr>PowerPoint Presentation</vt:lpstr>
      <vt:lpstr>Yleisömäärien kehitys 1/2020 – 1/2021</vt:lpstr>
      <vt:lpstr>Yleisömäärien muutos / tammikuu 2021</vt:lpstr>
      <vt:lpstr>Eniten seuraajia kaikissa kanavissa TOP 20 / tammikuu 2021</vt:lpstr>
      <vt:lpstr>Eniten seuraajia Facebookissa TOP 20 / tammikuu 2021</vt:lpstr>
      <vt:lpstr>Eniten seuraajia Instagramissa TOP 20 / tammikuu 2021</vt:lpstr>
      <vt:lpstr>Eniten seuraajia Twitterissä TOP 20 / tammikuu 2021</vt:lpstr>
      <vt:lpstr>Eniten seuraajia YouTubessa ja Pinterestissä TOP 10 / tammikuu 2021</vt:lpstr>
      <vt:lpstr>Eniten uusia seuraajia kaikissa kanavissa / tammikuu 2021</vt:lpstr>
      <vt:lpstr>Eniten uusia seuraajia Facebookissa, Instagramissa ja Twitterissä / tammikuu 2021</vt:lpstr>
      <vt:lpstr>Mukana olleet mediat (208 kpl) / tammikuu 2021</vt:lpstr>
      <vt:lpstr>Mukana olleet mediat (208 kpl) / tammikuu 2021</vt:lpstr>
      <vt:lpstr>Uudet kanavat seurannassa / tammikuu 2021</vt:lpstr>
      <vt:lpstr>Uudet kanavat seurannassa / tammikuu 2021</vt:lpstr>
      <vt:lpstr>Uudet kanavat seurannassa / tammikuu 2021</vt:lpstr>
      <vt:lpstr>Seurannasta poistuneet kanavat / tammikuu 2021</vt:lpstr>
      <vt:lpstr>Seurannasta poistuneet kanavat / tammikuu 2021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Aikakausmedia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Aikakausmediat somessa 2016</dc:title>
  <dc:subject/>
  <dc:creator>Outi Sonkamuotka</dc:creator>
  <cp:keywords/>
  <dc:description/>
  <cp:lastModifiedBy>Outi Itävuo</cp:lastModifiedBy>
  <cp:revision>572</cp:revision>
  <cp:lastPrinted>2020-07-02T09:05:39Z</cp:lastPrinted>
  <dcterms:created xsi:type="dcterms:W3CDTF">2016-11-29T11:48:27Z</dcterms:created>
  <dcterms:modified xsi:type="dcterms:W3CDTF">2021-02-14T16:06:38Z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0x0101003F551B6AE0A94F47AE516944E2F00FE5</vt:lpwstr>
  </property>
</Properties>
</file>